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1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112" y="-17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E8C78C-2C19-1742-892A-C2FC7DE81E54}" type="datetimeFigureOut">
              <a:rPr lang="en-US" smtClean="0"/>
              <a:t>11/16/15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BD47FB-F3BC-F440-9AB3-99E9B5C612B5}" type="slidenum">
              <a:rPr lang="en-US" smtClean="0"/>
              <a:t>‹#›</a:t>
            </a:fld>
            <a:endParaRPr lang="en-US"/>
          </a:p>
        </p:txBody>
      </p:sp>
    </p:spTree>
    <p:extLst>
      <p:ext uri="{BB962C8B-B14F-4D97-AF65-F5344CB8AC3E}">
        <p14:creationId xmlns:p14="http://schemas.microsoft.com/office/powerpoint/2010/main" val="20980741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D0B775B-EC38-B547-B7F1-56EA4A640ABD}" type="slidenum">
              <a:rPr lang="en-US">
                <a:solidFill>
                  <a:prstClr val="black"/>
                </a:solidFill>
              </a:rPr>
              <a:pPr/>
              <a:t>1</a:t>
            </a:fld>
            <a:endParaRPr lang="en-US">
              <a:solidFill>
                <a:prstClr val="black"/>
              </a:solidFill>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37533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Slide to the Alaska TA (ATA) Project</a:t>
            </a:r>
          </a:p>
          <a:p>
            <a:endParaRPr lang="en-US" dirty="0" smtClean="0"/>
          </a:p>
          <a:p>
            <a:r>
              <a:rPr lang="en-US" dirty="0" smtClean="0"/>
              <a:t>294 is the SAGE proposed plan, due to budget this has been descoped to 262-278 stations per TA AC recommendation and Board Approval.</a:t>
            </a:r>
          </a:p>
          <a:p>
            <a:endParaRPr lang="en-US" dirty="0"/>
          </a:p>
          <a:p>
            <a:r>
              <a:rPr lang="en-US" dirty="0" smtClean="0"/>
              <a:t>The seismicity pattern in AK is shown over five years.  The Fairbanks to King Salmon is well instrumented from the road side.  The distribution of Blue (existing) stations is typical of AK.</a:t>
            </a:r>
          </a:p>
          <a:p>
            <a:endParaRPr lang="en-US" dirty="0"/>
          </a:p>
          <a:p>
            <a:r>
              <a:rPr lang="en-US" dirty="0" smtClean="0"/>
              <a:t>The TA project brings extensive geographic coveragewith dense station spacing, a technique that has proved to reveal detailed structure at range of scales from crustal to deep mantle, or about 4 miles to 1000 miles.  </a:t>
            </a:r>
            <a:endParaRPr lang="en-US" dirty="0"/>
          </a:p>
        </p:txBody>
      </p:sp>
      <p:sp>
        <p:nvSpPr>
          <p:cNvPr id="4" name="Slide Number Placeholder 3"/>
          <p:cNvSpPr>
            <a:spLocks noGrp="1"/>
          </p:cNvSpPr>
          <p:nvPr>
            <p:ph type="sldNum" sz="quarter" idx="10"/>
          </p:nvPr>
        </p:nvSpPr>
        <p:spPr/>
        <p:txBody>
          <a:bodyPr/>
          <a:lstStyle/>
          <a:p>
            <a:pPr>
              <a:defRPr/>
            </a:pPr>
            <a:fld id="{2651A8F6-0DAF-3245-ABCD-6CAFA2B78D60}" type="slidenum">
              <a:rPr lang="en-US" smtClean="0">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284030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17BAE04-8801-FB4A-B133-1A6BD5C1925C}" type="slidenum">
              <a:rPr lang="en-US">
                <a:solidFill>
                  <a:prstClr val="black"/>
                </a:solidFill>
                <a:ea typeface="ＭＳ Ｐゴシック" pitchFamily="-112" charset="-128"/>
                <a:cs typeface="ＭＳ Ｐゴシック" pitchFamily="-112" charset="-128"/>
              </a:rPr>
              <a:pPr/>
              <a:t>11</a:t>
            </a:fld>
            <a:endParaRPr lang="en-US">
              <a:solidFill>
                <a:prstClr val="black"/>
              </a:solidFill>
              <a:ea typeface="ＭＳ Ｐゴシック" pitchFamily="-112" charset="-128"/>
              <a:cs typeface="ＭＳ Ｐゴシック" pitchFamily="-112"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36327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D10D6628-247A-904E-BD33-0B849D139A17}" type="slidenum">
              <a:rPr lang="en-US">
                <a:solidFill>
                  <a:prstClr val="black"/>
                </a:solidFill>
              </a:rPr>
              <a:pPr/>
              <a:t>12</a:t>
            </a:fld>
            <a:endParaRPr lang="en-US">
              <a:solidFill>
                <a:prstClr val="black"/>
              </a:solidFill>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xfrm>
            <a:off x="915343" y="4343716"/>
            <a:ext cx="5027316" cy="4115430"/>
          </a:xfrm>
          <a:solidFill>
            <a:srgbClr val="FFFFFF"/>
          </a:solidFill>
          <a:ln>
            <a:solidFill>
              <a:srgbClr val="000000"/>
            </a:solidFill>
          </a:ln>
        </p:spPr>
        <p:txBody>
          <a:bodyPr/>
          <a:lstStyle/>
          <a:p>
            <a:pPr eaLnBrk="1" hangingPunct="1"/>
            <a:r>
              <a:rPr lang="en-US">
                <a:latin typeface="Arial" pitchFamily="-112" charset="0"/>
                <a:ea typeface="ＭＳ Ｐゴシック" pitchFamily="-112" charset="-128"/>
                <a:cs typeface="ＭＳ Ｐゴシック" pitchFamily="-112" charset="-128"/>
              </a:rPr>
              <a:t>Presentation notes:</a:t>
            </a:r>
          </a:p>
          <a:p>
            <a:pPr eaLnBrk="1" hangingPunct="1"/>
            <a:r>
              <a:rPr lang="en-US">
                <a:latin typeface="Arial" pitchFamily="-112" charset="0"/>
                <a:ea typeface="ＭＳ Ｐゴシック" pitchFamily="-112" charset="-128"/>
                <a:cs typeface="ＭＳ Ｐゴシック" pitchFamily="-112" charset="-128"/>
              </a:rPr>
              <a:t>1. This slide is required by the National Science Foundation, please include it in all your presentations on EarthScope</a:t>
            </a:r>
          </a:p>
          <a:p>
            <a:pPr eaLnBrk="1" hangingPunct="1"/>
            <a:r>
              <a:rPr lang="en-US">
                <a:latin typeface="Arial" pitchFamily="-112" charset="0"/>
                <a:ea typeface="ＭＳ Ｐゴシック" pitchFamily="-112" charset="-128"/>
                <a:cs typeface="ＭＳ Ｐゴシック" pitchFamily="-112" charset="-128"/>
              </a:rPr>
              <a:t>2. Please add your institution's logo if it is not already present</a:t>
            </a:r>
          </a:p>
          <a:p>
            <a:pPr eaLnBrk="1" hangingPunct="1"/>
            <a:endParaRPr lang="en-US">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62501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13" descr="_GLOBE_FULL_IMAGE-SM"/>
          <p:cNvPicPr>
            <a:picLocks noChangeAspect="1" noChangeArrowheads="1"/>
          </p:cNvPicPr>
          <p:nvPr userDrawn="1"/>
        </p:nvPicPr>
        <p:blipFill>
          <a:blip r:embed="rId2"/>
          <a:srcRect/>
          <a:stretch>
            <a:fillRect/>
          </a:stretch>
        </p:blipFill>
        <p:spPr bwMode="auto">
          <a:xfrm>
            <a:off x="0" y="50800"/>
            <a:ext cx="7391400" cy="6781800"/>
          </a:xfrm>
          <a:prstGeom prst="rect">
            <a:avLst/>
          </a:prstGeom>
          <a:noFill/>
          <a:ln w="9525">
            <a:noFill/>
            <a:miter lim="800000"/>
            <a:headEnd/>
            <a:tailEnd/>
          </a:ln>
        </p:spPr>
      </p:pic>
      <p:sp>
        <p:nvSpPr>
          <p:cNvPr id="2143235" name="Rectangle 3"/>
          <p:cNvSpPr>
            <a:spLocks noGrp="1" noChangeArrowheads="1"/>
          </p:cNvSpPr>
          <p:nvPr>
            <p:ph type="ctrTitle"/>
          </p:nvPr>
        </p:nvSpPr>
        <p:spPr>
          <a:xfrm>
            <a:off x="838200" y="228600"/>
            <a:ext cx="7772400" cy="1143000"/>
          </a:xfrm>
        </p:spPr>
        <p:txBody>
          <a:bodyPr/>
          <a:lstStyle>
            <a:lvl1pPr>
              <a:defRPr>
                <a:solidFill>
                  <a:schemeClr val="bg1"/>
                </a:solidFill>
              </a:defRPr>
            </a:lvl1pPr>
          </a:lstStyle>
          <a:p>
            <a:r>
              <a:rPr lang="en-US"/>
              <a:t>Click to edit Master title style</a:t>
            </a:r>
          </a:p>
        </p:txBody>
      </p:sp>
      <p:sp>
        <p:nvSpPr>
          <p:cNvPr id="2143236" name="Rectangle 4"/>
          <p:cNvSpPr>
            <a:spLocks noGrp="1" noChangeArrowheads="1"/>
          </p:cNvSpPr>
          <p:nvPr>
            <p:ph type="subTitle" idx="1"/>
          </p:nvPr>
        </p:nvSpPr>
        <p:spPr>
          <a:xfrm>
            <a:off x="2362200" y="1676400"/>
            <a:ext cx="6400800" cy="1752600"/>
          </a:xfrm>
        </p:spPr>
        <p:txBody>
          <a:bodyPr/>
          <a:lstStyle>
            <a:lvl1pPr marL="0" indent="0" algn="ctr">
              <a:buFont typeface="Arial" pitchFamily="-109" charset="0"/>
              <a:buNone/>
              <a:defRPr>
                <a:solidFill>
                  <a:schemeClr val="bg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chemeClr val="bg1"/>
                </a:solidFill>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ftr" sz="quarter" idx="11"/>
          </p:nvPr>
        </p:nvSpPr>
        <p:spPr/>
        <p:txBody>
          <a:bodyPr/>
          <a:lstStyle>
            <a:lvl1pPr>
              <a:defRPr>
                <a:solidFill>
                  <a:schemeClr val="bg1"/>
                </a:solidFill>
              </a:defRPr>
            </a:lvl1pPr>
          </a:lstStyle>
          <a:p>
            <a:pPr>
              <a:defRPr/>
            </a:pPr>
            <a:endParaRPr lang="en-US">
              <a:solidFill>
                <a:srgbClr val="FFFFFF"/>
              </a:solidFill>
              <a:ea typeface="ＭＳ Ｐゴシック"/>
              <a:cs typeface="ＭＳ Ｐゴシック"/>
            </a:endParaRPr>
          </a:p>
        </p:txBody>
      </p:sp>
      <p:sp>
        <p:nvSpPr>
          <p:cNvPr id="7" name="Rectangle 7"/>
          <p:cNvSpPr>
            <a:spLocks noGrp="1" noChangeArrowheads="1"/>
          </p:cNvSpPr>
          <p:nvPr>
            <p:ph type="sldNum" sz="quarter" idx="12"/>
          </p:nvPr>
        </p:nvSpPr>
        <p:spPr>
          <a:xfrm>
            <a:off x="6553200" y="6248400"/>
            <a:ext cx="1905000" cy="457200"/>
          </a:xfrm>
        </p:spPr>
        <p:txBody>
          <a:bodyPr/>
          <a:lstStyle>
            <a:lvl1pPr>
              <a:defRPr>
                <a:solidFill>
                  <a:schemeClr val="bg1"/>
                </a:solidFill>
              </a:defRPr>
            </a:lvl1pPr>
          </a:lstStyle>
          <a:p>
            <a:pPr>
              <a:defRPr/>
            </a:pPr>
            <a:fld id="{7B3203D0-47BC-404D-AA64-320A3B378AF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2776387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CB14F198-5987-8641-9F4D-88DB1FEFEE7B}"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31435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668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AA0D307A-D018-7549-86B8-44A6C1358E6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630118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2209800"/>
            <a:ext cx="3810000" cy="3810000"/>
          </a:xfrm>
        </p:spPr>
        <p:txBody>
          <a:bodyPr/>
          <a:lstStyle/>
          <a:p>
            <a:pPr lvl="0"/>
            <a:endParaRPr lang="en-US" noProof="0" smtClean="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6F6AAE82-5E37-414C-8C14-1CE5E4AABF2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501691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86875059-FDC1-6D46-AE74-C334E4938A2D}"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139389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4" name="Picture 13" descr="_GLOBE_FULL_IMAGE-SM"/>
          <p:cNvPicPr>
            <a:picLocks noChangeAspect="1" noChangeArrowheads="1"/>
          </p:cNvPicPr>
          <p:nvPr userDrawn="1"/>
        </p:nvPicPr>
        <p:blipFill>
          <a:blip r:embed="rId2"/>
          <a:srcRect/>
          <a:stretch>
            <a:fillRect/>
          </a:stretch>
        </p:blipFill>
        <p:spPr bwMode="auto">
          <a:xfrm>
            <a:off x="0" y="50800"/>
            <a:ext cx="7391400" cy="6781800"/>
          </a:xfrm>
          <a:prstGeom prst="rect">
            <a:avLst/>
          </a:prstGeom>
          <a:noFill/>
          <a:ln w="9525">
            <a:noFill/>
            <a:miter lim="800000"/>
            <a:headEnd/>
            <a:tailEnd/>
          </a:ln>
        </p:spPr>
      </p:pic>
      <p:sp>
        <p:nvSpPr>
          <p:cNvPr id="2143235" name="Rectangle 3"/>
          <p:cNvSpPr>
            <a:spLocks noGrp="1" noChangeArrowheads="1"/>
          </p:cNvSpPr>
          <p:nvPr>
            <p:ph type="ctrTitle"/>
          </p:nvPr>
        </p:nvSpPr>
        <p:spPr>
          <a:xfrm>
            <a:off x="838200" y="228600"/>
            <a:ext cx="7772400" cy="1143000"/>
          </a:xfrm>
        </p:spPr>
        <p:txBody>
          <a:bodyPr/>
          <a:lstStyle>
            <a:lvl1pPr>
              <a:defRPr>
                <a:solidFill>
                  <a:schemeClr val="bg1"/>
                </a:solidFill>
              </a:defRPr>
            </a:lvl1pPr>
          </a:lstStyle>
          <a:p>
            <a:r>
              <a:rPr lang="en-US"/>
              <a:t>Click to edit Master title style</a:t>
            </a:r>
          </a:p>
        </p:txBody>
      </p:sp>
      <p:sp>
        <p:nvSpPr>
          <p:cNvPr id="2143236" name="Rectangle 4"/>
          <p:cNvSpPr>
            <a:spLocks noGrp="1" noChangeArrowheads="1"/>
          </p:cNvSpPr>
          <p:nvPr>
            <p:ph type="subTitle" idx="1"/>
          </p:nvPr>
        </p:nvSpPr>
        <p:spPr>
          <a:xfrm>
            <a:off x="2362200" y="1676400"/>
            <a:ext cx="6400800" cy="1752600"/>
          </a:xfrm>
        </p:spPr>
        <p:txBody>
          <a:bodyPr/>
          <a:lstStyle>
            <a:lvl1pPr marL="0" indent="0" algn="ctr">
              <a:buFont typeface="Arial" pitchFamily="-109" charset="0"/>
              <a:buNone/>
              <a:defRPr>
                <a:solidFill>
                  <a:schemeClr val="bg1"/>
                </a:solidFill>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chemeClr val="bg1"/>
                </a:solidFill>
              </a:defRPr>
            </a:lvl1pPr>
          </a:lstStyle>
          <a:p>
            <a:pPr>
              <a:defRPr/>
            </a:pPr>
            <a:endParaRPr lang="en-US">
              <a:solidFill>
                <a:srgbClr val="FFFFFF"/>
              </a:solidFill>
              <a:ea typeface="ＭＳ Ｐゴシック"/>
              <a:cs typeface="ＭＳ Ｐゴシック"/>
            </a:endParaRPr>
          </a:p>
        </p:txBody>
      </p:sp>
      <p:sp>
        <p:nvSpPr>
          <p:cNvPr id="6" name="Rectangle 6"/>
          <p:cNvSpPr>
            <a:spLocks noGrp="1" noChangeArrowheads="1"/>
          </p:cNvSpPr>
          <p:nvPr>
            <p:ph type="ftr" sz="quarter" idx="11"/>
          </p:nvPr>
        </p:nvSpPr>
        <p:spPr/>
        <p:txBody>
          <a:bodyPr/>
          <a:lstStyle>
            <a:lvl1pPr>
              <a:defRPr>
                <a:solidFill>
                  <a:schemeClr val="bg1"/>
                </a:solidFill>
              </a:defRPr>
            </a:lvl1pPr>
          </a:lstStyle>
          <a:p>
            <a:pPr>
              <a:defRPr/>
            </a:pPr>
            <a:endParaRPr lang="en-US">
              <a:solidFill>
                <a:srgbClr val="FFFFFF"/>
              </a:solidFill>
              <a:ea typeface="ＭＳ Ｐゴシック"/>
              <a:cs typeface="ＭＳ Ｐゴシック"/>
            </a:endParaRPr>
          </a:p>
        </p:txBody>
      </p:sp>
      <p:sp>
        <p:nvSpPr>
          <p:cNvPr id="7" name="Rectangle 7"/>
          <p:cNvSpPr>
            <a:spLocks noGrp="1" noChangeArrowheads="1"/>
          </p:cNvSpPr>
          <p:nvPr>
            <p:ph type="sldNum" sz="quarter" idx="12"/>
          </p:nvPr>
        </p:nvSpPr>
        <p:spPr>
          <a:xfrm>
            <a:off x="6553200" y="6248400"/>
            <a:ext cx="1905000" cy="457200"/>
          </a:xfrm>
        </p:spPr>
        <p:txBody>
          <a:bodyPr/>
          <a:lstStyle>
            <a:lvl1pPr>
              <a:defRPr>
                <a:solidFill>
                  <a:schemeClr val="bg1"/>
                </a:solidFill>
              </a:defRPr>
            </a:lvl1pPr>
          </a:lstStyle>
          <a:p>
            <a:pPr>
              <a:defRPr/>
            </a:pPr>
            <a:fld id="{7B3203D0-47BC-404D-AA64-320A3B378AF7}"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306589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A376FB-78AD-174D-AE45-E1420FD1058B}"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716808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7BC3F3F8-EA31-D044-955D-0F8C1592232F}"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135175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5416E113-0630-0743-B9E8-56D26D434B4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421929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7"/>
          <p:cNvSpPr>
            <a:spLocks noGrp="1" noChangeArrowheads="1"/>
          </p:cNvSpPr>
          <p:nvPr>
            <p:ph type="sldNum" sz="quarter" idx="12"/>
          </p:nvPr>
        </p:nvSpPr>
        <p:spPr>
          <a:ln/>
        </p:spPr>
        <p:txBody>
          <a:bodyPr/>
          <a:lstStyle>
            <a:lvl1pPr>
              <a:defRPr/>
            </a:lvl1pPr>
          </a:lstStyle>
          <a:p>
            <a:pPr>
              <a:defRPr/>
            </a:pPr>
            <a:fld id="{5C1A1B7D-F147-C84E-9805-D44BAD579B2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76670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7"/>
          <p:cNvSpPr>
            <a:spLocks noGrp="1" noChangeArrowheads="1"/>
          </p:cNvSpPr>
          <p:nvPr>
            <p:ph type="sldNum" sz="quarter" idx="12"/>
          </p:nvPr>
        </p:nvSpPr>
        <p:spPr>
          <a:ln/>
        </p:spPr>
        <p:txBody>
          <a:bodyPr/>
          <a:lstStyle>
            <a:lvl1pPr>
              <a:defRPr/>
            </a:lvl1pPr>
          </a:lstStyle>
          <a:p>
            <a:pPr>
              <a:defRPr/>
            </a:pPr>
            <a:fld id="{C001DB25-6882-774A-92E4-DA6AAC92006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242759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2CA376FB-78AD-174D-AE45-E1420FD1058B}"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4287644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7"/>
          <p:cNvSpPr>
            <a:spLocks noGrp="1" noChangeArrowheads="1"/>
          </p:cNvSpPr>
          <p:nvPr>
            <p:ph type="sldNum" sz="quarter" idx="12"/>
          </p:nvPr>
        </p:nvSpPr>
        <p:spPr>
          <a:ln/>
        </p:spPr>
        <p:txBody>
          <a:bodyPr/>
          <a:lstStyle>
            <a:lvl1pPr>
              <a:defRPr/>
            </a:lvl1pPr>
          </a:lstStyle>
          <a:p>
            <a:pPr>
              <a:defRPr/>
            </a:pPr>
            <a:fld id="{247D4205-4164-6749-A9D8-2308995FC8D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767187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17CF78F5-FBDD-0540-B44E-61B8DD13E8B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751316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BB51BD-2551-7F49-B58D-ABFB37034C5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996229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CB14F198-5987-8641-9F4D-88DB1FEFEE7B}"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948063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66800"/>
            <a:ext cx="1943100"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668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AA0D307A-D018-7549-86B8-44A6C1358E69}"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859256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2209800"/>
            <a:ext cx="3810000" cy="3810000"/>
          </a:xfrm>
        </p:spPr>
        <p:txBody>
          <a:bodyPr/>
          <a:lstStyle/>
          <a:p>
            <a:pPr lvl="0"/>
            <a:endParaRPr lang="en-US" noProof="0" smtClean="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6F6AAE82-5E37-414C-8C14-1CE5E4AABF2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648793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86875059-FDC1-6D46-AE74-C334E4938A2D}"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27413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7"/>
          <p:cNvSpPr>
            <a:spLocks noGrp="1" noChangeArrowheads="1"/>
          </p:cNvSpPr>
          <p:nvPr>
            <p:ph type="sldNum" sz="quarter" idx="12"/>
          </p:nvPr>
        </p:nvSpPr>
        <p:spPr>
          <a:ln/>
        </p:spPr>
        <p:txBody>
          <a:bodyPr/>
          <a:lstStyle>
            <a:lvl1pPr>
              <a:defRPr/>
            </a:lvl1pPr>
          </a:lstStyle>
          <a:p>
            <a:pPr>
              <a:defRPr/>
            </a:pPr>
            <a:fld id="{7BC3F3F8-EA31-D044-955D-0F8C1592232F}"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36064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098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5416E113-0630-0743-B9E8-56D26D434B4A}"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646921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7"/>
          <p:cNvSpPr>
            <a:spLocks noGrp="1" noChangeArrowheads="1"/>
          </p:cNvSpPr>
          <p:nvPr>
            <p:ph type="sldNum" sz="quarter" idx="12"/>
          </p:nvPr>
        </p:nvSpPr>
        <p:spPr>
          <a:ln/>
        </p:spPr>
        <p:txBody>
          <a:bodyPr/>
          <a:lstStyle>
            <a:lvl1pPr>
              <a:defRPr/>
            </a:lvl1pPr>
          </a:lstStyle>
          <a:p>
            <a:pPr>
              <a:defRPr/>
            </a:pPr>
            <a:fld id="{5C1A1B7D-F147-C84E-9805-D44BAD579B2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329557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7"/>
          <p:cNvSpPr>
            <a:spLocks noGrp="1" noChangeArrowheads="1"/>
          </p:cNvSpPr>
          <p:nvPr>
            <p:ph type="sldNum" sz="quarter" idx="12"/>
          </p:nvPr>
        </p:nvSpPr>
        <p:spPr>
          <a:ln/>
        </p:spPr>
        <p:txBody>
          <a:bodyPr/>
          <a:lstStyle>
            <a:lvl1pPr>
              <a:defRPr/>
            </a:lvl1pPr>
          </a:lstStyle>
          <a:p>
            <a:pPr>
              <a:defRPr/>
            </a:pPr>
            <a:fld id="{C001DB25-6882-774A-92E4-DA6AAC920066}"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2820658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7"/>
          <p:cNvSpPr>
            <a:spLocks noGrp="1" noChangeArrowheads="1"/>
          </p:cNvSpPr>
          <p:nvPr>
            <p:ph type="sldNum" sz="quarter" idx="12"/>
          </p:nvPr>
        </p:nvSpPr>
        <p:spPr>
          <a:ln/>
        </p:spPr>
        <p:txBody>
          <a:bodyPr/>
          <a:lstStyle>
            <a:lvl1pPr>
              <a:defRPr/>
            </a:lvl1pPr>
          </a:lstStyle>
          <a:p>
            <a:pPr>
              <a:defRPr/>
            </a:pPr>
            <a:fld id="{247D4205-4164-6749-A9D8-2308995FC8D8}"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32454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17CF78F5-FBDD-0540-B44E-61B8DD13E8B4}"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67098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7"/>
          <p:cNvSpPr>
            <a:spLocks noGrp="1" noChangeArrowheads="1"/>
          </p:cNvSpPr>
          <p:nvPr>
            <p:ph type="sldNum" sz="quarter" idx="12"/>
          </p:nvPr>
        </p:nvSpPr>
        <p:spPr>
          <a:ln/>
        </p:spPr>
        <p:txBody>
          <a:bodyPr/>
          <a:lstStyle>
            <a:lvl1pPr>
              <a:defRPr/>
            </a:lvl1pPr>
          </a:lstStyle>
          <a:p>
            <a:pPr>
              <a:defRPr/>
            </a:pPr>
            <a:fld id="{14BB51BD-2551-7F49-B58D-ABFB37034C57}" type="slidenum">
              <a:rPr lang="en-US">
                <a:solidFill>
                  <a:srgbClr val="000000"/>
                </a:solidFill>
                <a:ea typeface="ＭＳ Ｐゴシック"/>
                <a:cs typeface="ＭＳ Ｐゴシック"/>
              </a:rPr>
              <a:pPr>
                <a:defRPr/>
              </a:pPr>
              <a:t>‹#›</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18983408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5" Type="http://schemas.openxmlformats.org/officeDocument/2006/relationships/image" Target="../media/image1.png"/><Relationship Id="rId16"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10668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685800" y="22098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22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latin typeface="Arial" pitchFamily="-109" charset="0"/>
                <a:ea typeface="+mn-ea"/>
                <a:cs typeface="+mn-cs"/>
              </a:defRPr>
            </a:lvl1pPr>
          </a:lstStyle>
          <a:p>
            <a:pP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21422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Arial" pitchFamily="-109" charset="0"/>
                <a:ea typeface="+mn-ea"/>
                <a:cs typeface="+mn-cs"/>
              </a:defRPr>
            </a:lvl1pPr>
          </a:lstStyle>
          <a:p>
            <a:pPr algn="ct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2142215" name="Rectangle 7"/>
          <p:cNvSpPr>
            <a:spLocks noGrp="1" noChangeArrowheads="1"/>
          </p:cNvSpPr>
          <p:nvPr>
            <p:ph type="sldNum" sz="quarter" idx="4"/>
          </p:nvPr>
        </p:nvSpPr>
        <p:spPr bwMode="auto">
          <a:xfrm>
            <a:off x="7034213"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Arial" pitchFamily="-109" charset="0"/>
                <a:ea typeface="+mn-ea"/>
                <a:cs typeface="+mn-cs"/>
              </a:defRPr>
            </a:lvl1pPr>
          </a:lstStyle>
          <a:p>
            <a:pPr defTabSz="914400" fontAlgn="base">
              <a:spcBef>
                <a:spcPct val="0"/>
              </a:spcBef>
              <a:spcAft>
                <a:spcPct val="0"/>
              </a:spcAft>
              <a:defRPr/>
            </a:pPr>
            <a:fld id="{1E62BF74-1A79-7649-BA9F-7835E4352CF7}" type="slidenum">
              <a:rPr lang="en-US">
                <a:solidFill>
                  <a:srgbClr val="000000"/>
                </a:solidFill>
                <a:ea typeface="ＭＳ Ｐゴシック"/>
                <a:cs typeface="ＭＳ Ｐゴシック"/>
              </a:rPr>
              <a:pPr defTabSz="914400" fontAlgn="base">
                <a:spcBef>
                  <a:spcPct val="0"/>
                </a:spcBef>
                <a:spcAft>
                  <a:spcPct val="0"/>
                </a:spcAft>
                <a:defRPr/>
              </a:pPr>
              <a:t>‹#›</a:t>
            </a:fld>
            <a:endParaRPr lang="en-US">
              <a:solidFill>
                <a:srgbClr val="000000"/>
              </a:solidFill>
              <a:ea typeface="ＭＳ Ｐゴシック"/>
              <a:cs typeface="ＭＳ Ｐゴシック"/>
            </a:endParaRPr>
          </a:p>
        </p:txBody>
      </p:sp>
      <p:pic>
        <p:nvPicPr>
          <p:cNvPr id="1031" name="Picture 16" descr="ES_07_NoUnav_Banner"/>
          <p:cNvPicPr>
            <a:picLocks noChangeAspect="1" noChangeArrowheads="1"/>
          </p:cNvPicPr>
          <p:nvPr userDrawn="1"/>
        </p:nvPicPr>
        <p:blipFill>
          <a:blip r:embed="rId16"/>
          <a:srcRect/>
          <a:stretch>
            <a:fillRect/>
          </a:stretch>
        </p:blipFill>
        <p:spPr bwMode="auto">
          <a:xfrm>
            <a:off x="0" y="0"/>
            <a:ext cx="9144000" cy="866775"/>
          </a:xfrm>
          <a:prstGeom prst="rect">
            <a:avLst/>
          </a:prstGeom>
          <a:noFill/>
          <a:ln w="9525">
            <a:noFill/>
            <a:miter lim="800000"/>
            <a:headEnd/>
            <a:tailEnd/>
          </a:ln>
        </p:spPr>
      </p:pic>
    </p:spTree>
    <p:extLst>
      <p:ext uri="{BB962C8B-B14F-4D97-AF65-F5344CB8AC3E}">
        <p14:creationId xmlns:p14="http://schemas.microsoft.com/office/powerpoint/2010/main" val="3414826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685800" y="10668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685800" y="2209800"/>
            <a:ext cx="77724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221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latin typeface="Arial" pitchFamily="-109" charset="0"/>
                <a:ea typeface="+mn-ea"/>
                <a:cs typeface="+mn-cs"/>
              </a:defRPr>
            </a:lvl1pPr>
          </a:lstStyle>
          <a:p>
            <a:pP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214221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0">
                <a:latin typeface="Arial" pitchFamily="-109" charset="0"/>
                <a:ea typeface="+mn-ea"/>
                <a:cs typeface="+mn-cs"/>
              </a:defRPr>
            </a:lvl1pPr>
          </a:lstStyle>
          <a:p>
            <a:pPr algn="ctr" defTabSz="914400" fontAlgn="base">
              <a:spcBef>
                <a:spcPct val="0"/>
              </a:spcBef>
              <a:spcAft>
                <a:spcPct val="0"/>
              </a:spcAft>
              <a:defRPr/>
            </a:pPr>
            <a:endParaRPr lang="en-US">
              <a:solidFill>
                <a:srgbClr val="000000"/>
              </a:solidFill>
              <a:ea typeface="ＭＳ Ｐゴシック"/>
              <a:cs typeface="ＭＳ Ｐゴシック"/>
            </a:endParaRPr>
          </a:p>
        </p:txBody>
      </p:sp>
      <p:sp>
        <p:nvSpPr>
          <p:cNvPr id="2142215" name="Rectangle 7"/>
          <p:cNvSpPr>
            <a:spLocks noGrp="1" noChangeArrowheads="1"/>
          </p:cNvSpPr>
          <p:nvPr>
            <p:ph type="sldNum" sz="quarter" idx="4"/>
          </p:nvPr>
        </p:nvSpPr>
        <p:spPr bwMode="auto">
          <a:xfrm>
            <a:off x="7034213"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latin typeface="Arial" pitchFamily="-109" charset="0"/>
                <a:ea typeface="+mn-ea"/>
                <a:cs typeface="+mn-cs"/>
              </a:defRPr>
            </a:lvl1pPr>
          </a:lstStyle>
          <a:p>
            <a:pPr defTabSz="914400" fontAlgn="base">
              <a:spcBef>
                <a:spcPct val="0"/>
              </a:spcBef>
              <a:spcAft>
                <a:spcPct val="0"/>
              </a:spcAft>
              <a:defRPr/>
            </a:pPr>
            <a:fld id="{1E62BF74-1A79-7649-BA9F-7835E4352CF7}" type="slidenum">
              <a:rPr lang="en-US">
                <a:solidFill>
                  <a:srgbClr val="000000"/>
                </a:solidFill>
                <a:ea typeface="ＭＳ Ｐゴシック"/>
                <a:cs typeface="ＭＳ Ｐゴシック"/>
              </a:rPr>
              <a:pPr defTabSz="914400" fontAlgn="base">
                <a:spcBef>
                  <a:spcPct val="0"/>
                </a:spcBef>
                <a:spcAft>
                  <a:spcPct val="0"/>
                </a:spcAft>
                <a:defRPr/>
              </a:pPr>
              <a:t>‹#›</a:t>
            </a:fld>
            <a:endParaRPr lang="en-US">
              <a:solidFill>
                <a:srgbClr val="000000"/>
              </a:solidFill>
              <a:ea typeface="ＭＳ Ｐゴシック"/>
              <a:cs typeface="ＭＳ Ｐゴシック"/>
            </a:endParaRPr>
          </a:p>
        </p:txBody>
      </p:sp>
      <p:pic>
        <p:nvPicPr>
          <p:cNvPr id="1031" name="Picture 16" descr="ES_07_NoUnav_Banner"/>
          <p:cNvPicPr>
            <a:picLocks noChangeAspect="1" noChangeArrowheads="1"/>
          </p:cNvPicPr>
          <p:nvPr userDrawn="1"/>
        </p:nvPicPr>
        <p:blipFill>
          <a:blip r:embed="rId16"/>
          <a:srcRect/>
          <a:stretch>
            <a:fillRect/>
          </a:stretch>
        </p:blipFill>
        <p:spPr bwMode="auto">
          <a:xfrm>
            <a:off x="0" y="0"/>
            <a:ext cx="9144000" cy="866775"/>
          </a:xfrm>
          <a:prstGeom prst="rect">
            <a:avLst/>
          </a:prstGeom>
          <a:noFill/>
          <a:ln w="9525">
            <a:noFill/>
            <a:miter lim="800000"/>
            <a:headEnd/>
            <a:tailEnd/>
          </a:ln>
        </p:spPr>
      </p:pic>
    </p:spTree>
    <p:extLst>
      <p:ext uri="{BB962C8B-B14F-4D97-AF65-F5344CB8AC3E}">
        <p14:creationId xmlns:p14="http://schemas.microsoft.com/office/powerpoint/2010/main" val="5910020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JPG"/><Relationship Id="rId1" Type="http://schemas.openxmlformats.org/officeDocument/2006/relationships/slideLayout" Target="../slideLayouts/slideLayout15.xml"/><Relationship Id="rId2" Type="http://schemas.openxmlformats.org/officeDocument/2006/relationships/image" Target="../media/image2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1.png"/><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png"/><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1" Type="http://schemas.openxmlformats.org/officeDocument/2006/relationships/slideLayout" Target="../slideLayouts/slideLayout19.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1" Type="http://schemas.openxmlformats.org/officeDocument/2006/relationships/slideLayout" Target="../slideLayouts/slideLayout26.xml"/><Relationship Id="rId2" Type="http://schemas.openxmlformats.org/officeDocument/2006/relationships/image" Target="../media/image6.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0.jpeg"/><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20.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JPG"/><Relationship Id="rId11" Type="http://schemas.openxmlformats.org/officeDocument/2006/relationships/image" Target="../media/image25.png"/><Relationship Id="rId1" Type="http://schemas.openxmlformats.org/officeDocument/2006/relationships/slideLayout" Target="../slideLayouts/slideLayout19.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12"/>
          </p:nvPr>
        </p:nvSpPr>
        <p:spPr>
          <a:noFill/>
        </p:spPr>
        <p:txBody>
          <a:bodyPr/>
          <a:lstStyle/>
          <a:p>
            <a:fld id="{98886DEF-EAEE-F84F-AD5D-561E23B695CB}" type="slidenum">
              <a:rPr lang="en-US">
                <a:solidFill>
                  <a:srgbClr val="FFFFFF"/>
                </a:solidFill>
                <a:latin typeface="Arial" pitchFamily="-112" charset="0"/>
                <a:ea typeface="ＭＳ Ｐゴシック"/>
                <a:cs typeface="ＭＳ Ｐゴシック"/>
              </a:rPr>
              <a:pPr/>
              <a:t>1</a:t>
            </a:fld>
            <a:endParaRPr lang="en-US" dirty="0">
              <a:solidFill>
                <a:srgbClr val="FFFFFF"/>
              </a:solidFill>
              <a:latin typeface="Arial" pitchFamily="-112" charset="0"/>
              <a:ea typeface="ＭＳ Ｐゴシック"/>
              <a:cs typeface="ＭＳ Ｐゴシック"/>
            </a:endParaRPr>
          </a:p>
        </p:txBody>
      </p:sp>
      <p:sp>
        <p:nvSpPr>
          <p:cNvPr id="18435" name="Rectangle 2"/>
          <p:cNvSpPr>
            <a:spLocks noGrp="1" noChangeArrowheads="1"/>
          </p:cNvSpPr>
          <p:nvPr>
            <p:ph type="ctrTitle"/>
          </p:nvPr>
        </p:nvSpPr>
        <p:spPr>
          <a:xfrm>
            <a:off x="609600" y="838200"/>
            <a:ext cx="7772400" cy="1143000"/>
          </a:xfrm>
        </p:spPr>
        <p:txBody>
          <a:bodyPr/>
          <a:lstStyle/>
          <a:p>
            <a:pPr eaLnBrk="1" hangingPunct="1"/>
            <a:r>
              <a:rPr lang="en-US" dirty="0" smtClean="0"/>
              <a:t>Transportable Array</a:t>
            </a:r>
            <a:br>
              <a:rPr lang="en-US" dirty="0" smtClean="0"/>
            </a:br>
            <a:r>
              <a:rPr lang="en-US" dirty="0" smtClean="0"/>
              <a:t>9</a:t>
            </a:r>
            <a:r>
              <a:rPr lang="en-US" baseline="30000" dirty="0" smtClean="0"/>
              <a:t>th</a:t>
            </a:r>
            <a:r>
              <a:rPr lang="en-US" dirty="0" smtClean="0"/>
              <a:t> Annual Team Meeting</a:t>
            </a:r>
            <a:br>
              <a:rPr lang="en-US" dirty="0" smtClean="0"/>
            </a:br>
            <a:endParaRPr lang="en-US" dirty="0"/>
          </a:p>
        </p:txBody>
      </p:sp>
      <p:sp>
        <p:nvSpPr>
          <p:cNvPr id="18436" name="Rectangle 14"/>
          <p:cNvSpPr>
            <a:spLocks noChangeArrowheads="1"/>
          </p:cNvSpPr>
          <p:nvPr/>
        </p:nvSpPr>
        <p:spPr bwMode="auto">
          <a:xfrm>
            <a:off x="5154902" y="4946919"/>
            <a:ext cx="1773178" cy="794064"/>
          </a:xfrm>
          <a:prstGeom prst="rect">
            <a:avLst/>
          </a:prstGeom>
          <a:noFill/>
          <a:ln w="19050">
            <a:noFill/>
            <a:miter lim="800000"/>
            <a:headEnd/>
            <a:tailEnd type="none" w="med" len="lg"/>
          </a:ln>
        </p:spPr>
        <p:txBody>
          <a:bodyPr wrap="none">
            <a:prstTxWarp prst="textNoShape">
              <a:avLst/>
            </a:prstTxWarp>
            <a:spAutoFit/>
          </a:bodyPr>
          <a:lstStyle/>
          <a:p>
            <a:pPr defTabSz="914400" fontAlgn="base">
              <a:lnSpc>
                <a:spcPct val="95000"/>
              </a:lnSpc>
              <a:spcBef>
                <a:spcPct val="0"/>
              </a:spcBef>
              <a:spcAft>
                <a:spcPct val="0"/>
              </a:spcAft>
              <a:buFont typeface="Arial" pitchFamily="-112" charset="0"/>
              <a:buNone/>
            </a:pPr>
            <a:r>
              <a:rPr lang="en-US" sz="1600" i="1" dirty="0">
                <a:solidFill>
                  <a:srgbClr val="FFFFFF"/>
                </a:solidFill>
                <a:latin typeface="Arial" pitchFamily="-112" charset="0"/>
                <a:ea typeface="ＭＳ Ｐゴシック"/>
                <a:cs typeface="ＭＳ Ｐゴシック"/>
              </a:rPr>
              <a:t>TA Team Meeting</a:t>
            </a:r>
          </a:p>
          <a:p>
            <a:pPr defTabSz="914400" fontAlgn="base">
              <a:lnSpc>
                <a:spcPct val="95000"/>
              </a:lnSpc>
              <a:spcBef>
                <a:spcPct val="0"/>
              </a:spcBef>
              <a:spcAft>
                <a:spcPct val="0"/>
              </a:spcAft>
              <a:buFont typeface="Arial" pitchFamily="-112" charset="0"/>
              <a:buNone/>
            </a:pPr>
            <a:r>
              <a:rPr lang="en-US" sz="1600" i="1" dirty="0">
                <a:solidFill>
                  <a:srgbClr val="FFFFFF"/>
                </a:solidFill>
                <a:latin typeface="Arial" pitchFamily="-112" charset="0"/>
                <a:ea typeface="ＭＳ Ｐゴシック"/>
                <a:cs typeface="ＭＳ Ｐゴシック"/>
              </a:rPr>
              <a:t>La Jolla, CA</a:t>
            </a:r>
          </a:p>
          <a:p>
            <a:pPr defTabSz="914400" fontAlgn="base">
              <a:lnSpc>
                <a:spcPct val="95000"/>
              </a:lnSpc>
              <a:spcBef>
                <a:spcPct val="0"/>
              </a:spcBef>
              <a:spcAft>
                <a:spcPct val="0"/>
              </a:spcAft>
              <a:buFont typeface="Arial" pitchFamily="-112" charset="0"/>
              <a:buNone/>
            </a:pPr>
            <a:r>
              <a:rPr lang="en-US" sz="1600" i="1" dirty="0">
                <a:solidFill>
                  <a:srgbClr val="FFFFFF"/>
                </a:solidFill>
                <a:latin typeface="Arial" pitchFamily="-112" charset="0"/>
                <a:ea typeface="ＭＳ Ｐゴシック"/>
                <a:cs typeface="ＭＳ Ｐゴシック"/>
              </a:rPr>
              <a:t>Nov  9-10, 2015</a:t>
            </a:r>
          </a:p>
        </p:txBody>
      </p:sp>
      <p:sp>
        <p:nvSpPr>
          <p:cNvPr id="18437" name="Rectangle 14"/>
          <p:cNvSpPr>
            <a:spLocks noChangeArrowheads="1"/>
          </p:cNvSpPr>
          <p:nvPr/>
        </p:nvSpPr>
        <p:spPr bwMode="auto">
          <a:xfrm>
            <a:off x="3765240" y="2514636"/>
            <a:ext cx="2485424" cy="969496"/>
          </a:xfrm>
          <a:prstGeom prst="rect">
            <a:avLst/>
          </a:prstGeom>
          <a:noFill/>
          <a:ln w="19050">
            <a:noFill/>
            <a:miter lim="800000"/>
            <a:headEnd/>
            <a:tailEnd type="none" w="med" len="lg"/>
          </a:ln>
        </p:spPr>
        <p:txBody>
          <a:bodyPr wrap="none">
            <a:prstTxWarp prst="textNoShape">
              <a:avLst/>
            </a:prstTxWarp>
            <a:spAutoFit/>
          </a:bodyPr>
          <a:lstStyle/>
          <a:p>
            <a:pPr lvl="1" defTabSz="914400" fontAlgn="base">
              <a:lnSpc>
                <a:spcPct val="95000"/>
              </a:lnSpc>
              <a:spcBef>
                <a:spcPct val="0"/>
              </a:spcBef>
              <a:spcAft>
                <a:spcPct val="0"/>
              </a:spcAft>
              <a:buFont typeface="Arial" pitchFamily="-112" charset="0"/>
              <a:buNone/>
            </a:pPr>
            <a:r>
              <a:rPr lang="en-US" sz="2000" dirty="0">
                <a:solidFill>
                  <a:srgbClr val="FFFFFF"/>
                </a:solidFill>
                <a:latin typeface="Arial" pitchFamily="-112" charset="0"/>
                <a:ea typeface="ＭＳ Ｐゴシック"/>
                <a:cs typeface="ＭＳ Ｐゴシック"/>
              </a:rPr>
              <a:t>Bob Busby</a:t>
            </a:r>
          </a:p>
          <a:p>
            <a:pPr lvl="1" defTabSz="914400" fontAlgn="base">
              <a:lnSpc>
                <a:spcPct val="95000"/>
              </a:lnSpc>
              <a:spcBef>
                <a:spcPct val="0"/>
              </a:spcBef>
              <a:spcAft>
                <a:spcPct val="0"/>
              </a:spcAft>
              <a:buFont typeface="Arial" pitchFamily="-112" charset="0"/>
              <a:buNone/>
            </a:pPr>
            <a:r>
              <a:rPr lang="en-US" sz="2000" dirty="0">
                <a:solidFill>
                  <a:srgbClr val="FFFFFF"/>
                </a:solidFill>
                <a:latin typeface="Arial" pitchFamily="-112" charset="0"/>
                <a:ea typeface="ＭＳ Ｐゴシック"/>
                <a:cs typeface="ＭＳ Ｐゴシック"/>
              </a:rPr>
              <a:t>	</a:t>
            </a:r>
            <a:r>
              <a:rPr lang="en-US" sz="2000" dirty="0">
                <a:solidFill>
                  <a:srgbClr val="FFFFFF"/>
                </a:solidFill>
                <a:latin typeface="Arial" pitchFamily="-112" charset="0"/>
                <a:ea typeface="ＭＳ Ｐゴシック"/>
                <a:cs typeface="ＭＳ Ｐゴシック"/>
              </a:rPr>
              <a:t>TA Manager</a:t>
            </a:r>
          </a:p>
          <a:p>
            <a:pPr lvl="1" defTabSz="914400" fontAlgn="base">
              <a:lnSpc>
                <a:spcPct val="95000"/>
              </a:lnSpc>
              <a:spcBef>
                <a:spcPct val="0"/>
              </a:spcBef>
              <a:spcAft>
                <a:spcPct val="0"/>
              </a:spcAft>
              <a:buFont typeface="Arial" pitchFamily="-112" charset="0"/>
              <a:buNone/>
            </a:pPr>
            <a:endParaRPr lang="en-US" sz="2000" dirty="0">
              <a:solidFill>
                <a:srgbClr val="FFFFFF"/>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978701446"/>
      </p:ext>
    </p:extLst>
  </p:cSld>
  <p:clrMapOvr>
    <a:masterClrMapping/>
  </p:clrMapOvr>
  <mc:AlternateContent xmlns:mc="http://schemas.openxmlformats.org/markup-compatibility/2006" xmlns:p14="http://schemas.microsoft.com/office/powerpoint/2010/main">
    <mc:Choice Requires="p14">
      <p:transition spd="slow" p14:dur="2000" advClick="0" advTm="2300"/>
    </mc:Choice>
    <mc:Fallback xmlns="">
      <p:transition spd="slow" advClick="0" advTm="23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712" y="0"/>
            <a:ext cx="2986087" cy="871538"/>
          </a:xfrm>
        </p:spPr>
        <p:txBody>
          <a:bodyPr/>
          <a:lstStyle/>
          <a:p>
            <a:r>
              <a:rPr lang="en-US" sz="3200" dirty="0" smtClean="0">
                <a:solidFill>
                  <a:schemeClr val="bg1"/>
                </a:solidFill>
              </a:rPr>
              <a:t>Station  Power</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solidFill>
                  <a:srgbClr val="000000"/>
                </a:solidFill>
                <a:ea typeface="ＭＳ Ｐゴシック"/>
                <a:cs typeface="ＭＳ Ｐゴシック"/>
              </a:rPr>
              <a:pPr>
                <a:defRPr/>
              </a:pPr>
              <a:t>10</a:t>
            </a:fld>
            <a:endParaRPr lang="en-US">
              <a:solidFill>
                <a:srgbClr val="000000"/>
              </a:solidFill>
              <a:ea typeface="ＭＳ Ｐゴシック"/>
              <a:cs typeface="ＭＳ Ｐゴシック"/>
            </a:endParaRPr>
          </a:p>
        </p:txBody>
      </p:sp>
      <p:pic>
        <p:nvPicPr>
          <p:cNvPr id="6" name="Content Placeholder 5"/>
          <p:cNvPicPr>
            <a:picLocks noGrp="1"/>
          </p:cNvPicPr>
          <p:nvPr>
            <p:ph idx="1"/>
          </p:nvPr>
        </p:nvPicPr>
        <p:blipFill rotWithShape="1">
          <a:blip r:embed="rId2">
            <a:extLst>
              <a:ext uri="{28A0092B-C50C-407E-A947-70E740481C1C}">
                <a14:useLocalDpi xmlns:a14="http://schemas.microsoft.com/office/drawing/2010/main" val="0"/>
              </a:ext>
            </a:extLst>
          </a:blip>
          <a:srcRect r="28275"/>
          <a:stretch/>
        </p:blipFill>
        <p:spPr bwMode="auto">
          <a:xfrm rot="16200000">
            <a:off x="5247017" y="958521"/>
            <a:ext cx="3983966" cy="3810000"/>
          </a:xfrm>
          <a:prstGeom prst="rect">
            <a:avLst/>
          </a:prstGeom>
          <a:ln>
            <a:noFill/>
          </a:ln>
          <a:extLst>
            <a:ext uri="{53640926-AAD7-44d8-BBD7-CCE9431645EC}">
              <a14:shadowObscured xmlns:a14="http://schemas.microsoft.com/office/drawing/2010/main"/>
            </a:ext>
          </a:extLst>
        </p:spPr>
      </p:pic>
      <p:pic>
        <p:nvPicPr>
          <p:cNvPr id="5" name="Picture 4"/>
          <p:cNvPicPr>
            <a:picLocks noChangeAspect="1"/>
          </p:cNvPicPr>
          <p:nvPr/>
        </p:nvPicPr>
        <p:blipFill>
          <a:blip r:embed="rId3"/>
          <a:stretch>
            <a:fillRect/>
          </a:stretch>
        </p:blipFill>
        <p:spPr>
          <a:xfrm>
            <a:off x="6725391" y="4106540"/>
            <a:ext cx="2316988" cy="2599060"/>
          </a:xfrm>
          <a:prstGeom prst="rect">
            <a:avLst/>
          </a:prstGeom>
        </p:spPr>
      </p:pic>
      <p:sp>
        <p:nvSpPr>
          <p:cNvPr id="8" name="Content Placeholder 2"/>
          <p:cNvSpPr txBox="1">
            <a:spLocks/>
          </p:cNvSpPr>
          <p:nvPr/>
        </p:nvSpPr>
        <p:spPr bwMode="auto">
          <a:xfrm>
            <a:off x="-1" y="871538"/>
            <a:ext cx="5334001" cy="49104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a:lstStyle>
          <a:p>
            <a:pPr defTabSz="914400"/>
            <a:r>
              <a:rPr lang="en-US" kern="0" dirty="0" smtClean="0">
                <a:solidFill>
                  <a:srgbClr val="000000"/>
                </a:solidFill>
                <a:latin typeface="Arial"/>
                <a:ea typeface="ＭＳ Ｐゴシック"/>
                <a:cs typeface="ＭＳ Ｐゴシック"/>
              </a:rPr>
              <a:t>LiFePO4 Battery Issue</a:t>
            </a:r>
          </a:p>
          <a:p>
            <a:pPr lvl="1" defTabSz="914400"/>
            <a:r>
              <a:rPr lang="en-US" kern="0" dirty="0" smtClean="0">
                <a:solidFill>
                  <a:srgbClr val="000000"/>
                </a:solidFill>
                <a:latin typeface="Arial"/>
                <a:ea typeface="ＭＳ Ｐゴシック"/>
                <a:cs typeface="ＭＳ Ｐゴシック"/>
              </a:rPr>
              <a:t>Safety switch becomes defective after deployment</a:t>
            </a:r>
          </a:p>
          <a:p>
            <a:pPr lvl="1" defTabSz="914400"/>
            <a:r>
              <a:rPr lang="en-US" kern="0" dirty="0" smtClean="0">
                <a:solidFill>
                  <a:srgbClr val="000000"/>
                </a:solidFill>
                <a:latin typeface="Arial"/>
                <a:ea typeface="ＭＳ Ｐゴシック"/>
                <a:cs typeface="ＭＳ Ｐゴシック"/>
              </a:rPr>
              <a:t>Results in charged batteries disconnected from load.</a:t>
            </a:r>
          </a:p>
          <a:p>
            <a:pPr marL="457200" lvl="1" indent="0" defTabSz="914400">
              <a:buFont typeface="Arial" pitchFamily="-112" charset="0"/>
              <a:buNone/>
            </a:pPr>
            <a:r>
              <a:rPr lang="en-US" i="1" kern="0" dirty="0">
                <a:solidFill>
                  <a:srgbClr val="FF0000"/>
                </a:solidFill>
                <a:latin typeface="Arial"/>
                <a:ea typeface="ＭＳ Ｐゴシック"/>
                <a:cs typeface="ＭＳ Ｐゴシック"/>
              </a:rPr>
              <a:t>Replace </a:t>
            </a:r>
            <a:r>
              <a:rPr lang="en-US" i="1" kern="0" dirty="0" smtClean="0">
                <a:solidFill>
                  <a:srgbClr val="FF0000"/>
                </a:solidFill>
                <a:latin typeface="Arial"/>
                <a:ea typeface="ＭＳ Ｐゴシック"/>
                <a:cs typeface="ＭＳ Ｐゴシック"/>
              </a:rPr>
              <a:t>solid-state switch</a:t>
            </a:r>
            <a:endParaRPr lang="en-US" kern="0" dirty="0">
              <a:solidFill>
                <a:srgbClr val="000000"/>
              </a:solidFill>
              <a:latin typeface="Arial"/>
              <a:ea typeface="ＭＳ Ｐゴシック"/>
              <a:cs typeface="ＭＳ Ｐゴシック"/>
            </a:endParaRPr>
          </a:p>
          <a:p>
            <a:pPr marL="514350" indent="-457200" defTabSz="914400"/>
            <a:r>
              <a:rPr lang="en-US" kern="0" dirty="0" smtClean="0">
                <a:solidFill>
                  <a:srgbClr val="000000"/>
                </a:solidFill>
                <a:latin typeface="Arial"/>
                <a:ea typeface="ＭＳ Ｐゴシック"/>
                <a:cs typeface="ＭＳ Ｐゴシック"/>
              </a:rPr>
              <a:t>Charge Controller</a:t>
            </a:r>
          </a:p>
          <a:p>
            <a:pPr marL="914400" lvl="1" indent="-457200" defTabSz="914400"/>
            <a:r>
              <a:rPr lang="en-US" kern="0" dirty="0" smtClean="0">
                <a:solidFill>
                  <a:srgbClr val="000000"/>
                </a:solidFill>
                <a:latin typeface="Arial"/>
                <a:ea typeface="ＭＳ Ｐゴシック"/>
                <a:cs typeface="ＭＳ Ｐゴシック"/>
              </a:rPr>
              <a:t>Unexpected state if a battery reappears.  Results in permanent damage to Controller.</a:t>
            </a:r>
          </a:p>
          <a:p>
            <a:pPr lvl="1" defTabSz="914400"/>
            <a:endParaRPr lang="en-US" kern="0" dirty="0" smtClean="0">
              <a:solidFill>
                <a:srgbClr val="000000"/>
              </a:solidFill>
              <a:latin typeface="Arial"/>
              <a:ea typeface="ＭＳ Ｐゴシック"/>
              <a:cs typeface="ＭＳ Ｐゴシック"/>
            </a:endParaRPr>
          </a:p>
        </p:txBody>
      </p:sp>
      <p:sp>
        <p:nvSpPr>
          <p:cNvPr id="9" name="TextBox 8"/>
          <p:cNvSpPr txBox="1"/>
          <p:nvPr/>
        </p:nvSpPr>
        <p:spPr>
          <a:xfrm>
            <a:off x="7034213" y="6567100"/>
            <a:ext cx="1863011"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Horowitz and Hill, 1989</a:t>
            </a:r>
            <a:endParaRPr lang="en-US" sz="1200" b="1" dirty="0">
              <a:solidFill>
                <a:srgbClr val="000000"/>
              </a:solidFill>
              <a:latin typeface="Arial" pitchFamily="-112" charset="0"/>
              <a:ea typeface="ＭＳ Ｐゴシック"/>
              <a:cs typeface="ＭＳ Ｐゴシック"/>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125" r="36459"/>
          <a:stretch/>
        </p:blipFill>
        <p:spPr>
          <a:xfrm rot="5400000">
            <a:off x="4856816" y="4293131"/>
            <a:ext cx="1572011" cy="2338528"/>
          </a:xfrm>
          <a:prstGeom prst="rect">
            <a:avLst/>
          </a:prstGeom>
        </p:spPr>
      </p:pic>
    </p:spTree>
    <p:extLst>
      <p:ext uri="{BB962C8B-B14F-4D97-AF65-F5344CB8AC3E}">
        <p14:creationId xmlns:p14="http://schemas.microsoft.com/office/powerpoint/2010/main" val="2551661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9" name="Rectangle 5"/>
          <p:cNvSpPr>
            <a:spLocks noChangeArrowheads="1"/>
          </p:cNvSpPr>
          <p:nvPr/>
        </p:nvSpPr>
        <p:spPr bwMode="auto">
          <a:xfrm>
            <a:off x="3724859" y="163472"/>
            <a:ext cx="5419141" cy="584776"/>
          </a:xfrm>
          <a:prstGeom prst="rect">
            <a:avLst/>
          </a:prstGeom>
          <a:noFill/>
          <a:ln w="19050">
            <a:noFill/>
            <a:miter lim="800000"/>
            <a:headEnd/>
            <a:tailEnd type="none" w="med" len="lg"/>
          </a:ln>
        </p:spPr>
        <p:txBody>
          <a:bodyPr wrap="square">
            <a:prstTxWarp prst="textNoShape">
              <a:avLst/>
            </a:prstTxWarp>
            <a:spAutoFit/>
          </a:bodyPr>
          <a:lstStyle/>
          <a:p>
            <a:pPr algn="ctr" defTabSz="914400" fontAlgn="base">
              <a:spcBef>
                <a:spcPct val="0"/>
              </a:spcBef>
              <a:spcAft>
                <a:spcPct val="0"/>
              </a:spcAft>
            </a:pPr>
            <a:r>
              <a:rPr lang="en-US" sz="3200" dirty="0">
                <a:solidFill>
                  <a:srgbClr val="FFFFFF"/>
                </a:solidFill>
                <a:latin typeface="Arial" pitchFamily="-112" charset="0"/>
                <a:ea typeface="ＭＳ Ｐゴシック"/>
                <a:cs typeface="ＭＳ Ｐゴシック"/>
              </a:rPr>
              <a:t>TA   AC   Governance</a:t>
            </a:r>
            <a:endParaRPr lang="en-US" sz="3200" dirty="0">
              <a:solidFill>
                <a:srgbClr val="FFFFFF"/>
              </a:solidFill>
              <a:latin typeface="Arial" pitchFamily="-112" charset="0"/>
              <a:ea typeface="ＭＳ Ｐゴシック"/>
              <a:cs typeface="ＭＳ Ｐゴシック"/>
            </a:endParaRPr>
          </a:p>
        </p:txBody>
      </p:sp>
      <p:sp>
        <p:nvSpPr>
          <p:cNvPr id="3" name="Rectangle 2"/>
          <p:cNvSpPr/>
          <p:nvPr/>
        </p:nvSpPr>
        <p:spPr>
          <a:xfrm>
            <a:off x="143933" y="957808"/>
            <a:ext cx="8864600" cy="2585323"/>
          </a:xfrm>
          <a:prstGeom prst="rect">
            <a:avLst/>
          </a:prstGeom>
        </p:spPr>
        <p:txBody>
          <a:bodyPr wrap="square">
            <a:spAutoFit/>
          </a:bodyPr>
          <a:lstStyle/>
          <a:p>
            <a:pPr defTabSz="914400" fontAlgn="base">
              <a:spcBef>
                <a:spcPct val="0"/>
              </a:spcBef>
              <a:spcAft>
                <a:spcPct val="0"/>
              </a:spcAft>
            </a:pPr>
            <a:r>
              <a:rPr lang="en-US" b="1" i="1" dirty="0">
                <a:solidFill>
                  <a:srgbClr val="000000"/>
                </a:solidFill>
                <a:latin typeface="Arial" pitchFamily="-112" charset="0"/>
                <a:ea typeface="ＭＳ Ｐゴシック"/>
                <a:cs typeface="ＭＳ Ｐゴシック"/>
              </a:rPr>
              <a:t>TA  Advisory Committee</a:t>
            </a:r>
          </a:p>
          <a:p>
            <a:pPr defTabSz="914400" fontAlgn="base">
              <a:spcBef>
                <a:spcPct val="0"/>
              </a:spcBef>
              <a:spcAft>
                <a:spcPct val="0"/>
              </a:spcAft>
            </a:pPr>
            <a:r>
              <a:rPr lang="en-US" dirty="0" err="1">
                <a:solidFill>
                  <a:srgbClr val="000000"/>
                </a:solidFill>
                <a:latin typeface="Arial" pitchFamily="-112" charset="0"/>
                <a:ea typeface="ＭＳ Ｐゴシック"/>
                <a:cs typeface="ＭＳ Ｐゴシック"/>
              </a:rPr>
              <a:t>Freymuller</a:t>
            </a:r>
            <a:r>
              <a:rPr lang="en-US" dirty="0">
                <a:solidFill>
                  <a:srgbClr val="000000"/>
                </a:solidFill>
                <a:latin typeface="Arial" pitchFamily="-112" charset="0"/>
                <a:ea typeface="ＭＳ Ｐゴシック"/>
                <a:cs typeface="ＭＳ Ｐゴシック"/>
              </a:rPr>
              <a:t>, Jeff (Chair</a:t>
            </a:r>
            <a:r>
              <a:rPr lang="en-US" dirty="0">
                <a:solidFill>
                  <a:srgbClr val="000000"/>
                </a:solidFill>
                <a:latin typeface="Arial" pitchFamily="-112" charset="0"/>
                <a:ea typeface="ＭＳ Ｐゴシック"/>
                <a:cs typeface="ＭＳ Ｐゴシック"/>
              </a:rPr>
              <a:t>)	University </a:t>
            </a:r>
            <a:r>
              <a:rPr lang="en-US" dirty="0">
                <a:solidFill>
                  <a:srgbClr val="000000"/>
                </a:solidFill>
                <a:latin typeface="Arial" pitchFamily="-112" charset="0"/>
                <a:ea typeface="ＭＳ Ｐゴシック"/>
                <a:cs typeface="ＭＳ Ｐゴシック"/>
              </a:rPr>
              <a:t>of Alaska, Fairbanks</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Lin</a:t>
            </a:r>
            <a:r>
              <a:rPr lang="en-US" dirty="0">
                <a:solidFill>
                  <a:srgbClr val="000000"/>
                </a:solidFill>
                <a:latin typeface="Arial" pitchFamily="-112" charset="0"/>
                <a:ea typeface="ＭＳ Ｐゴシック"/>
                <a:cs typeface="ＭＳ Ｐゴシック"/>
              </a:rPr>
              <a:t>, Fan-Chi	</a:t>
            </a:r>
            <a:r>
              <a:rPr lang="en-US" dirty="0">
                <a:solidFill>
                  <a:srgbClr val="000000"/>
                </a:solidFill>
                <a:latin typeface="Arial" pitchFamily="-112" charset="0"/>
                <a:ea typeface="ＭＳ Ｐゴシック"/>
                <a:cs typeface="ＭＳ Ｐゴシック"/>
              </a:rPr>
              <a:t>	University </a:t>
            </a:r>
            <a:r>
              <a:rPr lang="en-US" dirty="0">
                <a:solidFill>
                  <a:srgbClr val="000000"/>
                </a:solidFill>
                <a:latin typeface="Arial" pitchFamily="-112" charset="0"/>
                <a:ea typeface="ＭＳ Ｐゴシック"/>
                <a:cs typeface="ＭＳ Ｐゴシック"/>
              </a:rPr>
              <a:t>of Utah</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Schmerr, Nick	</a:t>
            </a:r>
            <a:r>
              <a:rPr lang="en-US" dirty="0">
                <a:solidFill>
                  <a:srgbClr val="000000"/>
                </a:solidFill>
                <a:latin typeface="Arial" pitchFamily="-112" charset="0"/>
                <a:ea typeface="ＭＳ Ｐゴシック"/>
                <a:cs typeface="ＭＳ Ｐゴシック"/>
              </a:rPr>
              <a:t>	University </a:t>
            </a:r>
            <a:r>
              <a:rPr lang="en-US" dirty="0">
                <a:solidFill>
                  <a:srgbClr val="000000"/>
                </a:solidFill>
                <a:latin typeface="Arial" pitchFamily="-112" charset="0"/>
                <a:ea typeface="ＭＳ Ｐゴシック"/>
                <a:cs typeface="ＭＳ Ｐゴシック"/>
              </a:rPr>
              <a:t>of </a:t>
            </a:r>
            <a:r>
              <a:rPr lang="en-US" dirty="0">
                <a:solidFill>
                  <a:srgbClr val="000000"/>
                </a:solidFill>
                <a:latin typeface="Arial" pitchFamily="-112" charset="0"/>
                <a:ea typeface="ＭＳ Ｐゴシック"/>
                <a:cs typeface="ＭＳ Ｐゴシック"/>
              </a:rPr>
              <a:t>Maryland</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Prejean, Stephanie	</a:t>
            </a:r>
            <a:r>
              <a:rPr lang="en-US" dirty="0">
                <a:solidFill>
                  <a:srgbClr val="000000"/>
                </a:solidFill>
                <a:latin typeface="Arial" pitchFamily="-112" charset="0"/>
                <a:ea typeface="ＭＳ Ｐゴシック"/>
                <a:cs typeface="ＭＳ Ｐゴシック"/>
              </a:rPr>
              <a:t>Alaska </a:t>
            </a:r>
            <a:r>
              <a:rPr lang="en-US" dirty="0">
                <a:solidFill>
                  <a:srgbClr val="000000"/>
                </a:solidFill>
                <a:latin typeface="Arial" pitchFamily="-112" charset="0"/>
                <a:ea typeface="ＭＳ Ｐゴシック"/>
                <a:cs typeface="ＭＳ Ｐゴシック"/>
              </a:rPr>
              <a:t>Volcano Observatory, </a:t>
            </a:r>
            <a:r>
              <a:rPr lang="en-US" dirty="0">
                <a:solidFill>
                  <a:srgbClr val="000000"/>
                </a:solidFill>
                <a:latin typeface="Arial" pitchFamily="-112" charset="0"/>
                <a:ea typeface="ＭＳ Ｐゴシック"/>
                <a:cs typeface="ＭＳ Ｐゴシック"/>
              </a:rPr>
              <a:t>USGS</a:t>
            </a: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Stachnik, Josh	</a:t>
            </a:r>
            <a:r>
              <a:rPr lang="en-US" dirty="0">
                <a:solidFill>
                  <a:srgbClr val="000000"/>
                </a:solidFill>
                <a:latin typeface="Arial" pitchFamily="-112" charset="0"/>
                <a:ea typeface="ＭＳ Ｐゴシック"/>
                <a:cs typeface="ＭＳ Ｐゴシック"/>
              </a:rPr>
              <a:t>	Lehigh University</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Audet, Pascal		</a:t>
            </a:r>
            <a:r>
              <a:rPr lang="en-US" dirty="0">
                <a:solidFill>
                  <a:srgbClr val="000000"/>
                </a:solidFill>
                <a:latin typeface="Arial" pitchFamily="-112" charset="0"/>
                <a:ea typeface="ＭＳ Ｐゴシック"/>
                <a:cs typeface="ＭＳ Ｐゴシック"/>
              </a:rPr>
              <a:t>Univ </a:t>
            </a:r>
            <a:r>
              <a:rPr lang="en-US" dirty="0">
                <a:solidFill>
                  <a:srgbClr val="000000"/>
                </a:solidFill>
                <a:latin typeface="Arial" pitchFamily="-112" charset="0"/>
                <a:ea typeface="ＭＳ Ｐゴシック"/>
                <a:cs typeface="ＭＳ Ｐゴシック"/>
              </a:rPr>
              <a:t>of </a:t>
            </a:r>
            <a:r>
              <a:rPr lang="en-US" dirty="0">
                <a:solidFill>
                  <a:srgbClr val="000000"/>
                </a:solidFill>
                <a:latin typeface="Arial" pitchFamily="-112" charset="0"/>
                <a:ea typeface="ＭＳ Ｐゴシック"/>
                <a:cs typeface="ＭＳ Ｐゴシック"/>
              </a:rPr>
              <a:t>Ottawa</a:t>
            </a: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Busby, Bob	</a:t>
            </a:r>
            <a:r>
              <a:rPr lang="en-US" dirty="0">
                <a:solidFill>
                  <a:srgbClr val="000000"/>
                </a:solidFill>
                <a:latin typeface="Arial" pitchFamily="-112" charset="0"/>
                <a:ea typeface="ＭＳ Ｐゴシック"/>
                <a:cs typeface="ＭＳ Ｐゴシック"/>
              </a:rPr>
              <a:t>	IRIS</a:t>
            </a:r>
            <a:r>
              <a:rPr lang="en-US" dirty="0">
                <a:solidFill>
                  <a:srgbClr val="000000"/>
                </a:solidFill>
                <a:latin typeface="Arial" pitchFamily="-112" charset="0"/>
                <a:ea typeface="ＭＳ Ｐゴシック"/>
                <a:cs typeface="ＭＳ Ｐゴシック"/>
              </a:rPr>
              <a:t>-Transportable Array Manager</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Vernon, Frank (Observer)	</a:t>
            </a:r>
            <a:r>
              <a:rPr lang="en-US" dirty="0">
                <a:solidFill>
                  <a:srgbClr val="000000"/>
                </a:solidFill>
                <a:latin typeface="Arial" pitchFamily="-112" charset="0"/>
                <a:ea typeface="ＭＳ Ｐゴシック"/>
                <a:cs typeface="ＭＳ Ｐゴシック"/>
              </a:rPr>
              <a:t>University </a:t>
            </a:r>
            <a:r>
              <a:rPr lang="en-US" dirty="0">
                <a:solidFill>
                  <a:srgbClr val="000000"/>
                </a:solidFill>
                <a:latin typeface="Arial" pitchFamily="-112" charset="0"/>
                <a:ea typeface="ＭＳ Ｐゴシック"/>
                <a:cs typeface="ＭＳ Ｐゴシック"/>
              </a:rPr>
              <a:t>of California, San Diego (Array Network Facility)</a:t>
            </a:r>
          </a:p>
        </p:txBody>
      </p:sp>
      <p:sp>
        <p:nvSpPr>
          <p:cNvPr id="4" name="Rectangle 3"/>
          <p:cNvSpPr/>
          <p:nvPr/>
        </p:nvSpPr>
        <p:spPr>
          <a:xfrm>
            <a:off x="143932" y="3963477"/>
            <a:ext cx="8864601" cy="2031325"/>
          </a:xfrm>
          <a:prstGeom prst="rect">
            <a:avLst/>
          </a:prstGeom>
        </p:spPr>
        <p:txBody>
          <a:bodyPr wrap="square">
            <a:spAutoFit/>
          </a:bodyPr>
          <a:lstStyle/>
          <a:p>
            <a:pPr defTabSz="914400" fontAlgn="base">
              <a:spcBef>
                <a:spcPct val="0"/>
              </a:spcBef>
              <a:spcAft>
                <a:spcPct val="0"/>
              </a:spcAft>
            </a:pPr>
            <a:r>
              <a:rPr lang="en-US" b="1" i="1" dirty="0">
                <a:solidFill>
                  <a:srgbClr val="000000"/>
                </a:solidFill>
                <a:latin typeface="Arial" pitchFamily="-112" charset="0"/>
                <a:ea typeface="ＭＳ Ｐゴシック"/>
                <a:cs typeface="ＭＳ Ｐゴシック"/>
              </a:rPr>
              <a:t>Potential Incoming</a:t>
            </a: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Pavlis, Gary			</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Schmandt, Brandon		</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Tape, Carl</a:t>
            </a:r>
          </a:p>
          <a:p>
            <a:pPr defTabSz="914400" fontAlgn="base">
              <a:spcBef>
                <a:spcPct val="0"/>
              </a:spcBef>
              <a:spcAft>
                <a:spcPct val="0"/>
              </a:spcAft>
            </a:pP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endParaRPr lang="en-US" dirty="0">
              <a:solidFill>
                <a:srgbClr val="000000"/>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374605725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6"/>
          <p:cNvSpPr>
            <a:spLocks noGrp="1"/>
          </p:cNvSpPr>
          <p:nvPr>
            <p:ph type="sldNum" sz="quarter" idx="12"/>
          </p:nvPr>
        </p:nvSpPr>
        <p:spPr>
          <a:noFill/>
        </p:spPr>
        <p:txBody>
          <a:bodyPr/>
          <a:lstStyle/>
          <a:p>
            <a:fld id="{34238E91-F1A6-F745-968F-162852DBCF4A}" type="slidenum">
              <a:rPr lang="en-US" smtClean="0">
                <a:solidFill>
                  <a:srgbClr val="000000"/>
                </a:solidFill>
                <a:latin typeface="Arial" pitchFamily="-112" charset="0"/>
                <a:ea typeface="ＭＳ Ｐゴシック"/>
                <a:cs typeface="ＭＳ Ｐゴシック"/>
              </a:rPr>
              <a:pPr/>
              <a:t>12</a:t>
            </a:fld>
            <a:endParaRPr lang="en-US" smtClean="0">
              <a:solidFill>
                <a:srgbClr val="000000"/>
              </a:solidFill>
              <a:latin typeface="Arial" pitchFamily="-112" charset="0"/>
              <a:ea typeface="ＭＳ Ｐゴシック"/>
              <a:cs typeface="ＭＳ Ｐゴシック"/>
            </a:endParaRPr>
          </a:p>
        </p:txBody>
      </p:sp>
      <p:sp>
        <p:nvSpPr>
          <p:cNvPr id="112643" name="Rectangle 2"/>
          <p:cNvSpPr>
            <a:spLocks noGrp="1" noChangeArrowheads="1"/>
          </p:cNvSpPr>
          <p:nvPr>
            <p:ph type="title"/>
          </p:nvPr>
        </p:nvSpPr>
        <p:spPr>
          <a:xfrm>
            <a:off x="4191000" y="103188"/>
            <a:ext cx="4953000" cy="684212"/>
          </a:xfrm>
        </p:spPr>
        <p:txBody>
          <a:bodyPr/>
          <a:lstStyle/>
          <a:p>
            <a:pPr eaLnBrk="1" hangingPunct="1"/>
            <a:r>
              <a:rPr lang="en-US" sz="3200" smtClean="0">
                <a:solidFill>
                  <a:srgbClr val="FFFFFF"/>
                </a:solidFill>
                <a:ea typeface="Arial" pitchFamily="-112" charset="0"/>
                <a:cs typeface="Arial" pitchFamily="-112" charset="0"/>
              </a:rPr>
              <a:t>For More Information</a:t>
            </a:r>
          </a:p>
        </p:txBody>
      </p:sp>
      <p:sp>
        <p:nvSpPr>
          <p:cNvPr id="112644" name="Rectangle 3"/>
          <p:cNvSpPr>
            <a:spLocks noGrp="1" noChangeArrowheads="1"/>
          </p:cNvSpPr>
          <p:nvPr>
            <p:ph type="body" sz="half" idx="1"/>
          </p:nvPr>
        </p:nvSpPr>
        <p:spPr>
          <a:xfrm>
            <a:off x="501650" y="4994275"/>
            <a:ext cx="8262938" cy="1609725"/>
          </a:xfrm>
        </p:spPr>
        <p:txBody>
          <a:bodyPr/>
          <a:lstStyle/>
          <a:p>
            <a:pPr marL="0" indent="3175" algn="ctr" eaLnBrk="1" hangingPunct="1">
              <a:buFont typeface="Arial" pitchFamily="-112" charset="0"/>
              <a:buNone/>
            </a:pPr>
            <a:r>
              <a:rPr lang="en-US" sz="1800" b="1" dirty="0"/>
              <a:t>EarthScope</a:t>
            </a:r>
            <a:r>
              <a:rPr lang="en-US" sz="1800" dirty="0"/>
              <a:t> </a:t>
            </a:r>
            <a:r>
              <a:rPr lang="en-US" sz="1600" dirty="0"/>
              <a:t>is funded by the National Science Foundation.</a:t>
            </a:r>
          </a:p>
          <a:p>
            <a:pPr marL="0" indent="3175" algn="ctr" eaLnBrk="1" hangingPunct="1">
              <a:buFont typeface="Arial" pitchFamily="-112" charset="0"/>
              <a:buNone/>
            </a:pPr>
            <a:endParaRPr lang="en-US" sz="1600" dirty="0"/>
          </a:p>
          <a:p>
            <a:pPr marL="0" indent="3175" algn="ctr" eaLnBrk="1" hangingPunct="1">
              <a:buFont typeface="Arial" pitchFamily="-112" charset="0"/>
              <a:buNone/>
            </a:pPr>
            <a:r>
              <a:rPr lang="en-US" sz="1600" b="1" dirty="0"/>
              <a:t>EarthScope</a:t>
            </a:r>
            <a:r>
              <a:rPr lang="en-US" sz="1400" dirty="0"/>
              <a:t> is being constructed, operated, and maintained as a collaborative effort with UNAVCO, IRIS, and Stanford University, with contributions from the US Geological Survey, NASA and several other national and international organizations.</a:t>
            </a:r>
          </a:p>
        </p:txBody>
      </p:sp>
      <p:pic>
        <p:nvPicPr>
          <p:cNvPr id="112645" name="Picture 4"/>
          <p:cNvPicPr>
            <a:picLocks noChangeAspect="1" noChangeArrowheads="1"/>
          </p:cNvPicPr>
          <p:nvPr/>
        </p:nvPicPr>
        <p:blipFill>
          <a:blip r:embed="rId3"/>
          <a:srcRect/>
          <a:stretch>
            <a:fillRect/>
          </a:stretch>
        </p:blipFill>
        <p:spPr bwMode="auto">
          <a:xfrm>
            <a:off x="7570788" y="4611688"/>
            <a:ext cx="1052512" cy="1052512"/>
          </a:xfrm>
          <a:prstGeom prst="rect">
            <a:avLst/>
          </a:prstGeom>
          <a:noFill/>
          <a:ln w="19050">
            <a:noFill/>
            <a:miter lim="800000"/>
            <a:headEnd/>
            <a:tailEnd type="none" w="med" len="lg"/>
          </a:ln>
        </p:spPr>
      </p:pic>
      <p:sp>
        <p:nvSpPr>
          <p:cNvPr id="112646" name="Rectangle 5"/>
          <p:cNvSpPr>
            <a:spLocks noChangeArrowheads="1"/>
          </p:cNvSpPr>
          <p:nvPr/>
        </p:nvSpPr>
        <p:spPr bwMode="auto">
          <a:xfrm>
            <a:off x="2907641" y="1249149"/>
            <a:ext cx="3770313" cy="3025775"/>
          </a:xfrm>
          <a:prstGeom prst="rect">
            <a:avLst/>
          </a:prstGeom>
          <a:solidFill>
            <a:srgbClr val="FFFF99"/>
          </a:solidFill>
          <a:ln w="9525">
            <a:solidFill>
              <a:schemeClr val="tx1"/>
            </a:solidFill>
            <a:miter lim="800000"/>
            <a:headEnd/>
            <a:tailEnd/>
          </a:ln>
        </p:spPr>
        <p:txBody>
          <a:bodyPr>
            <a:prstTxWarp prst="textNoShape">
              <a:avLst/>
            </a:prstTxWarp>
          </a:bodyPr>
          <a:lstStyle/>
          <a:p>
            <a:pPr marL="168275" indent="-168275" algn="ctr" defTabSz="914400" fontAlgn="base">
              <a:lnSpc>
                <a:spcPct val="90000"/>
              </a:lnSpc>
              <a:spcBef>
                <a:spcPct val="20000"/>
              </a:spcBef>
              <a:spcAft>
                <a:spcPct val="0"/>
              </a:spcAft>
              <a:buFont typeface="Arial" pitchFamily="-112" charset="0"/>
              <a:buNone/>
            </a:pPr>
            <a:r>
              <a:rPr lang="en-US" sz="2400">
                <a:solidFill>
                  <a:srgbClr val="000000"/>
                </a:solidFill>
                <a:latin typeface="Arial" pitchFamily="-112" charset="0"/>
                <a:ea typeface="ＭＳ Ｐゴシック"/>
                <a:cs typeface="ＭＳ Ｐゴシック"/>
              </a:rPr>
              <a:t>On the Web</a:t>
            </a:r>
          </a:p>
          <a:p>
            <a:pPr marL="168275" indent="-168275" defTabSz="914400" fontAlgn="base">
              <a:lnSpc>
                <a:spcPct val="90000"/>
              </a:lnSpc>
              <a:spcBef>
                <a:spcPct val="20000"/>
              </a:spcBef>
              <a:spcAft>
                <a:spcPct val="0"/>
              </a:spcAft>
              <a:buFont typeface="Arial" pitchFamily="-112" charset="0"/>
              <a:buChar char="•"/>
            </a:pPr>
            <a:r>
              <a:rPr lang="en-US" sz="2000">
                <a:solidFill>
                  <a:srgbClr val="000000"/>
                </a:solidFill>
                <a:latin typeface="Arial" pitchFamily="-112" charset="0"/>
                <a:ea typeface="ＭＳ Ｐゴシック"/>
                <a:cs typeface="ＭＳ Ｐゴシック"/>
              </a:rPr>
              <a:t>EarthScope</a:t>
            </a:r>
          </a:p>
          <a:p>
            <a:pPr marL="452438" lvl="1" indent="-106363" defTabSz="914400" fontAlgn="base">
              <a:lnSpc>
                <a:spcPct val="90000"/>
              </a:lnSpc>
              <a:spcBef>
                <a:spcPct val="20000"/>
              </a:spcBef>
              <a:spcAft>
                <a:spcPct val="0"/>
              </a:spcAft>
              <a:buFont typeface="Arial" pitchFamily="-112" charset="0"/>
              <a:buNone/>
            </a:pPr>
            <a:r>
              <a:rPr lang="en-US" i="1">
                <a:solidFill>
                  <a:srgbClr val="FF0005"/>
                </a:solidFill>
                <a:latin typeface="Arial" pitchFamily="-112" charset="0"/>
                <a:ea typeface="ＭＳ Ｐゴシック"/>
                <a:cs typeface="ＭＳ Ｐゴシック"/>
              </a:rPr>
              <a:t>www.earthscope.org</a:t>
            </a:r>
          </a:p>
          <a:p>
            <a:pPr marL="168275" indent="-168275" defTabSz="914400" fontAlgn="base">
              <a:lnSpc>
                <a:spcPct val="90000"/>
              </a:lnSpc>
              <a:spcBef>
                <a:spcPct val="20000"/>
              </a:spcBef>
              <a:spcAft>
                <a:spcPct val="0"/>
              </a:spcAft>
              <a:buFont typeface="Arial" pitchFamily="-112" charset="0"/>
              <a:buChar char="•"/>
            </a:pPr>
            <a:r>
              <a:rPr lang="en-US" sz="2000">
                <a:solidFill>
                  <a:srgbClr val="000000"/>
                </a:solidFill>
                <a:latin typeface="Arial" pitchFamily="-112" charset="0"/>
                <a:ea typeface="ＭＳ Ｐゴシック"/>
                <a:cs typeface="ＭＳ Ｐゴシック"/>
              </a:rPr>
              <a:t>USArray</a:t>
            </a:r>
            <a:endParaRPr lang="en-US" sz="2000" i="1">
              <a:solidFill>
                <a:srgbClr val="000000"/>
              </a:solidFill>
              <a:latin typeface="Arial" pitchFamily="-112" charset="0"/>
              <a:ea typeface="ＭＳ Ｐゴシック"/>
              <a:cs typeface="ＭＳ Ｐゴシック"/>
            </a:endParaRPr>
          </a:p>
          <a:p>
            <a:pPr marL="452438" lvl="1" indent="-106363" defTabSz="914400" fontAlgn="base">
              <a:lnSpc>
                <a:spcPct val="90000"/>
              </a:lnSpc>
              <a:spcBef>
                <a:spcPct val="20000"/>
              </a:spcBef>
              <a:spcAft>
                <a:spcPct val="0"/>
              </a:spcAft>
              <a:buFont typeface="Arial" pitchFamily="-112" charset="0"/>
              <a:buNone/>
            </a:pPr>
            <a:r>
              <a:rPr lang="en-US" i="1">
                <a:solidFill>
                  <a:srgbClr val="FF0005"/>
                </a:solidFill>
                <a:latin typeface="Arial" pitchFamily="-112" charset="0"/>
                <a:ea typeface="ＭＳ Ｐゴシック"/>
                <a:cs typeface="ＭＳ Ｐゴシック"/>
              </a:rPr>
              <a:t>www.usarray.org</a:t>
            </a:r>
          </a:p>
          <a:p>
            <a:pPr marL="168275" indent="-168275" defTabSz="914400" fontAlgn="base">
              <a:lnSpc>
                <a:spcPct val="90000"/>
              </a:lnSpc>
              <a:spcBef>
                <a:spcPct val="20000"/>
              </a:spcBef>
              <a:spcAft>
                <a:spcPct val="0"/>
              </a:spcAft>
              <a:buFont typeface="Arial" pitchFamily="-112" charset="0"/>
              <a:buChar char="•"/>
            </a:pPr>
            <a:r>
              <a:rPr lang="en-US" sz="2000">
                <a:solidFill>
                  <a:srgbClr val="000000"/>
                </a:solidFill>
                <a:latin typeface="Arial" pitchFamily="-112" charset="0"/>
                <a:ea typeface="ＭＳ Ｐゴシック"/>
                <a:cs typeface="ＭＳ Ｐゴシック"/>
              </a:rPr>
              <a:t>PBO</a:t>
            </a:r>
          </a:p>
          <a:p>
            <a:pPr marL="452438" lvl="1" indent="-106363" defTabSz="914400" fontAlgn="base">
              <a:lnSpc>
                <a:spcPct val="90000"/>
              </a:lnSpc>
              <a:spcBef>
                <a:spcPct val="20000"/>
              </a:spcBef>
              <a:spcAft>
                <a:spcPct val="0"/>
              </a:spcAft>
              <a:buFont typeface="Arial" pitchFamily="-112" charset="0"/>
              <a:buNone/>
            </a:pPr>
            <a:r>
              <a:rPr lang="en-US" i="1">
                <a:solidFill>
                  <a:srgbClr val="FF0005"/>
                </a:solidFill>
                <a:latin typeface="Arial" pitchFamily="-112" charset="0"/>
                <a:ea typeface="ＭＳ Ｐゴシック"/>
                <a:cs typeface="ＭＳ Ｐゴシック"/>
              </a:rPr>
              <a:t>pboweb.unavco.org</a:t>
            </a:r>
          </a:p>
          <a:p>
            <a:pPr marL="168275" indent="-168275" defTabSz="914400" fontAlgn="base">
              <a:lnSpc>
                <a:spcPct val="90000"/>
              </a:lnSpc>
              <a:spcBef>
                <a:spcPct val="20000"/>
              </a:spcBef>
              <a:spcAft>
                <a:spcPct val="0"/>
              </a:spcAft>
              <a:buFont typeface="Arial" pitchFamily="-112" charset="0"/>
              <a:buChar char="•"/>
            </a:pPr>
            <a:r>
              <a:rPr lang="en-US" sz="2000">
                <a:solidFill>
                  <a:srgbClr val="000000"/>
                </a:solidFill>
                <a:latin typeface="Arial" pitchFamily="-112" charset="0"/>
                <a:ea typeface="ＭＳ Ｐゴシック"/>
                <a:cs typeface="ＭＳ Ｐゴシック"/>
              </a:rPr>
              <a:t>National Science Foundation</a:t>
            </a:r>
          </a:p>
          <a:p>
            <a:pPr marL="452438" lvl="1" indent="-106363" defTabSz="914400" fontAlgn="base">
              <a:lnSpc>
                <a:spcPct val="90000"/>
              </a:lnSpc>
              <a:spcBef>
                <a:spcPct val="20000"/>
              </a:spcBef>
              <a:spcAft>
                <a:spcPct val="0"/>
              </a:spcAft>
              <a:buFont typeface="Arial" pitchFamily="-112" charset="0"/>
              <a:buNone/>
            </a:pPr>
            <a:r>
              <a:rPr lang="en-US" i="1">
                <a:solidFill>
                  <a:srgbClr val="FF0005"/>
                </a:solidFill>
                <a:latin typeface="Arial" pitchFamily="-112" charset="0"/>
                <a:ea typeface="ＭＳ Ｐゴシック"/>
                <a:cs typeface="ＭＳ Ｐゴシック"/>
              </a:rPr>
              <a:t>www.nsf.gov</a:t>
            </a:r>
            <a:endParaRPr lang="en-US">
              <a:solidFill>
                <a:srgbClr val="FF0005"/>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119020512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8728" y="64008"/>
            <a:ext cx="5605272" cy="810768"/>
          </a:xfrm>
        </p:spPr>
        <p:txBody>
          <a:bodyPr>
            <a:normAutofit/>
          </a:bodyPr>
          <a:lstStyle/>
          <a:p>
            <a:r>
              <a:rPr lang="en-US" sz="2400" dirty="0" smtClean="0">
                <a:solidFill>
                  <a:schemeClr val="bg1"/>
                </a:solidFill>
              </a:rPr>
              <a:t>BGAN I4 EIRP Elevation </a:t>
            </a:r>
            <a:endParaRPr lang="en-US" sz="24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84" y="975360"/>
            <a:ext cx="6167012"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227499" y="5867400"/>
            <a:ext cx="6172200" cy="800219"/>
          </a:xfrm>
          <a:prstGeom prst="rect">
            <a:avLst/>
          </a:prstGeom>
          <a:noFill/>
        </p:spPr>
        <p:txBody>
          <a:bodyPr wrap="square" rtlCol="0">
            <a:spAutoFit/>
          </a:bodyPr>
          <a:lstStyle/>
          <a:p>
            <a:pPr algn="ctr" defTabSz="914400" fontAlgn="base">
              <a:spcBef>
                <a:spcPct val="0"/>
              </a:spcBef>
              <a:spcAft>
                <a:spcPct val="0"/>
              </a:spcAft>
            </a:pPr>
            <a:r>
              <a:rPr lang="en-US" sz="1000" b="1" dirty="0">
                <a:solidFill>
                  <a:srgbClr val="000000"/>
                </a:solidFill>
                <a:latin typeface="Arial" pitchFamily="-112" charset="0"/>
                <a:ea typeface="ＭＳ Ｐゴシック"/>
                <a:cs typeface="ＭＳ Ｐゴシック"/>
              </a:rPr>
              <a:t>RED Lines = 10 Degree elevation  = minimum recommended for </a:t>
            </a:r>
            <a:r>
              <a:rPr lang="en-US" sz="1000" b="1" dirty="0">
                <a:solidFill>
                  <a:srgbClr val="000000"/>
                </a:solidFill>
                <a:latin typeface="Arial" pitchFamily="-112" charset="0"/>
                <a:ea typeface="ＭＳ Ｐゴシック"/>
                <a:cs typeface="ＭＳ Ｐゴシック"/>
              </a:rPr>
              <a:t>BGAN</a:t>
            </a:r>
          </a:p>
          <a:p>
            <a:pPr algn="ctr" defTabSz="914400" fontAlgn="base">
              <a:spcBef>
                <a:spcPct val="0"/>
              </a:spcBef>
              <a:spcAft>
                <a:spcPct val="0"/>
              </a:spcAft>
            </a:pPr>
            <a:r>
              <a:rPr lang="en-US" sz="1000" b="1" dirty="0">
                <a:solidFill>
                  <a:srgbClr val="000000"/>
                </a:solidFill>
                <a:latin typeface="Arial" pitchFamily="-112" charset="0"/>
                <a:ea typeface="ＭＳ Ｐゴシック"/>
                <a:cs typeface="ＭＳ Ｐゴシック"/>
              </a:rPr>
              <a:t>PINK </a:t>
            </a:r>
            <a:r>
              <a:rPr lang="en-US" sz="1000" b="1" dirty="0">
                <a:solidFill>
                  <a:srgbClr val="000000"/>
                </a:solidFill>
                <a:latin typeface="Arial" pitchFamily="-112" charset="0"/>
                <a:ea typeface="ＭＳ Ｐゴシック"/>
                <a:cs typeface="ＭＳ Ｐゴシック"/>
              </a:rPr>
              <a:t>Lines = Regional Beams of APAC and AMER satellites = Should Work</a:t>
            </a:r>
          </a:p>
          <a:p>
            <a:pPr algn="ctr" defTabSz="914400" fontAlgn="base">
              <a:spcBef>
                <a:spcPct val="0"/>
              </a:spcBef>
              <a:spcAft>
                <a:spcPct val="0"/>
              </a:spcAft>
            </a:pPr>
            <a:r>
              <a:rPr lang="en-US" sz="1000" b="1" dirty="0">
                <a:solidFill>
                  <a:srgbClr val="000000"/>
                </a:solidFill>
                <a:latin typeface="Arial" pitchFamily="-112" charset="0"/>
                <a:ea typeface="ＭＳ Ｐゴシック"/>
                <a:cs typeface="ＭＳ Ｐゴシック"/>
              </a:rPr>
              <a:t>BLUE </a:t>
            </a:r>
            <a:r>
              <a:rPr lang="en-US" sz="1000" b="1" dirty="0">
                <a:solidFill>
                  <a:srgbClr val="000000"/>
                </a:solidFill>
                <a:latin typeface="Arial" pitchFamily="-112" charset="0"/>
                <a:ea typeface="ＭＳ Ｐゴシック"/>
                <a:cs typeface="ＭＳ Ｐゴシック"/>
              </a:rPr>
              <a:t>Lines = Narrow Beams = </a:t>
            </a:r>
            <a:r>
              <a:rPr lang="en-US" sz="1000" b="1" dirty="0">
                <a:solidFill>
                  <a:srgbClr val="000000"/>
                </a:solidFill>
                <a:latin typeface="Arial" pitchFamily="-112" charset="0"/>
                <a:ea typeface="ＭＳ Ｐゴシック"/>
                <a:cs typeface="ＭＳ Ｐゴシック"/>
              </a:rPr>
              <a:t>Hard to reach </a:t>
            </a:r>
            <a:endParaRPr lang="en-US" sz="1000" b="1" dirty="0">
              <a:solidFill>
                <a:srgbClr val="000000"/>
              </a:solidFill>
              <a:latin typeface="Arial" pitchFamily="-112" charset="0"/>
              <a:ea typeface="ＭＳ Ｐゴシック"/>
              <a:cs typeface="ＭＳ Ｐゴシック"/>
            </a:endParaRPr>
          </a:p>
          <a:p>
            <a:pPr algn="ctr" defTabSz="914400" fontAlgn="base">
              <a:spcBef>
                <a:spcPct val="0"/>
              </a:spcBef>
              <a:spcAft>
                <a:spcPct val="0"/>
              </a:spcAft>
            </a:pPr>
            <a:r>
              <a:rPr lang="en-US" sz="800" b="1" dirty="0">
                <a:solidFill>
                  <a:srgbClr val="000000"/>
                </a:solidFill>
                <a:latin typeface="Arial" pitchFamily="-112" charset="0"/>
                <a:ea typeface="ＭＳ Ｐゴシック"/>
                <a:cs typeface="ＭＳ Ｐゴシック"/>
              </a:rPr>
              <a:t>This map depicts Inmarsat’s expectations of coverage, but does not represent a guarantee of service. The availability of service at the edge of coverage areas fluctuates depending on various conditions.</a:t>
            </a:r>
          </a:p>
        </p:txBody>
      </p:sp>
      <p:sp>
        <p:nvSpPr>
          <p:cNvPr id="3" name="Isosceles Triangle 2"/>
          <p:cNvSpPr/>
          <p:nvPr/>
        </p:nvSpPr>
        <p:spPr bwMode="auto">
          <a:xfrm rot="11189811">
            <a:off x="2937765" y="2000169"/>
            <a:ext cx="905256" cy="977604"/>
          </a:xfrm>
          <a:prstGeom prst="triangle">
            <a:avLst/>
          </a:prstGeom>
          <a:noFill/>
          <a:ln w="19050" cap="flat" cmpd="sng" algn="ctr">
            <a:solidFill>
              <a:srgbClr val="FFFF00"/>
            </a:solidFill>
            <a:prstDash val="solid"/>
            <a:round/>
            <a:headEnd type="none" w="med" len="med"/>
            <a:tailEnd type="none" w="med" len="lg"/>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200" b="1">
              <a:solidFill>
                <a:srgbClr val="000000"/>
              </a:solidFill>
              <a:latin typeface="Arial" pitchFamily="-109" charset="0"/>
              <a:ea typeface="ＭＳ Ｐゴシック"/>
              <a:cs typeface="ＭＳ Ｐゴシック"/>
            </a:endParaRPr>
          </a:p>
        </p:txBody>
      </p:sp>
      <p:pic>
        <p:nvPicPr>
          <p:cNvPr id="6" name="Picture 9"/>
          <p:cNvPicPr>
            <a:picLocks noChangeAspect="1" noChangeArrowheads="1"/>
          </p:cNvPicPr>
          <p:nvPr/>
        </p:nvPicPr>
        <p:blipFill>
          <a:blip r:embed="rId3" cstate="print"/>
          <a:srcRect l="22501" t="15625" r="10625" b="24219"/>
          <a:stretch>
            <a:fillRect/>
          </a:stretch>
        </p:blipFill>
        <p:spPr bwMode="auto">
          <a:xfrm>
            <a:off x="6553200" y="975360"/>
            <a:ext cx="2516222" cy="1810512"/>
          </a:xfrm>
          <a:prstGeom prst="rect">
            <a:avLst/>
          </a:prstGeom>
          <a:noFill/>
          <a:ln w="9525">
            <a:noFill/>
            <a:miter lim="800000"/>
            <a:headEnd/>
            <a:tailEnd/>
          </a:ln>
        </p:spPr>
      </p:pic>
      <p:sp>
        <p:nvSpPr>
          <p:cNvPr id="5" name="TextBox 4"/>
          <p:cNvSpPr txBox="1"/>
          <p:nvPr/>
        </p:nvSpPr>
        <p:spPr>
          <a:xfrm>
            <a:off x="6341364" y="2785872"/>
            <a:ext cx="2787943" cy="276998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12 x 12 x 2 inch flat plate</a:t>
            </a:r>
          </a:p>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20 degree requirement</a:t>
            </a:r>
          </a:p>
          <a:p>
            <a:pPr algn="ct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algn="ct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Tested reception at all</a:t>
            </a:r>
          </a:p>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Reconned sites in north.</a:t>
            </a:r>
          </a:p>
          <a:p>
            <a:pPr algn="ct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algn="ct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Limitation is cost- $1k/mo</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350kbps bandwidth</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2Gbyte/mo throughput</a:t>
            </a:r>
          </a:p>
          <a:p>
            <a:pPr algn="ct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algn="ct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3852748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0527" y="96694"/>
            <a:ext cx="3963473" cy="761897"/>
          </a:xfrm>
        </p:spPr>
        <p:txBody>
          <a:bodyPr/>
          <a:lstStyle/>
          <a:p>
            <a:r>
              <a:rPr lang="en-US" sz="3200" dirty="0" smtClean="0">
                <a:solidFill>
                  <a:schemeClr val="bg1"/>
                </a:solidFill>
              </a:rPr>
              <a:t>HughesNet VSAT</a:t>
            </a:r>
            <a:endParaRPr lang="en-US" sz="3200" dirty="0">
              <a:solidFill>
                <a:schemeClr val="bg1"/>
              </a:solidFill>
            </a:endParaRPr>
          </a:p>
        </p:txBody>
      </p:sp>
      <p:sp>
        <p:nvSpPr>
          <p:cNvPr id="3" name="Content Placeholder 2"/>
          <p:cNvSpPr>
            <a:spLocks noGrp="1"/>
          </p:cNvSpPr>
          <p:nvPr>
            <p:ph idx="1"/>
          </p:nvPr>
        </p:nvSpPr>
        <p:spPr>
          <a:xfrm>
            <a:off x="214313" y="1094704"/>
            <a:ext cx="7772400" cy="3810000"/>
          </a:xfrm>
        </p:spPr>
        <p:txBody>
          <a:bodyPr/>
          <a:lstStyle/>
          <a:p>
            <a:r>
              <a:rPr lang="en-US" dirty="0" smtClean="0"/>
              <a:t>Works at high latitudes (north of Toolik)</a:t>
            </a:r>
          </a:p>
          <a:p>
            <a:r>
              <a:rPr lang="en-US" dirty="0" smtClean="0"/>
              <a:t>High power – 30 W</a:t>
            </a:r>
          </a:p>
          <a:p>
            <a:r>
              <a:rPr lang="en-US" dirty="0" smtClean="0"/>
              <a:t>Bandwidth can support two stations, usually one.</a:t>
            </a:r>
          </a:p>
          <a:p>
            <a:r>
              <a:rPr lang="en-US" dirty="0" smtClean="0"/>
              <a:t>Low Cost - $90/mo</a:t>
            </a:r>
          </a:p>
          <a:p>
            <a:endParaRPr lang="en-US" dirty="0"/>
          </a:p>
          <a:p>
            <a:r>
              <a:rPr lang="en-US" dirty="0" smtClean="0"/>
              <a:t>Reliability in winter, </a:t>
            </a:r>
          </a:p>
          <a:p>
            <a:pPr marL="0" indent="0">
              <a:buNone/>
            </a:pPr>
            <a:r>
              <a:rPr lang="en-US" dirty="0" smtClean="0"/>
              <a:t>and to maintain pointing.  </a:t>
            </a:r>
            <a:endParaRPr lang="en-US"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solidFill>
                  <a:srgbClr val="000000"/>
                </a:solidFill>
                <a:ea typeface="ＭＳ Ｐゴシック"/>
                <a:cs typeface="ＭＳ Ｐゴシック"/>
              </a:rPr>
              <a:pPr>
                <a:defRPr/>
              </a:pPr>
              <a:t>14</a:t>
            </a:fld>
            <a:endParaRPr lang="en-US">
              <a:solidFill>
                <a:srgbClr val="000000"/>
              </a:solidFill>
              <a:ea typeface="ＭＳ Ｐゴシック"/>
              <a:cs typeface="ＭＳ Ｐゴシック"/>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3944" t="6619" r="22993" b="15446"/>
          <a:stretch/>
        </p:blipFill>
        <p:spPr>
          <a:xfrm rot="5400000">
            <a:off x="5507533" y="3221533"/>
            <a:ext cx="3460788" cy="3812147"/>
          </a:xfrm>
          <a:prstGeom prst="rect">
            <a:avLst/>
          </a:prstGeom>
        </p:spPr>
      </p:pic>
      <p:sp>
        <p:nvSpPr>
          <p:cNvPr id="7" name="TextBox 6"/>
          <p:cNvSpPr txBox="1"/>
          <p:nvPr/>
        </p:nvSpPr>
        <p:spPr>
          <a:xfrm>
            <a:off x="5349241" y="3166874"/>
            <a:ext cx="2813207"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TA.K27K, Chicken  PBO VSAT &amp; Hut</a:t>
            </a:r>
            <a:endParaRPr lang="en-US" sz="1200" b="1" dirty="0">
              <a:solidFill>
                <a:srgbClr val="000000"/>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12592475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0527" y="96694"/>
            <a:ext cx="3963473" cy="761897"/>
          </a:xfrm>
        </p:spPr>
        <p:txBody>
          <a:bodyPr/>
          <a:lstStyle/>
          <a:p>
            <a:r>
              <a:rPr lang="en-US" sz="3200" dirty="0" smtClean="0">
                <a:solidFill>
                  <a:schemeClr val="bg1"/>
                </a:solidFill>
              </a:rPr>
              <a:t>Iridium Rudics</a:t>
            </a:r>
            <a:endParaRPr lang="en-US" sz="3200" dirty="0">
              <a:solidFill>
                <a:schemeClr val="bg1"/>
              </a:solidFill>
            </a:endParaRPr>
          </a:p>
        </p:txBody>
      </p:sp>
      <p:sp>
        <p:nvSpPr>
          <p:cNvPr id="3" name="Content Placeholder 2"/>
          <p:cNvSpPr>
            <a:spLocks noGrp="1"/>
          </p:cNvSpPr>
          <p:nvPr>
            <p:ph idx="1"/>
          </p:nvPr>
        </p:nvSpPr>
        <p:spPr>
          <a:xfrm>
            <a:off x="214313" y="1094704"/>
            <a:ext cx="7772400" cy="3810000"/>
          </a:xfrm>
        </p:spPr>
        <p:txBody>
          <a:bodyPr/>
          <a:lstStyle/>
          <a:p>
            <a:r>
              <a:rPr lang="en-US" dirty="0" smtClean="0"/>
              <a:t>XI-100B  modem, 5 Watts</a:t>
            </a:r>
          </a:p>
          <a:p>
            <a:r>
              <a:rPr lang="en-US" dirty="0" smtClean="0"/>
              <a:t>Max rate 2400 bps, 24Mbyte/day</a:t>
            </a:r>
          </a:p>
          <a:p>
            <a:r>
              <a:rPr lang="en-US" dirty="0" smtClean="0"/>
              <a:t>Lots of link cycles</a:t>
            </a:r>
          </a:p>
          <a:p>
            <a:r>
              <a:rPr lang="en-US" dirty="0" smtClean="0"/>
              <a:t>Cost $290/mo</a:t>
            </a:r>
          </a:p>
          <a:p>
            <a:pPr marL="0" indent="0">
              <a:buNone/>
            </a:pPr>
            <a:endParaRPr lang="en-US" dirty="0" smtClean="0"/>
          </a:p>
          <a:p>
            <a:endParaRPr lang="en-US" dirty="0"/>
          </a:p>
          <a:p>
            <a:r>
              <a:rPr lang="en-US" dirty="0" smtClean="0"/>
              <a:t>Omnidirectional antenna</a:t>
            </a:r>
          </a:p>
          <a:p>
            <a:r>
              <a:rPr lang="en-US" dirty="0" smtClean="0"/>
              <a:t>Rudics tunnel protocol</a:t>
            </a:r>
            <a:endParaRPr lang="en-US"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solidFill>
                  <a:srgbClr val="000000"/>
                </a:solidFill>
                <a:ea typeface="ＭＳ Ｐゴシック"/>
                <a:cs typeface="ＭＳ Ｐゴシック"/>
              </a:rPr>
              <a:pPr>
                <a:defRPr/>
              </a:pPr>
              <a:t>15</a:t>
            </a:fld>
            <a:endParaRPr lang="en-US">
              <a:solidFill>
                <a:srgbClr val="000000"/>
              </a:solidFill>
              <a:ea typeface="ＭＳ Ｐゴシック"/>
              <a:cs typeface="ＭＳ Ｐゴシック"/>
            </a:endParaRPr>
          </a:p>
        </p:txBody>
      </p:sp>
      <p:pic>
        <p:nvPicPr>
          <p:cNvPr id="1026"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30109" t="19060" r="31517" b="28826"/>
          <a:stretch/>
        </p:blipFill>
        <p:spPr bwMode="auto">
          <a:xfrm>
            <a:off x="6258863" y="2524244"/>
            <a:ext cx="2782105" cy="201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29854" t="16574" r="31764" b="24263"/>
          <a:stretch/>
        </p:blipFill>
        <p:spPr bwMode="auto">
          <a:xfrm>
            <a:off x="6258863" y="4542876"/>
            <a:ext cx="2782105" cy="228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5182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255" y="0"/>
            <a:ext cx="5548745" cy="876300"/>
          </a:xfrm>
        </p:spPr>
        <p:txBody>
          <a:bodyPr/>
          <a:lstStyle/>
          <a:p>
            <a:r>
              <a:rPr lang="en-US" sz="3200" dirty="0" err="1" smtClean="0">
                <a:solidFill>
                  <a:schemeClr val="bg1"/>
                </a:solidFill>
              </a:rPr>
              <a:t>Paulatuk</a:t>
            </a:r>
            <a:r>
              <a:rPr lang="en-US" sz="3200" dirty="0" smtClean="0">
                <a:solidFill>
                  <a:schemeClr val="bg1"/>
                </a:solidFill>
              </a:rPr>
              <a:t>  C36M</a:t>
            </a:r>
            <a:br>
              <a:rPr lang="en-US" sz="3200" dirty="0" smtClean="0">
                <a:solidFill>
                  <a:schemeClr val="bg1"/>
                </a:solidFill>
              </a:rPr>
            </a:br>
            <a:r>
              <a:rPr lang="en-US" sz="3200" dirty="0" smtClean="0">
                <a:solidFill>
                  <a:schemeClr val="bg1"/>
                </a:solidFill>
              </a:rPr>
              <a:t>Sachs Harbor  A36M</a:t>
            </a:r>
            <a:endParaRPr lang="en-US" sz="3200" dirty="0">
              <a:solidFill>
                <a:schemeClr val="bg1"/>
              </a:solidFill>
            </a:endParaRPr>
          </a:p>
        </p:txBody>
      </p:sp>
      <p:sp>
        <p:nvSpPr>
          <p:cNvPr id="3" name="Slide Number Placeholder 2"/>
          <p:cNvSpPr>
            <a:spLocks noGrp="1"/>
          </p:cNvSpPr>
          <p:nvPr>
            <p:ph type="sldNum" sz="quarter" idx="12"/>
          </p:nvPr>
        </p:nvSpPr>
        <p:spPr/>
        <p:txBody>
          <a:bodyPr/>
          <a:lstStyle/>
          <a:p>
            <a:pPr>
              <a:defRPr/>
            </a:pPr>
            <a:fld id="{C001DB25-6882-774A-92E4-DA6AAC920066}" type="slidenum">
              <a:rPr lang="en-US" smtClean="0">
                <a:solidFill>
                  <a:srgbClr val="000000"/>
                </a:solidFill>
                <a:ea typeface="ＭＳ Ｐゴシック"/>
                <a:cs typeface="ＭＳ Ｐゴシック"/>
              </a:rPr>
              <a:pPr>
                <a:defRPr/>
              </a:pPr>
              <a:t>16</a:t>
            </a:fld>
            <a:endParaRPr lang="en-US">
              <a:solidFill>
                <a:srgbClr val="000000"/>
              </a:solidFill>
              <a:ea typeface="ＭＳ Ｐゴシック"/>
              <a:cs typeface="ＭＳ Ｐゴシック"/>
            </a:endParaRPr>
          </a:p>
        </p:txBody>
      </p:sp>
      <p:grpSp>
        <p:nvGrpSpPr>
          <p:cNvPr id="7" name="Group 6"/>
          <p:cNvGrpSpPr/>
          <p:nvPr/>
        </p:nvGrpSpPr>
        <p:grpSpPr>
          <a:xfrm>
            <a:off x="98714" y="881039"/>
            <a:ext cx="8722218" cy="5715000"/>
            <a:chOff x="98714" y="1285009"/>
            <a:chExt cx="8722218" cy="5715000"/>
          </a:xfrm>
        </p:grpSpPr>
        <p:pic>
          <p:nvPicPr>
            <p:cNvPr id="9218" name="Picture 2" descr="http://crunch.iris.washington.edu/stationinfo/TA/C36M/PDFMode/PDFMode-BHE_colorgrid_mea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014" y="1285009"/>
              <a:ext cx="2892918" cy="306309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crunch.iris.washington.edu/stationinfo/TA/C36M/PDFMode/PDFMode-BHN_colorgrid_me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64" y="1285009"/>
              <a:ext cx="291465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crunch.iris.washington.edu/stationinfo/TA/C36M/PDFMode/PDFMode-BHZ_colorgrid_me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14" y="1285009"/>
              <a:ext cx="291465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crunch.iris.washington.edu/stationinfo/TA/A36M/PDFMode/PDFMode-BHZ_colorgrid_mea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14" y="4371109"/>
              <a:ext cx="291465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crunch.iris.washington.edu/stationinfo/TA/A36M/PDFMode/PDFMode-BHN_colorgrid_mea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3364" y="4371109"/>
              <a:ext cx="2914650" cy="2628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1041069" y="869828"/>
            <a:ext cx="7033291" cy="403969"/>
            <a:chOff x="898887" y="3053833"/>
            <a:chExt cx="7033291" cy="403969"/>
          </a:xfrm>
        </p:grpSpPr>
        <p:sp>
          <p:nvSpPr>
            <p:cNvPr id="4" name="TextBox 3"/>
            <p:cNvSpPr txBox="1"/>
            <p:nvPr/>
          </p:nvSpPr>
          <p:spPr>
            <a:xfrm>
              <a:off x="898887" y="3088470"/>
              <a:ext cx="1005468" cy="369332"/>
            </a:xfrm>
            <a:prstGeom prst="rect">
              <a:avLst/>
            </a:prstGeom>
            <a:solidFill>
              <a:schemeClr val="bg2">
                <a:lumMod val="60000"/>
                <a:lumOff val="40000"/>
              </a:schemeClr>
            </a:solidFill>
          </p:spPr>
          <p:txBody>
            <a:bodyPr wrap="none" rtlCol="0">
              <a:spAutoFit/>
            </a:bodyPr>
            <a:lstStyle/>
            <a:p>
              <a:pPr algn="ctr" defTabSz="914400" fontAlgn="base">
                <a:spcBef>
                  <a:spcPct val="0"/>
                </a:spcBef>
                <a:spcAft>
                  <a:spcPct val="0"/>
                </a:spcAft>
              </a:pPr>
              <a:r>
                <a:rPr lang="en-US" b="1" dirty="0">
                  <a:solidFill>
                    <a:srgbClr val="000000"/>
                  </a:solidFill>
                  <a:latin typeface="Arial" pitchFamily="-112" charset="0"/>
                  <a:ea typeface="ＭＳ Ｐゴシック"/>
                  <a:cs typeface="ＭＳ Ｐゴシック"/>
                </a:rPr>
                <a:t>Vertical</a:t>
              </a:r>
              <a:endParaRPr lang="en-US" b="1" dirty="0">
                <a:solidFill>
                  <a:srgbClr val="000000"/>
                </a:solidFill>
                <a:latin typeface="Arial" pitchFamily="-112" charset="0"/>
                <a:ea typeface="ＭＳ Ｐゴシック"/>
                <a:cs typeface="ＭＳ Ｐゴシック"/>
              </a:endParaRPr>
            </a:p>
          </p:txBody>
        </p:sp>
        <p:sp>
          <p:nvSpPr>
            <p:cNvPr id="11" name="TextBox 10"/>
            <p:cNvSpPr txBox="1"/>
            <p:nvPr/>
          </p:nvSpPr>
          <p:spPr>
            <a:xfrm>
              <a:off x="4157603" y="3053833"/>
              <a:ext cx="800219" cy="369332"/>
            </a:xfrm>
            <a:prstGeom prst="rect">
              <a:avLst/>
            </a:prstGeom>
            <a:solidFill>
              <a:schemeClr val="bg2">
                <a:lumMod val="60000"/>
                <a:lumOff val="40000"/>
              </a:schemeClr>
            </a:solidFill>
          </p:spPr>
          <p:txBody>
            <a:bodyPr wrap="none" rtlCol="0">
              <a:spAutoFit/>
            </a:bodyPr>
            <a:lstStyle/>
            <a:p>
              <a:pPr algn="ctr" defTabSz="914400" fontAlgn="base">
                <a:spcBef>
                  <a:spcPct val="0"/>
                </a:spcBef>
                <a:spcAft>
                  <a:spcPct val="0"/>
                </a:spcAft>
              </a:pPr>
              <a:r>
                <a:rPr lang="en-US" b="1" dirty="0">
                  <a:solidFill>
                    <a:srgbClr val="000000"/>
                  </a:solidFill>
                  <a:latin typeface="Arial" pitchFamily="-112" charset="0"/>
                  <a:ea typeface="ＭＳ Ｐゴシック"/>
                  <a:cs typeface="ＭＳ Ｐゴシック"/>
                </a:rPr>
                <a:t>North</a:t>
              </a:r>
              <a:endParaRPr lang="en-US" b="1" dirty="0">
                <a:solidFill>
                  <a:srgbClr val="000000"/>
                </a:solidFill>
                <a:latin typeface="Arial" pitchFamily="-112" charset="0"/>
                <a:ea typeface="ＭＳ Ｐゴシック"/>
                <a:cs typeface="ＭＳ Ｐゴシック"/>
              </a:endParaRPr>
            </a:p>
          </p:txBody>
        </p:sp>
        <p:sp>
          <p:nvSpPr>
            <p:cNvPr id="12" name="TextBox 11"/>
            <p:cNvSpPr txBox="1"/>
            <p:nvPr/>
          </p:nvSpPr>
          <p:spPr>
            <a:xfrm>
              <a:off x="7260199" y="3088470"/>
              <a:ext cx="671979" cy="369332"/>
            </a:xfrm>
            <a:prstGeom prst="rect">
              <a:avLst/>
            </a:prstGeom>
            <a:solidFill>
              <a:schemeClr val="bg2">
                <a:lumMod val="60000"/>
                <a:lumOff val="40000"/>
              </a:schemeClr>
            </a:solidFill>
          </p:spPr>
          <p:txBody>
            <a:bodyPr wrap="none" rtlCol="0">
              <a:spAutoFit/>
            </a:bodyPr>
            <a:lstStyle/>
            <a:p>
              <a:pPr algn="ctr" defTabSz="914400" fontAlgn="base">
                <a:spcBef>
                  <a:spcPct val="0"/>
                </a:spcBef>
                <a:spcAft>
                  <a:spcPct val="0"/>
                </a:spcAft>
              </a:pPr>
              <a:r>
                <a:rPr lang="en-US" b="1" dirty="0">
                  <a:solidFill>
                    <a:srgbClr val="000000"/>
                  </a:solidFill>
                  <a:latin typeface="Arial" pitchFamily="-112" charset="0"/>
                  <a:ea typeface="ＭＳ Ｐゴシック"/>
                  <a:cs typeface="ＭＳ Ｐゴシック"/>
                </a:rPr>
                <a:t>East</a:t>
              </a:r>
              <a:endParaRPr lang="en-US" b="1" dirty="0">
                <a:solidFill>
                  <a:srgbClr val="000000"/>
                </a:solidFill>
                <a:latin typeface="Arial" pitchFamily="-112" charset="0"/>
                <a:ea typeface="ＭＳ Ｐゴシック"/>
                <a:cs typeface="ＭＳ Ｐゴシック"/>
              </a:endParaRPr>
            </a:p>
          </p:txBody>
        </p:sp>
      </p:grpSp>
      <p:pic>
        <p:nvPicPr>
          <p:cNvPr id="9228" name="Picture 12" descr="http://crunch.iris.washington.edu/stationinfo/TA/A36M/PDFMode/PDFMode-BHE_colorgrid_mea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6282" y="3936745"/>
            <a:ext cx="2914650" cy="2628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5643" y="6565644"/>
            <a:ext cx="7538346"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A dramatic seasonal improvement of noise performance at freeze up, of interest to sea-ice modelers.</a:t>
            </a:r>
            <a:endParaRPr lang="en-US" sz="1200" b="1" dirty="0">
              <a:solidFill>
                <a:srgbClr val="000000"/>
              </a:solidFill>
              <a:latin typeface="Arial" pitchFamily="-112" charset="0"/>
              <a:ea typeface="ＭＳ Ｐゴシック"/>
              <a:cs typeface="ＭＳ Ｐゴシック"/>
            </a:endParaRPr>
          </a:p>
        </p:txBody>
      </p:sp>
      <p:sp>
        <p:nvSpPr>
          <p:cNvPr id="22" name="TextBox 21"/>
          <p:cNvSpPr txBox="1"/>
          <p:nvPr/>
        </p:nvSpPr>
        <p:spPr>
          <a:xfrm>
            <a:off x="8820932" y="4435272"/>
            <a:ext cx="369332" cy="1860446"/>
          </a:xfrm>
          <a:prstGeom prst="rect">
            <a:avLst/>
          </a:prstGeom>
          <a:noFill/>
        </p:spPr>
        <p:txBody>
          <a:bodyPr vert="vert270"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2</a:t>
            </a:r>
            <a:r>
              <a:rPr lang="en-US" sz="1200" b="1" dirty="0">
                <a:solidFill>
                  <a:srgbClr val="000000"/>
                </a:solidFill>
                <a:latin typeface="Arial" pitchFamily="-112" charset="0"/>
                <a:ea typeface="ＭＳ Ｐゴシック"/>
                <a:cs typeface="ＭＳ Ｐゴシック"/>
              </a:rPr>
              <a:t>013 Day 245     ----   321</a:t>
            </a:r>
            <a:endParaRPr lang="en-US" sz="1200" b="1" dirty="0">
              <a:solidFill>
                <a:srgbClr val="000000"/>
              </a:solidFill>
              <a:latin typeface="Arial" pitchFamily="-112" charset="0"/>
              <a:ea typeface="ＭＳ Ｐゴシック"/>
              <a:cs typeface="ＭＳ Ｐゴシック"/>
            </a:endParaRPr>
          </a:p>
        </p:txBody>
      </p:sp>
      <p:sp>
        <p:nvSpPr>
          <p:cNvPr id="23" name="TextBox 22"/>
          <p:cNvSpPr txBox="1"/>
          <p:nvPr/>
        </p:nvSpPr>
        <p:spPr>
          <a:xfrm>
            <a:off x="8788666" y="1869921"/>
            <a:ext cx="369332" cy="1955022"/>
          </a:xfrm>
          <a:prstGeom prst="rect">
            <a:avLst/>
          </a:prstGeom>
          <a:noFill/>
        </p:spPr>
        <p:txBody>
          <a:bodyPr vert="vert270"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2</a:t>
            </a:r>
            <a:r>
              <a:rPr lang="en-US" sz="1200" b="1" dirty="0">
                <a:solidFill>
                  <a:srgbClr val="000000"/>
                </a:solidFill>
                <a:latin typeface="Arial" pitchFamily="-112" charset="0"/>
                <a:ea typeface="ＭＳ Ｐゴシック"/>
                <a:cs typeface="ＭＳ Ｐゴシック"/>
              </a:rPr>
              <a:t>013 Day 247    -----     339</a:t>
            </a:r>
            <a:endParaRPr lang="en-US" sz="1200" b="1" dirty="0">
              <a:solidFill>
                <a:srgbClr val="000000"/>
              </a:solidFill>
              <a:latin typeface="Arial" pitchFamily="-112" charset="0"/>
              <a:ea typeface="ＭＳ Ｐゴシック"/>
              <a:cs typeface="ＭＳ Ｐゴシック"/>
            </a:endParaRPr>
          </a:p>
        </p:txBody>
      </p:sp>
      <p:sp>
        <p:nvSpPr>
          <p:cNvPr id="26" name="TextBox 25"/>
          <p:cNvSpPr txBox="1"/>
          <p:nvPr/>
        </p:nvSpPr>
        <p:spPr>
          <a:xfrm>
            <a:off x="34257" y="862768"/>
            <a:ext cx="800219" cy="369332"/>
          </a:xfrm>
          <a:prstGeom prst="rect">
            <a:avLst/>
          </a:prstGeom>
          <a:solidFill>
            <a:schemeClr val="bg2">
              <a:lumMod val="60000"/>
              <a:lumOff val="40000"/>
            </a:schemeClr>
          </a:solidFill>
        </p:spPr>
        <p:txBody>
          <a:bodyPr wrap="none" rtlCol="0">
            <a:spAutoFit/>
          </a:bodyPr>
          <a:lstStyle/>
          <a:p>
            <a:pPr algn="ctr" defTabSz="914400" fontAlgn="base">
              <a:spcBef>
                <a:spcPct val="0"/>
              </a:spcBef>
              <a:spcAft>
                <a:spcPct val="0"/>
              </a:spcAft>
            </a:pPr>
            <a:r>
              <a:rPr lang="en-US" b="1" dirty="0">
                <a:solidFill>
                  <a:srgbClr val="000000"/>
                </a:solidFill>
                <a:latin typeface="Arial" pitchFamily="-112" charset="0"/>
                <a:ea typeface="ＭＳ Ｐゴシック"/>
                <a:cs typeface="ＭＳ Ｐゴシック"/>
              </a:rPr>
              <a:t>C36M</a:t>
            </a:r>
            <a:endParaRPr lang="en-US" b="1" dirty="0">
              <a:solidFill>
                <a:srgbClr val="000000"/>
              </a:solidFill>
              <a:latin typeface="Arial" pitchFamily="-112" charset="0"/>
              <a:ea typeface="ＭＳ Ｐゴシック"/>
              <a:cs typeface="ＭＳ Ｐゴシック"/>
            </a:endParaRPr>
          </a:p>
        </p:txBody>
      </p:sp>
      <p:sp>
        <p:nvSpPr>
          <p:cNvPr id="27" name="TextBox 26"/>
          <p:cNvSpPr txBox="1"/>
          <p:nvPr/>
        </p:nvSpPr>
        <p:spPr>
          <a:xfrm>
            <a:off x="98714" y="3967139"/>
            <a:ext cx="800219" cy="369332"/>
          </a:xfrm>
          <a:prstGeom prst="rect">
            <a:avLst/>
          </a:prstGeom>
          <a:solidFill>
            <a:schemeClr val="bg2">
              <a:lumMod val="60000"/>
              <a:lumOff val="40000"/>
            </a:schemeClr>
          </a:solidFill>
        </p:spPr>
        <p:txBody>
          <a:bodyPr wrap="none" rtlCol="0">
            <a:spAutoFit/>
          </a:bodyPr>
          <a:lstStyle/>
          <a:p>
            <a:pPr algn="ctr" defTabSz="914400" fontAlgn="base">
              <a:spcBef>
                <a:spcPct val="0"/>
              </a:spcBef>
              <a:spcAft>
                <a:spcPct val="0"/>
              </a:spcAft>
            </a:pPr>
            <a:r>
              <a:rPr lang="en-US" b="1" dirty="0">
                <a:solidFill>
                  <a:srgbClr val="000000"/>
                </a:solidFill>
                <a:latin typeface="Arial" pitchFamily="-112" charset="0"/>
                <a:ea typeface="ＭＳ Ｐゴシック"/>
                <a:cs typeface="ＭＳ Ｐゴシック"/>
              </a:rPr>
              <a:t>A</a:t>
            </a:r>
            <a:r>
              <a:rPr lang="en-US" b="1" dirty="0">
                <a:solidFill>
                  <a:srgbClr val="000000"/>
                </a:solidFill>
                <a:latin typeface="Arial" pitchFamily="-112" charset="0"/>
                <a:ea typeface="ＭＳ Ｐゴシック"/>
                <a:cs typeface="ＭＳ Ｐゴシック"/>
              </a:rPr>
              <a:t>36M</a:t>
            </a:r>
            <a:endParaRPr lang="en-US" b="1" dirty="0">
              <a:solidFill>
                <a:srgbClr val="000000"/>
              </a:solidFill>
              <a:latin typeface="Arial" pitchFamily="-112" charset="0"/>
              <a:ea typeface="ＭＳ Ｐゴシック"/>
              <a:cs typeface="ＭＳ Ｐゴシック"/>
            </a:endParaRPr>
          </a:p>
        </p:txBody>
      </p:sp>
      <p:cxnSp>
        <p:nvCxnSpPr>
          <p:cNvPr id="9" name="Straight Connector 8"/>
          <p:cNvCxnSpPr>
            <a:stCxn id="9228" idx="3"/>
          </p:cNvCxnSpPr>
          <p:nvPr/>
        </p:nvCxnSpPr>
        <p:spPr bwMode="auto">
          <a:xfrm flipH="1">
            <a:off x="98714" y="5251195"/>
            <a:ext cx="8722218" cy="114300"/>
          </a:xfrm>
          <a:prstGeom prst="line">
            <a:avLst/>
          </a:prstGeom>
          <a:solidFill>
            <a:schemeClr val="accent1">
              <a:alpha val="25000"/>
            </a:schemeClr>
          </a:solidFill>
          <a:ln w="19050" cap="flat" cmpd="sng" algn="ctr">
            <a:solidFill>
              <a:schemeClr val="tx1"/>
            </a:solidFill>
            <a:prstDash val="solid"/>
            <a:round/>
            <a:headEnd type="none" w="med" len="med"/>
            <a:tailEnd type="none" w="med" len="lg"/>
          </a:ln>
          <a:effectLst/>
        </p:spPr>
      </p:cxnSp>
      <p:cxnSp>
        <p:nvCxnSpPr>
          <p:cNvPr id="31" name="Straight Connector 30"/>
          <p:cNvCxnSpPr/>
          <p:nvPr/>
        </p:nvCxnSpPr>
        <p:spPr bwMode="auto">
          <a:xfrm flipH="1">
            <a:off x="98714" y="2733132"/>
            <a:ext cx="8722218" cy="114300"/>
          </a:xfrm>
          <a:prstGeom prst="line">
            <a:avLst/>
          </a:prstGeom>
          <a:solidFill>
            <a:schemeClr val="accent1">
              <a:alpha val="25000"/>
            </a:schemeClr>
          </a:solidFill>
          <a:ln w="19050" cap="flat" cmpd="sng" algn="ctr">
            <a:solidFill>
              <a:schemeClr val="tx1"/>
            </a:solidFill>
            <a:prstDash val="solid"/>
            <a:round/>
            <a:headEnd type="none" w="med" len="med"/>
            <a:tailEnd type="none" w="med" len="lg"/>
          </a:ln>
          <a:effectLst/>
        </p:spPr>
      </p:cxnSp>
      <p:sp>
        <p:nvSpPr>
          <p:cNvPr id="13" name="TextBox 12"/>
          <p:cNvSpPr txBox="1"/>
          <p:nvPr/>
        </p:nvSpPr>
        <p:spPr>
          <a:xfrm>
            <a:off x="43310" y="2790282"/>
            <a:ext cx="830677"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2013:289</a:t>
            </a:r>
            <a:endParaRPr lang="en-US" sz="1200" b="1" dirty="0">
              <a:solidFill>
                <a:srgbClr val="000000"/>
              </a:solidFill>
              <a:latin typeface="Arial" pitchFamily="-112" charset="0"/>
              <a:ea typeface="ＭＳ Ｐゴシック"/>
              <a:cs typeface="ＭＳ Ｐゴシック"/>
            </a:endParaRPr>
          </a:p>
        </p:txBody>
      </p:sp>
      <p:sp>
        <p:nvSpPr>
          <p:cNvPr id="33" name="TextBox 32"/>
          <p:cNvSpPr txBox="1"/>
          <p:nvPr/>
        </p:nvSpPr>
        <p:spPr>
          <a:xfrm>
            <a:off x="98714" y="5374431"/>
            <a:ext cx="830677"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2013:289</a:t>
            </a:r>
            <a:endParaRPr lang="en-US" sz="1200" b="1" dirty="0">
              <a:solidFill>
                <a:srgbClr val="000000"/>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6467340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p:nvPr/>
        </p:nvPicPr>
        <p:blipFill>
          <a:blip r:embed="rId3">
            <a:extLst>
              <a:ext uri="{28A0092B-C50C-407E-A947-70E740481C1C}">
                <a14:useLocalDpi xmlns:a14="http://schemas.microsoft.com/office/drawing/2010/main" val="0"/>
              </a:ext>
            </a:extLst>
          </a:blip>
          <a:srcRect/>
          <a:stretch>
            <a:fillRect/>
          </a:stretch>
        </p:blipFill>
        <p:spPr bwMode="auto">
          <a:xfrm>
            <a:off x="3670117" y="879276"/>
            <a:ext cx="5473882" cy="4357190"/>
          </a:xfrm>
          <a:prstGeom prst="rect">
            <a:avLst/>
          </a:prstGeom>
          <a:noFill/>
          <a:ln>
            <a:noFill/>
          </a:ln>
        </p:spPr>
      </p:pic>
      <p:sp>
        <p:nvSpPr>
          <p:cNvPr id="6" name="Title 5"/>
          <p:cNvSpPr>
            <a:spLocks noGrp="1"/>
          </p:cNvSpPr>
          <p:nvPr>
            <p:ph type="title"/>
          </p:nvPr>
        </p:nvSpPr>
        <p:spPr>
          <a:xfrm>
            <a:off x="4277608" y="0"/>
            <a:ext cx="4866391" cy="879276"/>
          </a:xfrm>
        </p:spPr>
        <p:txBody>
          <a:bodyPr>
            <a:normAutofit/>
          </a:bodyPr>
          <a:lstStyle/>
          <a:p>
            <a:r>
              <a:rPr lang="en-US" sz="3200" dirty="0" smtClean="0">
                <a:solidFill>
                  <a:schemeClr val="bg1"/>
                </a:solidFill>
                <a:latin typeface="+mn-lt"/>
              </a:rPr>
              <a:t>TA in Alaska / Yukon</a:t>
            </a:r>
            <a:endParaRPr lang="en-US" sz="3200" dirty="0">
              <a:solidFill>
                <a:schemeClr val="bg1"/>
              </a:solidFill>
              <a:latin typeface="+mn-lt"/>
            </a:endParaRPr>
          </a:p>
        </p:txBody>
      </p:sp>
      <p:sp>
        <p:nvSpPr>
          <p:cNvPr id="7" name="Content Placeholder 6"/>
          <p:cNvSpPr>
            <a:spLocks noGrp="1"/>
          </p:cNvSpPr>
          <p:nvPr>
            <p:ph idx="1"/>
          </p:nvPr>
        </p:nvSpPr>
        <p:spPr>
          <a:xfrm>
            <a:off x="209345" y="1011865"/>
            <a:ext cx="7521448" cy="2672351"/>
          </a:xfrm>
        </p:spPr>
        <p:txBody>
          <a:bodyPr>
            <a:normAutofit/>
          </a:bodyPr>
          <a:lstStyle/>
          <a:p>
            <a:r>
              <a:rPr lang="en-US" sz="2000" dirty="0" smtClean="0">
                <a:latin typeface="+mn-lt"/>
              </a:rPr>
              <a:t>~</a:t>
            </a:r>
            <a:r>
              <a:rPr lang="en-US" sz="2000" dirty="0" smtClean="0"/>
              <a:t>265</a:t>
            </a:r>
            <a:r>
              <a:rPr lang="en-US" sz="2000" dirty="0" smtClean="0">
                <a:latin typeface="+mn-lt"/>
              </a:rPr>
              <a:t> sites, 190 new</a:t>
            </a:r>
          </a:p>
          <a:p>
            <a:r>
              <a:rPr lang="en-US" sz="2000" dirty="0" smtClean="0">
                <a:latin typeface="+mn-lt"/>
              </a:rPr>
              <a:t>85 km spacing</a:t>
            </a:r>
          </a:p>
          <a:p>
            <a:r>
              <a:rPr lang="en-US" sz="2000" dirty="0" smtClean="0">
                <a:latin typeface="+mn-lt"/>
              </a:rPr>
              <a:t>Broadband Seismometers </a:t>
            </a:r>
          </a:p>
          <a:p>
            <a:pPr marL="0" indent="0">
              <a:buNone/>
            </a:pPr>
            <a:r>
              <a:rPr lang="en-US" sz="2000" dirty="0"/>
              <a:t> </a:t>
            </a:r>
            <a:r>
              <a:rPr lang="en-US" sz="2000" dirty="0" smtClean="0"/>
              <a:t>        Infrasound, pressure</a:t>
            </a:r>
            <a:endParaRPr lang="en-US" sz="1600" dirty="0" smtClean="0">
              <a:latin typeface="+mn-lt"/>
            </a:endParaRPr>
          </a:p>
          <a:p>
            <a:pPr lvl="1"/>
            <a:r>
              <a:rPr lang="en-US" sz="1600" dirty="0" smtClean="0"/>
              <a:t>90</a:t>
            </a:r>
            <a:r>
              <a:rPr lang="en-US" sz="1600" dirty="0" smtClean="0">
                <a:latin typeface="+mn-lt"/>
              </a:rPr>
              <a:t> met packages</a:t>
            </a:r>
          </a:p>
          <a:p>
            <a:r>
              <a:rPr lang="en-US" sz="2000" dirty="0" smtClean="0"/>
              <a:t>&lt;2hr</a:t>
            </a:r>
            <a:r>
              <a:rPr lang="en-US" sz="2000" dirty="0" smtClean="0">
                <a:latin typeface="+mn-lt"/>
              </a:rPr>
              <a:t> Communications</a:t>
            </a:r>
          </a:p>
          <a:p>
            <a:r>
              <a:rPr lang="en-US" sz="2000" dirty="0" smtClean="0"/>
              <a:t>fully deployed 2017</a:t>
            </a:r>
            <a:endParaRPr lang="en-US" sz="2000" dirty="0" smtClean="0">
              <a:latin typeface="+mn-lt"/>
            </a:endParaRPr>
          </a:p>
        </p:txBody>
      </p:sp>
      <p:sp>
        <p:nvSpPr>
          <p:cNvPr id="9" name="TextBox 8"/>
          <p:cNvSpPr txBox="1"/>
          <p:nvPr/>
        </p:nvSpPr>
        <p:spPr>
          <a:xfrm>
            <a:off x="268826" y="3689243"/>
            <a:ext cx="2889738" cy="276999"/>
          </a:xfrm>
          <a:prstGeom prst="rect">
            <a:avLst/>
          </a:prstGeom>
          <a:solidFill>
            <a:schemeClr val="bg2"/>
          </a:solidFill>
          <a:ln>
            <a:solidFill>
              <a:schemeClr val="tx1"/>
            </a:solidFill>
          </a:ln>
        </p:spPr>
        <p:txBody>
          <a:bodyPr wrap="squar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Seismicity in Alaska</a:t>
            </a:r>
            <a:r>
              <a:rPr lang="en-US" sz="1200" b="1" dirty="0">
                <a:solidFill>
                  <a:srgbClr val="000000"/>
                </a:solidFill>
                <a:latin typeface="Arial" pitchFamily="-112" charset="0"/>
                <a:ea typeface="ＭＳ Ｐゴシック"/>
                <a:cs typeface="ＭＳ Ｐゴシック"/>
              </a:rPr>
              <a:t> </a:t>
            </a:r>
            <a:r>
              <a:rPr lang="en-US" sz="1200" b="1" dirty="0">
                <a:solidFill>
                  <a:srgbClr val="000000"/>
                </a:solidFill>
                <a:latin typeface="Arial" pitchFamily="-112" charset="0"/>
                <a:ea typeface="ＭＳ Ｐゴシック"/>
                <a:cs typeface="ＭＳ Ｐゴシック"/>
              </a:rPr>
              <a:t>&amp; Yukon</a:t>
            </a:r>
          </a:p>
        </p:txBody>
      </p:sp>
      <p:sp>
        <p:nvSpPr>
          <p:cNvPr id="3" name="TextBox 2"/>
          <p:cNvSpPr txBox="1"/>
          <p:nvPr/>
        </p:nvSpPr>
        <p:spPr>
          <a:xfrm>
            <a:off x="4498193" y="5670902"/>
            <a:ext cx="3758786" cy="461665"/>
          </a:xfrm>
          <a:prstGeom prst="rect">
            <a:avLst/>
          </a:prstGeom>
          <a:noFill/>
        </p:spPr>
        <p:txBody>
          <a:bodyPr wrap="none" rtlCol="0">
            <a:spAutoFit/>
          </a:bodyPr>
          <a:lstStyle/>
          <a:p>
            <a:pPr algn="ctr" defTabSz="914400" fontAlgn="base">
              <a:spcBef>
                <a:spcPct val="0"/>
              </a:spcBef>
              <a:spcAft>
                <a:spcPct val="0"/>
              </a:spcAft>
            </a:pPr>
            <a:r>
              <a:rPr lang="en-US" sz="2400" b="1" dirty="0">
                <a:solidFill>
                  <a:srgbClr val="000000"/>
                </a:solidFill>
                <a:latin typeface="Arial" pitchFamily="-112" charset="0"/>
                <a:ea typeface="ＭＳ Ｐゴシック"/>
                <a:cs typeface="ＭＳ Ｐゴシック"/>
              </a:rPr>
              <a:t> </a:t>
            </a:r>
            <a:r>
              <a:rPr lang="en-US" sz="2400" b="1" dirty="0" err="1">
                <a:solidFill>
                  <a:srgbClr val="000000"/>
                </a:solidFill>
                <a:latin typeface="Arial" pitchFamily="-112" charset="0"/>
                <a:ea typeface="ＭＳ Ｐゴシック"/>
                <a:cs typeface="ＭＳ Ｐゴシック"/>
              </a:rPr>
              <a:t>www.usarray.org/alaska</a:t>
            </a:r>
            <a:endParaRPr lang="en-US" sz="2400" b="1" dirty="0">
              <a:solidFill>
                <a:srgbClr val="000000"/>
              </a:solidFill>
              <a:latin typeface="Arial" pitchFamily="-112" charset="0"/>
              <a:ea typeface="ＭＳ Ｐゴシック"/>
              <a:cs typeface="ＭＳ Ｐゴシック"/>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58575"/>
            <a:ext cx="3785182" cy="2843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2"/>
          <p:cNvSpPr>
            <a:spLocks noGrp="1"/>
          </p:cNvSpPr>
          <p:nvPr>
            <p:ph type="sldNum" sz="quarter" idx="12"/>
          </p:nvPr>
        </p:nvSpPr>
        <p:spPr>
          <a:xfrm>
            <a:off x="7034213" y="6248400"/>
            <a:ext cx="1905000" cy="457200"/>
          </a:xfrm>
        </p:spPr>
        <p:txBody>
          <a:bodyPr/>
          <a:lstStyle/>
          <a:p>
            <a:pPr>
              <a:defRPr/>
            </a:pPr>
            <a:fld id="{DB5713FA-15D3-4937-8B5B-E8293981B942}" type="slidenum">
              <a:rPr lang="en-US" smtClean="0">
                <a:solidFill>
                  <a:srgbClr val="000000"/>
                </a:solidFill>
                <a:ea typeface="ＭＳ Ｐゴシック"/>
                <a:cs typeface="ＭＳ Ｐゴシック"/>
              </a:rPr>
              <a:pPr>
                <a:defRPr/>
              </a:pPr>
              <a:t>2</a:t>
            </a:fld>
            <a:endParaRPr lang="en-US" dirty="0">
              <a:solidFill>
                <a:srgbClr val="000000"/>
              </a:solidFill>
              <a:ea typeface="ＭＳ Ｐゴシック"/>
              <a:cs typeface="ＭＳ Ｐゴシック"/>
            </a:endParaRPr>
          </a:p>
        </p:txBody>
      </p:sp>
    </p:spTree>
    <p:extLst>
      <p:ext uri="{BB962C8B-B14F-4D97-AF65-F5344CB8AC3E}">
        <p14:creationId xmlns:p14="http://schemas.microsoft.com/office/powerpoint/2010/main" val="10576719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84700" y="0"/>
            <a:ext cx="4394200" cy="838200"/>
          </a:xfrm>
        </p:spPr>
        <p:txBody>
          <a:bodyPr/>
          <a:lstStyle/>
          <a:p>
            <a:r>
              <a:rPr lang="en-US" sz="2400" smtClean="0">
                <a:solidFill>
                  <a:schemeClr val="bg1"/>
                </a:solidFill>
              </a:rPr>
              <a:t>Basic Description of Buried Sensor Design for AK</a:t>
            </a:r>
            <a:endParaRPr lang="en-US" sz="2800" smtClean="0">
              <a:solidFill>
                <a:schemeClr val="bg1"/>
              </a:solidFill>
            </a:endParaRPr>
          </a:p>
        </p:txBody>
      </p:sp>
      <p:sp>
        <p:nvSpPr>
          <p:cNvPr id="14339" name="Text Placeholder 2"/>
          <p:cNvSpPr>
            <a:spLocks noGrp="1"/>
          </p:cNvSpPr>
          <p:nvPr>
            <p:ph type="body" sz="half" idx="1"/>
          </p:nvPr>
        </p:nvSpPr>
        <p:spPr>
          <a:xfrm>
            <a:off x="177800" y="979488"/>
            <a:ext cx="4953000" cy="1447800"/>
          </a:xfrm>
        </p:spPr>
        <p:txBody>
          <a:bodyPr/>
          <a:lstStyle/>
          <a:p>
            <a:pPr marL="230188" indent="-230188">
              <a:defRPr/>
            </a:pPr>
            <a:r>
              <a:rPr lang="en-US" sz="2000" dirty="0" smtClean="0">
                <a:latin typeface="+mj-lt"/>
              </a:rPr>
              <a:t>Sensor: 3 component Broadband seismometer &amp; auxiliary sensors</a:t>
            </a:r>
          </a:p>
          <a:p>
            <a:pPr marL="230188" indent="-230188">
              <a:defRPr/>
            </a:pPr>
            <a:r>
              <a:rPr lang="en-US" sz="2000" dirty="0" err="1" smtClean="0">
                <a:latin typeface="+mj-lt"/>
              </a:rPr>
              <a:t>Datalogger</a:t>
            </a:r>
            <a:r>
              <a:rPr lang="en-US" sz="2000" dirty="0" smtClean="0">
                <a:latin typeface="+mj-lt"/>
              </a:rPr>
              <a:t> &amp; local data storage</a:t>
            </a:r>
          </a:p>
          <a:p>
            <a:pPr marL="230188" indent="-230188">
              <a:defRPr/>
            </a:pPr>
            <a:r>
              <a:rPr lang="en-US" sz="2000" dirty="0" smtClean="0">
                <a:latin typeface="+mj-lt"/>
              </a:rPr>
              <a:t>Power &amp;  data telemetry</a:t>
            </a:r>
          </a:p>
          <a:p>
            <a:pPr marL="230188" indent="-230188">
              <a:defRPr/>
            </a:pPr>
            <a:endParaRPr lang="en-US" sz="2000" dirty="0" smtClean="0"/>
          </a:p>
          <a:p>
            <a:pPr marL="230188" indent="-230188">
              <a:defRPr/>
            </a:pPr>
            <a:endParaRPr lang="en-US" sz="2000" dirty="0" smtClean="0"/>
          </a:p>
        </p:txBody>
      </p:sp>
      <p:sp>
        <p:nvSpPr>
          <p:cNvPr id="5" name="Slide Number Placeholder 4"/>
          <p:cNvSpPr>
            <a:spLocks noGrp="1"/>
          </p:cNvSpPr>
          <p:nvPr>
            <p:ph type="sldNum" sz="quarter" idx="12"/>
          </p:nvPr>
        </p:nvSpPr>
        <p:spPr>
          <a:xfrm>
            <a:off x="6553200" y="6248400"/>
            <a:ext cx="1905000" cy="457200"/>
          </a:xfrm>
        </p:spPr>
        <p:txBody>
          <a:bodyPr/>
          <a:lstStyle/>
          <a:p>
            <a:pPr>
              <a:defRPr/>
            </a:pPr>
            <a:fld id="{2B93DE64-F0AA-4959-B06C-5820E5B4A995}" type="slidenum">
              <a:rPr lang="en-US" smtClean="0">
                <a:solidFill>
                  <a:srgbClr val="000000"/>
                </a:solidFill>
                <a:ea typeface="ＭＳ Ｐゴシック"/>
                <a:cs typeface="ＭＳ Ｐゴシック"/>
              </a:rPr>
              <a:pPr>
                <a:defRPr/>
              </a:pPr>
              <a:t>3</a:t>
            </a:fld>
            <a:endParaRPr lang="en-US">
              <a:solidFill>
                <a:srgbClr val="000000"/>
              </a:solidFill>
              <a:ea typeface="ＭＳ Ｐゴシック"/>
              <a:cs typeface="ＭＳ Ｐゴシック"/>
            </a:endParaRPr>
          </a:p>
        </p:txBody>
      </p:sp>
      <p:sp>
        <p:nvSpPr>
          <p:cNvPr id="14341" name="TextBox 9"/>
          <p:cNvSpPr txBox="1">
            <a:spLocks noChangeArrowheads="1"/>
          </p:cNvSpPr>
          <p:nvPr/>
        </p:nvSpPr>
        <p:spPr bwMode="auto">
          <a:xfrm>
            <a:off x="4845050" y="925212"/>
            <a:ext cx="3738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a:solidFill>
                  <a:schemeClr val="tx1"/>
                </a:solidFill>
                <a:latin typeface="Arial" pitchFamily="34" charset="0"/>
                <a:ea typeface="ＭＳ Ｐゴシック" pitchFamily="34" charset="-128"/>
              </a:defRPr>
            </a:lvl1pPr>
            <a:lvl2pPr marL="742950" indent="-285750" eaLnBrk="0" hangingPunct="0">
              <a:defRPr sz="1200" b="1">
                <a:solidFill>
                  <a:schemeClr val="tx1"/>
                </a:solidFill>
                <a:latin typeface="Arial" pitchFamily="34" charset="0"/>
                <a:ea typeface="ＭＳ Ｐゴシック" pitchFamily="34" charset="-128"/>
              </a:defRPr>
            </a:lvl2pPr>
            <a:lvl3pPr marL="1143000" indent="-228600" eaLnBrk="0" hangingPunct="0">
              <a:defRPr sz="1200" b="1">
                <a:solidFill>
                  <a:schemeClr val="tx1"/>
                </a:solidFill>
                <a:latin typeface="Arial" pitchFamily="34" charset="0"/>
                <a:ea typeface="ＭＳ Ｐゴシック" pitchFamily="34" charset="-128"/>
              </a:defRPr>
            </a:lvl3pPr>
            <a:lvl4pPr marL="1600200" indent="-228600" eaLnBrk="0" hangingPunct="0">
              <a:defRPr sz="1200" b="1">
                <a:solidFill>
                  <a:schemeClr val="tx1"/>
                </a:solidFill>
                <a:latin typeface="Arial" pitchFamily="34" charset="0"/>
                <a:ea typeface="ＭＳ Ｐゴシック" pitchFamily="34" charset="-128"/>
              </a:defRPr>
            </a:lvl4pPr>
            <a:lvl5pPr marL="2057400" indent="-228600" eaLnBrk="0" hangingPunct="0">
              <a:defRPr sz="12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200" b="1">
                <a:solidFill>
                  <a:schemeClr val="tx1"/>
                </a:solidFill>
                <a:latin typeface="Arial" pitchFamily="34" charset="0"/>
                <a:ea typeface="ＭＳ Ｐゴシック" pitchFamily="34" charset="-128"/>
              </a:defRPr>
            </a:lvl9pPr>
          </a:lstStyle>
          <a:p>
            <a:pPr algn="ctr" defTabSz="914400" eaLnBrk="1" fontAlgn="base" hangingPunct="1">
              <a:spcBef>
                <a:spcPct val="0"/>
              </a:spcBef>
              <a:spcAft>
                <a:spcPct val="0"/>
              </a:spcAft>
            </a:pPr>
            <a:r>
              <a:rPr lang="en-US" sz="2000" dirty="0">
                <a:solidFill>
                  <a:srgbClr val="000000"/>
                </a:solidFill>
                <a:cs typeface="ＭＳ Ｐゴシック"/>
              </a:rPr>
              <a:t> </a:t>
            </a:r>
            <a:r>
              <a:rPr lang="en-US" sz="2000" b="0" dirty="0" smtClean="0">
                <a:solidFill>
                  <a:srgbClr val="000000"/>
                </a:solidFill>
                <a:cs typeface="ＭＳ Ｐゴシック"/>
              </a:rPr>
              <a:t>N25K </a:t>
            </a:r>
            <a:r>
              <a:rPr lang="en-US" sz="2000" b="0" dirty="0">
                <a:solidFill>
                  <a:srgbClr val="000000"/>
                </a:solidFill>
                <a:cs typeface="ＭＳ Ｐゴシック"/>
              </a:rPr>
              <a:t>Seismic Station</a:t>
            </a:r>
          </a:p>
        </p:txBody>
      </p:sp>
      <p:pic>
        <p:nvPicPr>
          <p:cNvPr id="14343" name="Picture 9" descr="Buried Sensor Diagram.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363" y="2900363"/>
            <a:ext cx="44846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7"/>
          <p:cNvSpPr>
            <a:spLocks noChangeArrowheads="1"/>
          </p:cNvSpPr>
          <p:nvPr/>
        </p:nvSpPr>
        <p:spPr bwMode="auto">
          <a:xfrm>
            <a:off x="-332221" y="5591176"/>
            <a:ext cx="44989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30188" indent="-230188" algn="ct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**Stations would be in place for </a:t>
            </a:r>
          </a:p>
          <a:p>
            <a:pPr marL="230188" indent="-230188" algn="ct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    3 to 5 years**</a:t>
            </a:r>
          </a:p>
          <a:p>
            <a:pPr marL="230188" indent="-230188" algn="ctr" defTabSz="914400" fontAlgn="base">
              <a:spcBef>
                <a:spcPct val="0"/>
              </a:spcBef>
              <a:spcAft>
                <a:spcPct val="0"/>
              </a:spcAft>
            </a:pPr>
            <a:endParaRPr lang="en-US" dirty="0">
              <a:solidFill>
                <a:srgbClr val="000000"/>
              </a:solidFill>
              <a:latin typeface="Arial" pitchFamily="-112" charset="0"/>
              <a:ea typeface="ＭＳ Ｐゴシック"/>
              <a:cs typeface="ＭＳ Ｐゴシック"/>
            </a:endParaRPr>
          </a:p>
          <a:p>
            <a:pPr marL="230188" indent="-230188" algn="ct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Footprint ~10 feet X 20 feet</a:t>
            </a:r>
          </a:p>
          <a:p>
            <a:pPr marL="230188" indent="-230188" algn="ctr" defTabSz="914400" fontAlgn="base">
              <a:spcBef>
                <a:spcPct val="0"/>
              </a:spcBef>
              <a:spcAft>
                <a:spcPct val="0"/>
              </a:spcAft>
            </a:pPr>
            <a:endParaRPr lang="en-US" b="1" dirty="0">
              <a:solidFill>
                <a:srgbClr val="000000"/>
              </a:solidFill>
              <a:latin typeface="Arial" pitchFamily="-112" charset="0"/>
              <a:ea typeface="ＭＳ Ｐゴシック"/>
              <a:cs typeface="ＭＳ Ｐゴシック"/>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940" r="21723" b="8817"/>
          <a:stretch/>
        </p:blipFill>
        <p:spPr>
          <a:xfrm>
            <a:off x="4845050" y="1311275"/>
            <a:ext cx="4298950" cy="342877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3832" t="3863" r="23832" b="9782"/>
          <a:stretch/>
        </p:blipFill>
        <p:spPr>
          <a:xfrm>
            <a:off x="7000998" y="4206035"/>
            <a:ext cx="2143002" cy="2651965"/>
          </a:xfrm>
          <a:prstGeom prst="rect">
            <a:avLst/>
          </a:prstGeom>
        </p:spPr>
      </p:pic>
    </p:spTree>
    <p:extLst>
      <p:ext uri="{BB962C8B-B14F-4D97-AF65-F5344CB8AC3E}">
        <p14:creationId xmlns:p14="http://schemas.microsoft.com/office/powerpoint/2010/main" val="148561299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referRelativeResize="0">
            <a:picLocks noChangeAspect="1"/>
          </p:cNvPicPr>
          <p:nvPr/>
        </p:nvPicPr>
        <p:blipFill>
          <a:blip r:embed="rId2"/>
          <a:stretch>
            <a:fillRect/>
          </a:stretch>
        </p:blipFill>
        <p:spPr>
          <a:xfrm>
            <a:off x="0" y="834879"/>
            <a:ext cx="9038308" cy="5651646"/>
          </a:xfrm>
          <a:prstGeom prst="rect">
            <a:avLst/>
          </a:prstGeom>
        </p:spPr>
      </p:pic>
      <p:sp>
        <p:nvSpPr>
          <p:cNvPr id="3" name="Slide Number Placeholder 2"/>
          <p:cNvSpPr>
            <a:spLocks noGrp="1"/>
          </p:cNvSpPr>
          <p:nvPr>
            <p:ph type="sldNum" sz="quarter" idx="12"/>
          </p:nvPr>
        </p:nvSpPr>
        <p:spPr/>
        <p:txBody>
          <a:bodyPr/>
          <a:lstStyle/>
          <a:p>
            <a:pPr>
              <a:defRPr/>
            </a:pPr>
            <a:fld id="{C001DB25-6882-774A-92E4-DA6AAC920066}" type="slidenum">
              <a:rPr lang="en-US" smtClean="0">
                <a:solidFill>
                  <a:srgbClr val="000000"/>
                </a:solidFill>
                <a:ea typeface="ＭＳ Ｐゴシック"/>
                <a:cs typeface="ＭＳ Ｐゴシック"/>
              </a:rPr>
              <a:pPr>
                <a:defRPr/>
              </a:pPr>
              <a:t>4</a:t>
            </a:fld>
            <a:endParaRPr lang="en-US" dirty="0">
              <a:solidFill>
                <a:srgbClr val="000000"/>
              </a:solidFill>
              <a:ea typeface="ＭＳ Ｐゴシック"/>
              <a:cs typeface="ＭＳ Ｐゴシック"/>
            </a:endParaRPr>
          </a:p>
        </p:txBody>
      </p:sp>
      <p:sp>
        <p:nvSpPr>
          <p:cNvPr id="5" name="TextBox 4"/>
          <p:cNvSpPr txBox="1"/>
          <p:nvPr/>
        </p:nvSpPr>
        <p:spPr>
          <a:xfrm>
            <a:off x="4664428" y="199765"/>
            <a:ext cx="4326159" cy="461665"/>
          </a:xfrm>
          <a:prstGeom prst="rect">
            <a:avLst/>
          </a:prstGeom>
          <a:noFill/>
        </p:spPr>
        <p:txBody>
          <a:bodyPr wrap="square" rtlCol="0">
            <a:spAutoFit/>
          </a:bodyPr>
          <a:lstStyle/>
          <a:p>
            <a:pPr algn="ctr" defTabSz="914400" fontAlgn="base">
              <a:spcBef>
                <a:spcPct val="0"/>
              </a:spcBef>
              <a:spcAft>
                <a:spcPct val="0"/>
              </a:spcAft>
            </a:pPr>
            <a:r>
              <a:rPr lang="en-US" sz="2400" b="1" dirty="0">
                <a:solidFill>
                  <a:srgbClr val="FFFFFF"/>
                </a:solidFill>
                <a:latin typeface="Arial" pitchFamily="-112" charset="0"/>
                <a:ea typeface="ＭＳ Ｐゴシック"/>
                <a:cs typeface="ＭＳ Ｐゴシック"/>
              </a:rPr>
              <a:t>Proposed Installation Plan</a:t>
            </a:r>
            <a:endParaRPr lang="en-US" sz="2400" b="1" dirty="0">
              <a:solidFill>
                <a:srgbClr val="000000"/>
              </a:solidFill>
              <a:latin typeface="Arial" pitchFamily="-112" charset="0"/>
              <a:ea typeface="ＭＳ Ｐゴシック"/>
              <a:cs typeface="ＭＳ Ｐゴシック"/>
            </a:endParaRPr>
          </a:p>
        </p:txBody>
      </p:sp>
      <p:sp>
        <p:nvSpPr>
          <p:cNvPr id="4" name="TextBox 3"/>
          <p:cNvSpPr txBox="1"/>
          <p:nvPr/>
        </p:nvSpPr>
        <p:spPr>
          <a:xfrm>
            <a:off x="7529340" y="1868193"/>
            <a:ext cx="1409873" cy="2862322"/>
          </a:xfrm>
          <a:prstGeom prst="rect">
            <a:avLst/>
          </a:prstGeom>
          <a:noFill/>
        </p:spPr>
        <p:txBody>
          <a:bodyPr wrap="none" rtlCol="0">
            <a:spAutoFit/>
          </a:bodyPr>
          <a:lstStyle/>
          <a:p>
            <a:pP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TA Built Stations</a:t>
            </a:r>
          </a:p>
          <a:p>
            <a:pP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sz="1200" b="1" dirty="0">
                <a:solidFill>
                  <a:srgbClr val="FF0000"/>
                </a:solidFill>
                <a:latin typeface="Arial" pitchFamily="-112" charset="0"/>
                <a:ea typeface="ＭＳ Ｐゴシック"/>
                <a:cs typeface="ＭＳ Ｐゴシック"/>
              </a:rPr>
              <a:t>Current    46</a:t>
            </a:r>
          </a:p>
          <a:p>
            <a:pPr defTabSz="914400" fontAlgn="base">
              <a:spcBef>
                <a:spcPct val="0"/>
              </a:spcBef>
              <a:spcAft>
                <a:spcPct val="0"/>
              </a:spcAft>
            </a:pPr>
            <a:endParaRPr lang="en-US" sz="1200" b="1" dirty="0">
              <a:solidFill>
                <a:srgbClr val="178EFF"/>
              </a:solidFill>
              <a:latin typeface="Arial" pitchFamily="-112" charset="0"/>
              <a:ea typeface="ＭＳ Ｐゴシック"/>
              <a:cs typeface="ＭＳ Ｐゴシック"/>
            </a:endParaRPr>
          </a:p>
          <a:p>
            <a:pPr defTabSz="914400" fontAlgn="base">
              <a:spcBef>
                <a:spcPct val="0"/>
              </a:spcBef>
              <a:spcAft>
                <a:spcPct val="0"/>
              </a:spcAft>
            </a:pPr>
            <a:r>
              <a:rPr lang="en-US" sz="1200" b="1" dirty="0">
                <a:solidFill>
                  <a:srgbClr val="FFFF00"/>
                </a:solidFill>
                <a:latin typeface="Arial" pitchFamily="-112" charset="0"/>
                <a:ea typeface="ＭＳ Ｐゴシック"/>
                <a:cs typeface="ＭＳ Ｐゴシック"/>
              </a:rPr>
              <a:t>FY16    72</a:t>
            </a:r>
          </a:p>
          <a:p>
            <a:pPr defTabSz="914400" fontAlgn="base">
              <a:spcBef>
                <a:spcPct val="0"/>
              </a:spcBef>
              <a:spcAft>
                <a:spcPct val="0"/>
              </a:spcAft>
            </a:pPr>
            <a:r>
              <a:rPr lang="en-US" sz="1200" b="1" dirty="0">
                <a:solidFill>
                  <a:srgbClr val="209920"/>
                </a:solidFill>
                <a:latin typeface="Arial" pitchFamily="-112" charset="0"/>
                <a:ea typeface="ＭＳ Ｐゴシック"/>
                <a:cs typeface="ＭＳ Ｐゴシック"/>
              </a:rPr>
              <a:t>FY17    73</a:t>
            </a:r>
          </a:p>
          <a:p>
            <a:pP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Total 190</a:t>
            </a:r>
          </a:p>
          <a:p>
            <a:pP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Existing  75</a:t>
            </a:r>
          </a:p>
          <a:p>
            <a:pP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266  Install Plan</a:t>
            </a:r>
          </a:p>
          <a:p>
            <a:pPr marL="228600" indent="-228600" defTabSz="914400" fontAlgn="base">
              <a:spcBef>
                <a:spcPct val="0"/>
              </a:spcBef>
              <a:spcAft>
                <a:spcPct val="0"/>
              </a:spcAft>
              <a:buFontTx/>
              <a:buAutoNum type="arabicPlain" startAt="278"/>
            </a:pPr>
            <a:endParaRPr lang="en-US" sz="1200" b="1" dirty="0">
              <a:solidFill>
                <a:srgbClr val="000000"/>
              </a:solidFill>
              <a:latin typeface="Arial" pitchFamily="-112" charset="0"/>
              <a:ea typeface="ＭＳ Ｐゴシック"/>
              <a:cs typeface="ＭＳ Ｐゴシック"/>
            </a:endParaRPr>
          </a:p>
          <a:p>
            <a:pPr algn="ctr" defTabSz="914400" fontAlgn="base">
              <a:spcBef>
                <a:spcPct val="0"/>
              </a:spcBef>
              <a:spcAft>
                <a:spcPct val="0"/>
              </a:spcAft>
            </a:pPr>
            <a:endParaRPr lang="en-US" sz="1200" b="1" dirty="0">
              <a:solidFill>
                <a:srgbClr val="000000"/>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408463106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47D4205-4164-6749-A9D8-2308995FC8D8}" type="slidenum">
              <a:rPr lang="en-US" smtClean="0">
                <a:solidFill>
                  <a:srgbClr val="000000"/>
                </a:solidFill>
                <a:ea typeface="ＭＳ Ｐゴシック"/>
                <a:cs typeface="ＭＳ Ｐゴシック"/>
              </a:rPr>
              <a:pPr>
                <a:defRPr/>
              </a:pPr>
              <a:t>5</a:t>
            </a:fld>
            <a:endParaRPr lang="en-US">
              <a:solidFill>
                <a:srgbClr val="000000"/>
              </a:solidFill>
              <a:ea typeface="ＭＳ Ｐゴシック"/>
              <a:cs typeface="ＭＳ Ｐゴシック"/>
            </a:endParaRPr>
          </a:p>
        </p:txBody>
      </p:sp>
      <p:sp>
        <p:nvSpPr>
          <p:cNvPr id="3" name="Title 1"/>
          <p:cNvSpPr txBox="1">
            <a:spLocks/>
          </p:cNvSpPr>
          <p:nvPr/>
        </p:nvSpPr>
        <p:spPr>
          <a:xfrm>
            <a:off x="2605970" y="117977"/>
            <a:ext cx="7772400" cy="8646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a:lstStyle>
          <a:p>
            <a:pPr defTabSz="914400"/>
            <a:r>
              <a:rPr lang="en-US" sz="3200" kern="0" smtClean="0">
                <a:solidFill>
                  <a:srgbClr val="FFFFFF"/>
                </a:solidFill>
                <a:latin typeface="Arial"/>
                <a:ea typeface="ＭＳ Ｐゴシック"/>
                <a:cs typeface="ＭＳ Ｐゴシック"/>
              </a:rPr>
              <a:t>Alaska TA Status</a:t>
            </a:r>
            <a:endParaRPr lang="en-US" sz="3200" kern="0" dirty="0">
              <a:solidFill>
                <a:srgbClr val="FFFFFF"/>
              </a:solidFill>
              <a:latin typeface="Arial"/>
              <a:ea typeface="ＭＳ Ｐゴシック"/>
              <a:cs typeface="ＭＳ Ｐゴシック"/>
            </a:endParaRPr>
          </a:p>
        </p:txBody>
      </p:sp>
      <p:sp>
        <p:nvSpPr>
          <p:cNvPr id="4" name="Content Placeholder 2"/>
          <p:cNvSpPr txBox="1">
            <a:spLocks/>
          </p:cNvSpPr>
          <p:nvPr/>
        </p:nvSpPr>
        <p:spPr>
          <a:xfrm>
            <a:off x="297256" y="982614"/>
            <a:ext cx="3994639" cy="2874224"/>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112"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12"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112"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112" charset="0"/>
              <a:buChar char="•"/>
              <a:defRPr sz="2000">
                <a:solidFill>
                  <a:schemeClr val="tx1"/>
                </a:solidFill>
                <a:latin typeface="+mn-lt"/>
                <a:ea typeface="+mn-ea"/>
              </a:defRPr>
            </a:lvl5pPr>
            <a:lvl6pPr marL="2514600" indent="-228600" algn="l" rtl="0" fontAlgn="base">
              <a:spcBef>
                <a:spcPct val="20000"/>
              </a:spcBef>
              <a:spcAft>
                <a:spcPct val="0"/>
              </a:spcAft>
              <a:buFont typeface="Arial" pitchFamily="-109" charset="0"/>
              <a:buChar char="•"/>
              <a:defRPr sz="2000">
                <a:solidFill>
                  <a:schemeClr val="tx1"/>
                </a:solidFill>
                <a:latin typeface="+mn-lt"/>
                <a:ea typeface="+mn-ea"/>
              </a:defRPr>
            </a:lvl6pPr>
            <a:lvl7pPr marL="2971800" indent="-228600" algn="l" rtl="0" fontAlgn="base">
              <a:spcBef>
                <a:spcPct val="20000"/>
              </a:spcBef>
              <a:spcAft>
                <a:spcPct val="0"/>
              </a:spcAft>
              <a:buFont typeface="Arial" pitchFamily="-109" charset="0"/>
              <a:buChar char="•"/>
              <a:defRPr sz="2000">
                <a:solidFill>
                  <a:schemeClr val="tx1"/>
                </a:solidFill>
                <a:latin typeface="+mn-lt"/>
                <a:ea typeface="+mn-ea"/>
              </a:defRPr>
            </a:lvl7pPr>
            <a:lvl8pPr marL="3429000" indent="-228600" algn="l" rtl="0" fontAlgn="base">
              <a:spcBef>
                <a:spcPct val="20000"/>
              </a:spcBef>
              <a:spcAft>
                <a:spcPct val="0"/>
              </a:spcAft>
              <a:buFont typeface="Arial" pitchFamily="-109" charset="0"/>
              <a:buChar char="•"/>
              <a:defRPr sz="2000">
                <a:solidFill>
                  <a:schemeClr val="tx1"/>
                </a:solidFill>
                <a:latin typeface="+mn-lt"/>
                <a:ea typeface="+mn-ea"/>
              </a:defRPr>
            </a:lvl8pPr>
            <a:lvl9pPr marL="3886200" indent="-228600" algn="l" rtl="0" fontAlgn="base">
              <a:spcBef>
                <a:spcPct val="20000"/>
              </a:spcBef>
              <a:spcAft>
                <a:spcPct val="0"/>
              </a:spcAft>
              <a:buFont typeface="Arial" pitchFamily="-109" charset="0"/>
              <a:buChar char="•"/>
              <a:defRPr sz="2000">
                <a:solidFill>
                  <a:schemeClr val="tx1"/>
                </a:solidFill>
                <a:latin typeface="+mn-lt"/>
                <a:ea typeface="+mn-ea"/>
              </a:defRPr>
            </a:lvl9pPr>
          </a:lstStyle>
          <a:p>
            <a:pPr marL="290513" indent="-290513" defTabSz="914400"/>
            <a:r>
              <a:rPr lang="en-US" sz="2200" kern="0" dirty="0" smtClean="0">
                <a:solidFill>
                  <a:srgbClr val="000000"/>
                </a:solidFill>
                <a:latin typeface="Arial"/>
                <a:ea typeface="ＭＳ Ｐゴシック"/>
                <a:cs typeface="ＭＳ Ｐゴシック"/>
              </a:rPr>
              <a:t>Completed first major season in Alaska</a:t>
            </a:r>
          </a:p>
          <a:p>
            <a:pPr marL="515938" lvl="1" defTabSz="914400"/>
            <a:r>
              <a:rPr lang="en-US" sz="1800" kern="0" dirty="0" smtClean="0">
                <a:solidFill>
                  <a:srgbClr val="000000"/>
                </a:solidFill>
                <a:latin typeface="Arial"/>
                <a:ea typeface="ＭＳ Ｐゴシック"/>
                <a:cs typeface="ＭＳ Ｐゴシック"/>
              </a:rPr>
              <a:t>32 new installs (36 planned)</a:t>
            </a:r>
          </a:p>
          <a:p>
            <a:pPr defTabSz="914400"/>
            <a:r>
              <a:rPr lang="en-US" sz="2200" kern="0" dirty="0" smtClean="0">
                <a:solidFill>
                  <a:srgbClr val="000000"/>
                </a:solidFill>
                <a:latin typeface="Arial"/>
                <a:ea typeface="ＭＳ Ｐゴシック"/>
                <a:cs typeface="ＭＳ Ｐゴシック"/>
              </a:rPr>
              <a:t>A total of 46 new stations operating</a:t>
            </a:r>
          </a:p>
          <a:p>
            <a:pPr marL="125413" defTabSz="914400"/>
            <a:r>
              <a:rPr lang="en-US" sz="2200" kern="0" dirty="0" smtClean="0">
                <a:solidFill>
                  <a:srgbClr val="000000"/>
                </a:solidFill>
                <a:latin typeface="Arial"/>
                <a:ea typeface="ＭＳ Ｐゴシック"/>
                <a:cs typeface="ＭＳ Ｐゴシック"/>
              </a:rPr>
              <a:t>Key technologies</a:t>
            </a:r>
          </a:p>
          <a:p>
            <a:pPr marL="515938" lvl="1" defTabSz="914400"/>
            <a:r>
              <a:rPr lang="en-US" sz="1800" kern="0" dirty="0" smtClean="0">
                <a:solidFill>
                  <a:srgbClr val="000000"/>
                </a:solidFill>
                <a:latin typeface="Arial"/>
                <a:ea typeface="ＭＳ Ｐゴシック"/>
                <a:cs typeface="ＭＳ Ｐゴシック"/>
              </a:rPr>
              <a:t>Power systems - challenging</a:t>
            </a:r>
          </a:p>
          <a:p>
            <a:pPr marL="515938" lvl="1" defTabSz="914400"/>
            <a:r>
              <a:rPr lang="en-US" sz="1800" kern="0" dirty="0" smtClean="0">
                <a:solidFill>
                  <a:srgbClr val="000000"/>
                </a:solidFill>
                <a:latin typeface="Arial"/>
                <a:ea typeface="ＭＳ Ｐゴシック"/>
                <a:cs typeface="ＭＳ Ｐゴシック"/>
              </a:rPr>
              <a:t>Communications - great</a:t>
            </a:r>
          </a:p>
          <a:p>
            <a:pPr marL="515938" lvl="1" defTabSz="914400"/>
            <a:r>
              <a:rPr lang="en-US" sz="1800" kern="0" dirty="0" smtClean="0">
                <a:solidFill>
                  <a:srgbClr val="000000"/>
                </a:solidFill>
                <a:latin typeface="Arial"/>
                <a:ea typeface="ＭＳ Ｐゴシック"/>
                <a:cs typeface="ＭＳ Ｐゴシック"/>
              </a:rPr>
              <a:t>Sensor emplacement - great</a:t>
            </a:r>
            <a:endParaRPr lang="en-US" sz="1800" kern="0" dirty="0">
              <a:solidFill>
                <a:srgbClr val="000000"/>
              </a:solidFill>
              <a:latin typeface="Arial"/>
              <a:ea typeface="ＭＳ Ｐゴシック"/>
              <a:cs typeface="ＭＳ Ｐゴシック"/>
            </a:endParaRPr>
          </a:p>
        </p:txBody>
      </p:sp>
      <p:pic>
        <p:nvPicPr>
          <p:cNvPr id="5" name="Picture 4" descr="10-23-15_AK_TA_vnet.jpg"/>
          <p:cNvPicPr>
            <a:picLocks noChangeAspect="1"/>
          </p:cNvPicPr>
          <p:nvPr/>
        </p:nvPicPr>
        <p:blipFill rotWithShape="1">
          <a:blip r:embed="rId2" cstate="email">
            <a:extLst>
              <a:ext uri="{28A0092B-C50C-407E-A947-70E740481C1C}">
                <a14:useLocalDpi xmlns:a14="http://schemas.microsoft.com/office/drawing/2010/main" val="0"/>
              </a:ext>
            </a:extLst>
          </a:blip>
          <a:srcRect l="12830" t="5966" r="5653" b="7216"/>
          <a:stretch/>
        </p:blipFill>
        <p:spPr>
          <a:xfrm>
            <a:off x="4624976" y="1255436"/>
            <a:ext cx="4274697" cy="3855505"/>
          </a:xfrm>
          <a:prstGeom prst="rect">
            <a:avLst/>
          </a:prstGeom>
          <a:ln>
            <a:solidFill>
              <a:schemeClr val="tx1"/>
            </a:solidFill>
          </a:ln>
        </p:spPr>
      </p:pic>
      <p:pic>
        <p:nvPicPr>
          <p:cNvPr id="6" name="Picture 5" descr="21872214160_5d39cbb781_k.jpg"/>
          <p:cNvPicPr>
            <a:picLocks noChangeAspect="1"/>
          </p:cNvPicPr>
          <p:nvPr/>
        </p:nvPicPr>
        <p:blipFill rotWithShape="1">
          <a:blip r:embed="rId3" cstate="email">
            <a:extLst>
              <a:ext uri="{28A0092B-C50C-407E-A947-70E740481C1C}">
                <a14:useLocalDpi xmlns:a14="http://schemas.microsoft.com/office/drawing/2010/main" val="0"/>
              </a:ext>
            </a:extLst>
          </a:blip>
          <a:srcRect l="8786" t="8292" r="4864"/>
          <a:stretch/>
        </p:blipFill>
        <p:spPr>
          <a:xfrm>
            <a:off x="297256" y="3739311"/>
            <a:ext cx="3585315" cy="2855828"/>
          </a:xfrm>
          <a:prstGeom prst="rect">
            <a:avLst/>
          </a:prstGeom>
          <a:ln>
            <a:solidFill>
              <a:srgbClr val="000000"/>
            </a:solidFill>
          </a:ln>
        </p:spPr>
      </p:pic>
    </p:spTree>
    <p:extLst>
      <p:ext uri="{BB962C8B-B14F-4D97-AF65-F5344CB8AC3E}">
        <p14:creationId xmlns:p14="http://schemas.microsoft.com/office/powerpoint/2010/main" val="1853347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899"/>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552169" y="3402226"/>
            <a:ext cx="2591830" cy="3455773"/>
          </a:xfrm>
          <a:prstGeom prst="rect">
            <a:avLst/>
          </a:prstGeom>
          <a:noFill/>
          <a:ln>
            <a:noFill/>
          </a:ln>
        </p:spPr>
      </p:pic>
      <p:sp>
        <p:nvSpPr>
          <p:cNvPr id="3" name="TextBox 2"/>
          <p:cNvSpPr txBox="1"/>
          <p:nvPr/>
        </p:nvSpPr>
        <p:spPr>
          <a:xfrm>
            <a:off x="74580" y="931022"/>
            <a:ext cx="4436109" cy="3416320"/>
          </a:xfrm>
          <a:prstGeom prst="rect">
            <a:avLst/>
          </a:prstGeom>
          <a:noFill/>
        </p:spPr>
        <p:txBody>
          <a:bodyPr wrap="square" rtlCol="0">
            <a:spAutoFit/>
          </a:bodyPr>
          <a:lstStyle/>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The Lund-Drill is designed  for TA in Alaska:</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	</a:t>
            </a: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	</a:t>
            </a:r>
            <a:r>
              <a:rPr lang="en-US" dirty="0">
                <a:solidFill>
                  <a:srgbClr val="000000"/>
                </a:solidFill>
                <a:latin typeface="Arial" pitchFamily="-112" charset="0"/>
                <a:ea typeface="ＭＳ Ｐゴシック"/>
                <a:cs typeface="ＭＳ Ｐゴシック"/>
              </a:rPr>
              <a:t>1600 lbs Sling load weight</a:t>
            </a:r>
          </a:p>
          <a:p>
            <a:pPr defTabSz="914400" fontAlgn="base">
              <a:spcBef>
                <a:spcPct val="0"/>
              </a:spcBef>
              <a:spcAft>
                <a:spcPct val="0"/>
              </a:spcAft>
            </a:pP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	</a:t>
            </a:r>
            <a:r>
              <a:rPr lang="en-US" dirty="0">
                <a:solidFill>
                  <a:srgbClr val="000000"/>
                </a:solidFill>
                <a:latin typeface="Arial" pitchFamily="-112" charset="0"/>
                <a:ea typeface="ＭＳ Ｐゴシック"/>
                <a:cs typeface="ＭＳ Ｐゴシック"/>
              </a:rPr>
              <a:t>28% Augering</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	3</a:t>
            </a:r>
            <a:r>
              <a:rPr lang="en-US" dirty="0">
                <a:solidFill>
                  <a:srgbClr val="000000"/>
                </a:solidFill>
                <a:latin typeface="Arial" pitchFamily="-112" charset="0"/>
                <a:ea typeface="ＭＳ Ｐゴシック"/>
                <a:cs typeface="ＭＳ Ｐゴシック"/>
              </a:rPr>
              <a:t>% Backhoe</a:t>
            </a:r>
            <a:endParaRPr lang="en-US" dirty="0">
              <a:solidFill>
                <a:srgbClr val="000000"/>
              </a:solidFill>
              <a:latin typeface="Arial" pitchFamily="-112" charset="0"/>
              <a:ea typeface="ＭＳ Ｐゴシック"/>
              <a:cs typeface="ＭＳ Ｐゴシック"/>
            </a:endParaRP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	69% Downhole Hammer</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 </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NEED: a hole in rock, frozen ground or </a:t>
            </a:r>
          </a:p>
          <a:p>
            <a:pPr defTabSz="914400" fontAlgn="base">
              <a:spcBef>
                <a:spcPct val="0"/>
              </a:spcBef>
              <a:spcAft>
                <a:spcPct val="0"/>
              </a:spcAft>
            </a:pPr>
            <a:r>
              <a:rPr lang="en-US" dirty="0">
                <a:solidFill>
                  <a:srgbClr val="000000"/>
                </a:solidFill>
                <a:latin typeface="Arial" pitchFamily="-112" charset="0"/>
                <a:ea typeface="ＭＳ Ｐゴシック"/>
                <a:cs typeface="ＭＳ Ｐゴシック"/>
              </a:rPr>
              <a:t>u</a:t>
            </a:r>
            <a:r>
              <a:rPr lang="en-US" dirty="0">
                <a:solidFill>
                  <a:srgbClr val="000000"/>
                </a:solidFill>
                <a:latin typeface="Arial" pitchFamily="-112" charset="0"/>
                <a:ea typeface="ＭＳ Ｐゴシック"/>
                <a:cs typeface="ＭＳ Ｐゴシック"/>
              </a:rPr>
              <a:t>p to 5M into soils.</a:t>
            </a:r>
          </a:p>
          <a:p>
            <a:pPr defTabSz="914400" fontAlgn="base">
              <a:spcBef>
                <a:spcPct val="0"/>
              </a:spcBef>
              <a:spcAft>
                <a:spcPct val="0"/>
              </a:spcAft>
            </a:pPr>
            <a:endParaRPr lang="en-US" dirty="0">
              <a:solidFill>
                <a:srgbClr val="000000"/>
              </a:solidFill>
              <a:latin typeface="Arial" pitchFamily="-112" charset="0"/>
              <a:ea typeface="ＭＳ Ｐゴシック"/>
              <a:cs typeface="ＭＳ Ｐゴシック"/>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160" y="856734"/>
            <a:ext cx="4158839" cy="2773731"/>
          </a:xfrm>
          <a:prstGeom prst="rect">
            <a:avLst/>
          </a:prstGeom>
        </p:spPr>
      </p:pic>
      <p:sp>
        <p:nvSpPr>
          <p:cNvPr id="6" name="TextBox 5"/>
          <p:cNvSpPr txBox="1"/>
          <p:nvPr/>
        </p:nvSpPr>
        <p:spPr>
          <a:xfrm>
            <a:off x="5485202" y="3251154"/>
            <a:ext cx="3315331"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Drill in Skyvan, bound for Middleton Island</a:t>
            </a:r>
            <a:endParaRPr lang="en-US" sz="1200" b="1" dirty="0">
              <a:solidFill>
                <a:srgbClr val="000000"/>
              </a:solidFill>
              <a:latin typeface="Arial" pitchFamily="-112" charset="0"/>
              <a:ea typeface="ＭＳ Ｐゴシック"/>
              <a:cs typeface="ＭＳ Ｐゴシック"/>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39895" y="4045727"/>
            <a:ext cx="3214027" cy="2410520"/>
          </a:xfrm>
          <a:prstGeom prst="rect">
            <a:avLst/>
          </a:prstGeom>
        </p:spPr>
      </p:pic>
      <p:sp>
        <p:nvSpPr>
          <p:cNvPr id="8" name="TextBox 7"/>
          <p:cNvSpPr txBox="1"/>
          <p:nvPr/>
        </p:nvSpPr>
        <p:spPr>
          <a:xfrm>
            <a:off x="4745137" y="3678643"/>
            <a:ext cx="1601721"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Hammer drill, N25K</a:t>
            </a:r>
            <a:endParaRPr lang="en-US" sz="1200" b="1" dirty="0">
              <a:solidFill>
                <a:srgbClr val="000000"/>
              </a:solidFill>
              <a:latin typeface="Arial" pitchFamily="-112" charset="0"/>
              <a:ea typeface="ＭＳ Ｐゴシック"/>
              <a:cs typeface="ＭＳ Ｐゴシック"/>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68747"/>
            <a:ext cx="4305379" cy="2881786"/>
          </a:xfrm>
          <a:prstGeom prst="rect">
            <a:avLst/>
          </a:prstGeom>
        </p:spPr>
      </p:pic>
      <p:sp>
        <p:nvSpPr>
          <p:cNvPr id="4" name="TextBox 3"/>
          <p:cNvSpPr txBox="1"/>
          <p:nvPr/>
        </p:nvSpPr>
        <p:spPr>
          <a:xfrm>
            <a:off x="6338479" y="6501134"/>
            <a:ext cx="2737351"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Mike Lundgren auger in Palmer AK</a:t>
            </a:r>
            <a:endParaRPr lang="en-US" sz="1200" b="1" dirty="0">
              <a:solidFill>
                <a:srgbClr val="000000"/>
              </a:solidFill>
              <a:latin typeface="Arial" pitchFamily="-112" charset="0"/>
              <a:ea typeface="ＭＳ Ｐゴシック"/>
              <a:cs typeface="ＭＳ Ｐゴシック"/>
            </a:endParaRPr>
          </a:p>
        </p:txBody>
      </p:sp>
      <p:sp>
        <p:nvSpPr>
          <p:cNvPr id="10" name="TextBox 9"/>
          <p:cNvSpPr txBox="1"/>
          <p:nvPr/>
        </p:nvSpPr>
        <p:spPr>
          <a:xfrm>
            <a:off x="2093545" y="3994940"/>
            <a:ext cx="2152256"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Hammer Drilling, AK.SCRK</a:t>
            </a:r>
            <a:endParaRPr lang="en-US" sz="1200" b="1" dirty="0">
              <a:solidFill>
                <a:srgbClr val="000000"/>
              </a:solidFill>
              <a:latin typeface="Arial" pitchFamily="-112" charset="0"/>
              <a:ea typeface="ＭＳ Ｐゴシック"/>
              <a:cs typeface="ＭＳ Ｐゴシック"/>
            </a:endParaRPr>
          </a:p>
        </p:txBody>
      </p:sp>
      <p:sp>
        <p:nvSpPr>
          <p:cNvPr id="11" name="TextBox 10"/>
          <p:cNvSpPr txBox="1"/>
          <p:nvPr/>
        </p:nvSpPr>
        <p:spPr>
          <a:xfrm>
            <a:off x="5177426" y="168772"/>
            <a:ext cx="3623107" cy="523220"/>
          </a:xfrm>
          <a:prstGeom prst="rect">
            <a:avLst/>
          </a:prstGeom>
          <a:noFill/>
        </p:spPr>
        <p:txBody>
          <a:bodyPr wrap="none" rtlCol="0">
            <a:spAutoFit/>
          </a:bodyPr>
          <a:lstStyle/>
          <a:p>
            <a:pPr algn="ctr" defTabSz="914400" fontAlgn="base">
              <a:spcBef>
                <a:spcPct val="0"/>
              </a:spcBef>
              <a:spcAft>
                <a:spcPct val="0"/>
              </a:spcAft>
            </a:pPr>
            <a:r>
              <a:rPr lang="en-US" sz="2800" dirty="0">
                <a:solidFill>
                  <a:srgbClr val="FFFFFF"/>
                </a:solidFill>
                <a:latin typeface="Arial" pitchFamily="-112" charset="0"/>
                <a:ea typeface="ＭＳ Ｐゴシック"/>
                <a:cs typeface="ＭＳ Ｐゴシック"/>
              </a:rPr>
              <a:t>Sensor Emplacement</a:t>
            </a:r>
            <a:endParaRPr lang="en-US" sz="2800" dirty="0">
              <a:solidFill>
                <a:srgbClr val="FFFFFF"/>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4063572211"/>
      </p:ext>
    </p:extLst>
  </p:cSld>
  <p:clrMapOvr>
    <a:masterClrMapping/>
  </p:clrMapOvr>
  <mc:AlternateContent xmlns:mc="http://schemas.openxmlformats.org/markup-compatibility/2006" xmlns:p14="http://schemas.microsoft.com/office/powerpoint/2010/main">
    <mc:Choice Requires="p14">
      <p:transition spd="slow" p14:dur="2000" advTm="1800"/>
    </mc:Choice>
    <mc:Fallback xmlns="">
      <p:transition spd="slow" advTm="18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crunch.iris.washington.edu/stationinfo/AK/MLY/PDFs/BHN-60da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7878" y="5195455"/>
            <a:ext cx="2550621" cy="18218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01935" y="72736"/>
            <a:ext cx="3574473" cy="751609"/>
          </a:xfrm>
        </p:spPr>
        <p:txBody>
          <a:bodyPr/>
          <a:lstStyle/>
          <a:p>
            <a:r>
              <a:rPr lang="en-US" sz="3200" dirty="0" smtClean="0">
                <a:solidFill>
                  <a:schemeClr val="bg1"/>
                </a:solidFill>
              </a:rPr>
              <a:t>Station Installation</a:t>
            </a:r>
            <a:endParaRPr lang="en-US" sz="3200" dirty="0">
              <a:solidFill>
                <a:schemeClr val="bg1"/>
              </a:solidFill>
            </a:endParaRPr>
          </a:p>
        </p:txBody>
      </p:sp>
      <p:sp>
        <p:nvSpPr>
          <p:cNvPr id="3" name="Slide Number Placeholder 2"/>
          <p:cNvSpPr>
            <a:spLocks noGrp="1"/>
          </p:cNvSpPr>
          <p:nvPr>
            <p:ph type="sldNum" sz="quarter" idx="12"/>
          </p:nvPr>
        </p:nvSpPr>
        <p:spPr/>
        <p:txBody>
          <a:bodyPr/>
          <a:lstStyle/>
          <a:p>
            <a:pPr>
              <a:defRPr/>
            </a:pPr>
            <a:fld id="{C001DB25-6882-774A-92E4-DA6AAC920066}" type="slidenum">
              <a:rPr lang="en-US" smtClean="0">
                <a:solidFill>
                  <a:srgbClr val="000000"/>
                </a:solidFill>
                <a:ea typeface="ＭＳ Ｐゴシック"/>
                <a:cs typeface="ＭＳ Ｐゴシック"/>
              </a:rPr>
              <a:pPr>
                <a:defRPr/>
              </a:pPr>
              <a:t>7</a:t>
            </a:fld>
            <a:endParaRPr lang="en-US">
              <a:solidFill>
                <a:srgbClr val="000000"/>
              </a:solidFill>
              <a:ea typeface="ＭＳ Ｐゴシック"/>
              <a:cs typeface="ＭＳ Ｐゴシック"/>
            </a:endParaRPr>
          </a:p>
        </p:txBody>
      </p:sp>
      <p:pic>
        <p:nvPicPr>
          <p:cNvPr id="10242" name="Picture 2" descr="https://lh3.googleusercontent.com/TZ9KEZgUyx5HDaqin3Rl64gsB5KinJJLd6gjTW4NjwjXuOqkHYwz_tVv-h4jzlA3LNNyGaywV1DNGBXkkscPAH2aU3C88kj1dJYZXpgwDHxkfK4L4U-iIu7JVw"/>
          <p:cNvPicPr>
            <a:picLocks noChangeAspect="1" noChangeArrowheads="1"/>
          </p:cNvPicPr>
          <p:nvPr/>
        </p:nvPicPr>
        <p:blipFill rotWithShape="1">
          <a:blip r:embed="rId3">
            <a:extLst>
              <a:ext uri="{28A0092B-C50C-407E-A947-70E740481C1C}">
                <a14:useLocalDpi xmlns:a14="http://schemas.microsoft.com/office/drawing/2010/main" val="0"/>
              </a:ext>
            </a:extLst>
          </a:blip>
          <a:srcRect b="9560"/>
          <a:stretch/>
        </p:blipFill>
        <p:spPr bwMode="auto">
          <a:xfrm>
            <a:off x="0" y="804573"/>
            <a:ext cx="3038475" cy="2198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lh5.googleusercontent.com/jIbTYThvdMeiQqgYLrsF19mbOziA6C0k5COVMsICimYBUc6MIxIMoj83Jw3c2j3rl6uVHLfh64EStd8OkO04-4HfhHY2BJep_dV2jSp2xHjJu9WQ2Glf42fLcQ"/>
          <p:cNvPicPr>
            <a:picLocks noChangeAspect="1" noChangeArrowheads="1"/>
          </p:cNvPicPr>
          <p:nvPr/>
        </p:nvPicPr>
        <p:blipFill rotWithShape="1">
          <a:blip r:embed="rId4">
            <a:extLst>
              <a:ext uri="{28A0092B-C50C-407E-A947-70E740481C1C}">
                <a14:useLocalDpi xmlns:a14="http://schemas.microsoft.com/office/drawing/2010/main" val="0"/>
              </a:ext>
            </a:extLst>
          </a:blip>
          <a:srcRect b="9560"/>
          <a:stretch/>
        </p:blipFill>
        <p:spPr bwMode="auto">
          <a:xfrm>
            <a:off x="0" y="3002973"/>
            <a:ext cx="3038475" cy="21984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iris.washington.edu/quack1/pdf/bud/images/AK.SCRK.--/BHE/images/pdf_001488963.png"/>
          <p:cNvPicPr>
            <a:picLocks noChangeAspect="1" noChangeArrowheads="1"/>
          </p:cNvPicPr>
          <p:nvPr/>
        </p:nvPicPr>
        <p:blipFill rotWithShape="1">
          <a:blip r:embed="rId5">
            <a:extLst>
              <a:ext uri="{28A0092B-C50C-407E-A947-70E740481C1C}">
                <a14:useLocalDpi xmlns:a14="http://schemas.microsoft.com/office/drawing/2010/main" val="0"/>
              </a:ext>
            </a:extLst>
          </a:blip>
          <a:srcRect b="9803"/>
          <a:stretch/>
        </p:blipFill>
        <p:spPr bwMode="auto">
          <a:xfrm>
            <a:off x="3038475" y="804573"/>
            <a:ext cx="3038475" cy="219248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www.iris.washington.edu/quack1/pdf/bud/images/AK.SCRK.--/BHE/images/pdf_001615167.png"/>
          <p:cNvPicPr>
            <a:picLocks noChangeAspect="1" noChangeArrowheads="1"/>
          </p:cNvPicPr>
          <p:nvPr/>
        </p:nvPicPr>
        <p:blipFill rotWithShape="1">
          <a:blip r:embed="rId6">
            <a:extLst>
              <a:ext uri="{28A0092B-C50C-407E-A947-70E740481C1C}">
                <a14:useLocalDpi xmlns:a14="http://schemas.microsoft.com/office/drawing/2010/main" val="0"/>
              </a:ext>
            </a:extLst>
          </a:blip>
          <a:srcRect b="9803"/>
          <a:stretch/>
        </p:blipFill>
        <p:spPr bwMode="auto">
          <a:xfrm>
            <a:off x="3038474" y="3002973"/>
            <a:ext cx="3038475" cy="219248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www.iris.washington.edu/quack1/pdf/usra/images/TA.POKR.01/BHE/images/pdf_000734912.png"/>
          <p:cNvPicPr>
            <a:picLocks noChangeAspect="1" noChangeArrowheads="1"/>
          </p:cNvPicPr>
          <p:nvPr/>
        </p:nvPicPr>
        <p:blipFill rotWithShape="1">
          <a:blip r:embed="rId7">
            <a:extLst>
              <a:ext uri="{28A0092B-C50C-407E-A947-70E740481C1C}">
                <a14:useLocalDpi xmlns:a14="http://schemas.microsoft.com/office/drawing/2010/main" val="0"/>
              </a:ext>
            </a:extLst>
          </a:blip>
          <a:srcRect b="9803"/>
          <a:stretch/>
        </p:blipFill>
        <p:spPr bwMode="auto">
          <a:xfrm>
            <a:off x="6076950" y="804573"/>
            <a:ext cx="3038475" cy="219248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www.iris.washington.edu/quack1/pdf/usra/images/TA.POKR.01/BHE/images/pdf_000813979.png"/>
          <p:cNvPicPr>
            <a:picLocks noChangeAspect="1" noChangeArrowheads="1"/>
          </p:cNvPicPr>
          <p:nvPr/>
        </p:nvPicPr>
        <p:blipFill rotWithShape="1">
          <a:blip r:embed="rId8">
            <a:extLst>
              <a:ext uri="{28A0092B-C50C-407E-A947-70E740481C1C}">
                <a14:useLocalDpi xmlns:a14="http://schemas.microsoft.com/office/drawing/2010/main" val="0"/>
              </a:ext>
            </a:extLst>
          </a:blip>
          <a:srcRect b="9988"/>
          <a:stretch/>
        </p:blipFill>
        <p:spPr bwMode="auto">
          <a:xfrm>
            <a:off x="6076950" y="3013364"/>
            <a:ext cx="3038475" cy="2188009"/>
          </a:xfrm>
          <a:prstGeom prst="rect">
            <a:avLst/>
          </a:prstGeom>
          <a:noFill/>
          <a:extLst>
            <a:ext uri="{909E8E84-426E-40dd-AFC4-6F175D3DCCD1}">
              <a14:hiddenFill xmlns:a14="http://schemas.microsoft.com/office/drawing/2010/main">
                <a:solidFill>
                  <a:srgbClr val="FFFFFF"/>
                </a:solidFill>
              </a14:hiddenFill>
            </a:ext>
          </a:extLst>
        </p:spPr>
      </p:pic>
      <p:pic>
        <p:nvPicPr>
          <p:cNvPr id="10253"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351318"/>
            <a:ext cx="2008908" cy="150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8288" y="5180260"/>
            <a:ext cx="760465"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AK.MLY</a:t>
            </a:r>
            <a:endParaRPr lang="en-US" sz="1200" b="1" dirty="0">
              <a:solidFill>
                <a:srgbClr val="000000"/>
              </a:solidFill>
              <a:latin typeface="Arial" pitchFamily="-112" charset="0"/>
              <a:ea typeface="ＭＳ Ｐゴシック"/>
              <a:cs typeface="ＭＳ Ｐゴシック"/>
            </a:endParaRPr>
          </a:p>
        </p:txBody>
      </p:sp>
      <p:sp>
        <p:nvSpPr>
          <p:cNvPr id="13" name="TextBox 12"/>
          <p:cNvSpPr txBox="1"/>
          <p:nvPr/>
        </p:nvSpPr>
        <p:spPr>
          <a:xfrm>
            <a:off x="2325977" y="5212818"/>
            <a:ext cx="760465"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AK.MLY</a:t>
            </a:r>
            <a:endParaRPr lang="en-US" sz="1200" b="1" dirty="0">
              <a:solidFill>
                <a:srgbClr val="000000"/>
              </a:solidFill>
              <a:latin typeface="Arial" pitchFamily="-112" charset="0"/>
              <a:ea typeface="ＭＳ Ｐゴシック"/>
              <a:cs typeface="ＭＳ Ｐゴシック"/>
            </a:endParaRPr>
          </a:p>
        </p:txBody>
      </p:sp>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8821" y="5195546"/>
            <a:ext cx="2216603" cy="1662452"/>
          </a:xfrm>
          <a:prstGeom prst="rect">
            <a:avLst/>
          </a:prstGeom>
        </p:spPr>
      </p:pic>
      <p:sp>
        <p:nvSpPr>
          <p:cNvPr id="17" name="TextBox 16"/>
          <p:cNvSpPr txBox="1"/>
          <p:nvPr/>
        </p:nvSpPr>
        <p:spPr>
          <a:xfrm>
            <a:off x="7847031" y="5224494"/>
            <a:ext cx="883575" cy="276999"/>
          </a:xfrm>
          <a:prstGeom prst="rect">
            <a:avLst/>
          </a:prstGeom>
          <a:noFill/>
        </p:spPr>
        <p:txBody>
          <a:bodyPr wrap="none" rtlCol="0">
            <a:spAutoFit/>
          </a:bodyPr>
          <a:lstStyle/>
          <a:p>
            <a:pPr algn="ct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AK.SCRK</a:t>
            </a:r>
            <a:endParaRPr lang="en-US" sz="1200" b="1" dirty="0">
              <a:solidFill>
                <a:srgbClr val="000000"/>
              </a:solidFill>
              <a:latin typeface="Arial" pitchFamily="-112" charset="0"/>
              <a:ea typeface="ＭＳ Ｐゴシック"/>
              <a:cs typeface="ＭＳ Ｐゴシック"/>
            </a:endParaRPr>
          </a:p>
        </p:txBody>
      </p:sp>
      <p:pic>
        <p:nvPicPr>
          <p:cNvPr id="1026" name="Picture 2" descr="http://crunch.iris.washington.edu/stationinfo/AK/SCRK/PDFs/BHN-60day.png"/>
          <p:cNvPicPr>
            <a:picLocks noChangeAspect="1" noChangeArrowheads="1"/>
          </p:cNvPicPr>
          <p:nvPr/>
        </p:nvPicPr>
        <p:blipFill rotWithShape="1">
          <a:blip r:embed="rId11">
            <a:extLst>
              <a:ext uri="{28A0092B-C50C-407E-A947-70E740481C1C}">
                <a14:useLocalDpi xmlns:a14="http://schemas.microsoft.com/office/drawing/2010/main" val="0"/>
              </a:ext>
            </a:extLst>
          </a:blip>
          <a:srcRect b="10730"/>
          <a:stretch/>
        </p:blipFill>
        <p:spPr bwMode="auto">
          <a:xfrm>
            <a:off x="4151313" y="5180260"/>
            <a:ext cx="2498082" cy="178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3500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4220" y="4571600"/>
            <a:ext cx="3355467" cy="22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821383" y="0"/>
            <a:ext cx="4322617" cy="803563"/>
          </a:xfrm>
        </p:spPr>
        <p:txBody>
          <a:bodyPr/>
          <a:lstStyle/>
          <a:p>
            <a:r>
              <a:rPr lang="en-US" sz="3200" dirty="0" smtClean="0">
                <a:solidFill>
                  <a:schemeClr val="bg1"/>
                </a:solidFill>
              </a:rPr>
              <a:t>Communications</a:t>
            </a:r>
            <a:endParaRPr lang="en-US" sz="3200" dirty="0">
              <a:solidFill>
                <a:schemeClr val="bg1"/>
              </a:solidFill>
            </a:endParaRPr>
          </a:p>
        </p:txBody>
      </p:sp>
      <p:sp>
        <p:nvSpPr>
          <p:cNvPr id="3" name="Content Placeholder 2"/>
          <p:cNvSpPr>
            <a:spLocks noGrp="1"/>
          </p:cNvSpPr>
          <p:nvPr>
            <p:ph idx="1"/>
          </p:nvPr>
        </p:nvSpPr>
        <p:spPr>
          <a:xfrm>
            <a:off x="259773" y="973282"/>
            <a:ext cx="7772400" cy="3810000"/>
          </a:xfrm>
        </p:spPr>
        <p:txBody>
          <a:bodyPr/>
          <a:lstStyle/>
          <a:p>
            <a:pPr marL="0" indent="0">
              <a:buNone/>
            </a:pPr>
            <a:r>
              <a:rPr lang="en-US" sz="2000" dirty="0" smtClean="0"/>
              <a:t>Objective:</a:t>
            </a:r>
          </a:p>
          <a:p>
            <a:pPr marL="0" indent="0">
              <a:buNone/>
            </a:pPr>
            <a:r>
              <a:rPr lang="en-US" sz="2000" dirty="0" smtClean="0"/>
              <a:t>Deliver 40 Mbytes/day, with latencies under 4-6 hours.  Need not be a continuous connection, but that is preferred when power and cost allow it. </a:t>
            </a:r>
            <a:r>
              <a:rPr lang="en-US" sz="2000" dirty="0"/>
              <a:t> </a:t>
            </a:r>
            <a:r>
              <a:rPr lang="en-US" sz="2000" dirty="0" smtClean="0"/>
              <a:t>Must be under 2 Watts average daily power.</a:t>
            </a:r>
          </a:p>
          <a:p>
            <a:pPr marL="0" indent="0">
              <a:buNone/>
            </a:pPr>
            <a:r>
              <a:rPr lang="en-US" sz="2000" dirty="0" smtClean="0"/>
              <a:t>12 </a:t>
            </a:r>
            <a:r>
              <a:rPr lang="en-US" sz="2000" dirty="0" err="1" smtClean="0"/>
              <a:t>Gb</a:t>
            </a:r>
            <a:r>
              <a:rPr lang="en-US" sz="2000" dirty="0" smtClean="0"/>
              <a:t>/day  compared with about 23 </a:t>
            </a:r>
            <a:r>
              <a:rPr lang="en-US" sz="2000" dirty="0" err="1" smtClean="0"/>
              <a:t>Gb</a:t>
            </a:r>
            <a:r>
              <a:rPr lang="en-US" sz="2000" dirty="0" smtClean="0"/>
              <a:t>/day today.</a:t>
            </a:r>
          </a:p>
          <a:p>
            <a:pPr marL="0" indent="0">
              <a:buNone/>
            </a:pPr>
            <a:endParaRPr lang="en-US" sz="2000" dirty="0" smtClean="0"/>
          </a:p>
          <a:p>
            <a:pPr marL="0" indent="0">
              <a:buNone/>
            </a:pPr>
            <a:r>
              <a:rPr lang="en-US" sz="2000" dirty="0"/>
              <a:t>S</a:t>
            </a:r>
            <a:r>
              <a:rPr lang="en-US" sz="2000" dirty="0" smtClean="0"/>
              <a:t>end data as streaming packets and file transfers of low rate data to obtain best continuity at lowest transfer volume.</a:t>
            </a:r>
          </a:p>
          <a:p>
            <a:pPr marL="0" indent="0">
              <a:buNone/>
            </a:pPr>
            <a:endParaRPr lang="en-US" sz="2000" dirty="0"/>
          </a:p>
          <a:p>
            <a:pPr marL="0" indent="0">
              <a:buNone/>
            </a:pPr>
            <a:r>
              <a:rPr lang="en-US" sz="2000" dirty="0" smtClean="0"/>
              <a:t>Options: </a:t>
            </a:r>
          </a:p>
          <a:p>
            <a:pPr marL="0" indent="0">
              <a:buNone/>
            </a:pPr>
            <a:r>
              <a:rPr lang="en-US" sz="2000" dirty="0" smtClean="0"/>
              <a:t>Freewave and Cell where available, village wifi</a:t>
            </a:r>
          </a:p>
          <a:p>
            <a:pPr marL="0" indent="0">
              <a:buNone/>
            </a:pPr>
            <a:r>
              <a:rPr lang="en-US" sz="2000" dirty="0" smtClean="0"/>
              <a:t>HughesNet  VSAT</a:t>
            </a:r>
          </a:p>
          <a:p>
            <a:pPr marL="0" indent="0">
              <a:buNone/>
            </a:pPr>
            <a:r>
              <a:rPr lang="en-US" sz="2000" dirty="0" smtClean="0"/>
              <a:t>InMarSat M2M BGAN      Hughes 9502 terminal   </a:t>
            </a:r>
          </a:p>
          <a:p>
            <a:pPr marL="0" indent="0">
              <a:buNone/>
            </a:pPr>
            <a:r>
              <a:rPr lang="en-US" sz="2000" dirty="0" smtClean="0"/>
              <a:t>Iridium DoD RUDICs	  XEOS XI-100B</a:t>
            </a:r>
          </a:p>
          <a:p>
            <a:pPr marL="0" indent="0">
              <a:buNone/>
            </a:pPr>
            <a:endParaRPr lang="en-US" sz="2000" dirty="0"/>
          </a:p>
          <a:p>
            <a:pPr marL="0" indent="0">
              <a:buNone/>
            </a:pPr>
            <a:r>
              <a:rPr lang="en-US" sz="2000" dirty="0" smtClean="0"/>
              <a:t>~ $1780K annually</a:t>
            </a:r>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solidFill>
                  <a:srgbClr val="000000"/>
                </a:solidFill>
                <a:ea typeface="ＭＳ Ｐゴシック"/>
                <a:cs typeface="ＭＳ Ｐゴシック"/>
              </a:rPr>
              <a:pPr>
                <a:defRPr/>
              </a:pPr>
              <a:t>8</a:t>
            </a:fld>
            <a:endParaRPr lang="en-US">
              <a:solidFill>
                <a:srgbClr val="000000"/>
              </a:solidFill>
              <a:ea typeface="ＭＳ Ｐゴシック"/>
              <a:cs typeface="ＭＳ Ｐゴシック"/>
            </a:endParaRPr>
          </a:p>
        </p:txBody>
      </p:sp>
      <p:sp>
        <p:nvSpPr>
          <p:cNvPr id="5" name="TextBox 4"/>
          <p:cNvSpPr txBox="1"/>
          <p:nvPr/>
        </p:nvSpPr>
        <p:spPr>
          <a:xfrm>
            <a:off x="3285526" y="5870448"/>
            <a:ext cx="2518190" cy="830997"/>
          </a:xfrm>
          <a:prstGeom prst="rect">
            <a:avLst/>
          </a:prstGeom>
          <a:noFill/>
        </p:spPr>
        <p:txBody>
          <a:bodyPr wrap="none" rtlCol="0">
            <a:spAutoFit/>
          </a:bodyPr>
          <a:lstStyle/>
          <a:p>
            <a:pPr algn="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11-15W full transmit at  400kbps</a:t>
            </a:r>
          </a:p>
          <a:p>
            <a:pPr algn="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1W standby, SMS wakeup</a:t>
            </a:r>
          </a:p>
          <a:p>
            <a:pPr algn="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0.1W sleep</a:t>
            </a:r>
          </a:p>
          <a:p>
            <a:pPr algn="r" defTabSz="914400" fontAlgn="base">
              <a:spcBef>
                <a:spcPct val="0"/>
              </a:spcBef>
              <a:spcAft>
                <a:spcPct val="0"/>
              </a:spcAft>
            </a:pPr>
            <a:r>
              <a:rPr lang="en-US" sz="1200" b="1" dirty="0">
                <a:solidFill>
                  <a:srgbClr val="000000"/>
                </a:solidFill>
                <a:latin typeface="Arial" pitchFamily="-112" charset="0"/>
                <a:ea typeface="ＭＳ Ｐゴシック"/>
                <a:cs typeface="ＭＳ Ｐゴシック"/>
              </a:rPr>
              <a:t>$1000</a:t>
            </a:r>
            <a:endParaRPr lang="en-US" sz="1200" b="1" dirty="0">
              <a:solidFill>
                <a:srgbClr val="000000"/>
              </a:solidFill>
              <a:latin typeface="Arial" pitchFamily="-112" charset="0"/>
              <a:ea typeface="ＭＳ Ｐゴシック"/>
              <a:cs typeface="ＭＳ Ｐゴシック"/>
            </a:endParaRPr>
          </a:p>
        </p:txBody>
      </p:sp>
    </p:spTree>
    <p:extLst>
      <p:ext uri="{BB962C8B-B14F-4D97-AF65-F5344CB8AC3E}">
        <p14:creationId xmlns:p14="http://schemas.microsoft.com/office/powerpoint/2010/main" val="30318516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712" y="0"/>
            <a:ext cx="2986087" cy="871538"/>
          </a:xfrm>
        </p:spPr>
        <p:txBody>
          <a:bodyPr/>
          <a:lstStyle/>
          <a:p>
            <a:r>
              <a:rPr lang="en-US" sz="3200" dirty="0" smtClean="0">
                <a:solidFill>
                  <a:schemeClr val="bg1"/>
                </a:solidFill>
              </a:rPr>
              <a:t>Station  Power</a:t>
            </a:r>
            <a:endParaRPr lang="en-US" sz="3200" dirty="0">
              <a:solidFill>
                <a:schemeClr val="bg1"/>
              </a:solidFill>
            </a:endParaRPr>
          </a:p>
        </p:txBody>
      </p:sp>
      <p:sp>
        <p:nvSpPr>
          <p:cNvPr id="3" name="Content Placeholder 2"/>
          <p:cNvSpPr>
            <a:spLocks noGrp="1"/>
          </p:cNvSpPr>
          <p:nvPr>
            <p:ph idx="1"/>
          </p:nvPr>
        </p:nvSpPr>
        <p:spPr>
          <a:xfrm>
            <a:off x="0" y="981075"/>
            <a:ext cx="7772400" cy="3810000"/>
          </a:xfrm>
        </p:spPr>
        <p:txBody>
          <a:bodyPr/>
          <a:lstStyle/>
          <a:p>
            <a:r>
              <a:rPr lang="en-US" dirty="0" smtClean="0"/>
              <a:t>Design Goal is 17kwh available onsite</a:t>
            </a:r>
          </a:p>
          <a:p>
            <a:pPr lvl="1"/>
            <a:r>
              <a:rPr lang="en-US" dirty="0" smtClean="0"/>
              <a:t>4.3 kwh / month for a 6W station</a:t>
            </a:r>
          </a:p>
          <a:p>
            <a:pPr lvl="1"/>
            <a:r>
              <a:rPr lang="en-US" dirty="0" smtClean="0"/>
              <a:t>(8) LiFePO4 180AH batteries, 440 lbs</a:t>
            </a:r>
          </a:p>
          <a:p>
            <a:pPr lvl="1"/>
            <a:r>
              <a:rPr lang="en-US" dirty="0" smtClean="0"/>
              <a:t>(24) AGM 100AH  60% in cold,  1680 lbs</a:t>
            </a:r>
          </a:p>
          <a:p>
            <a:pPr lvl="1"/>
            <a:endParaRPr lang="en-US" dirty="0"/>
          </a:p>
          <a:p>
            <a:pPr marL="457200" lvl="1" indent="0">
              <a:buNone/>
            </a:pPr>
            <a:r>
              <a:rPr lang="en-US" dirty="0" smtClean="0"/>
              <a:t>The 1240 lbs difference is an extra flight adding ~$8250 to cost of install AND to remove.  Difference in cost of Batteries is $11.2K.</a:t>
            </a:r>
            <a:endParaRPr lang="en-US" dirty="0"/>
          </a:p>
        </p:txBody>
      </p:sp>
      <p:sp>
        <p:nvSpPr>
          <p:cNvPr id="4" name="Slide Number Placeholder 3"/>
          <p:cNvSpPr>
            <a:spLocks noGrp="1"/>
          </p:cNvSpPr>
          <p:nvPr>
            <p:ph type="sldNum" sz="quarter" idx="12"/>
          </p:nvPr>
        </p:nvSpPr>
        <p:spPr/>
        <p:txBody>
          <a:bodyPr/>
          <a:lstStyle/>
          <a:p>
            <a:pPr>
              <a:defRPr/>
            </a:pPr>
            <a:fld id="{2CA376FB-78AD-174D-AE45-E1420FD1058B}" type="slidenum">
              <a:rPr lang="en-US" smtClean="0">
                <a:solidFill>
                  <a:srgbClr val="000000"/>
                </a:solidFill>
                <a:ea typeface="ＭＳ Ｐゴシック"/>
                <a:cs typeface="ＭＳ Ｐゴシック"/>
              </a:rPr>
              <a:pPr>
                <a:defRPr/>
              </a:pPr>
              <a:t>9</a:t>
            </a:fld>
            <a:endParaRPr lang="en-US">
              <a:solidFill>
                <a:srgbClr val="000000"/>
              </a:solidFill>
              <a:ea typeface="ＭＳ Ｐゴシック"/>
              <a:cs typeface="ＭＳ Ｐゴシック"/>
            </a:endParaRPr>
          </a:p>
        </p:txBody>
      </p:sp>
    </p:spTree>
    <p:extLst>
      <p:ext uri="{BB962C8B-B14F-4D97-AF65-F5344CB8AC3E}">
        <p14:creationId xmlns:p14="http://schemas.microsoft.com/office/powerpoint/2010/main" val="992670790"/>
      </p:ext>
    </p:extLst>
  </p:cSld>
  <p:clrMapOvr>
    <a:masterClrMapping/>
  </p:clrMapOvr>
</p:sld>
</file>

<file path=ppt/theme/theme1.xml><?xml version="1.0" encoding="utf-8"?>
<a:theme xmlns:a="http://schemas.openxmlformats.org/drawingml/2006/main" name="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ircle Strokes">
  <a:themeElements>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Circle Strok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alpha val="25000"/>
          </a:schemeClr>
        </a:solidFill>
        <a:ln w="19050" cap="flat" cmpd="sng" algn="ctr">
          <a:solidFill>
            <a:schemeClr val="tx1"/>
          </a:solidFill>
          <a:prstDash val="solid"/>
          <a:round/>
          <a:headEnd type="none" w="med" len="med"/>
          <a:tailEnd type="none" w="med" len="lg"/>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109" charset="0"/>
          </a:defRPr>
        </a:defPPr>
      </a:lstStyle>
    </a:lnDef>
  </a:objectDefaults>
  <a:extraClrSchemeLst>
    <a:extraClrScheme>
      <a:clrScheme name="Circle Strok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ircle Strok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ircle Strok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TotalTime>
  <Words>847</Words>
  <Application>Microsoft Macintosh PowerPoint</Application>
  <PresentationFormat>On-screen Show (4:3)</PresentationFormat>
  <Paragraphs>199</Paragraphs>
  <Slides>16</Slides>
  <Notes>4</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Circle Strokes</vt:lpstr>
      <vt:lpstr>1_Circle Strokes</vt:lpstr>
      <vt:lpstr>Transportable Array 9th Annual Team Meeting </vt:lpstr>
      <vt:lpstr>TA in Alaska / Yukon</vt:lpstr>
      <vt:lpstr>Basic Description of Buried Sensor Design for AK</vt:lpstr>
      <vt:lpstr>PowerPoint Presentation</vt:lpstr>
      <vt:lpstr>PowerPoint Presentation</vt:lpstr>
      <vt:lpstr>PowerPoint Presentation</vt:lpstr>
      <vt:lpstr>Station Installation</vt:lpstr>
      <vt:lpstr>Communications</vt:lpstr>
      <vt:lpstr>Station  Power</vt:lpstr>
      <vt:lpstr>Station  Power</vt:lpstr>
      <vt:lpstr>PowerPoint Presentation</vt:lpstr>
      <vt:lpstr>For More Information</vt:lpstr>
      <vt:lpstr>BGAN I4 EIRP Elevation </vt:lpstr>
      <vt:lpstr>HughesNet VSAT</vt:lpstr>
      <vt:lpstr>Iridium Rudics</vt:lpstr>
      <vt:lpstr>Paulatuk  C36M Sachs Harbor  A36M</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dc:creator>
  <cp:lastModifiedBy>K</cp:lastModifiedBy>
  <cp:revision>5</cp:revision>
  <dcterms:created xsi:type="dcterms:W3CDTF">2015-11-16T14:41:25Z</dcterms:created>
  <dcterms:modified xsi:type="dcterms:W3CDTF">2015-11-16T14:45:25Z</dcterms:modified>
</cp:coreProperties>
</file>