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37"/>
  </p:notesMasterIdLst>
  <p:handoutMasterIdLst>
    <p:handoutMasterId r:id="rId38"/>
  </p:handoutMasterIdLst>
  <p:sldIdLst>
    <p:sldId id="1613" r:id="rId2"/>
    <p:sldId id="1854" r:id="rId3"/>
    <p:sldId id="1869" r:id="rId4"/>
    <p:sldId id="1797" r:id="rId5"/>
    <p:sldId id="1804" r:id="rId6"/>
    <p:sldId id="1889" r:id="rId7"/>
    <p:sldId id="1890" r:id="rId8"/>
    <p:sldId id="1802" r:id="rId9"/>
    <p:sldId id="1805" r:id="rId10"/>
    <p:sldId id="1879" r:id="rId11"/>
    <p:sldId id="1900" r:id="rId12"/>
    <p:sldId id="1899" r:id="rId13"/>
    <p:sldId id="1759" r:id="rId14"/>
    <p:sldId id="1872" r:id="rId15"/>
    <p:sldId id="1875" r:id="rId16"/>
    <p:sldId id="1876" r:id="rId17"/>
    <p:sldId id="1873" r:id="rId18"/>
    <p:sldId id="1874" r:id="rId19"/>
    <p:sldId id="1883" r:id="rId20"/>
    <p:sldId id="1885" r:id="rId21"/>
    <p:sldId id="1884" r:id="rId22"/>
    <p:sldId id="1886" r:id="rId23"/>
    <p:sldId id="1892" r:id="rId24"/>
    <p:sldId id="1894" r:id="rId25"/>
    <p:sldId id="1895" r:id="rId26"/>
    <p:sldId id="1901" r:id="rId27"/>
    <p:sldId id="1897" r:id="rId28"/>
    <p:sldId id="1898" r:id="rId29"/>
    <p:sldId id="1902" r:id="rId30"/>
    <p:sldId id="1796" r:id="rId31"/>
    <p:sldId id="1870" r:id="rId32"/>
    <p:sldId id="1871" r:id="rId33"/>
    <p:sldId id="1880" r:id="rId34"/>
    <p:sldId id="1881" r:id="rId35"/>
    <p:sldId id="1882" r:id="rId36"/>
  </p:sldIdLst>
  <p:sldSz cx="9144000" cy="6858000" type="screen4x3"/>
  <p:notesSz cx="69342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D9D"/>
    <a:srgbClr val="E2F9FF"/>
    <a:srgbClr val="D6E9FF"/>
    <a:srgbClr val="EBFFD7"/>
    <a:srgbClr val="178EFF"/>
    <a:srgbClr val="E4EFFF"/>
    <a:srgbClr val="FF0005"/>
    <a:srgbClr val="209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94" autoAdjust="0"/>
    <p:restoredTop sz="96558" autoAdjust="0"/>
  </p:normalViewPr>
  <p:slideViewPr>
    <p:cSldViewPr snapToGrid="0">
      <p:cViewPr>
        <p:scale>
          <a:sx n="100" d="100"/>
          <a:sy n="100" d="100"/>
        </p:scale>
        <p:origin x="-616" y="-216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fld id="{BBF08DED-5DD1-C446-AF1F-7900A14B6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159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fld id="{2651A8F6-0DAF-3245-ABCD-6CAFA2B78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63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8BEC96-0706-D14D-8C59-E0E515F8DC6A}" type="slidenum">
              <a:rPr lang="en-US">
                <a:latin typeface="Arial" pitchFamily="-107" charset="0"/>
              </a:rPr>
              <a:pPr/>
              <a:t>1</a:t>
            </a:fld>
            <a:endParaRPr lang="en-US">
              <a:latin typeface="Arial" pitchFamily="-107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0563"/>
            <a:ext cx="4611688" cy="345916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Also thank Frank Vernon for </a:t>
            </a:r>
            <a:r>
              <a:rPr lang="en-US" dirty="0" err="1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Pinon</a:t>
            </a:r>
            <a:r>
              <a:rPr lang="en-US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contributions</a:t>
            </a:r>
          </a:p>
          <a:p>
            <a:pPr eaLnBrk="1" hangingPunct="1"/>
            <a:r>
              <a:rPr lang="en-US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Main points,</a:t>
            </a:r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what we’ve learned circumstantially and what we’ve learned deliberately.</a:t>
            </a:r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Station “thumbprint”</a:t>
            </a:r>
          </a:p>
          <a:p>
            <a:r>
              <a:rPr lang="en-US" dirty="0" smtClean="0"/>
              <a:t>Represents</a:t>
            </a:r>
            <a:r>
              <a:rPr lang="en-US" baseline="0" dirty="0" smtClean="0"/>
              <a:t> a 3D histogram of power vs. period, viewed from above</a:t>
            </a:r>
          </a:p>
          <a:p>
            <a:r>
              <a:rPr lang="en-US" baseline="0" dirty="0" smtClean="0"/>
              <a:t>If a station is running well, spurious signals and earthquakes recede into the background, and you see the station’s general noise profile</a:t>
            </a:r>
          </a:p>
          <a:p>
            <a:r>
              <a:rPr lang="en-US" baseline="0" dirty="0" smtClean="0"/>
              <a:t>Important to note, the y-axis scale is orders of magnitude, so any variations are significant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1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15C8E-8EF5-C04C-9587-79FF43A0FD05}" type="slidenum">
              <a:rPr lang="en-US">
                <a:latin typeface="Arial" pitchFamily="-107" charset="0"/>
              </a:rPr>
              <a:pPr/>
              <a:t>30</a:t>
            </a:fld>
            <a:endParaRPr lang="en-US">
              <a:latin typeface="Arial" pitchFamily="-107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956" y="4380225"/>
            <a:ext cx="5088290" cy="41487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Sites</a:t>
            </a:r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in Alaska generally performing well, posthole sites general perform well and outperform vault installations. Full seasonal cycle needed to confirm this. Spread of performance appears related more to a site’s noise floor.</a:t>
            </a:r>
          </a:p>
          <a:p>
            <a:pPr eaLnBrk="1" hangingPunct="1"/>
            <a:endParaRPr lang="en-US" baseline="0" dirty="0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eaLnBrk="1" hangingPunct="1"/>
            <a:r>
              <a:rPr lang="en-US" baseline="0" dirty="0" err="1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Pinon</a:t>
            </a:r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installs show range of performance, many factors at work. Generally posthole installs are as good, if not better, than a TA vault installation. In general sand base and fill show best results. Grouting the casing is key.</a:t>
            </a:r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23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23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Station “thumbprint”</a:t>
            </a:r>
          </a:p>
          <a:p>
            <a:r>
              <a:rPr lang="en-US" dirty="0" smtClean="0"/>
              <a:t>Represents</a:t>
            </a:r>
            <a:r>
              <a:rPr lang="en-US" baseline="0" dirty="0" smtClean="0"/>
              <a:t> a 3D histogram of power vs. period, viewed from above</a:t>
            </a:r>
          </a:p>
          <a:p>
            <a:r>
              <a:rPr lang="en-US" baseline="0" dirty="0" smtClean="0"/>
              <a:t>If a station is running well, spurious signals and earthquakes recede into the background, and you see the station’s general noise profile</a:t>
            </a:r>
          </a:p>
          <a:p>
            <a:r>
              <a:rPr lang="en-US" baseline="0" dirty="0" smtClean="0"/>
              <a:t>Important to note, the y-axis scale is orders of magnitude, so any variations are significant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Station “thumbprint”</a:t>
            </a:r>
          </a:p>
          <a:p>
            <a:r>
              <a:rPr lang="en-US" dirty="0" smtClean="0"/>
              <a:t>Represents</a:t>
            </a:r>
            <a:r>
              <a:rPr lang="en-US" baseline="0" dirty="0" smtClean="0"/>
              <a:t> a 3D histogram of power vs. period, viewed from above</a:t>
            </a:r>
          </a:p>
          <a:p>
            <a:r>
              <a:rPr lang="en-US" baseline="0" dirty="0" smtClean="0"/>
              <a:t>If a station is running well, spurious signals and earthquakes recede into the background, and you see the station’s general noise profile</a:t>
            </a:r>
          </a:p>
          <a:p>
            <a:r>
              <a:rPr lang="en-US" baseline="0" dirty="0" smtClean="0"/>
              <a:t>Important to note, the y-axis scale is orders of magnitude, so any variations are significant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 vs. median and</a:t>
            </a:r>
            <a:r>
              <a:rPr lang="en-US" baseline="0" dirty="0" smtClean="0"/>
              <a:t> characteristic differences between horizontal and vertical key to understand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6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 similar</a:t>
            </a:r>
            <a:r>
              <a:rPr lang="en-US" baseline="0" dirty="0" smtClean="0"/>
              <a:t> plot made for the vertical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9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horizontals,</a:t>
            </a:r>
            <a:r>
              <a:rPr lang="en-US" baseline="0" dirty="0" smtClean="0"/>
              <a:t> this demonstrates the significant improvement at long periods.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9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horizontals,</a:t>
            </a:r>
            <a:r>
              <a:rPr lang="en-US" baseline="0" dirty="0" smtClean="0"/>
              <a:t> this demonstrates the significant improvement at long periods.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9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the mode instead,</a:t>
            </a:r>
            <a:r>
              <a:rPr lang="en-US" baseline="0" dirty="0" smtClean="0"/>
              <a:t> you can see it’s roughly the same appearance, but slightly smoother. For this reason the medians are a little easier to compare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horizontals,</a:t>
            </a:r>
            <a:r>
              <a:rPr lang="en-US" baseline="0" dirty="0" smtClean="0"/>
              <a:t> this demonstrates the significant improvement at long periods.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_GLOBE_FULL_IMAGE-S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73914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3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432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676400"/>
            <a:ext cx="6400800" cy="1752600"/>
          </a:xfrm>
        </p:spPr>
        <p:txBody>
          <a:bodyPr/>
          <a:lstStyle>
            <a:lvl1pPr marL="0" indent="0" algn="ctr">
              <a:buFont typeface="Arial" pitchFamily="-109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3203D0-47BC-404D-AA64-320A3B37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4F198-5987-8641-9F4D-88DB1FEFE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66800"/>
            <a:ext cx="19431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56769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307A-D018-7549-86B8-44A6C1358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AAE82-5E37-414C-8C14-1CE5E4AAB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75059-FDC1-6D46-AE74-C334E4938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376FB-78AD-174D-AE45-E1420FD10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3F3F8-EA31-D044-955D-0F8C15922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6E113-0630-0743-B9E8-56D26D434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A1B7D-F147-C84E-9805-D44BAD57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1DB25-6882-774A-92E4-DA6AAC920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D4205-4164-6749-A9D8-2308995FC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F78F5-FBDD-0540-B44E-61B8DD13E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51BD-2551-7F49-B58D-ABFB37034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66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422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22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22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42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E62BF74-1A79-7649-BA9F-7835E4352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6" descr="ES_07_NoUnav_Banner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0999" y="418655"/>
            <a:ext cx="8397875" cy="1867345"/>
          </a:xfrm>
        </p:spPr>
        <p:txBody>
          <a:bodyPr/>
          <a:lstStyle/>
          <a:p>
            <a:pPr eaLnBrk="1" hangingPunct="1"/>
            <a:r>
              <a:rPr lang="en-US" sz="3200" dirty="0" smtClean="0"/>
              <a:t>New </a:t>
            </a:r>
            <a:r>
              <a:rPr lang="en-US" sz="3200" dirty="0" smtClean="0"/>
              <a:t>TA and Upgraded AK Stations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smtClean="0"/>
              <a:t>Noise Performance Update</a:t>
            </a: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5549900" y="3688744"/>
            <a:ext cx="2959100" cy="10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en-US" sz="1800" b="0" dirty="0" smtClean="0">
                <a:solidFill>
                  <a:schemeClr val="bg1"/>
                </a:solidFill>
              </a:rPr>
              <a:t>Andy Frassetto</a:t>
            </a:r>
          </a:p>
          <a:p>
            <a:pPr algn="l">
              <a:lnSpc>
                <a:spcPct val="90000"/>
              </a:lnSpc>
              <a:buFont typeface="Arial" charset="0"/>
              <a:buNone/>
              <a:defRPr/>
            </a:pPr>
            <a:endParaRPr lang="en-US" b="0" i="1" dirty="0">
              <a:solidFill>
                <a:schemeClr val="bg1"/>
              </a:solidFill>
            </a:endParaRPr>
          </a:p>
          <a:p>
            <a:pPr algn="l">
              <a:lnSpc>
                <a:spcPct val="90000"/>
              </a:lnSpc>
              <a:buFont typeface="Arial" charset="0"/>
              <a:buNone/>
              <a:defRPr/>
            </a:pPr>
            <a:r>
              <a:rPr lang="en-US" sz="1400" b="0" i="1" dirty="0" smtClean="0">
                <a:solidFill>
                  <a:schemeClr val="bg1"/>
                </a:solidFill>
              </a:rPr>
              <a:t>Transportable Array Team Meeting</a:t>
            </a:r>
          </a:p>
          <a:p>
            <a:pPr algn="l">
              <a:lnSpc>
                <a:spcPct val="90000"/>
              </a:lnSpc>
              <a:buFont typeface="Arial" charset="0"/>
              <a:buNone/>
              <a:defRPr/>
            </a:pPr>
            <a:r>
              <a:rPr lang="en-US" sz="1400" b="0" i="1" dirty="0" smtClean="0">
                <a:solidFill>
                  <a:schemeClr val="bg1"/>
                </a:solidFill>
              </a:rPr>
              <a:t>UC-San Diego</a:t>
            </a:r>
          </a:p>
          <a:p>
            <a:pPr algn="l">
              <a:lnSpc>
                <a:spcPct val="90000"/>
              </a:lnSpc>
              <a:buFont typeface="Arial" charset="0"/>
              <a:buNone/>
              <a:defRPr/>
            </a:pPr>
            <a:r>
              <a:rPr lang="en-US" sz="1400" b="0" i="1" dirty="0" smtClean="0">
                <a:solidFill>
                  <a:schemeClr val="bg1"/>
                </a:solidFill>
              </a:rPr>
              <a:t>November </a:t>
            </a:r>
            <a:r>
              <a:rPr lang="en-US" sz="1400" b="0" i="1" dirty="0" smtClean="0">
                <a:solidFill>
                  <a:schemeClr val="bg1"/>
                </a:solidFill>
              </a:rPr>
              <a:t>10</a:t>
            </a:r>
            <a:r>
              <a:rPr lang="en-US" sz="1400" b="0" i="1" dirty="0" smtClean="0">
                <a:solidFill>
                  <a:schemeClr val="bg1"/>
                </a:solidFill>
              </a:rPr>
              <a:t>, </a:t>
            </a:r>
            <a:r>
              <a:rPr lang="en-US" sz="1400" b="0" i="1" dirty="0" smtClean="0">
                <a:solidFill>
                  <a:schemeClr val="bg1"/>
                </a:solidFill>
              </a:rPr>
              <a:t>2015</a:t>
            </a:r>
            <a:endParaRPr lang="en-US" sz="1400" b="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K_new_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" y="939599"/>
            <a:ext cx="6956044" cy="5905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New and Upgraded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aska_Z_Referenced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684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Initial Upgrades 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(1 year before)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7313" y="16002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&gt; TA Mean</a:t>
            </a:r>
            <a:endParaRPr lang="en-US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77313" y="56261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&lt; TA Mean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2783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aska_Z_Referenced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68400"/>
            <a:ext cx="73152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7313" y="16002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&gt; TA Mean</a:t>
            </a:r>
            <a:endParaRPr lang="en-US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77313" y="56261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&lt; TA Mean</a:t>
            </a:r>
            <a:endParaRPr lang="en-US" sz="2000" b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Initial Upgrades 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(1 year after)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aska_EN_Referenced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68400"/>
            <a:ext cx="73152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7313" y="16002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&gt; TA Mean</a:t>
            </a:r>
            <a:endParaRPr lang="en-US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77313" y="56261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&lt; TA Mean</a:t>
            </a:r>
            <a:endParaRPr lang="en-US" sz="2000" b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Initial </a:t>
            </a:r>
            <a:r>
              <a:rPr lang="en-US" sz="3200" dirty="0" smtClean="0">
                <a:solidFill>
                  <a:schemeClr val="bg1"/>
                </a:solidFill>
              </a:rPr>
              <a:t>Upgrades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(1 year before)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aska_EN_Referenced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684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Initial Upgrades 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(1 year after)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7313" y="16002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&gt; TA Mean</a:t>
            </a:r>
            <a:endParaRPr lang="en-US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77313" y="56261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&lt; TA Mean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128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aska_Z_Referenced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68400"/>
            <a:ext cx="73152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7313" y="16002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&gt; TA Mean</a:t>
            </a:r>
            <a:endParaRPr lang="en-US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77313" y="56261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&lt; TA Mean</a:t>
            </a:r>
            <a:endParaRPr lang="en-US" sz="2000" b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2015 Upgrades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(1 year before)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aska_Z_Referenced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68400"/>
            <a:ext cx="73152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7313" y="16002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&gt; TA Mean</a:t>
            </a:r>
            <a:endParaRPr lang="en-US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77313" y="56261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&lt; TA Mean</a:t>
            </a:r>
            <a:endParaRPr lang="en-US" sz="2000" b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2015 Upgrades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(to present)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aska_EN_Referenced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0432"/>
            <a:ext cx="73152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7313" y="16002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&gt; TA Mean</a:t>
            </a:r>
            <a:endParaRPr lang="en-US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77313" y="56261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&lt; TA Mean</a:t>
            </a:r>
            <a:endParaRPr lang="en-US" sz="2000" b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2015 Upgrades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(1 year before)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aska_EN_Referenced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0432"/>
            <a:ext cx="73152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7313" y="16002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&gt; TA Mean</a:t>
            </a:r>
            <a:endParaRPr lang="en-US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77313" y="56261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&lt; TA Mean</a:t>
            </a:r>
            <a:endParaRPr lang="en-US" sz="2000" b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2015 Upgrades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(to present)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_Z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170432"/>
            <a:ext cx="6902450" cy="522605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AEC Stations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Alaska Stations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11-2-15_AK_TA_v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920803"/>
            <a:ext cx="6972300" cy="593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_Z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170432"/>
            <a:ext cx="6902450" cy="522605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TA Stations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_EN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170432"/>
            <a:ext cx="6902450" cy="522605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AEC Stations</a:t>
            </a:r>
          </a:p>
        </p:txBody>
      </p:sp>
    </p:spTree>
    <p:extLst>
      <p:ext uri="{BB962C8B-B14F-4D97-AF65-F5344CB8AC3E}">
        <p14:creationId xmlns:p14="http://schemas.microsoft.com/office/powerpoint/2010/main" val="27706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_EN_Med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170432"/>
            <a:ext cx="6902450" cy="522605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TA Stations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Map View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AK_noise_103.7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95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Map View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AK_noise_0.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95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K_noise_0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9500"/>
            <a:ext cx="7315200" cy="5486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Map View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26969711_24d0210adc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003300"/>
            <a:ext cx="4521200" cy="33909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Past Champion – K27K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TA.K27K.--.BH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4535424" cy="3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Young Upstart – M30M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 descr="22172962833_007cc49dac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003300"/>
            <a:ext cx="4521200" cy="3390900"/>
          </a:xfrm>
          <a:prstGeom prst="rect">
            <a:avLst/>
          </a:prstGeom>
        </p:spPr>
      </p:pic>
      <p:pic>
        <p:nvPicPr>
          <p:cNvPr id="4" name="Picture 3" descr="TA.M30M.--.BH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4538134" cy="340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700" y="4518968"/>
            <a:ext cx="889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0" dirty="0" smtClean="0"/>
              <a:t>Install sheet: “There </a:t>
            </a:r>
            <a:r>
              <a:rPr lang="en-US" sz="2400" b="0" dirty="0"/>
              <a:t>will likely be traffic noise and potential noise from high voltage AC power lines overhead</a:t>
            </a:r>
            <a:r>
              <a:rPr lang="en-US" sz="2400" b="0" dirty="0" smtClean="0"/>
              <a:t>.”</a:t>
            </a:r>
          </a:p>
          <a:p>
            <a:pPr algn="l"/>
            <a:endParaRPr lang="en-US" sz="2400" b="0" dirty="0"/>
          </a:p>
          <a:p>
            <a:pPr algn="l"/>
            <a:r>
              <a:rPr lang="en-US" sz="2400" b="0" dirty="0" smtClean="0"/>
              <a:t>So far, so good…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4597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K.PAX.--.BH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4535424" cy="3401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700" y="4518968"/>
            <a:ext cx="4914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0" dirty="0" smtClean="0"/>
              <a:t>PAX </a:t>
            </a:r>
            <a:r>
              <a:rPr lang="en-US" sz="2400" b="0" dirty="0" smtClean="0"/>
              <a:t>using </a:t>
            </a:r>
            <a:r>
              <a:rPr lang="en-US" sz="2400" b="0" dirty="0" smtClean="0"/>
              <a:t>old Air Force borehole, cleared thanks to AEC efforts</a:t>
            </a:r>
            <a:endParaRPr lang="en-US" sz="2400" b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Veteran Out of Retirement </a:t>
            </a:r>
            <a:r>
              <a:rPr lang="en-US" sz="3200" dirty="0" smtClean="0">
                <a:solidFill>
                  <a:schemeClr val="bg1"/>
                </a:solidFill>
              </a:rPr>
              <a:t>– PAX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AK.PAX.--.BH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3" y="1016000"/>
            <a:ext cx="4504267" cy="3378200"/>
          </a:xfrm>
          <a:prstGeom prst="rect">
            <a:avLst/>
          </a:prstGeom>
        </p:spPr>
      </p:pic>
      <p:pic>
        <p:nvPicPr>
          <p:cNvPr id="5" name="Picture 4" descr="9810951106_8ea28f5e31_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4457700"/>
            <a:ext cx="3064933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.A21K..BHN.M_2014-06-23_to_2015-11-06.mo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74" y="1054100"/>
            <a:ext cx="6947748" cy="473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Station Seasonality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 descr="TA.A21K.--.BH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64000"/>
            <a:ext cx="3420532" cy="25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9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r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2347687"/>
            <a:ext cx="2324100" cy="2656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PSD-PDF Analysis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424"/>
            <a:ext cx="7117290" cy="5521938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61210" y="6362318"/>
            <a:ext cx="424320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 McNamara and </a:t>
            </a:r>
            <a:r>
              <a:rPr lang="en-US" sz="2400" b="0" dirty="0" err="1" smtClean="0"/>
              <a:t>Buland</a:t>
            </a:r>
            <a:r>
              <a:rPr lang="en-US" sz="2400" b="0" dirty="0" smtClean="0"/>
              <a:t>, 2004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8713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K.K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298"/>
            <a:ext cx="9144000" cy="3746004"/>
          </a:xfrm>
          <a:prstGeom prst="rect">
            <a:avLst/>
          </a:prstGeom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702175" y="182563"/>
            <a:ext cx="42306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Thanks!</a:t>
            </a:r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1524000" y="5689599"/>
            <a:ext cx="7436556" cy="109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indent="3175" algn="ctr">
              <a:spcBef>
                <a:spcPct val="20000"/>
              </a:spcBef>
              <a:buFont typeface="Arial" pitchFamily="-107" charset="0"/>
              <a:buNone/>
            </a:pPr>
            <a:r>
              <a:rPr lang="en-US" sz="1800" b="1" dirty="0"/>
              <a:t>EarthScope</a:t>
            </a:r>
            <a:r>
              <a:rPr lang="en-US" sz="1800" dirty="0"/>
              <a:t> is funded by the National Science Foundation.</a:t>
            </a:r>
          </a:p>
          <a:p>
            <a:pPr indent="3175" algn="just">
              <a:spcBef>
                <a:spcPct val="20000"/>
              </a:spcBef>
              <a:buFont typeface="Arial" pitchFamily="-107" charset="0"/>
              <a:buNone/>
            </a:pPr>
            <a:r>
              <a:rPr lang="en-US" sz="1600" b="1" dirty="0"/>
              <a:t>EarthScope</a:t>
            </a:r>
            <a:r>
              <a:rPr lang="en-US" sz="1400" dirty="0"/>
              <a:t> is being constructed, operated, and maintained as a collaborative effort with UNAVCO, and IRIS, with contributions from the US Geological Survey, NASA and several other national and international organizations.</a:t>
            </a:r>
          </a:p>
        </p:txBody>
      </p:sp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5698066"/>
            <a:ext cx="1052513" cy="10525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</p:pic>
      <p:sp>
        <p:nvSpPr>
          <p:cNvPr id="54278" name="Rectangle 5"/>
          <p:cNvSpPr>
            <a:spLocks noChangeArrowheads="1"/>
          </p:cNvSpPr>
          <p:nvPr/>
        </p:nvSpPr>
        <p:spPr bwMode="auto">
          <a:xfrm>
            <a:off x="6462889" y="1024467"/>
            <a:ext cx="2556932" cy="196708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Arial" pitchFamily="-107" charset="0"/>
              <a:buNone/>
            </a:pPr>
            <a:r>
              <a:rPr lang="en-US" sz="2000" dirty="0" smtClean="0"/>
              <a:t>EarthScope</a:t>
            </a:r>
            <a:endParaRPr lang="en-US" sz="20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 err="1" smtClean="0">
                <a:solidFill>
                  <a:srgbClr val="FF0005"/>
                </a:solidFill>
              </a:rPr>
              <a:t>www.earthscope.org</a:t>
            </a:r>
            <a:endParaRPr lang="en-US" i="1" dirty="0" smtClean="0">
              <a:solidFill>
                <a:srgbClr val="FF000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/>
              <a:t>USArray</a:t>
            </a:r>
            <a:endParaRPr lang="en-US" sz="2000" i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 err="1" smtClean="0">
                <a:solidFill>
                  <a:srgbClr val="FF0005"/>
                </a:solidFill>
              </a:rPr>
              <a:t>www.usarray.org</a:t>
            </a:r>
            <a:endParaRPr lang="en-US" i="1" dirty="0" smtClean="0">
              <a:solidFill>
                <a:srgbClr val="FF000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/>
              <a:t>National </a:t>
            </a:r>
            <a:r>
              <a:rPr lang="en-US" sz="2000" dirty="0"/>
              <a:t>Science </a:t>
            </a:r>
            <a:r>
              <a:rPr lang="en-US" sz="2000" dirty="0" smtClean="0"/>
              <a:t>Foundation</a:t>
            </a:r>
            <a:endParaRPr lang="en-US" sz="20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 err="1" smtClean="0">
                <a:solidFill>
                  <a:srgbClr val="FF0005"/>
                </a:solidFill>
              </a:rPr>
              <a:t>www.nsf.gov</a:t>
            </a:r>
            <a:endParaRPr lang="en-US" i="1" dirty="0" smtClean="0">
              <a:solidFill>
                <a:srgbClr val="FF000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110" y="963084"/>
            <a:ext cx="6094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1" smtClean="0"/>
              <a:t>Elite data</a:t>
            </a:r>
            <a:r>
              <a:rPr lang="en-US" sz="2800" b="0" i="1" dirty="0" smtClean="0"/>
              <a:t>, ready for science-</a:t>
            </a:r>
            <a:r>
              <a:rPr lang="en-US" sz="2800" b="0" i="1" dirty="0" err="1" smtClean="0"/>
              <a:t>ing</a:t>
            </a:r>
            <a:r>
              <a:rPr lang="en-US" sz="2800" b="0" i="1" dirty="0" smtClean="0"/>
              <a:t>.</a:t>
            </a:r>
          </a:p>
        </p:txBody>
      </p:sp>
      <p:pic>
        <p:nvPicPr>
          <p:cNvPr id="3" name="Picture 2" descr="AK.KNK.--.BH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2860674"/>
            <a:ext cx="2874435" cy="2155826"/>
          </a:xfrm>
          <a:prstGeom prst="rect">
            <a:avLst/>
          </a:prstGeom>
        </p:spPr>
      </p:pic>
      <p:pic>
        <p:nvPicPr>
          <p:cNvPr id="4" name="Picture 3" descr="Mr._Smiley_Face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33782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6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77609" y="0"/>
            <a:ext cx="4866391" cy="87927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TA Noise Levels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 descr="TA_Month_BHZ_time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799"/>
            <a:ext cx="9144000" cy="54864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01789" y="5998634"/>
            <a:ext cx="3505200" cy="723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7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amplitude most often observed at a frequency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78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77609" y="0"/>
            <a:ext cx="4866391" cy="87927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TA Noise Levels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 descr="TA_Month_BHE_time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799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3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0" y="1008060"/>
            <a:ext cx="3417155" cy="2743200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4" name="Picture 2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51" y="1008060"/>
            <a:ext cx="3886724" cy="2743200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5" name="Picture 2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0" y="3990067"/>
            <a:ext cx="3431659" cy="2743200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6" name="Picture 2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175" y="3990067"/>
            <a:ext cx="3886200" cy="2743200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3286125" y="929502"/>
            <a:ext cx="2124476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AEC Tank, T240</a:t>
            </a:r>
            <a:endParaRPr lang="en-US" sz="20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2973821" y="6422638"/>
            <a:ext cx="2769137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5M posthole, T120PH</a:t>
            </a:r>
            <a:endParaRPr lang="en-US" sz="2000" b="0" dirty="0"/>
          </a:p>
        </p:txBody>
      </p:sp>
      <p:sp>
        <p:nvSpPr>
          <p:cNvPr id="36" name="Title 5"/>
          <p:cNvSpPr>
            <a:spLocks noGrp="1"/>
          </p:cNvSpPr>
          <p:nvPr>
            <p:ph type="title"/>
          </p:nvPr>
        </p:nvSpPr>
        <p:spPr>
          <a:xfrm>
            <a:off x="4277609" y="0"/>
            <a:ext cx="4866391" cy="87927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Harding Lake (HDA)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5095" y="3658187"/>
            <a:ext cx="3582762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REINSTALLED October 2012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24352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HDA Performance</a:t>
            </a:r>
          </a:p>
        </p:txBody>
      </p:sp>
      <p:pic>
        <p:nvPicPr>
          <p:cNvPr id="4" name="Picture 3" descr="Harding_P1_BH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/>
          <a:stretch/>
        </p:blipFill>
        <p:spPr>
          <a:xfrm>
            <a:off x="0" y="1693333"/>
            <a:ext cx="9144000" cy="41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791" y="0"/>
            <a:ext cx="4790209" cy="831273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HDA Performance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 descr="Harding_P6_BHZ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/>
          <a:stretch/>
        </p:blipFill>
        <p:spPr>
          <a:xfrm>
            <a:off x="0" y="1693333"/>
            <a:ext cx="9144000" cy="41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.TOLK.01.BH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869589"/>
            <a:ext cx="6801322" cy="520101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353791" y="0"/>
            <a:ext cx="4790209" cy="83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sz="3200" b="0" dirty="0" smtClean="0">
                <a:solidFill>
                  <a:schemeClr val="bg1"/>
                </a:solidFill>
              </a:rPr>
              <a:t>Viewing PDFs</a:t>
            </a:r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69874" y="6096000"/>
            <a:ext cx="4035426" cy="736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7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b="0" kern="0" dirty="0" smtClean="0">
                <a:latin typeface="+mn-lt"/>
              </a:rPr>
              <a:t>(black)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power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level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observed for each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frequency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076700" y="6096000"/>
            <a:ext cx="4826000" cy="736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l" eaLnBrk="0" hangingPunct="0">
              <a:spcBef>
                <a:spcPct val="20000"/>
              </a:spcBef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Median (white)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b="0" kern="0" dirty="0" smtClean="0"/>
              <a:t>power separating upper and lower halves of measurements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204354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_Compare_Z_Med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87989"/>
            <a:ext cx="6942561" cy="52164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353791" y="0"/>
            <a:ext cx="4790209" cy="83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sz="3200" b="0" dirty="0">
                <a:solidFill>
                  <a:schemeClr val="bg1"/>
                </a:solidFill>
              </a:rPr>
              <a:t>Example - TOLK</a:t>
            </a:r>
          </a:p>
        </p:txBody>
      </p:sp>
    </p:spTree>
    <p:extLst>
      <p:ext uri="{BB962C8B-B14F-4D97-AF65-F5344CB8AC3E}">
        <p14:creationId xmlns:p14="http://schemas.microsoft.com/office/powerpoint/2010/main" val="271454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353791" y="0"/>
            <a:ext cx="4790209" cy="83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sz="3200" b="0" dirty="0" smtClean="0">
                <a:solidFill>
                  <a:schemeClr val="bg1"/>
                </a:solidFill>
              </a:rPr>
              <a:t>Poker Flat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2" name="Picture 1" descr="Poker_EN_Med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24" y="1171575"/>
            <a:ext cx="4830876" cy="3657600"/>
          </a:xfrm>
          <a:prstGeom prst="rect">
            <a:avLst/>
          </a:prstGeom>
        </p:spPr>
      </p:pic>
      <p:pic>
        <p:nvPicPr>
          <p:cNvPr id="4" name="Picture 3" descr="Poker_Z_Medi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5"/>
            <a:ext cx="4830876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699" y="4889500"/>
            <a:ext cx="8356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Performance </a:t>
            </a:r>
            <a:r>
              <a:rPr lang="en-US" sz="2800" b="0" dirty="0" smtClean="0"/>
              <a:t>in 2014</a:t>
            </a:r>
          </a:p>
          <a:p>
            <a:r>
              <a:rPr lang="en-US" sz="2800" b="0" dirty="0" smtClean="0"/>
              <a:t>TA </a:t>
            </a:r>
            <a:r>
              <a:rPr lang="en-US" sz="2800" b="0" dirty="0" smtClean="0"/>
              <a:t>tank vault vs. </a:t>
            </a:r>
            <a:r>
              <a:rPr lang="en-US" sz="2800" b="0" dirty="0" smtClean="0"/>
              <a:t>5M </a:t>
            </a:r>
            <a:r>
              <a:rPr lang="en-US" sz="2800" b="0" dirty="0" smtClean="0"/>
              <a:t>auger </a:t>
            </a:r>
            <a:r>
              <a:rPr lang="en-US" sz="2800" b="0" dirty="0" smtClean="0"/>
              <a:t>posthole</a:t>
            </a:r>
          </a:p>
          <a:p>
            <a:r>
              <a:rPr lang="en-US" sz="2800" b="0" dirty="0"/>
              <a:t>I</a:t>
            </a:r>
            <a:r>
              <a:rPr lang="en-US" sz="2800" b="0" dirty="0" smtClean="0"/>
              <a:t>nstalled October 2012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64046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rding_EN_Med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24" y="1171575"/>
            <a:ext cx="4830876" cy="3657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353791" y="0"/>
            <a:ext cx="4790209" cy="83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sz="3200" b="0" dirty="0" smtClean="0">
                <a:solidFill>
                  <a:schemeClr val="bg1"/>
                </a:solidFill>
              </a:rPr>
              <a:t>Harding Lake</a:t>
            </a:r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9805" y="4889500"/>
            <a:ext cx="71913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/>
              <a:t>1 year before and after</a:t>
            </a:r>
          </a:p>
          <a:p>
            <a:r>
              <a:rPr lang="en-US" sz="2800" b="0" dirty="0" smtClean="0"/>
              <a:t>AEC </a:t>
            </a:r>
            <a:r>
              <a:rPr lang="en-US" sz="2800" b="0" dirty="0" smtClean="0"/>
              <a:t>tank </a:t>
            </a:r>
            <a:r>
              <a:rPr lang="en-US" sz="2800" b="0" dirty="0" smtClean="0"/>
              <a:t>upgraded </a:t>
            </a:r>
            <a:r>
              <a:rPr lang="en-US" sz="2800" b="0" dirty="0" smtClean="0"/>
              <a:t>to 5M </a:t>
            </a:r>
            <a:r>
              <a:rPr lang="en-US" sz="2800" b="0" dirty="0" err="1" smtClean="0"/>
              <a:t>augered</a:t>
            </a:r>
            <a:r>
              <a:rPr lang="en-US" sz="2800" b="0" dirty="0" smtClean="0"/>
              <a:t> </a:t>
            </a:r>
            <a:r>
              <a:rPr lang="en-US" sz="2800" b="0" dirty="0" smtClean="0"/>
              <a:t>posthole</a:t>
            </a:r>
          </a:p>
          <a:p>
            <a:r>
              <a:rPr lang="en-US" sz="2800" b="0" dirty="0" smtClean="0"/>
              <a:t>October 2012</a:t>
            </a:r>
            <a:endParaRPr lang="en-US" sz="2800" b="0" dirty="0"/>
          </a:p>
        </p:txBody>
      </p:sp>
      <p:pic>
        <p:nvPicPr>
          <p:cNvPr id="8" name="Picture 7" descr="Harding_Z_Medi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5"/>
            <a:ext cx="48308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6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_Compare_EN_Med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87989"/>
            <a:ext cx="6942561" cy="52164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353791" y="0"/>
            <a:ext cx="4790209" cy="83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sz="3200" b="0" dirty="0" smtClean="0">
                <a:solidFill>
                  <a:schemeClr val="bg1"/>
                </a:solidFill>
              </a:rPr>
              <a:t>Example - TOLK</a:t>
            </a:r>
            <a:endParaRPr lang="en-US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7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ample_EN_Referenced_Med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57" y="1187264"/>
            <a:ext cx="6390456" cy="52164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353791" y="0"/>
            <a:ext cx="4790209" cy="83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sz="3200" b="0" dirty="0">
                <a:solidFill>
                  <a:schemeClr val="bg1"/>
                </a:solidFill>
              </a:rPr>
              <a:t>Example - TOLK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7313" y="16002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&gt; TA Mean</a:t>
            </a:r>
            <a:endParaRPr lang="en-US" sz="2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877313" y="5435601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&lt; TA Mean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16456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ircle Strokes">
  <a:themeElements>
    <a:clrScheme name="Circle Strokes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ircle Strokes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ircle Strok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2004:Templates:Presentations:Designs:Circle Strokes</Template>
  <TotalTime>60822</TotalTime>
  <Words>729</Words>
  <Application>Microsoft Macintosh PowerPoint</Application>
  <PresentationFormat>On-screen Show (4:3)</PresentationFormat>
  <Paragraphs>120</Paragraphs>
  <Slides>35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Circle Strokes</vt:lpstr>
      <vt:lpstr>New TA and Upgraded AK Stations: Noise Performance Update</vt:lpstr>
      <vt:lpstr>Alaska Stations</vt:lpstr>
      <vt:lpstr>PSD-PDF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and Upgraded</vt:lpstr>
      <vt:lpstr>Initial Upgrades  (1 year before)</vt:lpstr>
      <vt:lpstr>Initial Upgrades  (1 year after)</vt:lpstr>
      <vt:lpstr>Initial Upgrades  (1 year before)</vt:lpstr>
      <vt:lpstr>Initial Upgrades  (1 year after)</vt:lpstr>
      <vt:lpstr>2015 Upgrades  (1 year before)</vt:lpstr>
      <vt:lpstr>2015 Upgrades  (to present)</vt:lpstr>
      <vt:lpstr>2015 Upgrades  (1 year before)</vt:lpstr>
      <vt:lpstr>2015 Upgrades  (to present)</vt:lpstr>
      <vt:lpstr>AEC Stations</vt:lpstr>
      <vt:lpstr>TA Stations</vt:lpstr>
      <vt:lpstr>AEC Stations</vt:lpstr>
      <vt:lpstr>TA Stations</vt:lpstr>
      <vt:lpstr>Map View</vt:lpstr>
      <vt:lpstr>Map View</vt:lpstr>
      <vt:lpstr>Map View</vt:lpstr>
      <vt:lpstr>Past Champion – K27K</vt:lpstr>
      <vt:lpstr>Young Upstart – M30M</vt:lpstr>
      <vt:lpstr>Veteran Out of Retirement – PAX</vt:lpstr>
      <vt:lpstr>Station Seasonality</vt:lpstr>
      <vt:lpstr>PowerPoint Presentation</vt:lpstr>
      <vt:lpstr>TA Noise Levels</vt:lpstr>
      <vt:lpstr>TA Noise Levels</vt:lpstr>
      <vt:lpstr>Harding Lake (HDA)</vt:lpstr>
      <vt:lpstr>HDA Performance</vt:lpstr>
      <vt:lpstr>HDA Performance</vt:lpstr>
    </vt:vector>
  </TitlesOfParts>
  <Company>EarthScope</Company>
  <LinksUpToDate>false</LinksUpToDate>
  <SharedDoc>false</SharedDoc>
  <HyperlinkBase>www.earthscope.org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EarthScope</dc:title>
  <dc:creator>John DeLaughter</dc:creator>
  <cp:lastModifiedBy>Andrew Frassetto</cp:lastModifiedBy>
  <cp:revision>1531</cp:revision>
  <cp:lastPrinted>2008-05-29T16:23:39Z</cp:lastPrinted>
  <dcterms:created xsi:type="dcterms:W3CDTF">2011-10-11T21:56:08Z</dcterms:created>
  <dcterms:modified xsi:type="dcterms:W3CDTF">2015-11-10T18:31:48Z</dcterms:modified>
</cp:coreProperties>
</file>