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668" r:id="rId3"/>
    <p:sldId id="776" r:id="rId4"/>
    <p:sldId id="780" r:id="rId5"/>
    <p:sldId id="777" r:id="rId6"/>
    <p:sldId id="778" r:id="rId7"/>
    <p:sldId id="779" r:id="rId8"/>
    <p:sldId id="773" r:id="rId9"/>
    <p:sldId id="774" r:id="rId10"/>
    <p:sldId id="775" r:id="rId11"/>
    <p:sldId id="750" r:id="rId12"/>
    <p:sldId id="751" r:id="rId13"/>
    <p:sldId id="664" r:id="rId14"/>
    <p:sldId id="769" r:id="rId15"/>
    <p:sldId id="658" r:id="rId16"/>
    <p:sldId id="657" r:id="rId17"/>
    <p:sldId id="785" r:id="rId18"/>
    <p:sldId id="671" r:id="rId19"/>
    <p:sldId id="673" r:id="rId20"/>
    <p:sldId id="677" r:id="rId21"/>
    <p:sldId id="738" r:id="rId22"/>
    <p:sldId id="692" r:id="rId23"/>
    <p:sldId id="679" r:id="rId24"/>
    <p:sldId id="725" r:id="rId25"/>
    <p:sldId id="781" r:id="rId26"/>
    <p:sldId id="752" r:id="rId27"/>
    <p:sldId id="700" r:id="rId28"/>
    <p:sldId id="701" r:id="rId29"/>
    <p:sldId id="702" r:id="rId30"/>
    <p:sldId id="703" r:id="rId31"/>
    <p:sldId id="704" r:id="rId32"/>
    <p:sldId id="705" r:id="rId33"/>
    <p:sldId id="721" r:id="rId34"/>
    <p:sldId id="615" r:id="rId35"/>
    <p:sldId id="616" r:id="rId36"/>
    <p:sldId id="617" r:id="rId37"/>
    <p:sldId id="618" r:id="rId38"/>
    <p:sldId id="619" r:id="rId39"/>
    <p:sldId id="620" r:id="rId40"/>
    <p:sldId id="621" r:id="rId41"/>
    <p:sldId id="622" r:id="rId42"/>
    <p:sldId id="623" r:id="rId43"/>
    <p:sldId id="770" r:id="rId44"/>
    <p:sldId id="771" r:id="rId45"/>
    <p:sldId id="762" r:id="rId46"/>
    <p:sldId id="765" r:id="rId47"/>
    <p:sldId id="772" r:id="rId48"/>
    <p:sldId id="58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71345"/>
    <a:srgbClr val="050736"/>
    <a:srgbClr val="070060"/>
    <a:srgbClr val="24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7" autoAdjust="0"/>
    <p:restoredTop sz="93496" autoAdjust="0"/>
  </p:normalViewPr>
  <p:slideViewPr>
    <p:cSldViewPr snapToGrid="0" snapToObjects="1">
      <p:cViewPr>
        <p:scale>
          <a:sx n="110" d="100"/>
          <a:sy n="110" d="100"/>
        </p:scale>
        <p:origin x="-1200" y="2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CB2BCE-5E9B-DA4B-A712-BDC30BF50CC0}" type="datetimeFigureOut">
              <a:rPr lang="en-US" smtClean="0"/>
              <a:pPr/>
              <a:t>11/9/15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750D4D-D8B5-494F-8B38-B54C72D6BF9C}" type="slidenum">
              <a:rPr lang="en-US" smtClean="0"/>
              <a:pPr/>
              <a:t>‹#›</a:t>
            </a:fld>
            <a:endParaRPr lang="en-US"/>
          </a:p>
        </p:txBody>
      </p:sp>
    </p:spTree>
    <p:extLst>
      <p:ext uri="{BB962C8B-B14F-4D97-AF65-F5344CB8AC3E}">
        <p14:creationId xmlns:p14="http://schemas.microsoft.com/office/powerpoint/2010/main" val="1714039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B1750D4D-D8B5-494F-8B38-B54C72D6BF9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F1BA9-2411-884B-9C52-8C67E7D4EF16}" type="slidenum">
              <a:rPr lang="en-US" smtClean="0"/>
              <a:t>10</a:t>
            </a:fld>
            <a:endParaRPr lang="en-US"/>
          </a:p>
        </p:txBody>
      </p:sp>
    </p:spTree>
    <p:extLst>
      <p:ext uri="{BB962C8B-B14F-4D97-AF65-F5344CB8AC3E}">
        <p14:creationId xmlns:p14="http://schemas.microsoft.com/office/powerpoint/2010/main" val="2853497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smtClean="0"/>
              <a:t>Three sensors at each site</a:t>
            </a:r>
          </a:p>
          <a:p>
            <a:pPr lvl="1"/>
            <a:r>
              <a:rPr lang="en-US" sz="1200" dirty="0" smtClean="0"/>
              <a:t>MEMS: D.C. – 100 s</a:t>
            </a:r>
          </a:p>
          <a:p>
            <a:pPr lvl="1"/>
            <a:r>
              <a:rPr lang="en-US" sz="1200" dirty="0" err="1" smtClean="0"/>
              <a:t>Setra</a:t>
            </a:r>
            <a:r>
              <a:rPr lang="en-US" sz="1200" dirty="0" smtClean="0"/>
              <a:t>: D.C. – 1 Hz</a:t>
            </a:r>
          </a:p>
          <a:p>
            <a:pPr lvl="1"/>
            <a:r>
              <a:rPr lang="en-US" sz="1200" dirty="0" smtClean="0"/>
              <a:t>NCPA infrasound microphone: 200 s – </a:t>
            </a:r>
            <a:r>
              <a:rPr lang="en-US" sz="1200" dirty="0" err="1" smtClean="0"/>
              <a:t>Nyquist</a:t>
            </a:r>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E78F1BA9-2411-884B-9C52-8C67E7D4EF16}" type="slidenum">
              <a:rPr lang="en-US" smtClean="0"/>
              <a:t>13</a:t>
            </a:fld>
            <a:endParaRPr lang="en-US"/>
          </a:p>
        </p:txBody>
      </p:sp>
    </p:spTree>
    <p:extLst>
      <p:ext uri="{BB962C8B-B14F-4D97-AF65-F5344CB8AC3E}">
        <p14:creationId xmlns:p14="http://schemas.microsoft.com/office/powerpoint/2010/main" val="78061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588 station</a:t>
            </a:r>
            <a:r>
              <a:rPr lang="en-US" baseline="0" dirty="0" smtClean="0"/>
              <a:t> locations shown in the study area.</a:t>
            </a:r>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15</a:t>
            </a:fld>
            <a:endParaRPr lang="en-US"/>
          </a:p>
        </p:txBody>
      </p:sp>
    </p:spTree>
    <p:extLst>
      <p:ext uri="{BB962C8B-B14F-4D97-AF65-F5344CB8AC3E}">
        <p14:creationId xmlns:p14="http://schemas.microsoft.com/office/powerpoint/2010/main" val="210584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1037 triads</a:t>
            </a:r>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16</a:t>
            </a:fld>
            <a:endParaRPr lang="en-US"/>
          </a:p>
        </p:txBody>
      </p:sp>
    </p:spTree>
    <p:extLst>
      <p:ext uri="{BB962C8B-B14F-4D97-AF65-F5344CB8AC3E}">
        <p14:creationId xmlns:p14="http://schemas.microsoft.com/office/powerpoint/2010/main" val="2377464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1037 triads</a:t>
            </a:r>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17</a:t>
            </a:fld>
            <a:endParaRPr lang="en-US"/>
          </a:p>
        </p:txBody>
      </p:sp>
    </p:spTree>
    <p:extLst>
      <p:ext uri="{BB962C8B-B14F-4D97-AF65-F5344CB8AC3E}">
        <p14:creationId xmlns:p14="http://schemas.microsoft.com/office/powerpoint/2010/main" val="237746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Gravity waves in lower thermosphere (~ 100 km altitude) excited</a:t>
            </a:r>
            <a:r>
              <a:rPr lang="en-US" baseline="0" dirty="0" smtClean="0"/>
              <a:t> by a tropical storm</a:t>
            </a:r>
            <a:endParaRPr lang="en-US" dirty="0" smtClean="0"/>
          </a:p>
          <a:p>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27</a:t>
            </a:fld>
            <a:endParaRPr lang="en-US"/>
          </a:p>
        </p:txBody>
      </p:sp>
    </p:spTree>
    <p:extLst>
      <p:ext uri="{BB962C8B-B14F-4D97-AF65-F5344CB8AC3E}">
        <p14:creationId xmlns:p14="http://schemas.microsoft.com/office/powerpoint/2010/main" val="2340067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Gravity waves in lower thermosphere (~ 100 km altitude) excited</a:t>
            </a:r>
            <a:r>
              <a:rPr lang="en-US" baseline="0" dirty="0" smtClean="0"/>
              <a:t> by a tropical storm</a:t>
            </a:r>
            <a:endParaRPr lang="en-US" dirty="0" smtClean="0"/>
          </a:p>
          <a:p>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28</a:t>
            </a:fld>
            <a:endParaRPr lang="en-US"/>
          </a:p>
        </p:txBody>
      </p:sp>
    </p:spTree>
    <p:extLst>
      <p:ext uri="{BB962C8B-B14F-4D97-AF65-F5344CB8AC3E}">
        <p14:creationId xmlns:p14="http://schemas.microsoft.com/office/powerpoint/2010/main" val="2340067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Gravity waves in lower thermosphere (~ 100 km altitude) excited</a:t>
            </a:r>
            <a:r>
              <a:rPr lang="en-US" baseline="0" dirty="0" smtClean="0"/>
              <a:t> by a tropical storm</a:t>
            </a:r>
            <a:endParaRPr lang="en-US" dirty="0" smtClean="0"/>
          </a:p>
          <a:p>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29</a:t>
            </a:fld>
            <a:endParaRPr lang="en-US"/>
          </a:p>
        </p:txBody>
      </p:sp>
    </p:spTree>
    <p:extLst>
      <p:ext uri="{BB962C8B-B14F-4D97-AF65-F5344CB8AC3E}">
        <p14:creationId xmlns:p14="http://schemas.microsoft.com/office/powerpoint/2010/main" val="2340067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Gravity waves in lower thermosphere (~ 100 km altitude) excited</a:t>
            </a:r>
            <a:r>
              <a:rPr lang="en-US" baseline="0" dirty="0" smtClean="0"/>
              <a:t> by a tropical storm</a:t>
            </a:r>
            <a:endParaRPr lang="en-US" dirty="0" smtClean="0"/>
          </a:p>
          <a:p>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30</a:t>
            </a:fld>
            <a:endParaRPr lang="en-US"/>
          </a:p>
        </p:txBody>
      </p:sp>
    </p:spTree>
    <p:extLst>
      <p:ext uri="{BB962C8B-B14F-4D97-AF65-F5344CB8AC3E}">
        <p14:creationId xmlns:p14="http://schemas.microsoft.com/office/powerpoint/2010/main" val="2340067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Gravity waves in lower thermosphere (~ 100 km altitude) excited</a:t>
            </a:r>
            <a:r>
              <a:rPr lang="en-US" baseline="0" dirty="0" smtClean="0"/>
              <a:t> by a tropical storm</a:t>
            </a:r>
            <a:endParaRPr lang="en-US" dirty="0" smtClean="0"/>
          </a:p>
          <a:p>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31</a:t>
            </a:fld>
            <a:endParaRPr lang="en-US"/>
          </a:p>
        </p:txBody>
      </p:sp>
    </p:spTree>
    <p:extLst>
      <p:ext uri="{BB962C8B-B14F-4D97-AF65-F5344CB8AC3E}">
        <p14:creationId xmlns:p14="http://schemas.microsoft.com/office/powerpoint/2010/main" val="234006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F1BA9-2411-884B-9C52-8C67E7D4EF16}" type="slidenum">
              <a:rPr lang="en-US" smtClean="0"/>
              <a:t>2</a:t>
            </a:fld>
            <a:endParaRPr lang="en-US"/>
          </a:p>
        </p:txBody>
      </p:sp>
    </p:spTree>
    <p:extLst>
      <p:ext uri="{BB962C8B-B14F-4D97-AF65-F5344CB8AC3E}">
        <p14:creationId xmlns:p14="http://schemas.microsoft.com/office/powerpoint/2010/main" val="3485512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Gravity waves in lower thermosphere (~ 100 km altitude) excited</a:t>
            </a:r>
            <a:r>
              <a:rPr lang="en-US" baseline="0" dirty="0" smtClean="0"/>
              <a:t> by a tropical storm</a:t>
            </a:r>
            <a:endParaRPr lang="en-US" dirty="0" smtClean="0"/>
          </a:p>
          <a:p>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32</a:t>
            </a:fld>
            <a:endParaRPr lang="en-US"/>
          </a:p>
        </p:txBody>
      </p:sp>
    </p:spTree>
    <p:extLst>
      <p:ext uri="{BB962C8B-B14F-4D97-AF65-F5344CB8AC3E}">
        <p14:creationId xmlns:p14="http://schemas.microsoft.com/office/powerpoint/2010/main" val="2340067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Gravity waves in lower thermosphere (~ 100 km altitude) excited</a:t>
            </a:r>
            <a:r>
              <a:rPr lang="en-US" baseline="0" dirty="0" smtClean="0"/>
              <a:t> by a tropical storm</a:t>
            </a:r>
          </a:p>
          <a:p>
            <a:r>
              <a:rPr lang="en-US" baseline="0" dirty="0" smtClean="0"/>
              <a:t>Coherent processing</a:t>
            </a:r>
            <a:endParaRPr lang="en-US" dirty="0" smtClean="0"/>
          </a:p>
          <a:p>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33</a:t>
            </a:fld>
            <a:endParaRPr lang="en-US"/>
          </a:p>
        </p:txBody>
      </p:sp>
    </p:spTree>
    <p:extLst>
      <p:ext uri="{BB962C8B-B14F-4D97-AF65-F5344CB8AC3E}">
        <p14:creationId xmlns:p14="http://schemas.microsoft.com/office/powerpoint/2010/main" val="234006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1B740-7C76-6146-A34C-EC3D3E6F39FC}" type="slidenum">
              <a:rPr lang="en-US"/>
              <a:pPr/>
              <a:t>3</a:t>
            </a:fld>
            <a:endParaRPr lang="en-US"/>
          </a:p>
        </p:txBody>
      </p:sp>
      <p:sp>
        <p:nvSpPr>
          <p:cNvPr id="163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3"/>
          <p:cNvSpPr>
            <a:spLocks noGrp="1" noChangeArrowheads="1"/>
          </p:cNvSpPr>
          <p:nvPr>
            <p:ph type="body" idx="1"/>
          </p:nvPr>
        </p:nvSpPr>
        <p:spPr/>
        <p:txBody>
          <a:bodyPr/>
          <a:lstStyle/>
          <a:p>
            <a:r>
              <a:rPr lang="en-US" dirty="0" smtClean="0"/>
              <a:t>Most people are familiar with ultrasound – sounds at frequencies</a:t>
            </a:r>
            <a:r>
              <a:rPr lang="en-US" baseline="0" dirty="0" smtClean="0"/>
              <a:t> too high to hear</a:t>
            </a:r>
          </a:p>
          <a:p>
            <a:r>
              <a:rPr lang="en-US" baseline="0" dirty="0" smtClean="0"/>
              <a:t>Infrasound is at frequencies too low to hear.</a:t>
            </a:r>
          </a:p>
          <a:p>
            <a:endParaRPr lang="en-US" baseline="0" dirty="0" smtClean="0"/>
          </a:p>
          <a:p>
            <a:r>
              <a:rPr lang="en-US" baseline="0" dirty="0" smtClean="0"/>
              <a:t>They are valuable because they travel great distances</a:t>
            </a:r>
          </a:p>
          <a:p>
            <a:endParaRPr lang="en-US" dirty="0" smtClean="0"/>
          </a:p>
          <a:p>
            <a:r>
              <a:rPr lang="en-US" dirty="0" smtClean="0"/>
              <a:t>We </a:t>
            </a:r>
            <a:r>
              <a:rPr lang="en-US" dirty="0"/>
              <a:t>are very excited about infrasound because we feel we can use it to gain a much better understanding of the atmosphere, and of significant natural phenomena and man-made activity occurring in it and in the shallow Earth.  </a:t>
            </a:r>
          </a:p>
          <a:p>
            <a:endParaRPr lang="en-US" dirty="0"/>
          </a:p>
          <a:p>
            <a:r>
              <a:rPr lang="en-US" dirty="0"/>
              <a:t>The audible part of the acoustic spectrum ranges from approx. 20 to 20,000 Hz.  Ultrasound exists at higher frequencies.  Some small animals, such as bats and porpoises, communicate at those frequencies.  Infrasound exists at frequencies below 20 Hz, in the </a:t>
            </a:r>
            <a:r>
              <a:rPr lang="en-US" dirty="0" err="1"/>
              <a:t>subaudible</a:t>
            </a:r>
            <a:r>
              <a:rPr lang="en-US" dirty="0"/>
              <a:t> range. We cannot hear infrasound, much like we cannot see infrared.  As you can see from this chart, if we study the Earth</a:t>
            </a:r>
            <a:r>
              <a:rPr lang="ja-JP" altLang="en-US" dirty="0">
                <a:latin typeface="Arial"/>
              </a:rPr>
              <a:t>’</a:t>
            </a:r>
            <a:r>
              <a:rPr lang="en-US" dirty="0"/>
              <a:t>s atmosphere using infrasound we will tune into entirely different phenomena than can be heard in the audible range.  The phenomena that are active at infrasonic frequencies, such as earthquakes, volcanoes, ocean waves, are less important in the audible range.  Just we have learned much more about the structure and workings of the universe using infrared, we believe we can learn much more about the atmosphere, and significant phenomena active in it, using infrasound.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C03C1865-362E-CE46-9850-CCE8A4230B88}" type="slidenum">
              <a:rPr lang="en-US"/>
              <a:pPr/>
              <a:t>4</a:t>
            </a:fld>
            <a:endParaRPr lang="en-US"/>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Ultimately, the network is being built for us to detect and identify signals from atmospheric nuclear tests.  There are many sources of infrasound - I’ve just pictured a small subset of them here.  Before we can correctly identify signals from nuclear tests, it is necessary for us to do a lot of basic research on all of the sources of infrasound.  We must be able to learn how signals from these other sources differ from signals from nuclear explosions. I will only be able to talk about a small number of these sources in this talk.</a:t>
            </a:r>
          </a:p>
          <a:p>
            <a:pPr eaLnBrk="1" hangingPunct="1"/>
            <a:endParaRPr lang="en-US"/>
          </a:p>
          <a:p>
            <a:pPr eaLnBrk="1" hangingPunct="1"/>
            <a:r>
              <a:rPr lang="en-US"/>
              <a:t>Absorption of sound favors low-frequencies.  Infrasound holds the promise of signal detection over long distances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474F3-65C8-5540-966F-3494AA5CC434}" type="slidenum">
              <a:rPr lang="en-US"/>
              <a:pPr/>
              <a:t>5</a:t>
            </a:fld>
            <a:endParaRPr lang="en-US"/>
          </a:p>
        </p:txBody>
      </p:sp>
      <p:sp>
        <p:nvSpPr>
          <p:cNvPr id="20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Ducting most efficient in the stratospheric and </a:t>
            </a:r>
            <a:r>
              <a:rPr lang="en-US" dirty="0" err="1" smtClean="0"/>
              <a:t>thermospheric</a:t>
            </a:r>
            <a:r>
              <a:rPr lang="en-US" dirty="0" smtClean="0"/>
              <a:t> wave guides</a:t>
            </a:r>
          </a:p>
          <a:p>
            <a:r>
              <a:rPr lang="en-US" dirty="0" smtClean="0"/>
              <a:t>Propagation can be reinforced or reduced by wind.  Stratospheric zonal (E-W) winds at most latitudes reverse twice a year.</a:t>
            </a:r>
          </a:p>
          <a:p>
            <a:r>
              <a:rPr lang="en-US" dirty="0" smtClean="0"/>
              <a:t>Zonal winds 40-50 km altitude just below the </a:t>
            </a:r>
            <a:r>
              <a:rPr lang="en-US" dirty="0" err="1" smtClean="0"/>
              <a:t>stratopause</a:t>
            </a:r>
            <a:endParaRPr lang="en-US" dirty="0" smtClean="0"/>
          </a:p>
          <a:p>
            <a:r>
              <a:rPr lang="en-US" dirty="0" smtClean="0"/>
              <a:t>Propagation speed proportional to the </a:t>
            </a:r>
            <a:r>
              <a:rPr lang="en-US" dirty="0" err="1" smtClean="0"/>
              <a:t>sq</a:t>
            </a:r>
            <a:r>
              <a:rPr lang="en-US" dirty="0" smtClean="0"/>
              <a:t> </a:t>
            </a:r>
            <a:r>
              <a:rPr lang="en-US" dirty="0" err="1" smtClean="0"/>
              <a:t>rt</a:t>
            </a:r>
            <a:r>
              <a:rPr lang="en-US" dirty="0" smtClean="0"/>
              <a:t> of the absolute temp, but is also affected by wind.  Varies with altitude, </a:t>
            </a:r>
            <a:r>
              <a:rPr lang="en-US" dirty="0" err="1" smtClean="0"/>
              <a:t>lat</a:t>
            </a:r>
            <a:r>
              <a:rPr lang="en-US" dirty="0" smtClean="0"/>
              <a:t>, long, time of day, day of season…</a:t>
            </a:r>
          </a:p>
          <a:p>
            <a:r>
              <a:rPr lang="en-US" dirty="0" smtClean="0"/>
              <a:t>Dramatic effect on frequency content</a:t>
            </a:r>
          </a:p>
          <a:p>
            <a:r>
              <a:rPr lang="en-US" dirty="0" smtClean="0"/>
              <a:t>The speed of sound is not constant.  It is determined largely by the temperature of the atmosphere and the speed of the wind.  This is a display that shows how the speed of sound, averaged over a long time interval, varies with latitude and altitude from 0 to 140 km above the Earth’s surface.  The red curve gives the speed of sound at the equator, the blue curve tells how sound varies near the north pole.  As we can see, the speed of sound decreases with increasing altitude in the lowermost layer of the atmosphere - the troposphere.  This is due to the drop of temperature with increasing distance above the ground.  The troposphere has cold air above warm air and is inherently unstable - it is always turning over - hence the name, troposphere.  Above the troposphere temperature increases with increasing altitude and so does the speed of sound.  This is the stratosphere, with hot air over cold (dense) air it is stratified - hence the name.  Above the stratosphere, in the mesosphere, the temperate and speed of sound again decreases with increasing altitude.  Finally, in the uppermost layer, the thermosphere, the temperature increases dramatically with increasing altitude.  </a:t>
            </a:r>
          </a:p>
          <a:p>
            <a:endParaRPr lang="en-US" dirty="0" smtClean="0"/>
          </a:p>
          <a:p>
            <a:r>
              <a:rPr lang="en-US" dirty="0" smtClean="0"/>
              <a:t>One could say that sound avoids regions of high velocity - it refracts away from them.  This is basic physics of wave phenomena.  With favorable winds, sound will be refracted back to the surface of the Earth from within the stratosphere.  Sound will also be refracted back to the ground from within the thermosphere.  Under unusual conditions, we have also observed sound waves refracted back to the ground from within the troposphere.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474F3-65C8-5540-966F-3494AA5CC434}" type="slidenum">
              <a:rPr lang="en-US"/>
              <a:pPr/>
              <a:t>6</a:t>
            </a:fld>
            <a:endParaRPr lang="en-US"/>
          </a:p>
        </p:txBody>
      </p:sp>
      <p:sp>
        <p:nvSpPr>
          <p:cNvPr id="20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Ducting most efficient in the stratospheric and thermospheric wave guides</a:t>
            </a:r>
          </a:p>
          <a:p>
            <a:r>
              <a:rPr lang="en-US"/>
              <a:t>Propagation can be reinforced or reduced by wind.  Stratospheric zonal (E-W) winds at most latitudes reverse twice a year.</a:t>
            </a:r>
          </a:p>
          <a:p>
            <a:r>
              <a:rPr lang="en-US"/>
              <a:t>Zonal winds 40-50 km altitude just below the stratopause</a:t>
            </a:r>
          </a:p>
          <a:p>
            <a:r>
              <a:rPr lang="en-US"/>
              <a:t>Propagation speed proportional to the sq rt of the absolute temp, but is also affected by wind.  Varies with altitude, lat, long, time of day, day of season…</a:t>
            </a:r>
          </a:p>
          <a:p>
            <a:r>
              <a:rPr lang="en-US"/>
              <a:t>Dramatic effect on frequency content</a:t>
            </a:r>
          </a:p>
          <a:p>
            <a:r>
              <a:rPr lang="en-US"/>
              <a:t>The speed of sound is not constant.  It is determined largely by the temperature of the atmosphere and the speed of the wind.  This is a display that shows how the speed of sound, averaged over a long time interval, varies with latitude and altitude from 0 to 140 km above the Earth’s surface.  The red curve gives the speed of sound at the equator, the blue curve tells how sound varies near the north pole.  As we can see, the speed of sound decreases with increasing altitude in the lowermost layer of the atmosphere - the troposphere.  This is due to the drop of temperature with increasing distance above the ground.  The troposphere has cold air above warm air and is inherently unstable - it is always turning over - hence the name, troposphere.  Above the troposphere temperature increases with increasing altitude and so does the speed of sound.  This is the stratosphere, with hot air over cold (dense) air it is stratified - hence the name.  Above the stratosphere, in the mesosphere, the temperate and speed of sound again decreases with increasing altitude.  Finally, in the uppermost layer, the thermosphere, the temperature increases dramatically with increasing altitude.  </a:t>
            </a:r>
          </a:p>
          <a:p>
            <a:endParaRPr lang="en-US"/>
          </a:p>
          <a:p>
            <a:r>
              <a:rPr lang="en-US"/>
              <a:t>One could say that sound avoids regions of high velocity - it refracts away from them.  This is basic physics of wave phenomena.  With favorable winds, sound will be refracted back to the surface of the Earth from within the stratosphere.  Sound will also be refracted back to the ground from within the thermosphere.  Under unusual conditions, we have also observed sound waves refracted back to the ground from within the troposphere.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Winds can be significant percentage of static</a:t>
            </a:r>
            <a:r>
              <a:rPr lang="en-US" baseline="0" dirty="0" smtClean="0"/>
              <a:t> sound speed giving rise to highly anisotropic atmosphere forming ducts in direction of prevailing winds.</a:t>
            </a:r>
            <a:endParaRPr lang="en-US" dirty="0"/>
          </a:p>
        </p:txBody>
      </p:sp>
      <p:sp>
        <p:nvSpPr>
          <p:cNvPr id="4" name="Slide Number Placeholder 3"/>
          <p:cNvSpPr>
            <a:spLocks noGrp="1"/>
          </p:cNvSpPr>
          <p:nvPr>
            <p:ph type="sldNum" sz="quarter" idx="10"/>
          </p:nvPr>
        </p:nvSpPr>
        <p:spPr/>
        <p:txBody>
          <a:bodyPr/>
          <a:lstStyle/>
          <a:p>
            <a:fld id="{B1750D4D-D8B5-494F-8B38-B54C72D6BF9C}" type="slidenum">
              <a:rPr lang="en-US" smtClean="0"/>
              <a:pPr/>
              <a:t>7</a:t>
            </a:fld>
            <a:endParaRPr lang="en-US"/>
          </a:p>
        </p:txBody>
      </p:sp>
    </p:spTree>
    <p:extLst>
      <p:ext uri="{BB962C8B-B14F-4D97-AF65-F5344CB8AC3E}">
        <p14:creationId xmlns:p14="http://schemas.microsoft.com/office/powerpoint/2010/main" val="346861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an unbelievably</a:t>
            </a:r>
            <a:r>
              <a:rPr lang="en-US" baseline="0" dirty="0" smtClean="0"/>
              <a:t> broad suite of instruments to study the Earth ranging from thousands of seismometers, hydrophones, aircraft, satellites to name a few.  The seismic network, for example, has led to an enormous increase in our understanding of how the Earth’s interior works, its structure, what causes Earthquakes.  The sensors give us early warning of large, </a:t>
            </a:r>
            <a:r>
              <a:rPr lang="en-US" baseline="0" smtClean="0"/>
              <a:t>dangerous earthquakes.</a:t>
            </a:r>
            <a:endParaRPr lang="en-US"/>
          </a:p>
        </p:txBody>
      </p:sp>
      <p:sp>
        <p:nvSpPr>
          <p:cNvPr id="4" name="Slide Number Placeholder 3"/>
          <p:cNvSpPr>
            <a:spLocks noGrp="1"/>
          </p:cNvSpPr>
          <p:nvPr>
            <p:ph type="sldNum" sz="quarter" idx="10"/>
          </p:nvPr>
        </p:nvSpPr>
        <p:spPr/>
        <p:txBody>
          <a:bodyPr/>
          <a:lstStyle/>
          <a:p>
            <a:fld id="{E78F1BA9-2411-884B-9C52-8C67E7D4EF16}" type="slidenum">
              <a:rPr lang="en-US" smtClean="0"/>
              <a:t>8</a:t>
            </a:fld>
            <a:endParaRPr lang="en-US"/>
          </a:p>
        </p:txBody>
      </p:sp>
    </p:spTree>
    <p:extLst>
      <p:ext uri="{BB962C8B-B14F-4D97-AF65-F5344CB8AC3E}">
        <p14:creationId xmlns:p14="http://schemas.microsoft.com/office/powerpoint/2010/main" val="285349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46 operating</a:t>
            </a:r>
            <a:r>
              <a:rPr lang="en-US" baseline="0" dirty="0" smtClean="0"/>
              <a:t> around the world</a:t>
            </a:r>
          </a:p>
          <a:p>
            <a:endParaRPr lang="en-US" dirty="0" smtClean="0"/>
          </a:p>
          <a:p>
            <a:r>
              <a:rPr lang="en-US" dirty="0" smtClean="0"/>
              <a:t>We have an unbelievably</a:t>
            </a:r>
            <a:r>
              <a:rPr lang="en-US" baseline="0" dirty="0" smtClean="0"/>
              <a:t> broad suite of instruments to study the Earth ranging from thousands of seismometers, hydrophones, aircraft, satellites to name a few.  The seismic network, for example, has led to an enormous increase in our understanding of how the Earth’s interior works, its structure, what causes Earthquakes.  The sensors give us early warning of large, dangerous earthquakes.</a:t>
            </a:r>
            <a:endParaRPr lang="en-US" dirty="0"/>
          </a:p>
        </p:txBody>
      </p:sp>
      <p:sp>
        <p:nvSpPr>
          <p:cNvPr id="4" name="Slide Number Placeholder 3"/>
          <p:cNvSpPr>
            <a:spLocks noGrp="1"/>
          </p:cNvSpPr>
          <p:nvPr>
            <p:ph type="sldNum" sz="quarter" idx="10"/>
          </p:nvPr>
        </p:nvSpPr>
        <p:spPr/>
        <p:txBody>
          <a:bodyPr/>
          <a:lstStyle/>
          <a:p>
            <a:fld id="{E78F1BA9-2411-884B-9C52-8C67E7D4EF16}" type="slidenum">
              <a:rPr lang="en-US" smtClean="0"/>
              <a:t>9</a:t>
            </a:fld>
            <a:endParaRPr lang="en-US"/>
          </a:p>
        </p:txBody>
      </p:sp>
    </p:spTree>
    <p:extLst>
      <p:ext uri="{BB962C8B-B14F-4D97-AF65-F5344CB8AC3E}">
        <p14:creationId xmlns:p14="http://schemas.microsoft.com/office/powerpoint/2010/main" val="2853497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8E7DA0-EC69-CF42-87E3-542C49C512B7}" type="datetimeFigureOut">
              <a:rPr lang="en-US" smtClean="0"/>
              <a:pPr/>
              <a:t>11/9/15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8E7DA0-EC69-CF42-87E3-542C49C512B7}" type="datetimeFigureOut">
              <a:rPr lang="en-US" smtClean="0"/>
              <a:pPr/>
              <a:t>11/9/15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8E7DA0-EC69-CF42-87E3-542C49C512B7}" type="datetimeFigureOut">
              <a:rPr lang="en-US" smtClean="0"/>
              <a:pPr/>
              <a:t>11/9/15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AEDC46F-3387-1245-902B-184370EDF611}" type="slidenum">
              <a:rPr lang="en-US"/>
              <a:pPr/>
              <a:t>‹#›</a:t>
            </a:fld>
            <a:endParaRPr lang="en-US"/>
          </a:p>
        </p:txBody>
      </p:sp>
    </p:spTree>
    <p:extLst>
      <p:ext uri="{BB962C8B-B14F-4D97-AF65-F5344CB8AC3E}">
        <p14:creationId xmlns:p14="http://schemas.microsoft.com/office/powerpoint/2010/main" val="38931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8E7DA0-EC69-CF42-87E3-542C49C512B7}" type="datetimeFigureOut">
              <a:rPr lang="en-US" smtClean="0"/>
              <a:pPr/>
              <a:t>11/9/15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8E7DA0-EC69-CF42-87E3-542C49C512B7}" type="datetimeFigureOut">
              <a:rPr lang="en-US" smtClean="0"/>
              <a:pPr/>
              <a:t>11/9/15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8E7DA0-EC69-CF42-87E3-542C49C512B7}" type="datetimeFigureOut">
              <a:rPr lang="en-US" smtClean="0"/>
              <a:pPr/>
              <a:t>11/9/15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8E7DA0-EC69-CF42-87E3-542C49C512B7}" type="datetimeFigureOut">
              <a:rPr lang="en-US" smtClean="0"/>
              <a:pPr/>
              <a:t>11/9/15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8E7DA0-EC69-CF42-87E3-542C49C512B7}" type="datetimeFigureOut">
              <a:rPr lang="en-US" smtClean="0"/>
              <a:pPr/>
              <a:t>11/9/15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E7DA0-EC69-CF42-87E3-542C49C512B7}" type="datetimeFigureOut">
              <a:rPr lang="en-US" smtClean="0"/>
              <a:pPr/>
              <a:t>11/9/15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8E7DA0-EC69-CF42-87E3-542C49C512B7}" type="datetimeFigureOut">
              <a:rPr lang="en-US" smtClean="0"/>
              <a:pPr/>
              <a:t>11/9/15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8E7DA0-EC69-CF42-87E3-542C49C512B7}" type="datetimeFigureOut">
              <a:rPr lang="en-US" smtClean="0"/>
              <a:pPr/>
              <a:t>11/9/15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674E-1FC6-0D43-80D0-136E4DC702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3/26-27/2012</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Royal Society</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5674E-1FC6-0D43-80D0-136E4DC70243}" type="slidenum">
              <a:rPr lang="en-US" smtClean="0"/>
              <a:pPr/>
              <a:t>‹#›</a:t>
            </a:fld>
            <a:endParaRPr lang="en-US"/>
          </a:p>
        </p:txBody>
      </p:sp>
      <p:pic>
        <p:nvPicPr>
          <p:cNvPr id="7" name="Picture 6" descr="L2A_logo_round_white_blackbackground.tif"/>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bg1"/>
          </a:solidFill>
          <a:latin typeface="Comic Sans MS"/>
          <a:ea typeface="+mj-ea"/>
          <a:cs typeface="+mj-cs"/>
        </a:defRPr>
      </a:lvl1pPr>
    </p:titleStyle>
    <p:bodyStyle>
      <a:lvl1pPr marL="342900" indent="-342900" algn="l" defTabSz="457200" rtl="0" eaLnBrk="1" latinLnBrk="0" hangingPunct="1">
        <a:spcBef>
          <a:spcPct val="20000"/>
        </a:spcBef>
        <a:buFont typeface="Arial"/>
        <a:buChar char="•"/>
        <a:defRPr sz="3200" u="none" kern="1200">
          <a:solidFill>
            <a:schemeClr val="bg1"/>
          </a:solidFill>
          <a:latin typeface="Comic Sans MS"/>
          <a:ea typeface="+mn-ea"/>
          <a:cs typeface="+mn-cs"/>
        </a:defRPr>
      </a:lvl1pPr>
      <a:lvl2pPr marL="742950" indent="-285750" algn="l" defTabSz="457200" rtl="0" eaLnBrk="1" latinLnBrk="0" hangingPunct="1">
        <a:spcBef>
          <a:spcPct val="20000"/>
        </a:spcBef>
        <a:buFont typeface="Arial"/>
        <a:buChar char="–"/>
        <a:defRPr sz="2800" u="none" kern="1200">
          <a:solidFill>
            <a:schemeClr val="bg1"/>
          </a:solidFill>
          <a:latin typeface="Comic Sans MS"/>
          <a:ea typeface="+mn-ea"/>
          <a:cs typeface="+mn-cs"/>
        </a:defRPr>
      </a:lvl2pPr>
      <a:lvl3pPr marL="1143000" indent="-228600" algn="l" defTabSz="457200" rtl="0" eaLnBrk="1" latinLnBrk="0" hangingPunct="1">
        <a:spcBef>
          <a:spcPct val="20000"/>
        </a:spcBef>
        <a:buFont typeface="Arial"/>
        <a:buChar char="•"/>
        <a:defRPr sz="2400" u="none" kern="1200">
          <a:solidFill>
            <a:schemeClr val="bg1"/>
          </a:solidFill>
          <a:latin typeface="Comic Sans MS"/>
          <a:ea typeface="+mn-ea"/>
          <a:cs typeface="+mn-cs"/>
        </a:defRPr>
      </a:lvl3pPr>
      <a:lvl4pPr marL="1600200" indent="-228600" algn="l" defTabSz="457200" rtl="0" eaLnBrk="1" latinLnBrk="0" hangingPunct="1">
        <a:spcBef>
          <a:spcPct val="20000"/>
        </a:spcBef>
        <a:buFont typeface="Arial"/>
        <a:buChar char="–"/>
        <a:defRPr sz="2000" u="none" kern="1200">
          <a:solidFill>
            <a:schemeClr val="bg1"/>
          </a:solidFill>
          <a:latin typeface="Comic Sans MS"/>
          <a:ea typeface="+mn-ea"/>
          <a:cs typeface="+mn-cs"/>
        </a:defRPr>
      </a:lvl4pPr>
      <a:lvl5pPr marL="2057400" indent="-228600" algn="l" defTabSz="457200" rtl="0" eaLnBrk="1" latinLnBrk="0" hangingPunct="1">
        <a:spcBef>
          <a:spcPct val="20000"/>
        </a:spcBef>
        <a:buFont typeface="Arial"/>
        <a:buChar char="»"/>
        <a:defRPr sz="2000" u="none" kern="1200">
          <a:solidFill>
            <a:schemeClr val="bg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wmf"/><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tiff"/><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0.tif"/></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1.tif"/><Relationship Id="rId1" Type="http://schemas.openxmlformats.org/officeDocument/2006/relationships/slideLayout" Target="../slideLayouts/slideLayout2.xml"/><Relationship Id="rId2" Type="http://schemas.openxmlformats.org/officeDocument/2006/relationships/image" Target="../media/image20.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2.jpeg"/><Relationship Id="rId5" Type="http://schemas.openxmlformats.org/officeDocument/2006/relationships/image" Target="../media/image6.jp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jpeg"/><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7.jpeg"/><Relationship Id="rId1" Type="http://schemas.openxmlformats.org/officeDocument/2006/relationships/slideLayout" Target="../slideLayouts/slideLayout5.xml"/><Relationship Id="rId2"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tationsAndTriads_new3_p1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520" y="421640"/>
            <a:ext cx="7315200" cy="5486400"/>
          </a:xfrm>
          <a:prstGeom prst="rect">
            <a:avLst/>
          </a:prstGeom>
        </p:spPr>
      </p:pic>
      <p:sp>
        <p:nvSpPr>
          <p:cNvPr id="12" name="Rectangle 11"/>
          <p:cNvSpPr/>
          <p:nvPr/>
        </p:nvSpPr>
        <p:spPr>
          <a:xfrm>
            <a:off x="0" y="0"/>
            <a:ext cx="9144000" cy="8331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51680" y="0"/>
            <a:ext cx="4592320" cy="56489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44720" y="1250297"/>
            <a:ext cx="4341914" cy="1470025"/>
          </a:xfrm>
        </p:spPr>
        <p:txBody>
          <a:bodyPr>
            <a:noAutofit/>
          </a:bodyPr>
          <a:lstStyle/>
          <a:p>
            <a:r>
              <a:rPr lang="en-US" sz="2200" dirty="0"/>
              <a:t>Study</a:t>
            </a:r>
            <a:r>
              <a:rPr lang="en-US" sz="2400" dirty="0"/>
              <a:t> of atmospheric </a:t>
            </a:r>
            <a:r>
              <a:rPr lang="en-US" sz="2400" dirty="0" smtClean="0"/>
              <a:t/>
            </a:r>
            <a:br>
              <a:rPr lang="en-US" sz="2400" dirty="0" smtClean="0"/>
            </a:br>
            <a:r>
              <a:rPr lang="en-US" sz="2400" dirty="0" smtClean="0"/>
              <a:t>phenomena and structure</a:t>
            </a:r>
            <a:r>
              <a:rPr lang="en-US" sz="2400" dirty="0"/>
              <a:t/>
            </a:r>
            <a:br>
              <a:rPr lang="en-US" sz="2400" dirty="0"/>
            </a:br>
            <a:r>
              <a:rPr lang="en-US" sz="2400" dirty="0"/>
              <a:t>using the </a:t>
            </a:r>
            <a:r>
              <a:rPr lang="en-US" sz="2400" dirty="0" err="1"/>
              <a:t>USArray</a:t>
            </a:r>
            <a:r>
              <a:rPr lang="en-US" sz="2400" dirty="0"/>
              <a:t> </a:t>
            </a:r>
            <a:r>
              <a:rPr lang="en-US" sz="2400" dirty="0" smtClean="0"/>
              <a:t>Transportable Array</a:t>
            </a:r>
            <a:endParaRPr lang="en-US" sz="2400" dirty="0"/>
          </a:p>
        </p:txBody>
      </p:sp>
      <p:sp>
        <p:nvSpPr>
          <p:cNvPr id="3" name="Subtitle 2"/>
          <p:cNvSpPr>
            <a:spLocks noGrp="1"/>
          </p:cNvSpPr>
          <p:nvPr>
            <p:ph type="subTitle" idx="1"/>
          </p:nvPr>
        </p:nvSpPr>
        <p:spPr>
          <a:xfrm>
            <a:off x="4756265" y="3107115"/>
            <a:ext cx="4206240" cy="1732280"/>
          </a:xfrm>
        </p:spPr>
        <p:txBody>
          <a:bodyPr>
            <a:noAutofit/>
          </a:bodyPr>
          <a:lstStyle/>
          <a:p>
            <a:r>
              <a:rPr lang="en-US" sz="1800" dirty="0" smtClean="0">
                <a:solidFill>
                  <a:schemeClr val="bg1"/>
                </a:solidFill>
              </a:rPr>
              <a:t>Michael A.H. Hedlin &amp; </a:t>
            </a:r>
          </a:p>
          <a:p>
            <a:r>
              <a:rPr lang="en-US" sz="1800" dirty="0" smtClean="0">
                <a:solidFill>
                  <a:schemeClr val="bg1"/>
                </a:solidFill>
              </a:rPr>
              <a:t>Catherine D. de Groot-Hedlin</a:t>
            </a:r>
          </a:p>
          <a:p>
            <a:endParaRPr lang="en-US" sz="1600" dirty="0" smtClean="0">
              <a:solidFill>
                <a:schemeClr val="bg1"/>
              </a:solidFill>
            </a:endParaRPr>
          </a:p>
          <a:p>
            <a:r>
              <a:rPr lang="en-US" sz="1600" dirty="0" smtClean="0">
                <a:solidFill>
                  <a:schemeClr val="bg1"/>
                </a:solidFill>
              </a:rPr>
              <a:t>Laboratory for Atmospheric Acoustics</a:t>
            </a:r>
          </a:p>
          <a:p>
            <a:r>
              <a:rPr lang="en-US" sz="1600" dirty="0" smtClean="0">
                <a:solidFill>
                  <a:schemeClr val="bg1"/>
                </a:solidFill>
              </a:rPr>
              <a:t>Inst. of Geophysics and Planetary Physics</a:t>
            </a:r>
          </a:p>
          <a:p>
            <a:r>
              <a:rPr lang="en-US" sz="1600" dirty="0" smtClean="0">
                <a:solidFill>
                  <a:schemeClr val="bg1"/>
                </a:solidFill>
              </a:rPr>
              <a:t>University of California, San Diego</a:t>
            </a:r>
          </a:p>
          <a:p>
            <a:endParaRPr lang="en-US" sz="1600" dirty="0" smtClean="0">
              <a:solidFill>
                <a:schemeClr val="bg1"/>
              </a:solidFill>
            </a:endParaRPr>
          </a:p>
        </p:txBody>
      </p:sp>
      <p:sp>
        <p:nvSpPr>
          <p:cNvPr id="15" name="Rectangle 14"/>
          <p:cNvSpPr/>
          <p:nvPr/>
        </p:nvSpPr>
        <p:spPr>
          <a:xfrm>
            <a:off x="-1" y="0"/>
            <a:ext cx="565727"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 y="5344160"/>
            <a:ext cx="6488545" cy="14020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57uscart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0" y="4683878"/>
            <a:ext cx="2249714" cy="2174121"/>
          </a:xfrm>
          <a:prstGeom prst="rect">
            <a:avLst/>
          </a:prstGeom>
        </p:spPr>
      </p:pic>
      <p:sp>
        <p:nvSpPr>
          <p:cNvPr id="2" name="Title 1"/>
          <p:cNvSpPr>
            <a:spLocks noGrp="1"/>
          </p:cNvSpPr>
          <p:nvPr>
            <p:ph type="title"/>
          </p:nvPr>
        </p:nvSpPr>
        <p:spPr>
          <a:xfrm>
            <a:off x="0" y="274638"/>
            <a:ext cx="9144000" cy="1143000"/>
          </a:xfrm>
        </p:spPr>
        <p:txBody>
          <a:bodyPr>
            <a:noAutofit/>
          </a:bodyPr>
          <a:lstStyle/>
          <a:p>
            <a:r>
              <a:rPr lang="en-US" dirty="0" smtClean="0"/>
              <a:t>Infrasound Network</a:t>
            </a:r>
            <a:endParaRPr lang="en-US" dirty="0"/>
          </a:p>
        </p:txBody>
      </p:sp>
      <p:pic>
        <p:nvPicPr>
          <p:cNvPr id="6" name="Picture 5" descr="gm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486" y="1696779"/>
            <a:ext cx="6799596" cy="3399798"/>
          </a:xfrm>
          <a:prstGeom prst="rect">
            <a:avLst/>
          </a:prstGeom>
        </p:spPr>
      </p:pic>
      <p:sp>
        <p:nvSpPr>
          <p:cNvPr id="15" name="Oval 14"/>
          <p:cNvSpPr/>
          <p:nvPr/>
        </p:nvSpPr>
        <p:spPr>
          <a:xfrm>
            <a:off x="2322286" y="2458359"/>
            <a:ext cx="344714" cy="344714"/>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1373909" y="2803073"/>
            <a:ext cx="1020950" cy="229350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0279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ploymap_inframet_2015_01.cumulativ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090" y="1645227"/>
            <a:ext cx="5812194" cy="4593347"/>
          </a:xfrm>
          <a:prstGeom prst="rect">
            <a:avLst/>
          </a:prstGeom>
        </p:spPr>
      </p:pic>
      <p:sp>
        <p:nvSpPr>
          <p:cNvPr id="7" name="Title 1"/>
          <p:cNvSpPr>
            <a:spLocks noGrp="1"/>
          </p:cNvSpPr>
          <p:nvPr>
            <p:ph type="title"/>
          </p:nvPr>
        </p:nvSpPr>
        <p:spPr>
          <a:xfrm>
            <a:off x="457200" y="274638"/>
            <a:ext cx="8229600" cy="1143000"/>
          </a:xfrm>
        </p:spPr>
        <p:txBody>
          <a:bodyPr>
            <a:normAutofit/>
          </a:bodyPr>
          <a:lstStyle/>
          <a:p>
            <a:r>
              <a:rPr lang="en-US" sz="3600" dirty="0" smtClean="0"/>
              <a:t>TA sites with atmospheric sensors</a:t>
            </a:r>
            <a:endParaRPr lang="en-US" sz="3600" dirty="0"/>
          </a:p>
        </p:txBody>
      </p:sp>
    </p:spTree>
    <p:extLst>
      <p:ext uri="{BB962C8B-B14F-4D97-AF65-F5344CB8AC3E}">
        <p14:creationId xmlns:p14="http://schemas.microsoft.com/office/powerpoint/2010/main" val="20203098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TA sites with atmospheric sensors</a:t>
            </a:r>
            <a:endParaRPr lang="en-US" sz="3600" dirty="0"/>
          </a:p>
        </p:txBody>
      </p:sp>
      <p:pic>
        <p:nvPicPr>
          <p:cNvPr id="5" name="Picture 4" descr="deploymap_inframet_2015_01.cumulativ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090" y="1645227"/>
            <a:ext cx="5812194" cy="4593347"/>
          </a:xfrm>
          <a:prstGeom prst="rect">
            <a:avLst/>
          </a:prstGeom>
        </p:spPr>
      </p:pic>
      <p:sp>
        <p:nvSpPr>
          <p:cNvPr id="4" name="Diamond 3"/>
          <p:cNvSpPr/>
          <p:nvPr/>
        </p:nvSpPr>
        <p:spPr>
          <a:xfrm>
            <a:off x="2942307" y="1900803"/>
            <a:ext cx="218473" cy="218473"/>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rgbClr val="FFFF00"/>
              </a:solidFill>
            </a:endParaRPr>
          </a:p>
        </p:txBody>
      </p:sp>
      <p:sp>
        <p:nvSpPr>
          <p:cNvPr id="6" name="Diamond 5"/>
          <p:cNvSpPr/>
          <p:nvPr/>
        </p:nvSpPr>
        <p:spPr>
          <a:xfrm>
            <a:off x="2449075" y="3659552"/>
            <a:ext cx="218473" cy="218473"/>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rgbClr val="FFFF00"/>
              </a:solidFill>
            </a:endParaRPr>
          </a:p>
        </p:txBody>
      </p:sp>
      <p:sp>
        <p:nvSpPr>
          <p:cNvPr id="7" name="Diamond 6"/>
          <p:cNvSpPr/>
          <p:nvPr/>
        </p:nvSpPr>
        <p:spPr>
          <a:xfrm>
            <a:off x="4673577" y="1821360"/>
            <a:ext cx="218473" cy="218473"/>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rgbClr val="FFFF00"/>
              </a:solidFill>
            </a:endParaRPr>
          </a:p>
        </p:txBody>
      </p:sp>
      <p:sp>
        <p:nvSpPr>
          <p:cNvPr id="8" name="Diamond 7"/>
          <p:cNvSpPr/>
          <p:nvPr/>
        </p:nvSpPr>
        <p:spPr>
          <a:xfrm>
            <a:off x="2742576" y="5162767"/>
            <a:ext cx="218473" cy="218473"/>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rgbClr val="FFFF00"/>
              </a:solidFill>
            </a:endParaRPr>
          </a:p>
        </p:txBody>
      </p:sp>
      <p:sp>
        <p:nvSpPr>
          <p:cNvPr id="9" name="Diamond 8"/>
          <p:cNvSpPr/>
          <p:nvPr/>
        </p:nvSpPr>
        <p:spPr>
          <a:xfrm>
            <a:off x="2423310" y="6325023"/>
            <a:ext cx="218473" cy="218473"/>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rgbClr val="FFFF00"/>
              </a:solidFill>
            </a:endParaRPr>
          </a:p>
        </p:txBody>
      </p:sp>
      <p:sp>
        <p:nvSpPr>
          <p:cNvPr id="3" name="Rectangle 2"/>
          <p:cNvSpPr/>
          <p:nvPr/>
        </p:nvSpPr>
        <p:spPr>
          <a:xfrm>
            <a:off x="2667548" y="6238574"/>
            <a:ext cx="2645263" cy="369332"/>
          </a:xfrm>
          <a:prstGeom prst="rect">
            <a:avLst/>
          </a:prstGeom>
        </p:spPr>
        <p:txBody>
          <a:bodyPr wrap="none">
            <a:spAutoFit/>
          </a:bodyPr>
          <a:lstStyle/>
          <a:p>
            <a:r>
              <a:rPr lang="en-US" dirty="0" smtClean="0">
                <a:solidFill>
                  <a:schemeClr val="bg1"/>
                </a:solidFill>
                <a:latin typeface="Comic Sans MS"/>
                <a:cs typeface="Comic Sans MS"/>
              </a:rPr>
              <a:t>IMS infrasound arrays</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21303219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Text Placeholder 2"/>
          <p:cNvSpPr>
            <a:spLocks noGrp="1"/>
          </p:cNvSpPr>
          <p:nvPr>
            <p:ph type="body" sz="half" idx="1"/>
          </p:nvPr>
        </p:nvSpPr>
        <p:spPr>
          <a:xfrm>
            <a:off x="585788" y="1154813"/>
            <a:ext cx="4368800" cy="1109662"/>
          </a:xfrm>
        </p:spPr>
        <p:txBody>
          <a:bodyPr/>
          <a:lstStyle/>
          <a:p>
            <a:pPr eaLnBrk="1" hangingPunct="1"/>
            <a:endParaRPr lang="en-US">
              <a:latin typeface="Arial" charset="0"/>
              <a:ea typeface="ヒラギノ角ゴ ProN W3" charset="0"/>
              <a:cs typeface="ヒラギノ角ゴ ProN W3" charset="0"/>
            </a:endParaRPr>
          </a:p>
        </p:txBody>
      </p:sp>
      <p:sp>
        <p:nvSpPr>
          <p:cNvPr id="5" name="Slide Number Placeholder 4"/>
          <p:cNvSpPr>
            <a:spLocks noGrp="1"/>
          </p:cNvSpPr>
          <p:nvPr>
            <p:ph type="sldNum" sz="quarter" idx="12"/>
          </p:nvPr>
        </p:nvSpPr>
        <p:spPr>
          <a:xfrm>
            <a:off x="6405563" y="5098163"/>
            <a:ext cx="1905000" cy="457200"/>
          </a:xfrm>
        </p:spPr>
        <p:txBody>
          <a:bodyPr/>
          <a:lstStyle>
            <a:lvl1pPr eaLnBrk="0" hangingPunct="0">
              <a:defRPr sz="1200" b="1">
                <a:solidFill>
                  <a:srgbClr val="000000"/>
                </a:solidFill>
                <a:latin typeface="Arial" charset="0"/>
                <a:ea typeface="ヒラギノ角ゴ ProN W6" charset="0"/>
                <a:cs typeface="ヒラギノ角ゴ ProN W6" charset="0"/>
                <a:sym typeface="Arial" charset="0"/>
              </a:defRPr>
            </a:lvl1pPr>
            <a:lvl2pPr marL="742950" indent="-285750" eaLnBrk="0" hangingPunct="0">
              <a:defRPr sz="1200" b="1">
                <a:solidFill>
                  <a:srgbClr val="000000"/>
                </a:solidFill>
                <a:latin typeface="Arial" charset="0"/>
                <a:ea typeface="ヒラギノ角ゴ ProN W6" charset="0"/>
                <a:cs typeface="ヒラギノ角ゴ ProN W6" charset="0"/>
                <a:sym typeface="Arial" charset="0"/>
              </a:defRPr>
            </a:lvl2pPr>
            <a:lvl3pPr marL="1143000" indent="-228600" eaLnBrk="0" hangingPunct="0">
              <a:defRPr sz="1200" b="1">
                <a:solidFill>
                  <a:srgbClr val="000000"/>
                </a:solidFill>
                <a:latin typeface="Arial" charset="0"/>
                <a:ea typeface="ヒラギノ角ゴ ProN W6" charset="0"/>
                <a:cs typeface="ヒラギノ角ゴ ProN W6" charset="0"/>
                <a:sym typeface="Arial" charset="0"/>
              </a:defRPr>
            </a:lvl3pPr>
            <a:lvl4pPr marL="1600200" indent="-228600" eaLnBrk="0" hangingPunct="0">
              <a:defRPr sz="1200" b="1">
                <a:solidFill>
                  <a:srgbClr val="000000"/>
                </a:solidFill>
                <a:latin typeface="Arial" charset="0"/>
                <a:ea typeface="ヒラギノ角ゴ ProN W6" charset="0"/>
                <a:cs typeface="ヒラギノ角ゴ ProN W6" charset="0"/>
                <a:sym typeface="Arial" charset="0"/>
              </a:defRPr>
            </a:lvl4pPr>
            <a:lvl5pPr marL="2057400" indent="-228600" eaLnBrk="0" hangingPunct="0">
              <a:defRPr sz="1200" b="1">
                <a:solidFill>
                  <a:srgbClr val="000000"/>
                </a:solidFill>
                <a:latin typeface="Arial" charset="0"/>
                <a:ea typeface="ヒラギノ角ゴ ProN W6" charset="0"/>
                <a:cs typeface="ヒラギノ角ゴ ProN W6" charset="0"/>
                <a:sym typeface="Arial" charset="0"/>
              </a:defRPr>
            </a:lvl5pPr>
            <a:lvl6pPr marL="25146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6pPr>
            <a:lvl7pPr marL="29718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7pPr>
            <a:lvl8pPr marL="34290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8pPr>
            <a:lvl9pPr marL="38862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9pPr>
          </a:lstStyle>
          <a:p>
            <a:pPr eaLnBrk="1" hangingPunct="1"/>
            <a:fld id="{B75897FA-7F55-654D-A651-424FA92F9C1A}" type="slidenum">
              <a:rPr lang="en-US" sz="1400" b="0">
                <a:solidFill>
                  <a:schemeClr val="tx1"/>
                </a:solidFill>
                <a:cs typeface="Arial" charset="0"/>
              </a:rPr>
              <a:pPr eaLnBrk="1" hangingPunct="1"/>
              <a:t>13</a:t>
            </a:fld>
            <a:endParaRPr lang="en-US" sz="1400" b="0">
              <a:solidFill>
                <a:schemeClr val="tx1"/>
              </a:solidFill>
              <a:cs typeface="Arial" charset="0"/>
            </a:endParaRPr>
          </a:p>
        </p:txBody>
      </p:sp>
      <p:pic>
        <p:nvPicPr>
          <p:cNvPr id="8197" name="Picture 5" descr="axes.jp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144463" y="1092900"/>
            <a:ext cx="88519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Freeform 19"/>
          <p:cNvSpPr>
            <a:spLocks/>
          </p:cNvSpPr>
          <p:nvPr/>
        </p:nvSpPr>
        <p:spPr bwMode="auto">
          <a:xfrm rot="-192204">
            <a:off x="3608388" y="2116838"/>
            <a:ext cx="4592637" cy="1050925"/>
          </a:xfrm>
          <a:custGeom>
            <a:avLst/>
            <a:gdLst>
              <a:gd name="T0" fmla="*/ 5103254 w 4133220"/>
              <a:gd name="T1" fmla="*/ 69411 h 1827202"/>
              <a:gd name="T2" fmla="*/ 1538372 w 4133220"/>
              <a:gd name="T3" fmla="*/ 89243 h 1827202"/>
              <a:gd name="T4" fmla="*/ 0 w 4133220"/>
              <a:gd name="T5" fmla="*/ 604874 h 1827202"/>
              <a:gd name="T6" fmla="*/ 0 60000 65536"/>
              <a:gd name="T7" fmla="*/ 0 60000 65536"/>
              <a:gd name="T8" fmla="*/ 0 60000 65536"/>
            </a:gdLst>
            <a:ahLst/>
            <a:cxnLst>
              <a:cxn ang="T6">
                <a:pos x="T0" y="T1"/>
              </a:cxn>
              <a:cxn ang="T7">
                <a:pos x="T2" y="T3"/>
              </a:cxn>
              <a:cxn ang="T8">
                <a:pos x="T4" y="T5"/>
              </a:cxn>
            </a:cxnLst>
            <a:rect l="0" t="0" r="r" b="b"/>
            <a:pathLst>
              <a:path w="4133220" h="1827202">
                <a:moveTo>
                  <a:pt x="4133220" y="209678"/>
                </a:moveTo>
                <a:cubicBezTo>
                  <a:pt x="3034023" y="104839"/>
                  <a:pt x="1934826" y="0"/>
                  <a:pt x="1245956" y="269587"/>
                </a:cubicBezTo>
                <a:cubicBezTo>
                  <a:pt x="557086" y="539174"/>
                  <a:pt x="215646" y="1565602"/>
                  <a:pt x="0" y="1827202"/>
                </a:cubicBezTo>
              </a:path>
            </a:pathLst>
          </a:custGeom>
          <a:noFill/>
          <a:ln w="50800" cap="flat" cmpd="sng">
            <a:solidFill>
              <a:srgbClr val="FF66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9" name="Freeform 21"/>
          <p:cNvSpPr>
            <a:spLocks/>
          </p:cNvSpPr>
          <p:nvPr/>
        </p:nvSpPr>
        <p:spPr bwMode="auto">
          <a:xfrm rot="283879" flipH="1">
            <a:off x="1230313" y="2053338"/>
            <a:ext cx="4749800" cy="2195512"/>
          </a:xfrm>
          <a:custGeom>
            <a:avLst/>
            <a:gdLst>
              <a:gd name="T0" fmla="*/ 5457360 w 4133220"/>
              <a:gd name="T1" fmla="*/ 302656 h 1827202"/>
              <a:gd name="T2" fmla="*/ 1645117 w 4133220"/>
              <a:gd name="T3" fmla="*/ 389131 h 1827202"/>
              <a:gd name="T4" fmla="*/ 0 w 4133220"/>
              <a:gd name="T5" fmla="*/ 2637448 h 1827202"/>
              <a:gd name="T6" fmla="*/ 0 60000 65536"/>
              <a:gd name="T7" fmla="*/ 0 60000 65536"/>
              <a:gd name="T8" fmla="*/ 0 60000 65536"/>
            </a:gdLst>
            <a:ahLst/>
            <a:cxnLst>
              <a:cxn ang="T6">
                <a:pos x="T0" y="T1"/>
              </a:cxn>
              <a:cxn ang="T7">
                <a:pos x="T2" y="T3"/>
              </a:cxn>
              <a:cxn ang="T8">
                <a:pos x="T4" y="T5"/>
              </a:cxn>
            </a:cxnLst>
            <a:rect l="0" t="0" r="r" b="b"/>
            <a:pathLst>
              <a:path w="4133220" h="1827202">
                <a:moveTo>
                  <a:pt x="4133220" y="209678"/>
                </a:moveTo>
                <a:cubicBezTo>
                  <a:pt x="3034023" y="104839"/>
                  <a:pt x="1934826" y="0"/>
                  <a:pt x="1245956" y="269587"/>
                </a:cubicBezTo>
                <a:cubicBezTo>
                  <a:pt x="557086" y="539174"/>
                  <a:pt x="215646" y="1565602"/>
                  <a:pt x="0" y="1827202"/>
                </a:cubicBezTo>
              </a:path>
            </a:pathLst>
          </a:custGeom>
          <a:noFill/>
          <a:ln w="50800" cap="flat" cmpd="sng">
            <a:solidFill>
              <a:srgbClr val="4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 name="Freeform 22"/>
          <p:cNvSpPr>
            <a:spLocks/>
          </p:cNvSpPr>
          <p:nvPr/>
        </p:nvSpPr>
        <p:spPr bwMode="auto">
          <a:xfrm rot="185155" flipH="1">
            <a:off x="1284288" y="1948563"/>
            <a:ext cx="6919912" cy="1509712"/>
          </a:xfrm>
          <a:custGeom>
            <a:avLst/>
            <a:gdLst>
              <a:gd name="T0" fmla="*/ 11585673 w 4133220"/>
              <a:gd name="T1" fmla="*/ 143121 h 1827202"/>
              <a:gd name="T2" fmla="*/ 3492493 w 4133220"/>
              <a:gd name="T3" fmla="*/ 184012 h 1827202"/>
              <a:gd name="T4" fmla="*/ 0 w 4133220"/>
              <a:gd name="T5" fmla="*/ 1247199 h 1827202"/>
              <a:gd name="T6" fmla="*/ 0 60000 65536"/>
              <a:gd name="T7" fmla="*/ 0 60000 65536"/>
              <a:gd name="T8" fmla="*/ 0 60000 65536"/>
            </a:gdLst>
            <a:ahLst/>
            <a:cxnLst>
              <a:cxn ang="T6">
                <a:pos x="T0" y="T1"/>
              </a:cxn>
              <a:cxn ang="T7">
                <a:pos x="T2" y="T3"/>
              </a:cxn>
              <a:cxn ang="T8">
                <a:pos x="T4" y="T5"/>
              </a:cxn>
            </a:cxnLst>
            <a:rect l="0" t="0" r="r" b="b"/>
            <a:pathLst>
              <a:path w="4133220" h="1827202">
                <a:moveTo>
                  <a:pt x="4133220" y="209678"/>
                </a:moveTo>
                <a:cubicBezTo>
                  <a:pt x="3034023" y="104839"/>
                  <a:pt x="1934826" y="0"/>
                  <a:pt x="1245956" y="269587"/>
                </a:cubicBezTo>
                <a:cubicBezTo>
                  <a:pt x="557086" y="539174"/>
                  <a:pt x="215646" y="1565602"/>
                  <a:pt x="0" y="1827202"/>
                </a:cubicBezTo>
              </a:path>
            </a:pathLst>
          </a:custGeom>
          <a:noFill/>
          <a:ln w="50800" cap="flat"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1" name="Rectangle 35"/>
          <p:cNvSpPr>
            <a:spLocks noChangeArrowheads="1"/>
          </p:cNvSpPr>
          <p:nvPr/>
        </p:nvSpPr>
        <p:spPr bwMode="auto">
          <a:xfrm>
            <a:off x="52103" y="62237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chemeClr val="bg1"/>
                </a:solidFill>
                <a:latin typeface="Comic Sans MS"/>
                <a:cs typeface="Comic Sans MS"/>
              </a:rPr>
              <a:t>Overlapping pass-bands provides continuous coverage from DC to 20 Hz</a:t>
            </a:r>
          </a:p>
        </p:txBody>
      </p:sp>
      <p:sp>
        <p:nvSpPr>
          <p:cNvPr id="8202" name="Slide Number Placeholder 4"/>
          <p:cNvSpPr txBox="1">
            <a:spLocks/>
          </p:cNvSpPr>
          <p:nvPr/>
        </p:nvSpPr>
        <p:spPr bwMode="auto">
          <a:xfrm>
            <a:off x="6553200" y="56141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00000"/>
                </a:solidFill>
                <a:latin typeface="Arial" charset="0"/>
                <a:ea typeface="ヒラギノ角ゴ ProN W6" charset="0"/>
                <a:cs typeface="ヒラギノ角ゴ ProN W6" charset="0"/>
                <a:sym typeface="Arial" charset="0"/>
              </a:defRPr>
            </a:lvl1pPr>
            <a:lvl2pPr marL="742950" indent="-285750" eaLnBrk="0" hangingPunct="0">
              <a:defRPr sz="1200" b="1">
                <a:solidFill>
                  <a:srgbClr val="000000"/>
                </a:solidFill>
                <a:latin typeface="Arial" charset="0"/>
                <a:ea typeface="ヒラギノ角ゴ ProN W6" charset="0"/>
                <a:cs typeface="ヒラギノ角ゴ ProN W6" charset="0"/>
                <a:sym typeface="Arial" charset="0"/>
              </a:defRPr>
            </a:lvl2pPr>
            <a:lvl3pPr marL="1143000" indent="-228600" eaLnBrk="0" hangingPunct="0">
              <a:defRPr sz="1200" b="1">
                <a:solidFill>
                  <a:srgbClr val="000000"/>
                </a:solidFill>
                <a:latin typeface="Arial" charset="0"/>
                <a:ea typeface="ヒラギノ角ゴ ProN W6" charset="0"/>
                <a:cs typeface="ヒラギノ角ゴ ProN W6" charset="0"/>
                <a:sym typeface="Arial" charset="0"/>
              </a:defRPr>
            </a:lvl3pPr>
            <a:lvl4pPr marL="1600200" indent="-228600" eaLnBrk="0" hangingPunct="0">
              <a:defRPr sz="1200" b="1">
                <a:solidFill>
                  <a:srgbClr val="000000"/>
                </a:solidFill>
                <a:latin typeface="Arial" charset="0"/>
                <a:ea typeface="ヒラギノ角ゴ ProN W6" charset="0"/>
                <a:cs typeface="ヒラギノ角ゴ ProN W6" charset="0"/>
                <a:sym typeface="Arial" charset="0"/>
              </a:defRPr>
            </a:lvl4pPr>
            <a:lvl5pPr marL="2057400" indent="-228600" eaLnBrk="0" hangingPunct="0">
              <a:defRPr sz="1200" b="1">
                <a:solidFill>
                  <a:srgbClr val="000000"/>
                </a:solidFill>
                <a:latin typeface="Arial" charset="0"/>
                <a:ea typeface="ヒラギノ角ゴ ProN W6" charset="0"/>
                <a:cs typeface="ヒラギノ角ゴ ProN W6" charset="0"/>
                <a:sym typeface="Arial" charset="0"/>
              </a:defRPr>
            </a:lvl5pPr>
            <a:lvl6pPr marL="25146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6pPr>
            <a:lvl7pPr marL="29718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7pPr>
            <a:lvl8pPr marL="34290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8pPr>
            <a:lvl9pPr marL="38862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9pPr>
          </a:lstStyle>
          <a:p>
            <a:pPr algn="r"/>
            <a:fld id="{C07255EB-E1ED-CB4F-94CC-9BA23AC1F236}" type="slidenum">
              <a:rPr lang="en-US" sz="1400" b="0">
                <a:solidFill>
                  <a:schemeClr val="tx1"/>
                </a:solidFill>
                <a:ea typeface="ＭＳ Ｐゴシック" charset="0"/>
                <a:cs typeface="ＭＳ Ｐゴシック" charset="0"/>
              </a:rPr>
              <a:pPr algn="r"/>
              <a:t>13</a:t>
            </a:fld>
            <a:endParaRPr lang="en-US" sz="1400" b="0">
              <a:solidFill>
                <a:schemeClr val="tx1"/>
              </a:solidFill>
              <a:ea typeface="ＭＳ Ｐゴシック" charset="0"/>
              <a:cs typeface="ＭＳ Ｐゴシック" charset="0"/>
            </a:endParaRPr>
          </a:p>
        </p:txBody>
      </p:sp>
      <p:sp>
        <p:nvSpPr>
          <p:cNvPr id="8203" name="TextBox 13"/>
          <p:cNvSpPr txBox="1">
            <a:spLocks noChangeArrowheads="1"/>
          </p:cNvSpPr>
          <p:nvPr/>
        </p:nvSpPr>
        <p:spPr bwMode="auto">
          <a:xfrm>
            <a:off x="1474788" y="2218438"/>
            <a:ext cx="2139950" cy="585787"/>
          </a:xfrm>
          <a:prstGeom prst="rect">
            <a:avLst/>
          </a:prstGeom>
          <a:solidFill>
            <a:srgbClr val="408000"/>
          </a:solidFill>
          <a:ln w="9525">
            <a:solidFill>
              <a:schemeClr val="tx1"/>
            </a:solidFill>
            <a:miter lim="800000"/>
            <a:headEnd/>
            <a:tailEnd/>
          </a:ln>
        </p:spPr>
        <p:txBody>
          <a:bodyPr>
            <a:spAutoFit/>
          </a:bodyPr>
          <a:lstStyle>
            <a:lvl1pPr eaLnBrk="0" hangingPunct="0">
              <a:defRPr sz="1200" b="1">
                <a:solidFill>
                  <a:srgbClr val="000000"/>
                </a:solidFill>
                <a:latin typeface="Arial" charset="0"/>
                <a:ea typeface="ヒラギノ角ゴ ProN W6" charset="0"/>
                <a:cs typeface="ヒラギノ角ゴ ProN W6" charset="0"/>
                <a:sym typeface="Arial" charset="0"/>
              </a:defRPr>
            </a:lvl1pPr>
            <a:lvl2pPr marL="742950" indent="-285750" eaLnBrk="0" hangingPunct="0">
              <a:defRPr sz="1200" b="1">
                <a:solidFill>
                  <a:srgbClr val="000000"/>
                </a:solidFill>
                <a:latin typeface="Arial" charset="0"/>
                <a:ea typeface="ヒラギノ角ゴ ProN W6" charset="0"/>
                <a:cs typeface="ヒラギノ角ゴ ProN W6" charset="0"/>
                <a:sym typeface="Arial" charset="0"/>
              </a:defRPr>
            </a:lvl2pPr>
            <a:lvl3pPr marL="1143000" indent="-228600" eaLnBrk="0" hangingPunct="0">
              <a:defRPr sz="1200" b="1">
                <a:solidFill>
                  <a:srgbClr val="000000"/>
                </a:solidFill>
                <a:latin typeface="Arial" charset="0"/>
                <a:ea typeface="ヒラギノ角ゴ ProN W6" charset="0"/>
                <a:cs typeface="ヒラギノ角ゴ ProN W6" charset="0"/>
                <a:sym typeface="Arial" charset="0"/>
              </a:defRPr>
            </a:lvl3pPr>
            <a:lvl4pPr marL="1600200" indent="-228600" eaLnBrk="0" hangingPunct="0">
              <a:defRPr sz="1200" b="1">
                <a:solidFill>
                  <a:srgbClr val="000000"/>
                </a:solidFill>
                <a:latin typeface="Arial" charset="0"/>
                <a:ea typeface="ヒラギノ角ゴ ProN W6" charset="0"/>
                <a:cs typeface="ヒラギノ角ゴ ProN W6" charset="0"/>
                <a:sym typeface="Arial" charset="0"/>
              </a:defRPr>
            </a:lvl4pPr>
            <a:lvl5pPr marL="2057400" indent="-228600" eaLnBrk="0" hangingPunct="0">
              <a:defRPr sz="1200" b="1">
                <a:solidFill>
                  <a:srgbClr val="000000"/>
                </a:solidFill>
                <a:latin typeface="Arial" charset="0"/>
                <a:ea typeface="ヒラギノ角ゴ ProN W6" charset="0"/>
                <a:cs typeface="ヒラギノ角ゴ ProN W6" charset="0"/>
                <a:sym typeface="Arial" charset="0"/>
              </a:defRPr>
            </a:lvl5pPr>
            <a:lvl6pPr marL="25146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6pPr>
            <a:lvl7pPr marL="29718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7pPr>
            <a:lvl8pPr marL="34290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8pPr>
            <a:lvl9pPr marL="38862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9pPr>
          </a:lstStyle>
          <a:p>
            <a:pPr algn="ctr" eaLnBrk="1" hangingPunct="1"/>
            <a:r>
              <a:rPr lang="en-US" sz="1600">
                <a:solidFill>
                  <a:schemeClr val="bg1"/>
                </a:solidFill>
              </a:rPr>
              <a:t>MEMS Barometer</a:t>
            </a:r>
          </a:p>
          <a:p>
            <a:pPr algn="ctr" eaLnBrk="1" hangingPunct="1"/>
            <a:r>
              <a:rPr lang="en-US" sz="1600">
                <a:solidFill>
                  <a:schemeClr val="bg1"/>
                </a:solidFill>
              </a:rPr>
              <a:t>EP - LDM</a:t>
            </a:r>
          </a:p>
        </p:txBody>
      </p:sp>
      <p:sp>
        <p:nvSpPr>
          <p:cNvPr id="8204" name="TextBox 14"/>
          <p:cNvSpPr txBox="1">
            <a:spLocks noChangeArrowheads="1"/>
          </p:cNvSpPr>
          <p:nvPr/>
        </p:nvSpPr>
        <p:spPr bwMode="auto">
          <a:xfrm>
            <a:off x="1524000" y="1237363"/>
            <a:ext cx="2138363" cy="584200"/>
          </a:xfrm>
          <a:prstGeom prst="rect">
            <a:avLst/>
          </a:prstGeom>
          <a:solidFill>
            <a:srgbClr val="0000FF"/>
          </a:solidFill>
          <a:ln w="9525">
            <a:solidFill>
              <a:schemeClr val="tx1"/>
            </a:solidFill>
            <a:miter lim="800000"/>
            <a:headEnd/>
            <a:tailEnd/>
          </a:ln>
        </p:spPr>
        <p:txBody>
          <a:bodyPr>
            <a:spAutoFit/>
          </a:bodyPr>
          <a:lstStyle>
            <a:lvl1pPr eaLnBrk="0" hangingPunct="0">
              <a:defRPr sz="1200" b="1">
                <a:solidFill>
                  <a:srgbClr val="000000"/>
                </a:solidFill>
                <a:latin typeface="Arial" charset="0"/>
                <a:ea typeface="ヒラギノ角ゴ ProN W6" charset="0"/>
                <a:cs typeface="ヒラギノ角ゴ ProN W6" charset="0"/>
                <a:sym typeface="Arial" charset="0"/>
              </a:defRPr>
            </a:lvl1pPr>
            <a:lvl2pPr marL="742950" indent="-285750" eaLnBrk="0" hangingPunct="0">
              <a:defRPr sz="1200" b="1">
                <a:solidFill>
                  <a:srgbClr val="000000"/>
                </a:solidFill>
                <a:latin typeface="Arial" charset="0"/>
                <a:ea typeface="ヒラギノ角ゴ ProN W6" charset="0"/>
                <a:cs typeface="ヒラギノ角ゴ ProN W6" charset="0"/>
                <a:sym typeface="Arial" charset="0"/>
              </a:defRPr>
            </a:lvl2pPr>
            <a:lvl3pPr marL="1143000" indent="-228600" eaLnBrk="0" hangingPunct="0">
              <a:defRPr sz="1200" b="1">
                <a:solidFill>
                  <a:srgbClr val="000000"/>
                </a:solidFill>
                <a:latin typeface="Arial" charset="0"/>
                <a:ea typeface="ヒラギノ角ゴ ProN W6" charset="0"/>
                <a:cs typeface="ヒラギノ角ゴ ProN W6" charset="0"/>
                <a:sym typeface="Arial" charset="0"/>
              </a:defRPr>
            </a:lvl3pPr>
            <a:lvl4pPr marL="1600200" indent="-228600" eaLnBrk="0" hangingPunct="0">
              <a:defRPr sz="1200" b="1">
                <a:solidFill>
                  <a:srgbClr val="000000"/>
                </a:solidFill>
                <a:latin typeface="Arial" charset="0"/>
                <a:ea typeface="ヒラギノ角ゴ ProN W6" charset="0"/>
                <a:cs typeface="ヒラギノ角ゴ ProN W6" charset="0"/>
                <a:sym typeface="Arial" charset="0"/>
              </a:defRPr>
            </a:lvl4pPr>
            <a:lvl5pPr marL="2057400" indent="-228600" eaLnBrk="0" hangingPunct="0">
              <a:defRPr sz="1200" b="1">
                <a:solidFill>
                  <a:srgbClr val="000000"/>
                </a:solidFill>
                <a:latin typeface="Arial" charset="0"/>
                <a:ea typeface="ヒラギノ角ゴ ProN W6" charset="0"/>
                <a:cs typeface="ヒラギノ角ゴ ProN W6" charset="0"/>
                <a:sym typeface="Arial" charset="0"/>
              </a:defRPr>
            </a:lvl5pPr>
            <a:lvl6pPr marL="25146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6pPr>
            <a:lvl7pPr marL="29718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7pPr>
            <a:lvl8pPr marL="34290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8pPr>
            <a:lvl9pPr marL="38862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9pPr>
          </a:lstStyle>
          <a:p>
            <a:pPr algn="ctr" eaLnBrk="1" hangingPunct="1"/>
            <a:r>
              <a:rPr lang="en-US" sz="1600" dirty="0" err="1">
                <a:solidFill>
                  <a:schemeClr val="bg1"/>
                </a:solidFill>
              </a:rPr>
              <a:t>Setra</a:t>
            </a:r>
            <a:r>
              <a:rPr lang="en-US" sz="1600" dirty="0">
                <a:solidFill>
                  <a:schemeClr val="bg1"/>
                </a:solidFill>
              </a:rPr>
              <a:t> Barometer</a:t>
            </a:r>
          </a:p>
          <a:p>
            <a:pPr algn="ctr" eaLnBrk="1" hangingPunct="1"/>
            <a:r>
              <a:rPr lang="en-US" sz="1600">
                <a:solidFill>
                  <a:schemeClr val="bg1"/>
                </a:solidFill>
              </a:rPr>
              <a:t>EP - LDO, EP - BDO</a:t>
            </a:r>
          </a:p>
        </p:txBody>
      </p:sp>
      <p:sp>
        <p:nvSpPr>
          <p:cNvPr id="8205" name="TextBox 15"/>
          <p:cNvSpPr txBox="1">
            <a:spLocks noChangeArrowheads="1"/>
          </p:cNvSpPr>
          <p:nvPr/>
        </p:nvSpPr>
        <p:spPr bwMode="auto">
          <a:xfrm>
            <a:off x="5694363" y="1269113"/>
            <a:ext cx="3233737" cy="584200"/>
          </a:xfrm>
          <a:prstGeom prst="rect">
            <a:avLst/>
          </a:prstGeom>
          <a:solidFill>
            <a:srgbClr val="FF6600"/>
          </a:solidFill>
          <a:ln w="9525">
            <a:solidFill>
              <a:schemeClr val="tx1"/>
            </a:solidFill>
            <a:miter lim="800000"/>
            <a:headEnd/>
            <a:tailEnd/>
          </a:ln>
        </p:spPr>
        <p:txBody>
          <a:bodyPr>
            <a:spAutoFit/>
          </a:bodyPr>
          <a:lstStyle>
            <a:lvl1pPr eaLnBrk="0" hangingPunct="0">
              <a:defRPr sz="1200" b="1">
                <a:solidFill>
                  <a:srgbClr val="000000"/>
                </a:solidFill>
                <a:latin typeface="Arial" charset="0"/>
                <a:ea typeface="ヒラギノ角ゴ ProN W6" charset="0"/>
                <a:cs typeface="ヒラギノ角ゴ ProN W6" charset="0"/>
                <a:sym typeface="Arial" charset="0"/>
              </a:defRPr>
            </a:lvl1pPr>
            <a:lvl2pPr marL="742950" indent="-285750" eaLnBrk="0" hangingPunct="0">
              <a:defRPr sz="1200" b="1">
                <a:solidFill>
                  <a:srgbClr val="000000"/>
                </a:solidFill>
                <a:latin typeface="Arial" charset="0"/>
                <a:ea typeface="ヒラギノ角ゴ ProN W6" charset="0"/>
                <a:cs typeface="ヒラギノ角ゴ ProN W6" charset="0"/>
                <a:sym typeface="Arial" charset="0"/>
              </a:defRPr>
            </a:lvl2pPr>
            <a:lvl3pPr marL="1143000" indent="-228600" eaLnBrk="0" hangingPunct="0">
              <a:defRPr sz="1200" b="1">
                <a:solidFill>
                  <a:srgbClr val="000000"/>
                </a:solidFill>
                <a:latin typeface="Arial" charset="0"/>
                <a:ea typeface="ヒラギノ角ゴ ProN W6" charset="0"/>
                <a:cs typeface="ヒラギノ角ゴ ProN W6" charset="0"/>
                <a:sym typeface="Arial" charset="0"/>
              </a:defRPr>
            </a:lvl3pPr>
            <a:lvl4pPr marL="1600200" indent="-228600" eaLnBrk="0" hangingPunct="0">
              <a:defRPr sz="1200" b="1">
                <a:solidFill>
                  <a:srgbClr val="000000"/>
                </a:solidFill>
                <a:latin typeface="Arial" charset="0"/>
                <a:ea typeface="ヒラギノ角ゴ ProN W6" charset="0"/>
                <a:cs typeface="ヒラギノ角ゴ ProN W6" charset="0"/>
                <a:sym typeface="Arial" charset="0"/>
              </a:defRPr>
            </a:lvl4pPr>
            <a:lvl5pPr marL="2057400" indent="-228600" eaLnBrk="0" hangingPunct="0">
              <a:defRPr sz="1200" b="1">
                <a:solidFill>
                  <a:srgbClr val="000000"/>
                </a:solidFill>
                <a:latin typeface="Arial" charset="0"/>
                <a:ea typeface="ヒラギノ角ゴ ProN W6" charset="0"/>
                <a:cs typeface="ヒラギノ角ゴ ProN W6" charset="0"/>
                <a:sym typeface="Arial" charset="0"/>
              </a:defRPr>
            </a:lvl5pPr>
            <a:lvl6pPr marL="25146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6pPr>
            <a:lvl7pPr marL="29718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7pPr>
            <a:lvl8pPr marL="34290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8pPr>
            <a:lvl9pPr marL="3886200" indent="-228600" eaLnBrk="0" fontAlgn="base" hangingPunct="0">
              <a:spcBef>
                <a:spcPct val="0"/>
              </a:spcBef>
              <a:spcAft>
                <a:spcPct val="0"/>
              </a:spcAft>
              <a:defRPr sz="1200" b="1">
                <a:solidFill>
                  <a:srgbClr val="000000"/>
                </a:solidFill>
                <a:latin typeface="Arial" charset="0"/>
                <a:ea typeface="ヒラギノ角ゴ ProN W6" charset="0"/>
                <a:cs typeface="ヒラギノ角ゴ ProN W6" charset="0"/>
                <a:sym typeface="Arial" charset="0"/>
              </a:defRPr>
            </a:lvl9pPr>
          </a:lstStyle>
          <a:p>
            <a:pPr algn="ctr" eaLnBrk="1" hangingPunct="1"/>
            <a:r>
              <a:rPr lang="en-US" sz="1600">
                <a:solidFill>
                  <a:schemeClr val="bg1"/>
                </a:solidFill>
              </a:rPr>
              <a:t>NCPA Infrasound Microphone</a:t>
            </a:r>
          </a:p>
          <a:p>
            <a:pPr algn="ctr" eaLnBrk="1" hangingPunct="1"/>
            <a:r>
              <a:rPr lang="en-US" sz="1600">
                <a:solidFill>
                  <a:schemeClr val="bg1"/>
                </a:solidFill>
              </a:rPr>
              <a:t>EP - LDF, EP - BDF</a:t>
            </a:r>
          </a:p>
        </p:txBody>
      </p:sp>
      <p:pic>
        <p:nvPicPr>
          <p:cNvPr id="8206" name="Picture 16"/>
          <p:cNvPicPr>
            <a:picLocks noChangeAspect="1" noChangeArrowheads="1"/>
          </p:cNvPicPr>
          <p:nvPr/>
        </p:nvPicPr>
        <p:blipFill>
          <a:blip r:embed="rId4" cstate="screen">
            <a:extLst>
              <a:ext uri="{28A0092B-C50C-407E-A947-70E740481C1C}">
                <a14:useLocalDpi xmlns:a14="http://schemas.microsoft.com/office/drawing/2010/main"/>
              </a:ext>
            </a:extLst>
          </a:blip>
          <a:srcRect l="8063" r="6718" b="8392"/>
          <a:stretch>
            <a:fillRect/>
          </a:stretch>
        </p:blipFill>
        <p:spPr bwMode="auto">
          <a:xfrm>
            <a:off x="1558925" y="4364738"/>
            <a:ext cx="1208088" cy="1039812"/>
          </a:xfrm>
          <a:prstGeom prst="rect">
            <a:avLst/>
          </a:prstGeom>
          <a:noFill/>
          <a:ln w="63500">
            <a:solidFill>
              <a:srgbClr val="408000"/>
            </a:solidFill>
            <a:miter lim="800000"/>
            <a:headEnd/>
            <a:tailEnd/>
          </a:ln>
          <a:extLst>
            <a:ext uri="{909E8E84-426E-40dd-AFC4-6F175D3DCCD1}">
              <a14:hiddenFill xmlns:a14="http://schemas.microsoft.com/office/drawing/2010/main">
                <a:solidFill>
                  <a:srgbClr val="FFFFFF"/>
                </a:solidFill>
              </a14:hiddenFill>
            </a:ext>
          </a:extLst>
        </p:spPr>
      </p:pic>
      <p:pic>
        <p:nvPicPr>
          <p:cNvPr id="8207" name="Picture 8" descr="IMG_207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3075" y="3772600"/>
            <a:ext cx="1112838" cy="1714500"/>
          </a:xfrm>
          <a:prstGeom prst="rect">
            <a:avLst/>
          </a:prstGeom>
          <a:noFill/>
          <a:ln w="635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8208" name="Picture 2" descr="QEP sensor.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02075" y="4179000"/>
            <a:ext cx="1431925" cy="1262063"/>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8100"/>
            <a:ext cx="9144000" cy="1143000"/>
          </a:xfrm>
        </p:spPr>
        <p:txBody>
          <a:bodyPr>
            <a:normAutofit/>
          </a:bodyPr>
          <a:lstStyle/>
          <a:p>
            <a:r>
              <a:rPr lang="en-US" dirty="0" smtClean="0"/>
              <a:t>Addition of atmospheric sensors</a:t>
            </a:r>
            <a:endParaRPr lang="en-US" dirty="0"/>
          </a:p>
        </p:txBody>
      </p:sp>
      <p:sp>
        <p:nvSpPr>
          <p:cNvPr id="3" name="TextBox 2"/>
          <p:cNvSpPr txBox="1"/>
          <p:nvPr/>
        </p:nvSpPr>
        <p:spPr>
          <a:xfrm>
            <a:off x="6716196" y="5782218"/>
            <a:ext cx="2223686" cy="461665"/>
          </a:xfrm>
          <a:prstGeom prst="rect">
            <a:avLst/>
          </a:prstGeom>
          <a:noFill/>
        </p:spPr>
        <p:txBody>
          <a:bodyPr wrap="none" rtlCol="0">
            <a:spAutoFit/>
          </a:bodyPr>
          <a:lstStyle/>
          <a:p>
            <a:r>
              <a:rPr lang="en-US" sz="2400" dirty="0" smtClean="0"/>
              <a:t>From Bob Busby</a:t>
            </a:r>
            <a:endParaRPr lang="en-US" sz="2400" dirty="0"/>
          </a:p>
        </p:txBody>
      </p:sp>
    </p:spTree>
    <p:extLst>
      <p:ext uri="{BB962C8B-B14F-4D97-AF65-F5344CB8AC3E}">
        <p14:creationId xmlns:p14="http://schemas.microsoft.com/office/powerpoint/2010/main" val="30279324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9" y="2103942"/>
            <a:ext cx="9069642" cy="1143000"/>
          </a:xfrm>
        </p:spPr>
        <p:txBody>
          <a:bodyPr>
            <a:noAutofit/>
          </a:bodyPr>
          <a:lstStyle/>
          <a:p>
            <a:r>
              <a:rPr lang="en-US" sz="3600" dirty="0" smtClean="0"/>
              <a:t>Detecting/locating infrasonic events</a:t>
            </a:r>
            <a:endParaRPr lang="en-US" sz="3600" dirty="0"/>
          </a:p>
        </p:txBody>
      </p:sp>
    </p:spTree>
    <p:extLst>
      <p:ext uri="{BB962C8B-B14F-4D97-AF65-F5344CB8AC3E}">
        <p14:creationId xmlns:p14="http://schemas.microsoft.com/office/powerpoint/2010/main" val="10403556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ationsAndTriads_new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85800"/>
            <a:ext cx="7315200" cy="5486400"/>
          </a:xfrm>
          <a:prstGeom prst="rect">
            <a:avLst/>
          </a:prstGeom>
        </p:spPr>
      </p:pic>
      <p:sp>
        <p:nvSpPr>
          <p:cNvPr id="8" name="Rectangle 7"/>
          <p:cNvSpPr/>
          <p:nvPr/>
        </p:nvSpPr>
        <p:spPr>
          <a:xfrm>
            <a:off x="0" y="0"/>
            <a:ext cx="9144000" cy="1219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5557520"/>
            <a:ext cx="9144000" cy="13004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0"/>
            <a:ext cx="257048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329680" y="0"/>
            <a:ext cx="281432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2A_logo_round_white_blackbackground.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
        <p:nvSpPr>
          <p:cNvPr id="15" name="Title 1"/>
          <p:cNvSpPr>
            <a:spLocks noGrp="1"/>
          </p:cNvSpPr>
          <p:nvPr>
            <p:ph type="title"/>
          </p:nvPr>
        </p:nvSpPr>
        <p:spPr>
          <a:xfrm>
            <a:off x="535715" y="68120"/>
            <a:ext cx="7772400" cy="1143000"/>
          </a:xfrm>
        </p:spPr>
        <p:txBody>
          <a:bodyPr/>
          <a:lstStyle/>
          <a:p>
            <a:r>
              <a:rPr lang="en-US" dirty="0" smtClean="0"/>
              <a:t>TA sites in 2013</a:t>
            </a:r>
            <a:endParaRPr lang="en-US" dirty="0"/>
          </a:p>
        </p:txBody>
      </p:sp>
      <p:sp>
        <p:nvSpPr>
          <p:cNvPr id="3" name="TextBox 2"/>
          <p:cNvSpPr txBox="1"/>
          <p:nvPr/>
        </p:nvSpPr>
        <p:spPr>
          <a:xfrm>
            <a:off x="6504082" y="4456484"/>
            <a:ext cx="1357989" cy="369332"/>
          </a:xfrm>
          <a:prstGeom prst="rect">
            <a:avLst/>
          </a:prstGeom>
          <a:noFill/>
        </p:spPr>
        <p:txBody>
          <a:bodyPr wrap="none" rtlCol="0">
            <a:spAutoFit/>
          </a:bodyPr>
          <a:lstStyle/>
          <a:p>
            <a:r>
              <a:rPr lang="en-US" dirty="0" smtClean="0">
                <a:solidFill>
                  <a:srgbClr val="FFFFFF"/>
                </a:solidFill>
                <a:latin typeface="Comic Sans MS"/>
                <a:cs typeface="Comic Sans MS"/>
              </a:rPr>
              <a:t>&gt; 500 sites</a:t>
            </a:r>
            <a:endParaRPr lang="en-US" dirty="0">
              <a:solidFill>
                <a:srgbClr val="FFFFFF"/>
              </a:solidFill>
              <a:latin typeface="Comic Sans MS"/>
              <a:cs typeface="Comic Sans MS"/>
            </a:endParaRPr>
          </a:p>
        </p:txBody>
      </p:sp>
    </p:spTree>
    <p:extLst>
      <p:ext uri="{BB962C8B-B14F-4D97-AF65-F5344CB8AC3E}">
        <p14:creationId xmlns:p14="http://schemas.microsoft.com/office/powerpoint/2010/main" val="7366856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tationsAndTriads_new3_p1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85800"/>
            <a:ext cx="7315200" cy="5486400"/>
          </a:xfrm>
          <a:prstGeom prst="rect">
            <a:avLst/>
          </a:prstGeom>
        </p:spPr>
      </p:pic>
      <p:sp>
        <p:nvSpPr>
          <p:cNvPr id="10" name="Rectangle 9"/>
          <p:cNvSpPr/>
          <p:nvPr/>
        </p:nvSpPr>
        <p:spPr>
          <a:xfrm>
            <a:off x="0" y="0"/>
            <a:ext cx="9144000" cy="1219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5557520"/>
            <a:ext cx="9144000" cy="13004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0"/>
            <a:ext cx="257048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329680" y="0"/>
            <a:ext cx="281432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L2A_logo_round_white_blackbackground.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
        <p:nvSpPr>
          <p:cNvPr id="8" name="Title 1"/>
          <p:cNvSpPr>
            <a:spLocks noGrp="1"/>
          </p:cNvSpPr>
          <p:nvPr>
            <p:ph type="title"/>
          </p:nvPr>
        </p:nvSpPr>
        <p:spPr>
          <a:xfrm>
            <a:off x="685800" y="304800"/>
            <a:ext cx="7772400" cy="609600"/>
          </a:xfrm>
        </p:spPr>
        <p:txBody>
          <a:bodyPr>
            <a:normAutofit fontScale="90000"/>
          </a:bodyPr>
          <a:lstStyle/>
          <a:p>
            <a:r>
              <a:rPr lang="en-US" dirty="0" smtClean="0"/>
              <a:t>Triads available in 2013</a:t>
            </a:r>
            <a:endParaRPr lang="en-US" dirty="0"/>
          </a:p>
        </p:txBody>
      </p:sp>
      <p:sp>
        <p:nvSpPr>
          <p:cNvPr id="9" name="TextBox 8"/>
          <p:cNvSpPr txBox="1"/>
          <p:nvPr/>
        </p:nvSpPr>
        <p:spPr>
          <a:xfrm>
            <a:off x="6504082" y="4456484"/>
            <a:ext cx="2258918" cy="646331"/>
          </a:xfrm>
          <a:prstGeom prst="rect">
            <a:avLst/>
          </a:prstGeom>
          <a:noFill/>
        </p:spPr>
        <p:txBody>
          <a:bodyPr wrap="square" rtlCol="0">
            <a:spAutoFit/>
          </a:bodyPr>
          <a:lstStyle/>
          <a:p>
            <a:r>
              <a:rPr lang="en-US" dirty="0" smtClean="0">
                <a:solidFill>
                  <a:srgbClr val="FFFFFF"/>
                </a:solidFill>
                <a:latin typeface="Comic Sans MS"/>
                <a:cs typeface="Comic Sans MS"/>
              </a:rPr>
              <a:t>&gt; 1,000 triads shown here</a:t>
            </a:r>
            <a:endParaRPr lang="en-US" dirty="0">
              <a:solidFill>
                <a:srgbClr val="FFFFFF"/>
              </a:solidFill>
              <a:latin typeface="Comic Sans MS"/>
              <a:cs typeface="Comic Sans MS"/>
            </a:endParaRPr>
          </a:p>
        </p:txBody>
      </p:sp>
    </p:spTree>
    <p:extLst>
      <p:ext uri="{BB962C8B-B14F-4D97-AF65-F5344CB8AC3E}">
        <p14:creationId xmlns:p14="http://schemas.microsoft.com/office/powerpoint/2010/main" val="14392524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tationsAndTriads_new3_p1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85800"/>
            <a:ext cx="7315200" cy="5486400"/>
          </a:xfrm>
          <a:prstGeom prst="rect">
            <a:avLst/>
          </a:prstGeom>
        </p:spPr>
      </p:pic>
      <p:sp>
        <p:nvSpPr>
          <p:cNvPr id="10" name="Rectangle 9"/>
          <p:cNvSpPr/>
          <p:nvPr/>
        </p:nvSpPr>
        <p:spPr>
          <a:xfrm>
            <a:off x="0" y="0"/>
            <a:ext cx="9144000" cy="1219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5557520"/>
            <a:ext cx="9144000" cy="13004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0"/>
            <a:ext cx="257048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329680" y="0"/>
            <a:ext cx="281432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L2A_logo_round_white_blackbackground.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
        <p:nvSpPr>
          <p:cNvPr id="8" name="Title 1"/>
          <p:cNvSpPr>
            <a:spLocks noGrp="1"/>
          </p:cNvSpPr>
          <p:nvPr>
            <p:ph type="title"/>
          </p:nvPr>
        </p:nvSpPr>
        <p:spPr>
          <a:xfrm>
            <a:off x="685800" y="304800"/>
            <a:ext cx="7772400" cy="609600"/>
          </a:xfrm>
        </p:spPr>
        <p:txBody>
          <a:bodyPr>
            <a:normAutofit fontScale="90000"/>
          </a:bodyPr>
          <a:lstStyle/>
          <a:p>
            <a:r>
              <a:rPr lang="en-US" dirty="0" smtClean="0"/>
              <a:t>Triads available in 2013</a:t>
            </a:r>
            <a:endParaRPr lang="en-US" dirty="0"/>
          </a:p>
        </p:txBody>
      </p:sp>
      <p:sp>
        <p:nvSpPr>
          <p:cNvPr id="9" name="TextBox 8"/>
          <p:cNvSpPr txBox="1"/>
          <p:nvPr/>
        </p:nvSpPr>
        <p:spPr>
          <a:xfrm>
            <a:off x="6504082" y="4456484"/>
            <a:ext cx="2258918" cy="646331"/>
          </a:xfrm>
          <a:prstGeom prst="rect">
            <a:avLst/>
          </a:prstGeom>
          <a:noFill/>
        </p:spPr>
        <p:txBody>
          <a:bodyPr wrap="square" rtlCol="0">
            <a:spAutoFit/>
          </a:bodyPr>
          <a:lstStyle/>
          <a:p>
            <a:r>
              <a:rPr lang="en-US" dirty="0" smtClean="0">
                <a:solidFill>
                  <a:srgbClr val="FFFFFF"/>
                </a:solidFill>
                <a:latin typeface="Comic Sans MS"/>
                <a:cs typeface="Comic Sans MS"/>
              </a:rPr>
              <a:t>&gt; 1,000 triads shown here</a:t>
            </a:r>
            <a:endParaRPr lang="en-US" dirty="0">
              <a:solidFill>
                <a:srgbClr val="FFFFFF"/>
              </a:solidFill>
              <a:latin typeface="Comic Sans MS"/>
              <a:cs typeface="Comic Sans MS"/>
            </a:endParaRPr>
          </a:p>
        </p:txBody>
      </p:sp>
      <p:pic>
        <p:nvPicPr>
          <p:cNvPr id="2" name="Picture 1" descr="Screen Shot 2015-11-09 at 12.24.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8605" y="2990273"/>
            <a:ext cx="2745395" cy="3867727"/>
          </a:xfrm>
          <a:prstGeom prst="rect">
            <a:avLst/>
          </a:prstGeom>
        </p:spPr>
      </p:pic>
      <p:sp>
        <p:nvSpPr>
          <p:cNvPr id="17" name="5-Point Star 16"/>
          <p:cNvSpPr/>
          <p:nvPr/>
        </p:nvSpPr>
        <p:spPr>
          <a:xfrm>
            <a:off x="4223404" y="3094806"/>
            <a:ext cx="138546" cy="138546"/>
          </a:xfrm>
          <a:prstGeom prst="star5">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6838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9245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5852160"/>
            <a:ext cx="9144000" cy="10058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24400" y="0"/>
            <a:ext cx="44196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2A_logo_round_white_blackbackground.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grpSp>
        <p:nvGrpSpPr>
          <p:cNvPr id="2" name="Group 1"/>
          <p:cNvGrpSpPr/>
          <p:nvPr/>
        </p:nvGrpSpPr>
        <p:grpSpPr>
          <a:xfrm>
            <a:off x="6275364" y="1783398"/>
            <a:ext cx="3655488" cy="2743200"/>
            <a:chOff x="5031312" y="1783398"/>
            <a:chExt cx="3655488" cy="2743200"/>
          </a:xfrm>
        </p:grpSpPr>
        <p:pic>
          <p:nvPicPr>
            <p:cNvPr id="20" name="Picture 19" descr="OhioJustEvent.t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1312" y="1783398"/>
              <a:ext cx="3655488" cy="2743200"/>
            </a:xfrm>
            <a:prstGeom prst="rect">
              <a:avLst/>
            </a:prstGeom>
          </p:spPr>
        </p:pic>
        <p:sp>
          <p:nvSpPr>
            <p:cNvPr id="3" name="5-Point Star 2"/>
            <p:cNvSpPr/>
            <p:nvPr/>
          </p:nvSpPr>
          <p:spPr>
            <a:xfrm>
              <a:off x="6604000" y="2909455"/>
              <a:ext cx="138546" cy="138546"/>
            </a:xfrm>
            <a:prstGeom prst="star5">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a:off x="6592455" y="1517668"/>
            <a:ext cx="2551545" cy="5314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592455" y="4260868"/>
            <a:ext cx="2551545" cy="5314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177140" y="4340702"/>
            <a:ext cx="1618915" cy="369332"/>
          </a:xfrm>
          <a:prstGeom prst="rect">
            <a:avLst/>
          </a:prstGeom>
        </p:spPr>
        <p:txBody>
          <a:bodyPr wrap="none">
            <a:spAutoFit/>
          </a:bodyPr>
          <a:lstStyle/>
          <a:p>
            <a:r>
              <a:rPr lang="en-US" dirty="0" smtClean="0">
                <a:solidFill>
                  <a:schemeClr val="bg1"/>
                </a:solidFill>
                <a:latin typeface="Comic Sans MS"/>
              </a:rPr>
              <a:t>JD 271, 2013</a:t>
            </a:r>
            <a:endParaRPr lang="en-US" dirty="0">
              <a:solidFill>
                <a:schemeClr val="bg1"/>
              </a:solidFill>
              <a:latin typeface="Comic Sans MS"/>
            </a:endParaRPr>
          </a:p>
        </p:txBody>
      </p:sp>
      <p:pic>
        <p:nvPicPr>
          <p:cNvPr id="16" name="Picture 15" descr="deGrootHedlin-Figure03.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576" y="1660091"/>
            <a:ext cx="6132059" cy="4604155"/>
          </a:xfrm>
          <a:prstGeom prst="rect">
            <a:avLst/>
          </a:prstGeom>
        </p:spPr>
      </p:pic>
      <p:sp>
        <p:nvSpPr>
          <p:cNvPr id="17" name="Rectangle 16"/>
          <p:cNvSpPr/>
          <p:nvPr/>
        </p:nvSpPr>
        <p:spPr>
          <a:xfrm>
            <a:off x="0" y="1039091"/>
            <a:ext cx="9144000" cy="84281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0" y="4895274"/>
            <a:ext cx="7848052" cy="1962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511636" y="-219364"/>
            <a:ext cx="484908"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426854" y="6264246"/>
            <a:ext cx="4453939" cy="369332"/>
          </a:xfrm>
          <a:prstGeom prst="rect">
            <a:avLst/>
          </a:prstGeom>
        </p:spPr>
        <p:txBody>
          <a:bodyPr wrap="none">
            <a:spAutoFit/>
          </a:bodyPr>
          <a:lstStyle/>
          <a:p>
            <a:r>
              <a:rPr lang="en-US" dirty="0" smtClean="0">
                <a:solidFill>
                  <a:schemeClr val="bg1"/>
                </a:solidFill>
                <a:latin typeface="Comic Sans MS"/>
              </a:rPr>
              <a:t>de Groot-Hedlin and Hedlin, </a:t>
            </a:r>
            <a:r>
              <a:rPr lang="en-US" dirty="0" smtClean="0">
                <a:solidFill>
                  <a:schemeClr val="bg1"/>
                </a:solidFill>
                <a:latin typeface="Comic Sans MS"/>
              </a:rPr>
              <a:t>GJI</a:t>
            </a:r>
            <a:r>
              <a:rPr lang="en-US" dirty="0">
                <a:solidFill>
                  <a:schemeClr val="bg1"/>
                </a:solidFill>
                <a:latin typeface="Comic Sans MS"/>
              </a:rPr>
              <a:t> </a:t>
            </a:r>
            <a:r>
              <a:rPr lang="en-US" dirty="0" smtClean="0">
                <a:solidFill>
                  <a:schemeClr val="bg1"/>
                </a:solidFill>
                <a:latin typeface="Comic Sans MS"/>
              </a:rPr>
              <a:t>(2015)</a:t>
            </a:r>
            <a:endParaRPr lang="en-US" dirty="0">
              <a:solidFill>
                <a:schemeClr val="bg1"/>
              </a:solidFill>
              <a:latin typeface="Comic Sans MS"/>
            </a:endParaRPr>
          </a:p>
        </p:txBody>
      </p:sp>
      <p:sp>
        <p:nvSpPr>
          <p:cNvPr id="9" name="Title 1"/>
          <p:cNvSpPr>
            <a:spLocks noGrp="1"/>
          </p:cNvSpPr>
          <p:nvPr>
            <p:ph type="title"/>
          </p:nvPr>
        </p:nvSpPr>
        <p:spPr>
          <a:xfrm>
            <a:off x="457200" y="274638"/>
            <a:ext cx="8229600" cy="1143000"/>
          </a:xfrm>
        </p:spPr>
        <p:txBody>
          <a:bodyPr/>
          <a:lstStyle/>
          <a:p>
            <a:r>
              <a:rPr lang="en-US" dirty="0" smtClean="0"/>
              <a:t>Example event: a bolide</a:t>
            </a:r>
            <a:endParaRPr lang="en-US" dirty="0"/>
          </a:p>
        </p:txBody>
      </p:sp>
    </p:spTree>
    <p:extLst>
      <p:ext uri="{BB962C8B-B14F-4D97-AF65-F5344CB8AC3E}">
        <p14:creationId xmlns:p14="http://schemas.microsoft.com/office/powerpoint/2010/main" val="3850611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eGrootHedlin-Figure04.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87357"/>
            <a:ext cx="6329680" cy="4752535"/>
          </a:xfrm>
          <a:prstGeom prst="rect">
            <a:avLst/>
          </a:prstGeom>
        </p:spPr>
      </p:pic>
      <p:sp>
        <p:nvSpPr>
          <p:cNvPr id="5" name="Rectangle 4"/>
          <p:cNvSpPr/>
          <p:nvPr/>
        </p:nvSpPr>
        <p:spPr>
          <a:xfrm>
            <a:off x="0" y="0"/>
            <a:ext cx="9144000" cy="1727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5557520"/>
            <a:ext cx="9144000" cy="13004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230401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43600" y="0"/>
            <a:ext cx="32004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304010" y="6153071"/>
            <a:ext cx="4453939" cy="369332"/>
          </a:xfrm>
          <a:prstGeom prst="rect">
            <a:avLst/>
          </a:prstGeom>
        </p:spPr>
        <p:txBody>
          <a:bodyPr wrap="none">
            <a:spAutoFit/>
          </a:bodyPr>
          <a:lstStyle/>
          <a:p>
            <a:r>
              <a:rPr lang="en-US" dirty="0" smtClean="0">
                <a:solidFill>
                  <a:schemeClr val="bg1"/>
                </a:solidFill>
                <a:latin typeface="Comic Sans MS"/>
              </a:rPr>
              <a:t>de Groot-Hedlin and Hedlin, </a:t>
            </a:r>
            <a:r>
              <a:rPr lang="en-US" dirty="0" smtClean="0">
                <a:solidFill>
                  <a:schemeClr val="bg1"/>
                </a:solidFill>
                <a:latin typeface="Comic Sans MS"/>
              </a:rPr>
              <a:t>GJI (2015)</a:t>
            </a:r>
            <a:endParaRPr lang="en-US" dirty="0">
              <a:solidFill>
                <a:schemeClr val="bg1"/>
              </a:solidFill>
              <a:latin typeface="Comic Sans MS"/>
            </a:endParaRPr>
          </a:p>
        </p:txBody>
      </p:sp>
      <p:sp>
        <p:nvSpPr>
          <p:cNvPr id="11"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dirty="0" smtClean="0"/>
              <a:t>Example event: a bolide</a:t>
            </a:r>
            <a:endParaRPr lang="en-US" dirty="0"/>
          </a:p>
        </p:txBody>
      </p:sp>
      <p:sp>
        <p:nvSpPr>
          <p:cNvPr id="13" name="Rectangle 12"/>
          <p:cNvSpPr/>
          <p:nvPr/>
        </p:nvSpPr>
        <p:spPr>
          <a:xfrm>
            <a:off x="8356004" y="10478"/>
            <a:ext cx="787996"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2A_logo_round_white_blackbackground.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Tree>
    <p:extLst>
      <p:ext uri="{BB962C8B-B14F-4D97-AF65-F5344CB8AC3E}">
        <p14:creationId xmlns:p14="http://schemas.microsoft.com/office/powerpoint/2010/main" val="18200484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normAutofit/>
          </a:bodyPr>
          <a:lstStyle/>
          <a:p>
            <a:r>
              <a:rPr lang="en-US" dirty="0" smtClean="0"/>
              <a:t>Infrasound</a:t>
            </a:r>
          </a:p>
          <a:p>
            <a:r>
              <a:rPr lang="en-US" dirty="0" smtClean="0"/>
              <a:t>The </a:t>
            </a:r>
            <a:r>
              <a:rPr lang="en-US" dirty="0" err="1" smtClean="0"/>
              <a:t>seismo</a:t>
            </a:r>
            <a:r>
              <a:rPr lang="en-US" dirty="0" smtClean="0"/>
              <a:t>-acoustic TA and AELUMA</a:t>
            </a:r>
          </a:p>
          <a:p>
            <a:r>
              <a:rPr lang="en-US" dirty="0" smtClean="0"/>
              <a:t>Finding acoustic sources over the US</a:t>
            </a:r>
            <a:endParaRPr lang="en-US" dirty="0"/>
          </a:p>
          <a:p>
            <a:r>
              <a:rPr lang="en-US" dirty="0" smtClean="0"/>
              <a:t>Study of atmospheric gravity waves</a:t>
            </a:r>
            <a:endParaRPr lang="en-US" dirty="0"/>
          </a:p>
        </p:txBody>
      </p:sp>
    </p:spTree>
    <p:extLst>
      <p:ext uri="{BB962C8B-B14F-4D97-AF65-F5344CB8AC3E}">
        <p14:creationId xmlns:p14="http://schemas.microsoft.com/office/powerpoint/2010/main" val="17150108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Rectangle 6"/>
          <p:cNvSpPr/>
          <p:nvPr/>
        </p:nvSpPr>
        <p:spPr>
          <a:xfrm>
            <a:off x="0" y="0"/>
            <a:ext cx="9144000" cy="1219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2A_logo_round_white_blackbackground.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pic>
        <p:nvPicPr>
          <p:cNvPr id="18" name="Picture 17" descr="Sourcelocations_2-8Hz.t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561" y="1371599"/>
            <a:ext cx="7315200" cy="5486400"/>
          </a:xfrm>
          <a:prstGeom prst="rect">
            <a:avLst/>
          </a:prstGeom>
        </p:spPr>
      </p:pic>
      <p:sp>
        <p:nvSpPr>
          <p:cNvPr id="19" name="Rectangle 18"/>
          <p:cNvSpPr/>
          <p:nvPr/>
        </p:nvSpPr>
        <p:spPr>
          <a:xfrm>
            <a:off x="0" y="6194634"/>
            <a:ext cx="9144000" cy="66336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0" y="0"/>
            <a:ext cx="681182"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331412" y="0"/>
            <a:ext cx="4812588"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28374" y="4456484"/>
            <a:ext cx="2438325" cy="369332"/>
          </a:xfrm>
          <a:prstGeom prst="rect">
            <a:avLst/>
          </a:prstGeom>
          <a:noFill/>
        </p:spPr>
        <p:txBody>
          <a:bodyPr wrap="none" rtlCol="0">
            <a:spAutoFit/>
          </a:bodyPr>
          <a:lstStyle/>
          <a:p>
            <a:r>
              <a:rPr lang="en-US" dirty="0" smtClean="0">
                <a:solidFill>
                  <a:schemeClr val="bg1"/>
                </a:solidFill>
                <a:latin typeface="Comic Sans MS"/>
                <a:cs typeface="Comic Sans MS"/>
              </a:rPr>
              <a:t>2,220 events in 2013</a:t>
            </a:r>
            <a:endParaRPr lang="en-US" dirty="0">
              <a:solidFill>
                <a:schemeClr val="bg1"/>
              </a:solidFill>
              <a:latin typeface="Comic Sans MS"/>
              <a:cs typeface="Comic Sans MS"/>
            </a:endParaRPr>
          </a:p>
        </p:txBody>
      </p:sp>
      <p:sp>
        <p:nvSpPr>
          <p:cNvPr id="23" name="Rectangle 22"/>
          <p:cNvSpPr/>
          <p:nvPr/>
        </p:nvSpPr>
        <p:spPr>
          <a:xfrm>
            <a:off x="4428374" y="5554697"/>
            <a:ext cx="3457171" cy="646331"/>
          </a:xfrm>
          <a:prstGeom prst="rect">
            <a:avLst/>
          </a:prstGeom>
        </p:spPr>
        <p:txBody>
          <a:bodyPr wrap="square">
            <a:spAutoFit/>
          </a:bodyPr>
          <a:lstStyle/>
          <a:p>
            <a:r>
              <a:rPr lang="en-US" dirty="0" smtClean="0">
                <a:solidFill>
                  <a:schemeClr val="bg1"/>
                </a:solidFill>
                <a:latin typeface="Comic Sans MS"/>
              </a:rPr>
              <a:t>de Groot-Hedlin and Hedlin, </a:t>
            </a:r>
            <a:r>
              <a:rPr lang="en-US" dirty="0" smtClean="0">
                <a:solidFill>
                  <a:schemeClr val="bg1"/>
                </a:solidFill>
                <a:latin typeface="Comic Sans MS"/>
              </a:rPr>
              <a:t>GJI</a:t>
            </a:r>
            <a:r>
              <a:rPr lang="en-US" dirty="0">
                <a:solidFill>
                  <a:schemeClr val="bg1"/>
                </a:solidFill>
                <a:latin typeface="Comic Sans MS"/>
              </a:rPr>
              <a:t> </a:t>
            </a:r>
            <a:r>
              <a:rPr lang="en-US" dirty="0" smtClean="0">
                <a:solidFill>
                  <a:schemeClr val="bg1"/>
                </a:solidFill>
                <a:latin typeface="Comic Sans MS"/>
              </a:rPr>
              <a:t>(2015)</a:t>
            </a:r>
            <a:endParaRPr lang="en-US" dirty="0">
              <a:solidFill>
                <a:schemeClr val="bg1"/>
              </a:solidFill>
              <a:latin typeface="Comic Sans MS"/>
            </a:endParaRPr>
          </a:p>
        </p:txBody>
      </p:sp>
      <p:sp>
        <p:nvSpPr>
          <p:cNvPr id="12" name="Title 1"/>
          <p:cNvSpPr txBox="1">
            <a:spLocks/>
          </p:cNvSpPr>
          <p:nvPr/>
        </p:nvSpPr>
        <p:spPr>
          <a:xfrm>
            <a:off x="-45677" y="2974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dirty="0" smtClean="0"/>
              <a:t>2-8 Hz acoustic catalog</a:t>
            </a:r>
            <a:endParaRPr lang="en-US" dirty="0"/>
          </a:p>
        </p:txBody>
      </p:sp>
      <p:pic>
        <p:nvPicPr>
          <p:cNvPr id="25" name="Picture 24" descr="L2A_logo_round_white_blackbackground.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3108" y="5736292"/>
            <a:ext cx="1040892" cy="1040892"/>
          </a:xfrm>
          <a:prstGeom prst="rect">
            <a:avLst/>
          </a:prstGeom>
        </p:spPr>
      </p:pic>
      <p:sp>
        <p:nvSpPr>
          <p:cNvPr id="27" name="Rectangle 26"/>
          <p:cNvSpPr/>
          <p:nvPr/>
        </p:nvSpPr>
        <p:spPr>
          <a:xfrm>
            <a:off x="0" y="1062181"/>
            <a:ext cx="9144000" cy="99290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745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ourcelocations_2-8Hz.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6561" y="1371599"/>
            <a:ext cx="7315200" cy="5486400"/>
          </a:xfrm>
          <a:prstGeom prst="rect">
            <a:avLst/>
          </a:prstGeom>
        </p:spPr>
      </p:pic>
      <p:sp>
        <p:nvSpPr>
          <p:cNvPr id="7" name="Rectangle 6"/>
          <p:cNvSpPr/>
          <p:nvPr/>
        </p:nvSpPr>
        <p:spPr>
          <a:xfrm>
            <a:off x="0" y="0"/>
            <a:ext cx="9144000" cy="1219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194634"/>
            <a:ext cx="9144000" cy="66336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0"/>
            <a:ext cx="681182"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331412" y="0"/>
            <a:ext cx="4812588"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2A_logo_round_white_blackbackground.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
        <p:nvSpPr>
          <p:cNvPr id="12" name="Title 1"/>
          <p:cNvSpPr txBox="1">
            <a:spLocks/>
          </p:cNvSpPr>
          <p:nvPr/>
        </p:nvSpPr>
        <p:spPr>
          <a:xfrm>
            <a:off x="-45677" y="2974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dirty="0" smtClean="0"/>
              <a:t>2-8 Hz acoustic catalog</a:t>
            </a:r>
            <a:endParaRPr lang="en-US" dirty="0"/>
          </a:p>
        </p:txBody>
      </p:sp>
      <p:sp>
        <p:nvSpPr>
          <p:cNvPr id="3" name="TextBox 2"/>
          <p:cNvSpPr txBox="1"/>
          <p:nvPr/>
        </p:nvSpPr>
        <p:spPr>
          <a:xfrm>
            <a:off x="4428374" y="4456484"/>
            <a:ext cx="2438325" cy="369332"/>
          </a:xfrm>
          <a:prstGeom prst="rect">
            <a:avLst/>
          </a:prstGeom>
          <a:noFill/>
        </p:spPr>
        <p:txBody>
          <a:bodyPr wrap="none" rtlCol="0">
            <a:spAutoFit/>
          </a:bodyPr>
          <a:lstStyle/>
          <a:p>
            <a:r>
              <a:rPr lang="en-US" dirty="0" smtClean="0">
                <a:solidFill>
                  <a:schemeClr val="bg1"/>
                </a:solidFill>
                <a:latin typeface="Comic Sans MS"/>
                <a:cs typeface="Comic Sans MS"/>
              </a:rPr>
              <a:t>2,220 events in 2013</a:t>
            </a:r>
            <a:endParaRPr lang="en-US" dirty="0">
              <a:solidFill>
                <a:schemeClr val="bg1"/>
              </a:solidFill>
              <a:latin typeface="Comic Sans MS"/>
              <a:cs typeface="Comic Sans MS"/>
            </a:endParaRPr>
          </a:p>
        </p:txBody>
      </p:sp>
      <p:sp>
        <p:nvSpPr>
          <p:cNvPr id="13" name="Rectangle 12"/>
          <p:cNvSpPr/>
          <p:nvPr/>
        </p:nvSpPr>
        <p:spPr>
          <a:xfrm>
            <a:off x="4428374" y="5554697"/>
            <a:ext cx="3457171" cy="646331"/>
          </a:xfrm>
          <a:prstGeom prst="rect">
            <a:avLst/>
          </a:prstGeom>
        </p:spPr>
        <p:txBody>
          <a:bodyPr wrap="square">
            <a:spAutoFit/>
          </a:bodyPr>
          <a:lstStyle/>
          <a:p>
            <a:r>
              <a:rPr lang="en-US" dirty="0" smtClean="0">
                <a:solidFill>
                  <a:schemeClr val="bg1"/>
                </a:solidFill>
                <a:latin typeface="Comic Sans MS"/>
              </a:rPr>
              <a:t>de Groot-Hedlin and Hedlin, </a:t>
            </a:r>
            <a:r>
              <a:rPr lang="en-US" dirty="0" smtClean="0">
                <a:solidFill>
                  <a:schemeClr val="bg1"/>
                </a:solidFill>
                <a:latin typeface="Comic Sans MS"/>
              </a:rPr>
              <a:t>GJI</a:t>
            </a:r>
            <a:r>
              <a:rPr lang="en-US" dirty="0">
                <a:solidFill>
                  <a:schemeClr val="bg1"/>
                </a:solidFill>
                <a:latin typeface="Comic Sans MS"/>
              </a:rPr>
              <a:t> </a:t>
            </a:r>
            <a:r>
              <a:rPr lang="en-US" dirty="0" smtClean="0">
                <a:solidFill>
                  <a:schemeClr val="bg1"/>
                </a:solidFill>
                <a:latin typeface="Comic Sans MS"/>
              </a:rPr>
              <a:t>(2015)</a:t>
            </a:r>
            <a:endParaRPr lang="en-US" dirty="0">
              <a:solidFill>
                <a:schemeClr val="bg1"/>
              </a:solidFill>
              <a:latin typeface="Comic Sans MS"/>
            </a:endParaRPr>
          </a:p>
        </p:txBody>
      </p:sp>
      <p:sp>
        <p:nvSpPr>
          <p:cNvPr id="21" name="Rectangle 20"/>
          <p:cNvSpPr/>
          <p:nvPr/>
        </p:nvSpPr>
        <p:spPr>
          <a:xfrm>
            <a:off x="0" y="1062181"/>
            <a:ext cx="9144000" cy="99290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2864976" y="1022655"/>
            <a:ext cx="6279024" cy="2048162"/>
            <a:chOff x="2864976" y="1219200"/>
            <a:chExt cx="6279024" cy="2048162"/>
          </a:xfrm>
        </p:grpSpPr>
        <p:grpSp>
          <p:nvGrpSpPr>
            <p:cNvPr id="14" name="Group 13"/>
            <p:cNvGrpSpPr/>
            <p:nvPr/>
          </p:nvGrpSpPr>
          <p:grpSpPr>
            <a:xfrm>
              <a:off x="2874818" y="1219200"/>
              <a:ext cx="6269182" cy="2013527"/>
              <a:chOff x="2874818" y="1219200"/>
              <a:chExt cx="6269182" cy="2013527"/>
            </a:xfrm>
          </p:grpSpPr>
          <p:sp>
            <p:nvSpPr>
              <p:cNvPr id="6" name="Rectangle 5"/>
              <p:cNvSpPr/>
              <p:nvPr/>
            </p:nvSpPr>
            <p:spPr>
              <a:xfrm>
                <a:off x="2874818" y="1219200"/>
                <a:ext cx="6269182" cy="20135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ngVsTime_2to8.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999" y="1417638"/>
                <a:ext cx="5807364" cy="1499356"/>
              </a:xfrm>
              <a:prstGeom prst="rect">
                <a:avLst/>
              </a:prstGeom>
            </p:spPr>
          </p:pic>
        </p:grpSp>
        <p:sp>
          <p:nvSpPr>
            <p:cNvPr id="15" name="TextBox 14"/>
            <p:cNvSpPr txBox="1"/>
            <p:nvPr/>
          </p:nvSpPr>
          <p:spPr>
            <a:xfrm>
              <a:off x="3581387" y="2886609"/>
              <a:ext cx="750025" cy="369332"/>
            </a:xfrm>
            <a:prstGeom prst="rect">
              <a:avLst/>
            </a:prstGeom>
            <a:noFill/>
          </p:spPr>
          <p:txBody>
            <a:bodyPr wrap="none" rtlCol="0">
              <a:spAutoFit/>
            </a:bodyPr>
            <a:lstStyle/>
            <a:p>
              <a:r>
                <a:rPr lang="en-US" dirty="0" smtClean="0">
                  <a:solidFill>
                    <a:schemeClr val="bg1"/>
                  </a:solidFill>
                  <a:latin typeface="Comic Sans MS"/>
                  <a:cs typeface="Comic Sans MS"/>
                </a:rPr>
                <a:t>Jan 1</a:t>
              </a:r>
              <a:endParaRPr lang="en-US" dirty="0">
                <a:solidFill>
                  <a:schemeClr val="bg1"/>
                </a:solidFill>
                <a:latin typeface="Comic Sans MS"/>
                <a:cs typeface="Comic Sans MS"/>
              </a:endParaRPr>
            </a:p>
          </p:txBody>
        </p:sp>
        <p:sp>
          <p:nvSpPr>
            <p:cNvPr id="16" name="TextBox 15"/>
            <p:cNvSpPr txBox="1"/>
            <p:nvPr/>
          </p:nvSpPr>
          <p:spPr>
            <a:xfrm>
              <a:off x="8213100" y="2898030"/>
              <a:ext cx="910075" cy="369332"/>
            </a:xfrm>
            <a:prstGeom prst="rect">
              <a:avLst/>
            </a:prstGeom>
            <a:noFill/>
          </p:spPr>
          <p:txBody>
            <a:bodyPr wrap="none" rtlCol="0">
              <a:spAutoFit/>
            </a:bodyPr>
            <a:lstStyle/>
            <a:p>
              <a:r>
                <a:rPr lang="en-US" dirty="0" smtClean="0">
                  <a:solidFill>
                    <a:schemeClr val="bg1"/>
                  </a:solidFill>
                  <a:latin typeface="Comic Sans MS"/>
                  <a:cs typeface="Comic Sans MS"/>
                </a:rPr>
                <a:t>Dec 31</a:t>
              </a:r>
              <a:endParaRPr lang="en-US" dirty="0">
                <a:solidFill>
                  <a:schemeClr val="bg1"/>
                </a:solidFill>
                <a:latin typeface="Comic Sans MS"/>
                <a:cs typeface="Comic Sans MS"/>
              </a:endParaRPr>
            </a:p>
          </p:txBody>
        </p:sp>
        <p:sp>
          <p:nvSpPr>
            <p:cNvPr id="17" name="TextBox 16"/>
            <p:cNvSpPr txBox="1"/>
            <p:nvPr/>
          </p:nvSpPr>
          <p:spPr>
            <a:xfrm rot="16200000">
              <a:off x="2660076" y="1453769"/>
              <a:ext cx="717577" cy="307777"/>
            </a:xfrm>
            <a:prstGeom prst="rect">
              <a:avLst/>
            </a:prstGeom>
            <a:noFill/>
          </p:spPr>
          <p:txBody>
            <a:bodyPr wrap="none" rtlCol="0">
              <a:spAutoFit/>
            </a:bodyPr>
            <a:lstStyle/>
            <a:p>
              <a:r>
                <a:rPr lang="en-US" sz="1400" dirty="0" smtClean="0">
                  <a:solidFill>
                    <a:schemeClr val="bg1"/>
                  </a:solidFill>
                  <a:latin typeface="Comic Sans MS"/>
                  <a:cs typeface="Comic Sans MS"/>
                </a:rPr>
                <a:t>70° W</a:t>
              </a:r>
              <a:endParaRPr lang="en-US" sz="1400" dirty="0">
                <a:solidFill>
                  <a:schemeClr val="bg1"/>
                </a:solidFill>
                <a:latin typeface="Comic Sans MS"/>
                <a:cs typeface="Comic Sans MS"/>
              </a:endParaRPr>
            </a:p>
          </p:txBody>
        </p:sp>
        <p:sp>
          <p:nvSpPr>
            <p:cNvPr id="18" name="TextBox 17"/>
            <p:cNvSpPr txBox="1"/>
            <p:nvPr/>
          </p:nvSpPr>
          <p:spPr>
            <a:xfrm rot="16200000">
              <a:off x="2666180" y="2643919"/>
              <a:ext cx="717577" cy="307777"/>
            </a:xfrm>
            <a:prstGeom prst="rect">
              <a:avLst/>
            </a:prstGeom>
            <a:noFill/>
          </p:spPr>
          <p:txBody>
            <a:bodyPr wrap="none" rtlCol="0">
              <a:spAutoFit/>
            </a:bodyPr>
            <a:lstStyle/>
            <a:p>
              <a:r>
                <a:rPr lang="en-US" sz="1400" dirty="0" smtClean="0">
                  <a:solidFill>
                    <a:schemeClr val="bg1"/>
                  </a:solidFill>
                  <a:latin typeface="Comic Sans MS"/>
                  <a:cs typeface="Comic Sans MS"/>
                </a:rPr>
                <a:t>90° W</a:t>
              </a:r>
              <a:endParaRPr lang="en-US" sz="1400" dirty="0">
                <a:solidFill>
                  <a:schemeClr val="bg1"/>
                </a:solidFill>
                <a:latin typeface="Comic Sans MS"/>
                <a:cs typeface="Comic Sans MS"/>
              </a:endParaRPr>
            </a:p>
          </p:txBody>
        </p:sp>
      </p:grpSp>
    </p:spTree>
    <p:extLst>
      <p:ext uri="{BB962C8B-B14F-4D97-AF65-F5344CB8AC3E}">
        <p14:creationId xmlns:p14="http://schemas.microsoft.com/office/powerpoint/2010/main" val="9723217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 y="0"/>
            <a:ext cx="9144000" cy="10058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47840" y="0"/>
            <a:ext cx="2387600" cy="678078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2A_logo_round_white_blackbackground.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
        <p:nvSpPr>
          <p:cNvPr id="11" name="Title 1"/>
          <p:cNvSpPr txBox="1">
            <a:spLocks/>
          </p:cNvSpPr>
          <p:nvPr/>
        </p:nvSpPr>
        <p:spPr>
          <a:xfrm>
            <a:off x="0" y="40958"/>
            <a:ext cx="9235440" cy="96488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dirty="0" smtClean="0"/>
              <a:t>Some of these events are huge</a:t>
            </a:r>
            <a:endParaRPr lang="en-US" dirty="0"/>
          </a:p>
        </p:txBody>
      </p:sp>
      <p:pic>
        <p:nvPicPr>
          <p:cNvPr id="3" name="Picture 2" descr="Figure3jd302_clean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600" y="1193801"/>
            <a:ext cx="6865949" cy="5155184"/>
          </a:xfrm>
          <a:prstGeom prst="rect">
            <a:avLst/>
          </a:prstGeom>
        </p:spPr>
      </p:pic>
      <p:sp>
        <p:nvSpPr>
          <p:cNvPr id="12" name="Rectangle 11"/>
          <p:cNvSpPr/>
          <p:nvPr/>
        </p:nvSpPr>
        <p:spPr>
          <a:xfrm>
            <a:off x="7030720" y="1005840"/>
            <a:ext cx="698829" cy="56540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005840"/>
            <a:ext cx="2311400" cy="57749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01039" y="6074665"/>
            <a:ext cx="7028509" cy="304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275166" y="3925240"/>
            <a:ext cx="1655884" cy="646331"/>
          </a:xfrm>
          <a:prstGeom prst="rect">
            <a:avLst/>
          </a:prstGeom>
          <a:noFill/>
        </p:spPr>
        <p:txBody>
          <a:bodyPr wrap="none" rtlCol="0">
            <a:spAutoFit/>
          </a:bodyPr>
          <a:lstStyle/>
          <a:p>
            <a:r>
              <a:rPr lang="en-US" dirty="0" smtClean="0">
                <a:solidFill>
                  <a:schemeClr val="bg1"/>
                </a:solidFill>
                <a:latin typeface="Comic Sans MS"/>
                <a:cs typeface="Comic Sans MS"/>
              </a:rPr>
              <a:t>20:56 UT</a:t>
            </a:r>
          </a:p>
          <a:p>
            <a:r>
              <a:rPr lang="en-US" dirty="0" smtClean="0">
                <a:solidFill>
                  <a:schemeClr val="bg1"/>
                </a:solidFill>
                <a:latin typeface="Comic Sans MS"/>
                <a:cs typeface="Comic Sans MS"/>
              </a:rPr>
              <a:t>JD 302, 2013</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24397192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eGrootHedlin-Figure09.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080" y="914400"/>
            <a:ext cx="7696200" cy="5772150"/>
          </a:xfrm>
          <a:prstGeom prst="rect">
            <a:avLst/>
          </a:prstGeom>
        </p:spPr>
      </p:pic>
      <p:sp>
        <p:nvSpPr>
          <p:cNvPr id="6" name="Rectangle 5"/>
          <p:cNvSpPr/>
          <p:nvPr/>
        </p:nvSpPr>
        <p:spPr>
          <a:xfrm>
            <a:off x="91440" y="0"/>
            <a:ext cx="9144000" cy="10058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63600" y="6553200"/>
            <a:ext cx="8371840" cy="304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103632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69280" y="0"/>
            <a:ext cx="3566160" cy="678078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2A_logo_round_white_blackbackground.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
        <p:nvSpPr>
          <p:cNvPr id="11" name="Title 1"/>
          <p:cNvSpPr txBox="1">
            <a:spLocks/>
          </p:cNvSpPr>
          <p:nvPr/>
        </p:nvSpPr>
        <p:spPr>
          <a:xfrm>
            <a:off x="0" y="40958"/>
            <a:ext cx="9235440" cy="96488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dirty="0" smtClean="0"/>
              <a:t>Some of these events are huge</a:t>
            </a:r>
            <a:endParaRPr lang="en-US" dirty="0"/>
          </a:p>
        </p:txBody>
      </p:sp>
      <p:pic>
        <p:nvPicPr>
          <p:cNvPr id="12" name="Picture 11" descr="Figure3jd302_cleane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2199" y="1026160"/>
            <a:ext cx="2826841" cy="2122487"/>
          </a:xfrm>
          <a:prstGeom prst="rect">
            <a:avLst/>
          </a:prstGeom>
        </p:spPr>
      </p:pic>
      <p:sp>
        <p:nvSpPr>
          <p:cNvPr id="13" name="TextBox 12"/>
          <p:cNvSpPr txBox="1"/>
          <p:nvPr/>
        </p:nvSpPr>
        <p:spPr>
          <a:xfrm>
            <a:off x="7275166" y="3925240"/>
            <a:ext cx="1655884" cy="646331"/>
          </a:xfrm>
          <a:prstGeom prst="rect">
            <a:avLst/>
          </a:prstGeom>
          <a:noFill/>
        </p:spPr>
        <p:txBody>
          <a:bodyPr wrap="none" rtlCol="0">
            <a:spAutoFit/>
          </a:bodyPr>
          <a:lstStyle/>
          <a:p>
            <a:r>
              <a:rPr lang="en-US" dirty="0" smtClean="0">
                <a:solidFill>
                  <a:schemeClr val="bg1"/>
                </a:solidFill>
                <a:latin typeface="Comic Sans MS"/>
                <a:cs typeface="Comic Sans MS"/>
              </a:rPr>
              <a:t>20:56 UT</a:t>
            </a:r>
          </a:p>
          <a:p>
            <a:r>
              <a:rPr lang="en-US" dirty="0" smtClean="0">
                <a:solidFill>
                  <a:schemeClr val="bg1"/>
                </a:solidFill>
                <a:latin typeface="Comic Sans MS"/>
                <a:cs typeface="Comic Sans MS"/>
              </a:rPr>
              <a:t>JD 302, 2013</a:t>
            </a:r>
            <a:endParaRPr lang="en-US" dirty="0">
              <a:solidFill>
                <a:schemeClr val="bg1"/>
              </a:solidFill>
              <a:latin typeface="Comic Sans MS"/>
              <a:cs typeface="Comic Sans MS"/>
            </a:endParaRPr>
          </a:p>
        </p:txBody>
      </p:sp>
      <p:sp>
        <p:nvSpPr>
          <p:cNvPr id="17" name="Rectangle 16"/>
          <p:cNvSpPr/>
          <p:nvPr/>
        </p:nvSpPr>
        <p:spPr>
          <a:xfrm>
            <a:off x="6002200" y="5375306"/>
            <a:ext cx="1502346" cy="1200329"/>
          </a:xfrm>
          <a:prstGeom prst="rect">
            <a:avLst/>
          </a:prstGeom>
        </p:spPr>
        <p:txBody>
          <a:bodyPr wrap="square">
            <a:spAutoFit/>
          </a:bodyPr>
          <a:lstStyle/>
          <a:p>
            <a:r>
              <a:rPr lang="en-US" dirty="0" smtClean="0">
                <a:solidFill>
                  <a:schemeClr val="bg1"/>
                </a:solidFill>
                <a:latin typeface="Comic Sans MS"/>
              </a:rPr>
              <a:t>de Groot-Hedlin and Hedlin, </a:t>
            </a:r>
            <a:r>
              <a:rPr lang="en-US" dirty="0" smtClean="0">
                <a:solidFill>
                  <a:schemeClr val="bg1"/>
                </a:solidFill>
                <a:latin typeface="Comic Sans MS"/>
              </a:rPr>
              <a:t>GJI</a:t>
            </a:r>
            <a:r>
              <a:rPr lang="en-US" dirty="0">
                <a:solidFill>
                  <a:schemeClr val="bg1"/>
                </a:solidFill>
                <a:latin typeface="Comic Sans MS"/>
              </a:rPr>
              <a:t> </a:t>
            </a:r>
            <a:r>
              <a:rPr lang="en-US" dirty="0" smtClean="0">
                <a:solidFill>
                  <a:schemeClr val="bg1"/>
                </a:solidFill>
                <a:latin typeface="Comic Sans MS"/>
              </a:rPr>
              <a:t>(2015)</a:t>
            </a:r>
            <a:endParaRPr lang="en-US" dirty="0">
              <a:solidFill>
                <a:schemeClr val="bg1"/>
              </a:solidFill>
              <a:latin typeface="Comic Sans MS"/>
            </a:endParaRPr>
          </a:p>
        </p:txBody>
      </p:sp>
      <p:sp>
        <p:nvSpPr>
          <p:cNvPr id="14" name="TextBox 13"/>
          <p:cNvSpPr txBox="1"/>
          <p:nvPr/>
        </p:nvSpPr>
        <p:spPr>
          <a:xfrm>
            <a:off x="-68757" y="1005840"/>
            <a:ext cx="1185090" cy="369332"/>
          </a:xfrm>
          <a:prstGeom prst="rect">
            <a:avLst/>
          </a:prstGeom>
          <a:noFill/>
        </p:spPr>
        <p:txBody>
          <a:bodyPr wrap="none" rtlCol="0">
            <a:spAutoFit/>
          </a:bodyPr>
          <a:lstStyle/>
          <a:p>
            <a:r>
              <a:rPr lang="en-US" dirty="0">
                <a:solidFill>
                  <a:schemeClr val="bg1"/>
                </a:solidFill>
                <a:latin typeface="Comic Sans MS"/>
                <a:cs typeface="Comic Sans MS"/>
              </a:rPr>
              <a:t>2</a:t>
            </a:r>
            <a:r>
              <a:rPr lang="en-US" dirty="0" smtClean="0">
                <a:solidFill>
                  <a:schemeClr val="bg1"/>
                </a:solidFill>
                <a:latin typeface="Comic Sans MS"/>
                <a:cs typeface="Comic Sans MS"/>
              </a:rPr>
              <a:t>,000 km</a:t>
            </a:r>
            <a:endParaRPr lang="en-US" dirty="0">
              <a:solidFill>
                <a:schemeClr val="bg1"/>
              </a:solidFill>
              <a:latin typeface="Comic Sans MS"/>
              <a:cs typeface="Comic Sans MS"/>
            </a:endParaRPr>
          </a:p>
        </p:txBody>
      </p:sp>
      <p:sp>
        <p:nvSpPr>
          <p:cNvPr id="15" name="TextBox 14"/>
          <p:cNvSpPr txBox="1"/>
          <p:nvPr/>
        </p:nvSpPr>
        <p:spPr>
          <a:xfrm>
            <a:off x="-57725" y="4386905"/>
            <a:ext cx="1148121" cy="369332"/>
          </a:xfrm>
          <a:prstGeom prst="rect">
            <a:avLst/>
          </a:prstGeom>
          <a:noFill/>
        </p:spPr>
        <p:txBody>
          <a:bodyPr wrap="none" rtlCol="0">
            <a:spAutoFit/>
          </a:bodyPr>
          <a:lstStyle/>
          <a:p>
            <a:r>
              <a:rPr lang="en-US" dirty="0" smtClean="0">
                <a:solidFill>
                  <a:schemeClr val="bg1"/>
                </a:solidFill>
                <a:latin typeface="Comic Sans MS"/>
                <a:cs typeface="Comic Sans MS"/>
              </a:rPr>
              <a:t>1,000 km</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31492964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eGrootHedlin-Figure09.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080" y="914400"/>
            <a:ext cx="7696200" cy="5772150"/>
          </a:xfrm>
          <a:prstGeom prst="rect">
            <a:avLst/>
          </a:prstGeom>
        </p:spPr>
      </p:pic>
      <p:sp>
        <p:nvSpPr>
          <p:cNvPr id="6" name="Rectangle 5"/>
          <p:cNvSpPr/>
          <p:nvPr/>
        </p:nvSpPr>
        <p:spPr>
          <a:xfrm>
            <a:off x="91440" y="0"/>
            <a:ext cx="9144000" cy="10058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63600" y="6553200"/>
            <a:ext cx="8371840" cy="304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103632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69280" y="0"/>
            <a:ext cx="3566160" cy="678078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2A_logo_round_white_blackbackground.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3108" y="5739892"/>
            <a:ext cx="1040892" cy="1040892"/>
          </a:xfrm>
          <a:prstGeom prst="rect">
            <a:avLst/>
          </a:prstGeom>
        </p:spPr>
      </p:pic>
      <p:sp>
        <p:nvSpPr>
          <p:cNvPr id="11" name="Title 1"/>
          <p:cNvSpPr txBox="1">
            <a:spLocks/>
          </p:cNvSpPr>
          <p:nvPr/>
        </p:nvSpPr>
        <p:spPr>
          <a:xfrm>
            <a:off x="0" y="40958"/>
            <a:ext cx="9235440" cy="96488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dirty="0" smtClean="0"/>
              <a:t>Some of these events are huge</a:t>
            </a:r>
            <a:endParaRPr lang="en-US" dirty="0"/>
          </a:p>
        </p:txBody>
      </p:sp>
      <p:pic>
        <p:nvPicPr>
          <p:cNvPr id="12" name="Picture 11" descr="Figure3jd302_cleane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2199" y="1026160"/>
            <a:ext cx="2826841" cy="2122487"/>
          </a:xfrm>
          <a:prstGeom prst="rect">
            <a:avLst/>
          </a:prstGeom>
        </p:spPr>
      </p:pic>
      <p:sp>
        <p:nvSpPr>
          <p:cNvPr id="13" name="TextBox 12"/>
          <p:cNvSpPr txBox="1"/>
          <p:nvPr/>
        </p:nvSpPr>
        <p:spPr>
          <a:xfrm>
            <a:off x="7275166" y="3925240"/>
            <a:ext cx="1655884" cy="646331"/>
          </a:xfrm>
          <a:prstGeom prst="rect">
            <a:avLst/>
          </a:prstGeom>
          <a:noFill/>
        </p:spPr>
        <p:txBody>
          <a:bodyPr wrap="none" rtlCol="0">
            <a:spAutoFit/>
          </a:bodyPr>
          <a:lstStyle/>
          <a:p>
            <a:r>
              <a:rPr lang="en-US" dirty="0" smtClean="0">
                <a:solidFill>
                  <a:schemeClr val="bg1"/>
                </a:solidFill>
                <a:latin typeface="Comic Sans MS"/>
                <a:cs typeface="Comic Sans MS"/>
              </a:rPr>
              <a:t>20:56 UT</a:t>
            </a:r>
          </a:p>
          <a:p>
            <a:r>
              <a:rPr lang="en-US" dirty="0" smtClean="0">
                <a:solidFill>
                  <a:schemeClr val="bg1"/>
                </a:solidFill>
                <a:latin typeface="Comic Sans MS"/>
                <a:cs typeface="Comic Sans MS"/>
              </a:rPr>
              <a:t>JD 302, 2013</a:t>
            </a:r>
            <a:endParaRPr lang="en-US" dirty="0">
              <a:solidFill>
                <a:schemeClr val="bg1"/>
              </a:solidFill>
              <a:latin typeface="Comic Sans MS"/>
              <a:cs typeface="Comic Sans MS"/>
            </a:endParaRPr>
          </a:p>
        </p:txBody>
      </p:sp>
      <p:sp>
        <p:nvSpPr>
          <p:cNvPr id="15" name="Left Arrow 14"/>
          <p:cNvSpPr/>
          <p:nvPr/>
        </p:nvSpPr>
        <p:spPr>
          <a:xfrm>
            <a:off x="6142940" y="5540360"/>
            <a:ext cx="1580293" cy="199532"/>
          </a:xfrm>
          <a:prstGeom prst="leftArrow">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535280" y="5165111"/>
            <a:ext cx="774521" cy="369332"/>
          </a:xfrm>
          <a:prstGeom prst="rect">
            <a:avLst/>
          </a:prstGeom>
        </p:spPr>
        <p:txBody>
          <a:bodyPr wrap="square">
            <a:spAutoFit/>
          </a:bodyPr>
          <a:lstStyle/>
          <a:p>
            <a:r>
              <a:rPr lang="en-US" dirty="0">
                <a:solidFill>
                  <a:schemeClr val="bg1"/>
                </a:solidFill>
                <a:latin typeface="Comic Sans MS"/>
              </a:rPr>
              <a:t>W</a:t>
            </a:r>
            <a:r>
              <a:rPr lang="en-US" dirty="0" smtClean="0">
                <a:solidFill>
                  <a:schemeClr val="bg1"/>
                </a:solidFill>
                <a:latin typeface="Comic Sans MS"/>
              </a:rPr>
              <a:t>ind</a:t>
            </a:r>
            <a:endParaRPr lang="en-US" dirty="0"/>
          </a:p>
        </p:txBody>
      </p:sp>
      <p:sp>
        <p:nvSpPr>
          <p:cNvPr id="17" name="TextBox 16"/>
          <p:cNvSpPr txBox="1"/>
          <p:nvPr/>
        </p:nvSpPr>
        <p:spPr>
          <a:xfrm>
            <a:off x="-68757" y="1005840"/>
            <a:ext cx="1185090" cy="369332"/>
          </a:xfrm>
          <a:prstGeom prst="rect">
            <a:avLst/>
          </a:prstGeom>
          <a:noFill/>
        </p:spPr>
        <p:txBody>
          <a:bodyPr wrap="none" rtlCol="0">
            <a:spAutoFit/>
          </a:bodyPr>
          <a:lstStyle/>
          <a:p>
            <a:r>
              <a:rPr lang="en-US" dirty="0">
                <a:solidFill>
                  <a:schemeClr val="bg1"/>
                </a:solidFill>
                <a:latin typeface="Comic Sans MS"/>
                <a:cs typeface="Comic Sans MS"/>
              </a:rPr>
              <a:t>2</a:t>
            </a:r>
            <a:r>
              <a:rPr lang="en-US" dirty="0" smtClean="0">
                <a:solidFill>
                  <a:schemeClr val="bg1"/>
                </a:solidFill>
                <a:latin typeface="Comic Sans MS"/>
                <a:cs typeface="Comic Sans MS"/>
              </a:rPr>
              <a:t>,000 km</a:t>
            </a:r>
            <a:endParaRPr lang="en-US" dirty="0">
              <a:solidFill>
                <a:schemeClr val="bg1"/>
              </a:solidFill>
              <a:latin typeface="Comic Sans MS"/>
              <a:cs typeface="Comic Sans MS"/>
            </a:endParaRPr>
          </a:p>
        </p:txBody>
      </p:sp>
      <p:sp>
        <p:nvSpPr>
          <p:cNvPr id="18" name="TextBox 17"/>
          <p:cNvSpPr txBox="1"/>
          <p:nvPr/>
        </p:nvSpPr>
        <p:spPr>
          <a:xfrm>
            <a:off x="-57725" y="4386905"/>
            <a:ext cx="1148121" cy="369332"/>
          </a:xfrm>
          <a:prstGeom prst="rect">
            <a:avLst/>
          </a:prstGeom>
          <a:noFill/>
        </p:spPr>
        <p:txBody>
          <a:bodyPr wrap="none" rtlCol="0">
            <a:spAutoFit/>
          </a:bodyPr>
          <a:lstStyle/>
          <a:p>
            <a:r>
              <a:rPr lang="en-US" dirty="0" smtClean="0">
                <a:solidFill>
                  <a:schemeClr val="bg1"/>
                </a:solidFill>
                <a:latin typeface="Comic Sans MS"/>
                <a:cs typeface="Comic Sans MS"/>
              </a:rPr>
              <a:t>1,000 km</a:t>
            </a:r>
            <a:endParaRPr lang="en-US" dirty="0">
              <a:solidFill>
                <a:schemeClr val="bg1"/>
              </a:solidFill>
              <a:latin typeface="Comic Sans MS"/>
              <a:cs typeface="Comic Sans MS"/>
            </a:endParaRPr>
          </a:p>
        </p:txBody>
      </p:sp>
      <p:grpSp>
        <p:nvGrpSpPr>
          <p:cNvPr id="19" name="Group 18"/>
          <p:cNvGrpSpPr/>
          <p:nvPr/>
        </p:nvGrpSpPr>
        <p:grpSpPr>
          <a:xfrm>
            <a:off x="4191003" y="4860637"/>
            <a:ext cx="4975167" cy="1985818"/>
            <a:chOff x="301234" y="1956130"/>
            <a:chExt cx="8229599" cy="3187424"/>
          </a:xfrm>
        </p:grpSpPr>
        <p:pic>
          <p:nvPicPr>
            <p:cNvPr id="20" name="Picture 19" descr="ray_tracing_fig_formicha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34" y="1956130"/>
              <a:ext cx="8229599" cy="3187424"/>
            </a:xfrm>
            <a:prstGeom prst="rect">
              <a:avLst/>
            </a:prstGeom>
          </p:spPr>
        </p:pic>
        <p:pic>
          <p:nvPicPr>
            <p:cNvPr id="21" name="Picture 20" descr="Screen Shot 2015-06-05 at 12.02.25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738858" y="2047049"/>
              <a:ext cx="6197600" cy="2665634"/>
            </a:xfrm>
            <a:prstGeom prst="rect">
              <a:avLst/>
            </a:prstGeom>
          </p:spPr>
        </p:pic>
        <p:sp>
          <p:nvSpPr>
            <p:cNvPr id="22" name="Left Arrow 21"/>
            <p:cNvSpPr/>
            <p:nvPr/>
          </p:nvSpPr>
          <p:spPr>
            <a:xfrm rot="10800000">
              <a:off x="3486730" y="3105096"/>
              <a:ext cx="2794000" cy="352777"/>
            </a:xfrm>
            <a:prstGeom prst="leftArrow">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258428" y="2565773"/>
              <a:ext cx="745742" cy="369332"/>
            </a:xfrm>
            <a:prstGeom prst="rect">
              <a:avLst/>
            </a:prstGeom>
          </p:spPr>
          <p:txBody>
            <a:bodyPr wrap="none">
              <a:spAutoFit/>
            </a:bodyPr>
            <a:lstStyle/>
            <a:p>
              <a:r>
                <a:rPr lang="en-US" dirty="0">
                  <a:solidFill>
                    <a:schemeClr val="bg1"/>
                  </a:solidFill>
                  <a:latin typeface="Comic Sans MS"/>
                </a:rPr>
                <a:t>W</a:t>
              </a:r>
              <a:r>
                <a:rPr lang="en-US" dirty="0" smtClean="0">
                  <a:solidFill>
                    <a:schemeClr val="bg1"/>
                  </a:solidFill>
                  <a:latin typeface="Comic Sans MS"/>
                </a:rPr>
                <a:t>ind</a:t>
              </a:r>
              <a:endParaRPr lang="en-US" dirty="0"/>
            </a:p>
          </p:txBody>
        </p:sp>
      </p:grpSp>
    </p:spTree>
    <p:extLst>
      <p:ext uri="{BB962C8B-B14F-4D97-AF65-F5344CB8AC3E}">
        <p14:creationId xmlns:p14="http://schemas.microsoft.com/office/powerpoint/2010/main" val="29580560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 of acoustic activity</a:t>
            </a:r>
            <a:endParaRPr lang="en-US" dirty="0"/>
          </a:p>
        </p:txBody>
      </p:sp>
      <p:pic>
        <p:nvPicPr>
          <p:cNvPr id="4" name="Picture 3" descr="histogramofevents_ALLPRESS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545" y="1648113"/>
            <a:ext cx="6176818" cy="4632614"/>
          </a:xfrm>
          <a:prstGeom prst="rect">
            <a:avLst/>
          </a:prstGeom>
        </p:spPr>
      </p:pic>
      <p:sp>
        <p:nvSpPr>
          <p:cNvPr id="5" name="TextBox 4"/>
          <p:cNvSpPr txBox="1"/>
          <p:nvPr/>
        </p:nvSpPr>
        <p:spPr>
          <a:xfrm>
            <a:off x="6384628" y="6292394"/>
            <a:ext cx="1333981" cy="369332"/>
          </a:xfrm>
          <a:prstGeom prst="rect">
            <a:avLst/>
          </a:prstGeom>
          <a:noFill/>
        </p:spPr>
        <p:txBody>
          <a:bodyPr wrap="none" rtlCol="0">
            <a:spAutoFit/>
          </a:bodyPr>
          <a:lstStyle/>
          <a:p>
            <a:r>
              <a:rPr lang="en-US" dirty="0" smtClean="0">
                <a:solidFill>
                  <a:schemeClr val="bg1"/>
                </a:solidFill>
                <a:latin typeface="Comic Sans MS"/>
                <a:cs typeface="Comic Sans MS"/>
              </a:rPr>
              <a:t>2012-2014</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972920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u_JUST_MAP_WEB2-800x554.jpg"/>
          <p:cNvPicPr>
            <a:picLocks noChangeAspect="1"/>
          </p:cNvPicPr>
          <p:nvPr/>
        </p:nvPicPr>
        <p:blipFill>
          <a:blip r:embed="rId2" cstate="screen">
            <a:alphaModFix amt="44000"/>
            <a:extLst>
              <a:ext uri="{28A0092B-C50C-407E-A947-70E740481C1C}">
                <a14:useLocalDpi xmlns:a14="http://schemas.microsoft.com/office/drawing/2010/main"/>
              </a:ext>
            </a:extLst>
          </a:blip>
          <a:stretch>
            <a:fillRect/>
          </a:stretch>
        </p:blipFill>
        <p:spPr>
          <a:xfrm>
            <a:off x="37869" y="-1"/>
            <a:ext cx="9069642" cy="6858001"/>
          </a:xfrm>
          <a:prstGeom prst="rect">
            <a:avLst/>
          </a:prstGeom>
        </p:spPr>
      </p:pic>
      <p:sp>
        <p:nvSpPr>
          <p:cNvPr id="2" name="Title 1"/>
          <p:cNvSpPr>
            <a:spLocks noGrp="1"/>
          </p:cNvSpPr>
          <p:nvPr>
            <p:ph type="title"/>
          </p:nvPr>
        </p:nvSpPr>
        <p:spPr>
          <a:xfrm>
            <a:off x="37869" y="2103942"/>
            <a:ext cx="9069642" cy="1143000"/>
          </a:xfrm>
        </p:spPr>
        <p:txBody>
          <a:bodyPr>
            <a:noAutofit/>
          </a:bodyPr>
          <a:lstStyle/>
          <a:p>
            <a:r>
              <a:rPr lang="en-US" sz="3600" dirty="0" smtClean="0"/>
              <a:t>Study of atmospheric gravity waves</a:t>
            </a:r>
            <a:endParaRPr lang="en-US" sz="3600" dirty="0"/>
          </a:p>
        </p:txBody>
      </p:sp>
      <p:sp>
        <p:nvSpPr>
          <p:cNvPr id="4" name="Title 1"/>
          <p:cNvSpPr txBox="1">
            <a:spLocks/>
          </p:cNvSpPr>
          <p:nvPr/>
        </p:nvSpPr>
        <p:spPr>
          <a:xfrm>
            <a:off x="1889480" y="5469313"/>
            <a:ext cx="5557800" cy="11582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sz="1400" dirty="0" smtClean="0"/>
              <a:t>Background: Liu </a:t>
            </a:r>
            <a:r>
              <a:rPr lang="en-US" sz="1400" dirty="0"/>
              <a:t>et al. (2014</a:t>
            </a:r>
            <a:r>
              <a:rPr lang="en-US" sz="1400" dirty="0" smtClean="0"/>
              <a:t>), Gravity waves simulated by high-resolution Whole Atmosphere Community Climate Model, </a:t>
            </a:r>
          </a:p>
          <a:p>
            <a:r>
              <a:rPr lang="en-US" sz="1400" dirty="0" smtClean="0"/>
              <a:t>Geophysical Research Letters</a:t>
            </a:r>
            <a:endParaRPr lang="en-US" sz="1400" dirty="0"/>
          </a:p>
        </p:txBody>
      </p:sp>
    </p:spTree>
    <p:extLst>
      <p:ext uri="{BB962C8B-B14F-4D97-AF65-F5344CB8AC3E}">
        <p14:creationId xmlns:p14="http://schemas.microsoft.com/office/powerpoint/2010/main" val="28562321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15976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933440" y="0"/>
            <a:ext cx="186944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ontent Placeholder 10" descr="F2011jd116h23m00wav.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25141" y="2149662"/>
            <a:ext cx="3378570" cy="4613851"/>
          </a:xfrm>
        </p:spPr>
      </p:pic>
      <p:pic>
        <p:nvPicPr>
          <p:cNvPr id="10" name="Picture 9" descr="Screen Shot 2014-11-05 at 5.36.1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655" y="2790833"/>
            <a:ext cx="1131152" cy="3537858"/>
          </a:xfrm>
          <a:prstGeom prst="rect">
            <a:avLst/>
          </a:prstGeom>
        </p:spPr>
      </p:pic>
      <p:sp>
        <p:nvSpPr>
          <p:cNvPr id="13" name="Title 1"/>
          <p:cNvSpPr>
            <a:spLocks noGrp="1"/>
          </p:cNvSpPr>
          <p:nvPr>
            <p:ph type="title"/>
          </p:nvPr>
        </p:nvSpPr>
        <p:spPr/>
        <p:txBody>
          <a:bodyPr>
            <a:normAutofit/>
          </a:bodyPr>
          <a:lstStyle/>
          <a:p>
            <a:r>
              <a:rPr lang="en-US" dirty="0" smtClean="0"/>
              <a:t>Atmospheric gravity waves</a:t>
            </a:r>
            <a:endParaRPr lang="en-US" dirty="0"/>
          </a:p>
        </p:txBody>
      </p:sp>
      <p:sp>
        <p:nvSpPr>
          <p:cNvPr id="7" name="TextBox 6"/>
          <p:cNvSpPr txBox="1"/>
          <p:nvPr/>
        </p:nvSpPr>
        <p:spPr>
          <a:xfrm>
            <a:off x="6368010" y="6294103"/>
            <a:ext cx="1117238" cy="369332"/>
          </a:xfrm>
          <a:prstGeom prst="rect">
            <a:avLst/>
          </a:prstGeom>
          <a:noFill/>
        </p:spPr>
        <p:txBody>
          <a:bodyPr wrap="none" rtlCol="0">
            <a:spAutoFit/>
          </a:bodyPr>
          <a:lstStyle/>
          <a:p>
            <a:r>
              <a:rPr lang="en-US" dirty="0" smtClean="0">
                <a:solidFill>
                  <a:schemeClr val="bg1"/>
                </a:solidFill>
                <a:latin typeface="Comic Sans MS"/>
                <a:cs typeface="Comic Sans MS"/>
              </a:rPr>
              <a:t>2-4 hour</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7628280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F2011jd116h23m30wav cop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25143" y="2149662"/>
            <a:ext cx="3378568" cy="4613851"/>
          </a:xfrm>
          <a:prstGeom prst="rect">
            <a:avLst/>
          </a:prstGeom>
        </p:spPr>
      </p:pic>
      <p:sp>
        <p:nvSpPr>
          <p:cNvPr id="13" name="Title 1"/>
          <p:cNvSpPr>
            <a:spLocks noGrp="1"/>
          </p:cNvSpPr>
          <p:nvPr>
            <p:ph type="title"/>
          </p:nvPr>
        </p:nvSpPr>
        <p:spPr/>
        <p:txBody>
          <a:bodyPr>
            <a:normAutofit/>
          </a:bodyPr>
          <a:lstStyle/>
          <a:p>
            <a:r>
              <a:rPr lang="en-US" dirty="0" smtClean="0"/>
              <a:t>Atmospheric gravity waves</a:t>
            </a:r>
            <a:endParaRPr lang="en-US" dirty="0"/>
          </a:p>
        </p:txBody>
      </p:sp>
      <p:pic>
        <p:nvPicPr>
          <p:cNvPr id="5" name="Picture 4" descr="Screen Shot 2014-11-05 at 5.36.1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655" y="2790833"/>
            <a:ext cx="1131152" cy="3537858"/>
          </a:xfrm>
          <a:prstGeom prst="rect">
            <a:avLst/>
          </a:prstGeom>
        </p:spPr>
      </p:pic>
      <p:sp>
        <p:nvSpPr>
          <p:cNvPr id="6" name="TextBox 5"/>
          <p:cNvSpPr txBox="1"/>
          <p:nvPr/>
        </p:nvSpPr>
        <p:spPr>
          <a:xfrm>
            <a:off x="6368010" y="6294103"/>
            <a:ext cx="1117238" cy="369332"/>
          </a:xfrm>
          <a:prstGeom prst="rect">
            <a:avLst/>
          </a:prstGeom>
          <a:noFill/>
        </p:spPr>
        <p:txBody>
          <a:bodyPr wrap="none" rtlCol="0">
            <a:spAutoFit/>
          </a:bodyPr>
          <a:lstStyle/>
          <a:p>
            <a:r>
              <a:rPr lang="en-US" dirty="0" smtClean="0">
                <a:solidFill>
                  <a:schemeClr val="bg1"/>
                </a:solidFill>
                <a:latin typeface="Comic Sans MS"/>
                <a:cs typeface="Comic Sans MS"/>
              </a:rPr>
              <a:t>2-4 hour</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40059746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F2011jd117h00m00wav cop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25143" y="2149662"/>
            <a:ext cx="3378568" cy="4613850"/>
          </a:xfrm>
          <a:prstGeom prst="rect">
            <a:avLst/>
          </a:prstGeom>
        </p:spPr>
      </p:pic>
      <p:sp>
        <p:nvSpPr>
          <p:cNvPr id="8" name="Title 1"/>
          <p:cNvSpPr>
            <a:spLocks noGrp="1"/>
          </p:cNvSpPr>
          <p:nvPr>
            <p:ph type="title"/>
          </p:nvPr>
        </p:nvSpPr>
        <p:spPr/>
        <p:txBody>
          <a:bodyPr>
            <a:normAutofit/>
          </a:bodyPr>
          <a:lstStyle/>
          <a:p>
            <a:r>
              <a:rPr lang="en-US" dirty="0" smtClean="0"/>
              <a:t>Atmospheric gravity waves</a:t>
            </a:r>
            <a:endParaRPr lang="en-US" dirty="0"/>
          </a:p>
        </p:txBody>
      </p:sp>
      <p:pic>
        <p:nvPicPr>
          <p:cNvPr id="5" name="Picture 4" descr="Screen Shot 2014-11-05 at 5.36.1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655" y="2790833"/>
            <a:ext cx="1131152" cy="3537858"/>
          </a:xfrm>
          <a:prstGeom prst="rect">
            <a:avLst/>
          </a:prstGeom>
        </p:spPr>
      </p:pic>
      <p:sp>
        <p:nvSpPr>
          <p:cNvPr id="6" name="TextBox 5"/>
          <p:cNvSpPr txBox="1"/>
          <p:nvPr/>
        </p:nvSpPr>
        <p:spPr>
          <a:xfrm>
            <a:off x="6368010" y="6294103"/>
            <a:ext cx="1117238" cy="369332"/>
          </a:xfrm>
          <a:prstGeom prst="rect">
            <a:avLst/>
          </a:prstGeom>
          <a:noFill/>
        </p:spPr>
        <p:txBody>
          <a:bodyPr wrap="none" rtlCol="0">
            <a:spAutoFit/>
          </a:bodyPr>
          <a:lstStyle/>
          <a:p>
            <a:r>
              <a:rPr lang="en-US" dirty="0" smtClean="0">
                <a:solidFill>
                  <a:schemeClr val="bg1"/>
                </a:solidFill>
                <a:latin typeface="Comic Sans MS"/>
                <a:cs typeface="Comic Sans MS"/>
              </a:rPr>
              <a:t>2-4 hour</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35395402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93" y="743382"/>
            <a:ext cx="7243824" cy="54416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1438"/>
            <a:ext cx="9144000" cy="15446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 Box 5"/>
          <p:cNvSpPr txBox="1">
            <a:spLocks noChangeArrowheads="1"/>
          </p:cNvSpPr>
          <p:nvPr/>
        </p:nvSpPr>
        <p:spPr bwMode="auto">
          <a:xfrm>
            <a:off x="1447800" y="219364"/>
            <a:ext cx="63824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400" dirty="0">
                <a:solidFill>
                  <a:schemeClr val="bg1"/>
                </a:solidFill>
                <a:latin typeface="Comic Sans MS"/>
              </a:rPr>
              <a:t>The Acoustic Spectrum</a:t>
            </a:r>
          </a:p>
        </p:txBody>
      </p:sp>
      <p:sp>
        <p:nvSpPr>
          <p:cNvPr id="3" name="TextBox 2"/>
          <p:cNvSpPr txBox="1"/>
          <p:nvPr/>
        </p:nvSpPr>
        <p:spPr>
          <a:xfrm>
            <a:off x="8207375" y="3784420"/>
            <a:ext cx="1047750" cy="1200329"/>
          </a:xfrm>
          <a:prstGeom prst="rect">
            <a:avLst/>
          </a:prstGeom>
          <a:noFill/>
        </p:spPr>
        <p:txBody>
          <a:bodyPr wrap="square" rtlCol="0">
            <a:spAutoFit/>
          </a:bodyPr>
          <a:lstStyle/>
          <a:p>
            <a:r>
              <a:rPr lang="en-US" dirty="0" smtClean="0">
                <a:solidFill>
                  <a:schemeClr val="bg1"/>
                </a:solidFill>
                <a:latin typeface="Comic Sans MS"/>
              </a:rPr>
              <a:t>Very deep rumble is here</a:t>
            </a:r>
            <a:endParaRPr lang="en-US" dirty="0">
              <a:solidFill>
                <a:schemeClr val="bg1"/>
              </a:solidFill>
              <a:latin typeface="Comic Sans MS"/>
            </a:endParaRPr>
          </a:p>
        </p:txBody>
      </p:sp>
      <p:cxnSp>
        <p:nvCxnSpPr>
          <p:cNvPr id="5" name="Straight Arrow Connector 4"/>
          <p:cNvCxnSpPr/>
          <p:nvPr/>
        </p:nvCxnSpPr>
        <p:spPr>
          <a:xfrm flipH="1">
            <a:off x="7635877" y="4333875"/>
            <a:ext cx="587373"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247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33440" y="0"/>
            <a:ext cx="19304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ontent Placeholder 4" descr="F2011jd117h00m30wav cop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25143" y="2149662"/>
            <a:ext cx="3378568" cy="4613851"/>
          </a:xfrm>
          <a:prstGeom prst="rect">
            <a:avLst/>
          </a:prstGeom>
        </p:spPr>
      </p:pic>
      <p:sp>
        <p:nvSpPr>
          <p:cNvPr id="10" name="Title 1"/>
          <p:cNvSpPr>
            <a:spLocks noGrp="1"/>
          </p:cNvSpPr>
          <p:nvPr>
            <p:ph type="title"/>
          </p:nvPr>
        </p:nvSpPr>
        <p:spPr/>
        <p:txBody>
          <a:bodyPr>
            <a:normAutofit/>
          </a:bodyPr>
          <a:lstStyle/>
          <a:p>
            <a:r>
              <a:rPr lang="en-US" dirty="0" smtClean="0"/>
              <a:t>Atmospheric gravity waves</a:t>
            </a:r>
            <a:endParaRPr lang="en-US" dirty="0"/>
          </a:p>
        </p:txBody>
      </p:sp>
      <p:pic>
        <p:nvPicPr>
          <p:cNvPr id="6" name="Picture 5" descr="Screen Shot 2014-11-05 at 5.36.1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655" y="2790833"/>
            <a:ext cx="1131152" cy="3537858"/>
          </a:xfrm>
          <a:prstGeom prst="rect">
            <a:avLst/>
          </a:prstGeom>
        </p:spPr>
      </p:pic>
      <p:sp>
        <p:nvSpPr>
          <p:cNvPr id="7" name="TextBox 6"/>
          <p:cNvSpPr txBox="1"/>
          <p:nvPr/>
        </p:nvSpPr>
        <p:spPr>
          <a:xfrm>
            <a:off x="6368010" y="6294103"/>
            <a:ext cx="1117238" cy="369332"/>
          </a:xfrm>
          <a:prstGeom prst="rect">
            <a:avLst/>
          </a:prstGeom>
          <a:noFill/>
        </p:spPr>
        <p:txBody>
          <a:bodyPr wrap="none" rtlCol="0">
            <a:spAutoFit/>
          </a:bodyPr>
          <a:lstStyle/>
          <a:p>
            <a:r>
              <a:rPr lang="en-US" dirty="0" smtClean="0">
                <a:solidFill>
                  <a:schemeClr val="bg1"/>
                </a:solidFill>
                <a:latin typeface="Comic Sans MS"/>
                <a:cs typeface="Comic Sans MS"/>
              </a:rPr>
              <a:t>2-4 hour</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26430093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33440" y="0"/>
            <a:ext cx="210312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4" descr="F2011jd117h01m00wav cop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25143" y="2149662"/>
            <a:ext cx="3378569" cy="4613851"/>
          </a:xfrm>
          <a:prstGeom prst="rect">
            <a:avLst/>
          </a:prstGeom>
        </p:spPr>
      </p:pic>
      <p:sp>
        <p:nvSpPr>
          <p:cNvPr id="8" name="Title 1"/>
          <p:cNvSpPr>
            <a:spLocks noGrp="1"/>
          </p:cNvSpPr>
          <p:nvPr>
            <p:ph type="title"/>
          </p:nvPr>
        </p:nvSpPr>
        <p:spPr/>
        <p:txBody>
          <a:bodyPr>
            <a:normAutofit/>
          </a:bodyPr>
          <a:lstStyle/>
          <a:p>
            <a:r>
              <a:rPr lang="en-US" dirty="0" smtClean="0"/>
              <a:t>Atmospheric gravity waves</a:t>
            </a:r>
            <a:endParaRPr lang="en-US" dirty="0"/>
          </a:p>
        </p:txBody>
      </p:sp>
      <p:pic>
        <p:nvPicPr>
          <p:cNvPr id="6" name="Picture 5" descr="Screen Shot 2014-11-05 at 5.36.1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655" y="2790833"/>
            <a:ext cx="1131152" cy="3537858"/>
          </a:xfrm>
          <a:prstGeom prst="rect">
            <a:avLst/>
          </a:prstGeom>
        </p:spPr>
      </p:pic>
      <p:sp>
        <p:nvSpPr>
          <p:cNvPr id="9" name="TextBox 8"/>
          <p:cNvSpPr txBox="1"/>
          <p:nvPr/>
        </p:nvSpPr>
        <p:spPr>
          <a:xfrm>
            <a:off x="6368010" y="6294103"/>
            <a:ext cx="1117238" cy="369332"/>
          </a:xfrm>
          <a:prstGeom prst="rect">
            <a:avLst/>
          </a:prstGeom>
          <a:noFill/>
        </p:spPr>
        <p:txBody>
          <a:bodyPr wrap="none" rtlCol="0">
            <a:spAutoFit/>
          </a:bodyPr>
          <a:lstStyle/>
          <a:p>
            <a:r>
              <a:rPr lang="en-US" dirty="0" smtClean="0">
                <a:solidFill>
                  <a:schemeClr val="bg1"/>
                </a:solidFill>
                <a:latin typeface="Comic Sans MS"/>
                <a:cs typeface="Comic Sans MS"/>
              </a:rPr>
              <a:t>2-4 hour</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12498647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33440" y="0"/>
            <a:ext cx="176784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ontent Placeholder 4" descr="F2011jd117h01m30wav cop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25143" y="2149662"/>
            <a:ext cx="3378569" cy="4613847"/>
          </a:xfrm>
          <a:prstGeom prst="rect">
            <a:avLst/>
          </a:prstGeom>
        </p:spPr>
      </p:pic>
      <p:sp>
        <p:nvSpPr>
          <p:cNvPr id="10" name="Title 1"/>
          <p:cNvSpPr>
            <a:spLocks noGrp="1"/>
          </p:cNvSpPr>
          <p:nvPr>
            <p:ph type="title"/>
          </p:nvPr>
        </p:nvSpPr>
        <p:spPr/>
        <p:txBody>
          <a:bodyPr>
            <a:normAutofit/>
          </a:bodyPr>
          <a:lstStyle/>
          <a:p>
            <a:r>
              <a:rPr lang="en-US" dirty="0" smtClean="0"/>
              <a:t>Atmospheric gravity waves</a:t>
            </a:r>
            <a:endParaRPr lang="en-US" dirty="0"/>
          </a:p>
        </p:txBody>
      </p:sp>
      <p:pic>
        <p:nvPicPr>
          <p:cNvPr id="6" name="Picture 5" descr="Screen Shot 2014-11-05 at 5.36.1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655" y="2790833"/>
            <a:ext cx="1131152" cy="3537858"/>
          </a:xfrm>
          <a:prstGeom prst="rect">
            <a:avLst/>
          </a:prstGeom>
        </p:spPr>
      </p:pic>
      <p:sp>
        <p:nvSpPr>
          <p:cNvPr id="7" name="TextBox 6"/>
          <p:cNvSpPr txBox="1"/>
          <p:nvPr/>
        </p:nvSpPr>
        <p:spPr>
          <a:xfrm>
            <a:off x="6368010" y="6294103"/>
            <a:ext cx="1117238" cy="369332"/>
          </a:xfrm>
          <a:prstGeom prst="rect">
            <a:avLst/>
          </a:prstGeom>
          <a:noFill/>
        </p:spPr>
        <p:txBody>
          <a:bodyPr wrap="none" rtlCol="0">
            <a:spAutoFit/>
          </a:bodyPr>
          <a:lstStyle/>
          <a:p>
            <a:r>
              <a:rPr lang="en-US" dirty="0" smtClean="0">
                <a:solidFill>
                  <a:schemeClr val="bg1"/>
                </a:solidFill>
                <a:latin typeface="Comic Sans MS"/>
                <a:cs typeface="Comic Sans MS"/>
              </a:rPr>
              <a:t>2-4 hour</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28652181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F2011jd117h02m30wav cop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25143" y="2149662"/>
            <a:ext cx="3378565" cy="4613847"/>
          </a:xfrm>
          <a:prstGeom prst="rect">
            <a:avLst/>
          </a:prstGeom>
        </p:spPr>
      </p:pic>
      <p:sp>
        <p:nvSpPr>
          <p:cNvPr id="12" name="Title 1"/>
          <p:cNvSpPr>
            <a:spLocks noGrp="1"/>
          </p:cNvSpPr>
          <p:nvPr>
            <p:ph type="title"/>
          </p:nvPr>
        </p:nvSpPr>
        <p:spPr/>
        <p:txBody>
          <a:bodyPr>
            <a:normAutofit/>
          </a:bodyPr>
          <a:lstStyle/>
          <a:p>
            <a:r>
              <a:rPr lang="en-US" dirty="0" smtClean="0"/>
              <a:t>Atmospheric gravity waves</a:t>
            </a:r>
            <a:endParaRPr lang="en-US" dirty="0"/>
          </a:p>
        </p:txBody>
      </p:sp>
      <p:pic>
        <p:nvPicPr>
          <p:cNvPr id="8" name="Content Placeholder 3" descr="triads_cull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825143" y="2283963"/>
            <a:ext cx="3181264" cy="4479546"/>
          </a:xfrm>
          <a:prstGeom prst="rect">
            <a:avLst/>
          </a:prstGeom>
        </p:spPr>
      </p:pic>
      <p:sp>
        <p:nvSpPr>
          <p:cNvPr id="6" name="Title 1"/>
          <p:cNvSpPr txBox="1">
            <a:spLocks/>
          </p:cNvSpPr>
          <p:nvPr/>
        </p:nvSpPr>
        <p:spPr>
          <a:xfrm>
            <a:off x="6412345" y="4048824"/>
            <a:ext cx="2274455" cy="14468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sz="2000" dirty="0" err="1" smtClean="0">
                <a:latin typeface="Chalkboard"/>
              </a:rPr>
              <a:t>Delauney</a:t>
            </a:r>
            <a:r>
              <a:rPr lang="en-US" sz="2000" dirty="0" smtClean="0">
                <a:latin typeface="Chalkboard"/>
              </a:rPr>
              <a:t> triangulation defines 580 three-element arrays</a:t>
            </a:r>
            <a:endParaRPr lang="en-US" sz="2000" dirty="0">
              <a:latin typeface="Chalkboard"/>
            </a:endParaRPr>
          </a:p>
        </p:txBody>
      </p:sp>
      <p:sp>
        <p:nvSpPr>
          <p:cNvPr id="7" name="Rectangle 6"/>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pic>
        <p:nvPicPr>
          <p:cNvPr id="9" name="Picture 8" descr="Delaunay_triangulation_sm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457" y="2401455"/>
            <a:ext cx="1479549" cy="1479549"/>
          </a:xfrm>
          <a:prstGeom prst="rect">
            <a:avLst/>
          </a:prstGeom>
        </p:spPr>
      </p:pic>
    </p:spTree>
    <p:extLst>
      <p:ext uri="{BB962C8B-B14F-4D97-AF65-F5344CB8AC3E}">
        <p14:creationId xmlns:p14="http://schemas.microsoft.com/office/powerpoint/2010/main" val="33557219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viejd116h23m0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34"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26952965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viejd116h23m3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12"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32997207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viejd117h00m0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12"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18044063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viejd117h00m3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12"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3026183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viejd117h01m0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12"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31226491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viejd117h01m3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12"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29856384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828800" y="3429000"/>
            <a:ext cx="152400" cy="1600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3555" name="Rectangle 3"/>
          <p:cNvSpPr>
            <a:spLocks noChangeArrowheads="1"/>
          </p:cNvSpPr>
          <p:nvPr/>
        </p:nvSpPr>
        <p:spPr bwMode="auto">
          <a:xfrm>
            <a:off x="1981200" y="4953000"/>
            <a:ext cx="17526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3556" name="Rectangle 4"/>
          <p:cNvSpPr>
            <a:spLocks noChangeArrowheads="1"/>
          </p:cNvSpPr>
          <p:nvPr/>
        </p:nvSpPr>
        <p:spPr bwMode="auto">
          <a:xfrm>
            <a:off x="3581400" y="3429000"/>
            <a:ext cx="304800" cy="1600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3557" name="Text Box 5"/>
          <p:cNvSpPr txBox="1">
            <a:spLocks noChangeArrowheads="1"/>
          </p:cNvSpPr>
          <p:nvPr/>
        </p:nvSpPr>
        <p:spPr bwMode="auto">
          <a:xfrm>
            <a:off x="0" y="212725"/>
            <a:ext cx="9144000" cy="8540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5000" i="1" dirty="0">
                <a:solidFill>
                  <a:schemeClr val="bg1"/>
                </a:solidFill>
                <a:latin typeface="Comic Sans MS" charset="0"/>
              </a:rPr>
              <a:t>Some Infrasound Sources</a:t>
            </a:r>
          </a:p>
        </p:txBody>
      </p:sp>
      <p:pic>
        <p:nvPicPr>
          <p:cNvPr id="23558" name="Picture 6"/>
          <p:cNvPicPr>
            <a:picLocks noChangeAspect="1" noChangeArrowheads="1"/>
          </p:cNvPicPr>
          <p:nvPr/>
        </p:nvPicPr>
        <p:blipFill>
          <a:blip r:embed="rId3"/>
          <a:srcRect/>
          <a:stretch>
            <a:fillRect/>
          </a:stretch>
        </p:blipFill>
        <p:spPr bwMode="auto">
          <a:xfrm>
            <a:off x="-742000" y="1385252"/>
            <a:ext cx="9906000" cy="5492750"/>
          </a:xfrm>
          <a:prstGeom prst="rect">
            <a:avLst/>
          </a:prstGeom>
          <a:noFill/>
          <a:ln w="9525">
            <a:noFill/>
            <a:miter lim="800000"/>
            <a:headEnd/>
            <a:tailEnd/>
          </a:ln>
        </p:spPr>
      </p:pic>
    </p:spTree>
    <p:extLst>
      <p:ext uri="{BB962C8B-B14F-4D97-AF65-F5344CB8AC3E}">
        <p14:creationId xmlns:p14="http://schemas.microsoft.com/office/powerpoint/2010/main" val="1564060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Moviejd117h02m0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12"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35412960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viejd117h02m3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41"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11399073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viejd117h03m00wav.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457200"/>
            <a:ext cx="8162512" cy="5486400"/>
          </a:xfrm>
        </p:spPr>
      </p:pic>
      <p:sp>
        <p:nvSpPr>
          <p:cNvPr id="4" name="Rectangle 3"/>
          <p:cNvSpPr/>
          <p:nvPr/>
        </p:nvSpPr>
        <p:spPr>
          <a:xfrm>
            <a:off x="334818" y="6021637"/>
            <a:ext cx="2320636" cy="646331"/>
          </a:xfrm>
          <a:prstGeom prst="rect">
            <a:avLst/>
          </a:prstGeom>
        </p:spPr>
        <p:txBody>
          <a:bodyPr wrap="square">
            <a:spAutoFit/>
          </a:bodyPr>
          <a:lstStyle/>
          <a:p>
            <a:r>
              <a:rPr lang="en-US" dirty="0" smtClean="0">
                <a:solidFill>
                  <a:schemeClr val="bg1"/>
                </a:solidFill>
                <a:latin typeface="Comic Sans MS"/>
              </a:rPr>
              <a:t>de Groot-Hedlin et al., EPSL, 2013</a:t>
            </a:r>
            <a:endParaRPr lang="en-US" dirty="0">
              <a:solidFill>
                <a:schemeClr val="bg1"/>
              </a:solidFill>
              <a:latin typeface="Comic Sans MS"/>
            </a:endParaRPr>
          </a:p>
        </p:txBody>
      </p:sp>
    </p:spTree>
    <p:extLst>
      <p:ext uri="{BB962C8B-B14F-4D97-AF65-F5344CB8AC3E}">
        <p14:creationId xmlns:p14="http://schemas.microsoft.com/office/powerpoint/2010/main" val="249840472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00" y="0"/>
            <a:ext cx="9061920" cy="1094944"/>
          </a:xfrm>
        </p:spPr>
        <p:txBody>
          <a:bodyPr>
            <a:normAutofit/>
          </a:bodyPr>
          <a:lstStyle/>
          <a:p>
            <a:r>
              <a:rPr lang="en-US" sz="2800" dirty="0" smtClean="0">
                <a:cs typeface="Comic Sans MS"/>
              </a:rPr>
              <a:t>Case studies: Comparison with satellite observations</a:t>
            </a:r>
            <a:endParaRPr lang="en-US" sz="2800" dirty="0">
              <a:cs typeface="Comic Sans MS"/>
            </a:endParaRPr>
          </a:p>
        </p:txBody>
      </p:sp>
      <p:sp>
        <p:nvSpPr>
          <p:cNvPr id="11" name="Text Placeholder 10"/>
          <p:cNvSpPr>
            <a:spLocks noGrp="1"/>
          </p:cNvSpPr>
          <p:nvPr>
            <p:ph type="body" idx="1"/>
          </p:nvPr>
        </p:nvSpPr>
        <p:spPr>
          <a:xfrm>
            <a:off x="83980" y="1388296"/>
            <a:ext cx="4645025" cy="687161"/>
          </a:xfrm>
        </p:spPr>
        <p:txBody>
          <a:bodyPr>
            <a:noAutofit/>
          </a:bodyPr>
          <a:lstStyle/>
          <a:p>
            <a:r>
              <a:rPr lang="en-US" sz="2000" b="0" dirty="0" smtClean="0">
                <a:cs typeface="Comic Sans MS"/>
              </a:rPr>
              <a:t>Gravity waves observed at ground level using the TA</a:t>
            </a:r>
            <a:endParaRPr lang="en-US" sz="2000" b="0" dirty="0">
              <a:cs typeface="Comic Sans MS"/>
            </a:endParaRPr>
          </a:p>
        </p:txBody>
      </p:sp>
      <p:pic>
        <p:nvPicPr>
          <p:cNvPr id="10" name="Content Placeholder 9" descr="Moviejd117h03m00wav.jpg"/>
          <p:cNvPicPr>
            <a:picLocks noGrp="1" noChangeAspect="1"/>
          </p:cNvPicPr>
          <p:nvPr>
            <p:ph sz="half" idx="2"/>
          </p:nvPr>
        </p:nvPicPr>
        <p:blipFill>
          <a:blip r:embed="rId2"/>
          <a:srcRect/>
          <a:stretch>
            <a:fillRect/>
          </a:stretch>
        </p:blipFill>
        <p:spPr>
          <a:xfrm>
            <a:off x="37800" y="2154222"/>
            <a:ext cx="4521198" cy="2926080"/>
          </a:xfrm>
        </p:spPr>
      </p:pic>
      <p:sp>
        <p:nvSpPr>
          <p:cNvPr id="12" name="Text Placeholder 11"/>
          <p:cNvSpPr>
            <a:spLocks noGrp="1"/>
          </p:cNvSpPr>
          <p:nvPr>
            <p:ph type="body" sz="quarter" idx="3"/>
          </p:nvPr>
        </p:nvSpPr>
        <p:spPr>
          <a:xfrm>
            <a:off x="4645025" y="1325845"/>
            <a:ext cx="4498975" cy="747142"/>
          </a:xfrm>
        </p:spPr>
        <p:txBody>
          <a:bodyPr>
            <a:noAutofit/>
          </a:bodyPr>
          <a:lstStyle/>
          <a:p>
            <a:r>
              <a:rPr lang="en-US" sz="2000" b="0" dirty="0" smtClean="0">
                <a:cs typeface="Comic Sans MS"/>
              </a:rPr>
              <a:t>Gravity waves observed in the stratosphere from space</a:t>
            </a:r>
            <a:endParaRPr lang="en-US" sz="2000" b="0" dirty="0">
              <a:cs typeface="Comic Sans MS"/>
            </a:endParaRPr>
          </a:p>
        </p:txBody>
      </p:sp>
      <p:pic>
        <p:nvPicPr>
          <p:cNvPr id="14" name="Content Placeholder 13" descr="gw_2011_117_ngt.jpg"/>
          <p:cNvPicPr>
            <a:picLocks noGrp="1" noChangeAspect="1"/>
          </p:cNvPicPr>
          <p:nvPr>
            <p:ph sz="quarter" idx="4"/>
          </p:nvPr>
        </p:nvPicPr>
        <p:blipFill>
          <a:blip r:embed="rId3"/>
          <a:srcRect/>
          <a:stretch>
            <a:fillRect/>
          </a:stretch>
        </p:blipFill>
        <p:spPr>
          <a:xfrm>
            <a:off x="4617811" y="2154222"/>
            <a:ext cx="4481909" cy="2926080"/>
          </a:xfrm>
        </p:spPr>
      </p:pic>
      <p:sp>
        <p:nvSpPr>
          <p:cNvPr id="8" name="Text Placeholder 11"/>
          <p:cNvSpPr txBox="1">
            <a:spLocks/>
          </p:cNvSpPr>
          <p:nvPr/>
        </p:nvSpPr>
        <p:spPr>
          <a:xfrm>
            <a:off x="4645025" y="5139212"/>
            <a:ext cx="2655902" cy="392367"/>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bg1"/>
                </a:solidFill>
                <a:latin typeface="Comic Sans MS"/>
                <a:ea typeface="+mn-ea"/>
                <a:cs typeface="+mn-cs"/>
              </a:defRPr>
            </a:lvl1pPr>
            <a:lvl2pPr marL="457200" indent="0" algn="l" defTabSz="457200" rtl="0" eaLnBrk="1" latinLnBrk="0" hangingPunct="1">
              <a:spcBef>
                <a:spcPct val="20000"/>
              </a:spcBef>
              <a:buFont typeface="Arial"/>
              <a:buNone/>
              <a:defRPr sz="2000" b="1" kern="1200">
                <a:solidFill>
                  <a:schemeClr val="bg1"/>
                </a:solidFill>
                <a:latin typeface="Comic Sans MS"/>
                <a:ea typeface="+mn-ea"/>
                <a:cs typeface="+mn-cs"/>
              </a:defRPr>
            </a:lvl2pPr>
            <a:lvl3pPr marL="914400" indent="0" algn="l" defTabSz="457200" rtl="0" eaLnBrk="1" latinLnBrk="0" hangingPunct="1">
              <a:spcBef>
                <a:spcPct val="20000"/>
              </a:spcBef>
              <a:buFont typeface="Arial"/>
              <a:buNone/>
              <a:defRPr sz="1800" b="1" kern="1200">
                <a:solidFill>
                  <a:schemeClr val="bg1"/>
                </a:solidFill>
                <a:latin typeface="Comic Sans MS"/>
                <a:ea typeface="+mn-ea"/>
                <a:cs typeface="+mn-cs"/>
              </a:defRPr>
            </a:lvl3pPr>
            <a:lvl4pPr marL="1371600" indent="0" algn="l" defTabSz="457200" rtl="0" eaLnBrk="1" latinLnBrk="0" hangingPunct="1">
              <a:spcBef>
                <a:spcPct val="20000"/>
              </a:spcBef>
              <a:buFont typeface="Arial"/>
              <a:buNone/>
              <a:defRPr sz="1600" b="1" kern="1200">
                <a:solidFill>
                  <a:schemeClr val="bg1"/>
                </a:solidFill>
                <a:latin typeface="Comic Sans MS"/>
                <a:ea typeface="+mn-ea"/>
                <a:cs typeface="+mn-cs"/>
              </a:defRPr>
            </a:lvl4pPr>
            <a:lvl5pPr marL="1828800" indent="0" algn="l" defTabSz="457200" rtl="0" eaLnBrk="1" latinLnBrk="0" hangingPunct="1">
              <a:spcBef>
                <a:spcPct val="20000"/>
              </a:spcBef>
              <a:buFont typeface="Arial"/>
              <a:buNone/>
              <a:defRPr sz="1600" b="1" kern="1200">
                <a:solidFill>
                  <a:schemeClr val="bg1"/>
                </a:solidFill>
                <a:latin typeface="Comic Sans MS"/>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2000" b="0" dirty="0" smtClean="0">
                <a:cs typeface="Comic Sans MS"/>
              </a:rPr>
              <a:t>From Lars Hoffmann</a:t>
            </a:r>
            <a:endParaRPr lang="en-US" sz="2000" b="0" dirty="0">
              <a:cs typeface="Comic Sans MS"/>
            </a:endParaRPr>
          </a:p>
        </p:txBody>
      </p:sp>
      <p:sp>
        <p:nvSpPr>
          <p:cNvPr id="9" name="Rectangle 8"/>
          <p:cNvSpPr/>
          <p:nvPr/>
        </p:nvSpPr>
        <p:spPr>
          <a:xfrm>
            <a:off x="4558997" y="2154222"/>
            <a:ext cx="58813" cy="29849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6544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00" y="0"/>
            <a:ext cx="9061920" cy="1094944"/>
          </a:xfrm>
        </p:spPr>
        <p:txBody>
          <a:bodyPr>
            <a:normAutofit/>
          </a:bodyPr>
          <a:lstStyle/>
          <a:p>
            <a:r>
              <a:rPr lang="en-US" sz="2800" dirty="0" smtClean="0">
                <a:cs typeface="Comic Sans MS"/>
              </a:rPr>
              <a:t>Case studies: Comparison with satellite observations</a:t>
            </a:r>
            <a:endParaRPr lang="en-US" sz="2800" dirty="0">
              <a:cs typeface="Comic Sans MS"/>
            </a:endParaRPr>
          </a:p>
        </p:txBody>
      </p:sp>
      <p:sp>
        <p:nvSpPr>
          <p:cNvPr id="11" name="Text Placeholder 10"/>
          <p:cNvSpPr>
            <a:spLocks noGrp="1"/>
          </p:cNvSpPr>
          <p:nvPr>
            <p:ph type="body" idx="1"/>
          </p:nvPr>
        </p:nvSpPr>
        <p:spPr>
          <a:xfrm>
            <a:off x="83980" y="1388296"/>
            <a:ext cx="4645025" cy="687161"/>
          </a:xfrm>
        </p:spPr>
        <p:txBody>
          <a:bodyPr>
            <a:noAutofit/>
          </a:bodyPr>
          <a:lstStyle/>
          <a:p>
            <a:r>
              <a:rPr lang="en-US" sz="2000" b="0" dirty="0" smtClean="0">
                <a:cs typeface="Comic Sans MS"/>
              </a:rPr>
              <a:t>Gravity waves observed at ground level using the TA</a:t>
            </a:r>
            <a:endParaRPr lang="en-US" sz="2000" b="0" dirty="0">
              <a:cs typeface="Comic Sans MS"/>
            </a:endParaRPr>
          </a:p>
        </p:txBody>
      </p:sp>
      <p:pic>
        <p:nvPicPr>
          <p:cNvPr id="10" name="Content Placeholder 9" descr="Moviejd117h03m00wav.jpg"/>
          <p:cNvPicPr>
            <a:picLocks noGrp="1" noChangeAspect="1"/>
          </p:cNvPicPr>
          <p:nvPr>
            <p:ph sz="half" idx="2"/>
          </p:nvPr>
        </p:nvPicPr>
        <p:blipFill>
          <a:blip r:embed="rId2"/>
          <a:srcRect/>
          <a:stretch>
            <a:fillRect/>
          </a:stretch>
        </p:blipFill>
        <p:spPr>
          <a:xfrm>
            <a:off x="37800" y="2154222"/>
            <a:ext cx="4521198" cy="2926080"/>
          </a:xfrm>
        </p:spPr>
      </p:pic>
      <p:sp>
        <p:nvSpPr>
          <p:cNvPr id="12" name="Text Placeholder 11"/>
          <p:cNvSpPr>
            <a:spLocks noGrp="1"/>
          </p:cNvSpPr>
          <p:nvPr>
            <p:ph type="body" sz="quarter" idx="3"/>
          </p:nvPr>
        </p:nvSpPr>
        <p:spPr>
          <a:xfrm>
            <a:off x="4645025" y="1325845"/>
            <a:ext cx="4498975" cy="747142"/>
          </a:xfrm>
        </p:spPr>
        <p:txBody>
          <a:bodyPr>
            <a:noAutofit/>
          </a:bodyPr>
          <a:lstStyle/>
          <a:p>
            <a:r>
              <a:rPr lang="en-US" sz="2000" b="0" dirty="0" smtClean="0">
                <a:cs typeface="Comic Sans MS"/>
              </a:rPr>
              <a:t>Gravity waves observed in the stratosphere from space</a:t>
            </a:r>
            <a:endParaRPr lang="en-US" sz="2000" b="0" dirty="0">
              <a:cs typeface="Comic Sans MS"/>
            </a:endParaRPr>
          </a:p>
        </p:txBody>
      </p:sp>
      <p:sp>
        <p:nvSpPr>
          <p:cNvPr id="8" name="Text Placeholder 11"/>
          <p:cNvSpPr txBox="1">
            <a:spLocks/>
          </p:cNvSpPr>
          <p:nvPr/>
        </p:nvSpPr>
        <p:spPr>
          <a:xfrm>
            <a:off x="4645025" y="5139212"/>
            <a:ext cx="2655902" cy="392367"/>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bg1"/>
                </a:solidFill>
                <a:latin typeface="Comic Sans MS"/>
                <a:ea typeface="+mn-ea"/>
                <a:cs typeface="+mn-cs"/>
              </a:defRPr>
            </a:lvl1pPr>
            <a:lvl2pPr marL="457200" indent="0" algn="l" defTabSz="457200" rtl="0" eaLnBrk="1" latinLnBrk="0" hangingPunct="1">
              <a:spcBef>
                <a:spcPct val="20000"/>
              </a:spcBef>
              <a:buFont typeface="Arial"/>
              <a:buNone/>
              <a:defRPr sz="2000" b="1" kern="1200">
                <a:solidFill>
                  <a:schemeClr val="bg1"/>
                </a:solidFill>
                <a:latin typeface="Comic Sans MS"/>
                <a:ea typeface="+mn-ea"/>
                <a:cs typeface="+mn-cs"/>
              </a:defRPr>
            </a:lvl2pPr>
            <a:lvl3pPr marL="914400" indent="0" algn="l" defTabSz="457200" rtl="0" eaLnBrk="1" latinLnBrk="0" hangingPunct="1">
              <a:spcBef>
                <a:spcPct val="20000"/>
              </a:spcBef>
              <a:buFont typeface="Arial"/>
              <a:buNone/>
              <a:defRPr sz="1800" b="1" kern="1200">
                <a:solidFill>
                  <a:schemeClr val="bg1"/>
                </a:solidFill>
                <a:latin typeface="Comic Sans MS"/>
                <a:ea typeface="+mn-ea"/>
                <a:cs typeface="+mn-cs"/>
              </a:defRPr>
            </a:lvl3pPr>
            <a:lvl4pPr marL="1371600" indent="0" algn="l" defTabSz="457200" rtl="0" eaLnBrk="1" latinLnBrk="0" hangingPunct="1">
              <a:spcBef>
                <a:spcPct val="20000"/>
              </a:spcBef>
              <a:buFont typeface="Arial"/>
              <a:buNone/>
              <a:defRPr sz="1600" b="1" kern="1200">
                <a:solidFill>
                  <a:schemeClr val="bg1"/>
                </a:solidFill>
                <a:latin typeface="Comic Sans MS"/>
                <a:ea typeface="+mn-ea"/>
                <a:cs typeface="+mn-cs"/>
              </a:defRPr>
            </a:lvl4pPr>
            <a:lvl5pPr marL="1828800" indent="0" algn="l" defTabSz="457200" rtl="0" eaLnBrk="1" latinLnBrk="0" hangingPunct="1">
              <a:spcBef>
                <a:spcPct val="20000"/>
              </a:spcBef>
              <a:buFont typeface="Arial"/>
              <a:buNone/>
              <a:defRPr sz="1600" b="1" kern="1200">
                <a:solidFill>
                  <a:schemeClr val="bg1"/>
                </a:solidFill>
                <a:latin typeface="Comic Sans MS"/>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2000" b="0" dirty="0" smtClean="0">
                <a:cs typeface="Comic Sans MS"/>
              </a:rPr>
              <a:t>From Lars Hoffmann</a:t>
            </a:r>
            <a:endParaRPr lang="en-US" sz="2000" b="0" dirty="0">
              <a:cs typeface="Comic Sans MS"/>
            </a:endParaRPr>
          </a:p>
        </p:txBody>
      </p:sp>
      <p:sp>
        <p:nvSpPr>
          <p:cNvPr id="2" name="Rectangle 1"/>
          <p:cNvSpPr/>
          <p:nvPr/>
        </p:nvSpPr>
        <p:spPr>
          <a:xfrm rot="180000">
            <a:off x="1200728" y="2413000"/>
            <a:ext cx="45719" cy="212436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northsouthrecordsection_april27_scal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931" y="2061862"/>
            <a:ext cx="3897111" cy="2926080"/>
          </a:xfrm>
          <a:prstGeom prst="rect">
            <a:avLst/>
          </a:prstGeom>
        </p:spPr>
      </p:pic>
      <p:pic>
        <p:nvPicPr>
          <p:cNvPr id="14" name="Content Placeholder 13" descr="gw_2011_117_ngt.jpg"/>
          <p:cNvPicPr>
            <a:picLocks noGrp="1" noChangeAspect="1"/>
          </p:cNvPicPr>
          <p:nvPr>
            <p:ph sz="quarter" idx="4"/>
          </p:nvPr>
        </p:nvPicPr>
        <p:blipFill>
          <a:blip r:embed="rId4"/>
          <a:srcRect/>
          <a:stretch>
            <a:fillRect/>
          </a:stretch>
        </p:blipFill>
        <p:spPr>
          <a:xfrm>
            <a:off x="4617811" y="2154222"/>
            <a:ext cx="4481909" cy="2926080"/>
          </a:xfrm>
        </p:spPr>
      </p:pic>
      <p:sp>
        <p:nvSpPr>
          <p:cNvPr id="15" name="Rectangle 14"/>
          <p:cNvSpPr/>
          <p:nvPr/>
        </p:nvSpPr>
        <p:spPr>
          <a:xfrm>
            <a:off x="4558997" y="2084952"/>
            <a:ext cx="58813" cy="29849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flipV="1">
            <a:off x="2274449" y="2052367"/>
            <a:ext cx="4100574" cy="995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6916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1143" y="1345594"/>
            <a:ext cx="6758214" cy="50618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StationsAndTriad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6104" y="1418167"/>
            <a:ext cx="6362352" cy="4767791"/>
          </a:xfrm>
          <a:prstGeom prst="rect">
            <a:avLst/>
          </a:prstGeom>
        </p:spPr>
      </p:pic>
      <p:sp>
        <p:nvSpPr>
          <p:cNvPr id="5" name="Rectangle 4"/>
          <p:cNvSpPr/>
          <p:nvPr/>
        </p:nvSpPr>
        <p:spPr>
          <a:xfrm>
            <a:off x="0" y="946726"/>
            <a:ext cx="1500909" cy="591127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57648" y="1105911"/>
            <a:ext cx="6108351" cy="429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342910" y="1223818"/>
            <a:ext cx="634193" cy="56341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0" y="390088"/>
            <a:ext cx="9144000" cy="1143000"/>
          </a:xfrm>
          <a:prstGeom prst="rect">
            <a:avLst/>
          </a:prstGeom>
        </p:spPr>
        <p:txBody>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sz="3800" dirty="0" smtClean="0"/>
              <a:t>Long-term occurrence of gravity waves</a:t>
            </a:r>
            <a:endParaRPr lang="en-US" sz="3800" dirty="0"/>
          </a:p>
        </p:txBody>
      </p:sp>
      <p:sp>
        <p:nvSpPr>
          <p:cNvPr id="13" name="Rectangle 12"/>
          <p:cNvSpPr/>
          <p:nvPr/>
        </p:nvSpPr>
        <p:spPr>
          <a:xfrm>
            <a:off x="0" y="5970610"/>
            <a:ext cx="7907811" cy="88738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567533" y="5983765"/>
            <a:ext cx="3890818" cy="5294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omic Sans MS"/>
                <a:cs typeface="Comic Sans MS"/>
              </a:rPr>
              <a:t>2010-2014 TA – over 3,000 triads</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13447715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390088"/>
            <a:ext cx="9144000" cy="1143000"/>
          </a:xfrm>
          <a:prstGeom prst="rect">
            <a:avLst/>
          </a:prstGeom>
        </p:spPr>
        <p:txBody>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sz="4000" dirty="0" smtClean="0"/>
              <a:t>Gravity wave occurrence</a:t>
            </a:r>
            <a:endParaRPr lang="en-US" sz="4000" dirty="0"/>
          </a:p>
        </p:txBody>
      </p:sp>
      <p:sp>
        <p:nvSpPr>
          <p:cNvPr id="2" name="Rectangle 1"/>
          <p:cNvSpPr/>
          <p:nvPr/>
        </p:nvSpPr>
        <p:spPr>
          <a:xfrm>
            <a:off x="1161143" y="1345594"/>
            <a:ext cx="6758214" cy="50618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GWhotspots_weighted_allyears_2-6h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2957"/>
            <a:ext cx="4377807" cy="3388043"/>
          </a:xfrm>
          <a:prstGeom prst="rect">
            <a:avLst/>
          </a:prstGeom>
        </p:spPr>
      </p:pic>
      <p:sp>
        <p:nvSpPr>
          <p:cNvPr id="7" name="Rectangle 6"/>
          <p:cNvSpPr/>
          <p:nvPr/>
        </p:nvSpPr>
        <p:spPr>
          <a:xfrm>
            <a:off x="0" y="1105910"/>
            <a:ext cx="635001" cy="575208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08182" y="1105911"/>
            <a:ext cx="7354454" cy="96704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5001" y="5299365"/>
            <a:ext cx="6973454" cy="1200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063772" y="1223818"/>
            <a:ext cx="3913332" cy="56341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63771" y="1766453"/>
            <a:ext cx="45719" cy="38100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11"/>
          <p:cNvSpPr txBox="1">
            <a:spLocks/>
          </p:cNvSpPr>
          <p:nvPr/>
        </p:nvSpPr>
        <p:spPr>
          <a:xfrm>
            <a:off x="715816" y="1292862"/>
            <a:ext cx="3428770" cy="392367"/>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bg1"/>
                </a:solidFill>
                <a:latin typeface="Comic Sans MS"/>
                <a:ea typeface="+mn-ea"/>
                <a:cs typeface="+mn-cs"/>
              </a:defRPr>
            </a:lvl1pPr>
            <a:lvl2pPr marL="457200" indent="0" algn="l" defTabSz="457200" rtl="0" eaLnBrk="1" latinLnBrk="0" hangingPunct="1">
              <a:spcBef>
                <a:spcPct val="20000"/>
              </a:spcBef>
              <a:buFont typeface="Arial"/>
              <a:buNone/>
              <a:defRPr sz="2000" b="1" kern="1200">
                <a:solidFill>
                  <a:schemeClr val="bg1"/>
                </a:solidFill>
                <a:latin typeface="Comic Sans MS"/>
                <a:ea typeface="+mn-ea"/>
                <a:cs typeface="+mn-cs"/>
              </a:defRPr>
            </a:lvl2pPr>
            <a:lvl3pPr marL="914400" indent="0" algn="l" defTabSz="457200" rtl="0" eaLnBrk="1" latinLnBrk="0" hangingPunct="1">
              <a:spcBef>
                <a:spcPct val="20000"/>
              </a:spcBef>
              <a:buFont typeface="Arial"/>
              <a:buNone/>
              <a:defRPr sz="1800" b="1" kern="1200">
                <a:solidFill>
                  <a:schemeClr val="bg1"/>
                </a:solidFill>
                <a:latin typeface="Comic Sans MS"/>
                <a:ea typeface="+mn-ea"/>
                <a:cs typeface="+mn-cs"/>
              </a:defRPr>
            </a:lvl3pPr>
            <a:lvl4pPr marL="1371600" indent="0" algn="l" defTabSz="457200" rtl="0" eaLnBrk="1" latinLnBrk="0" hangingPunct="1">
              <a:spcBef>
                <a:spcPct val="20000"/>
              </a:spcBef>
              <a:buFont typeface="Arial"/>
              <a:buNone/>
              <a:defRPr sz="1600" b="1" kern="1200">
                <a:solidFill>
                  <a:schemeClr val="bg1"/>
                </a:solidFill>
                <a:latin typeface="Comic Sans MS"/>
                <a:ea typeface="+mn-ea"/>
                <a:cs typeface="+mn-cs"/>
              </a:defRPr>
            </a:lvl4pPr>
            <a:lvl5pPr marL="1828800" indent="0" algn="l" defTabSz="457200" rtl="0" eaLnBrk="1" latinLnBrk="0" hangingPunct="1">
              <a:spcBef>
                <a:spcPct val="20000"/>
              </a:spcBef>
              <a:buFont typeface="Arial"/>
              <a:buNone/>
              <a:defRPr sz="1600" b="1" kern="1200">
                <a:solidFill>
                  <a:schemeClr val="bg1"/>
                </a:solidFill>
                <a:latin typeface="Comic Sans MS"/>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400" b="0" dirty="0" smtClean="0">
                <a:cs typeface="Comic Sans MS"/>
              </a:rPr>
              <a:t>Observed on ground </a:t>
            </a:r>
            <a:r>
              <a:rPr lang="en-US" sz="1400" b="0" dirty="0">
                <a:cs typeface="Comic Sans MS"/>
              </a:rPr>
              <a:t>b</a:t>
            </a:r>
            <a:r>
              <a:rPr lang="en-US" sz="1400" b="0" dirty="0" smtClean="0">
                <a:cs typeface="Comic Sans MS"/>
              </a:rPr>
              <a:t>y TA 2010-2014 </a:t>
            </a:r>
            <a:endParaRPr lang="en-US" sz="1400" b="0" dirty="0">
              <a:cs typeface="Comic Sans MS"/>
            </a:endParaRPr>
          </a:p>
        </p:txBody>
      </p:sp>
    </p:spTree>
    <p:extLst>
      <p:ext uri="{BB962C8B-B14F-4D97-AF65-F5344CB8AC3E}">
        <p14:creationId xmlns:p14="http://schemas.microsoft.com/office/powerpoint/2010/main" val="8572824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390088"/>
            <a:ext cx="9144000" cy="1143000"/>
          </a:xfrm>
          <a:prstGeom prst="rect">
            <a:avLst/>
          </a:prstGeom>
        </p:spPr>
        <p:txBody>
          <a:bodyPr/>
          <a:lstStyle>
            <a:lvl1pPr algn="ctr" defTabSz="457200" rtl="0" eaLnBrk="1" latinLnBrk="0" hangingPunct="1">
              <a:spcBef>
                <a:spcPct val="0"/>
              </a:spcBef>
              <a:buNone/>
              <a:defRPr sz="4400" kern="1200">
                <a:solidFill>
                  <a:schemeClr val="bg1"/>
                </a:solidFill>
                <a:latin typeface="Comic Sans MS"/>
                <a:ea typeface="+mj-ea"/>
                <a:cs typeface="+mj-cs"/>
              </a:defRPr>
            </a:lvl1pPr>
          </a:lstStyle>
          <a:p>
            <a:r>
              <a:rPr lang="en-US" sz="4000" dirty="0" smtClean="0"/>
              <a:t>Gravity wave occurrence</a:t>
            </a:r>
            <a:endParaRPr lang="en-US" sz="4000" dirty="0"/>
          </a:p>
        </p:txBody>
      </p:sp>
      <p:sp>
        <p:nvSpPr>
          <p:cNvPr id="2" name="Rectangle 1"/>
          <p:cNvSpPr/>
          <p:nvPr/>
        </p:nvSpPr>
        <p:spPr>
          <a:xfrm>
            <a:off x="1161143" y="1345594"/>
            <a:ext cx="6758214" cy="50618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GWhotspots_weighted_allyears_2-6h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2957"/>
            <a:ext cx="4377807" cy="3388043"/>
          </a:xfrm>
          <a:prstGeom prst="rect">
            <a:avLst/>
          </a:prstGeom>
        </p:spPr>
      </p:pic>
      <p:sp>
        <p:nvSpPr>
          <p:cNvPr id="7" name="Rectangle 6"/>
          <p:cNvSpPr/>
          <p:nvPr/>
        </p:nvSpPr>
        <p:spPr>
          <a:xfrm>
            <a:off x="0" y="1105910"/>
            <a:ext cx="635001" cy="575208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08182" y="1105911"/>
            <a:ext cx="7354454" cy="96704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5001" y="5299365"/>
            <a:ext cx="6973454" cy="1200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342910" y="1223818"/>
            <a:ext cx="634193" cy="56341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reen Shot 2014-10-15 at 9.46.08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2184" y="2072957"/>
            <a:ext cx="4847208" cy="3226407"/>
          </a:xfrm>
          <a:prstGeom prst="rect">
            <a:avLst/>
          </a:prstGeom>
        </p:spPr>
      </p:pic>
      <p:sp>
        <p:nvSpPr>
          <p:cNvPr id="12" name="Text Placeholder 11"/>
          <p:cNvSpPr txBox="1">
            <a:spLocks/>
          </p:cNvSpPr>
          <p:nvPr/>
        </p:nvSpPr>
        <p:spPr>
          <a:xfrm>
            <a:off x="4548905" y="5345635"/>
            <a:ext cx="1905003" cy="392367"/>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bg1"/>
                </a:solidFill>
                <a:latin typeface="Comic Sans MS"/>
                <a:ea typeface="+mn-ea"/>
                <a:cs typeface="+mn-cs"/>
              </a:defRPr>
            </a:lvl1pPr>
            <a:lvl2pPr marL="457200" indent="0" algn="l" defTabSz="457200" rtl="0" eaLnBrk="1" latinLnBrk="0" hangingPunct="1">
              <a:spcBef>
                <a:spcPct val="20000"/>
              </a:spcBef>
              <a:buFont typeface="Arial"/>
              <a:buNone/>
              <a:defRPr sz="2000" b="1" kern="1200">
                <a:solidFill>
                  <a:schemeClr val="bg1"/>
                </a:solidFill>
                <a:latin typeface="Comic Sans MS"/>
                <a:ea typeface="+mn-ea"/>
                <a:cs typeface="+mn-cs"/>
              </a:defRPr>
            </a:lvl2pPr>
            <a:lvl3pPr marL="914400" indent="0" algn="l" defTabSz="457200" rtl="0" eaLnBrk="1" latinLnBrk="0" hangingPunct="1">
              <a:spcBef>
                <a:spcPct val="20000"/>
              </a:spcBef>
              <a:buFont typeface="Arial"/>
              <a:buNone/>
              <a:defRPr sz="1800" b="1" kern="1200">
                <a:solidFill>
                  <a:schemeClr val="bg1"/>
                </a:solidFill>
                <a:latin typeface="Comic Sans MS"/>
                <a:ea typeface="+mn-ea"/>
                <a:cs typeface="+mn-cs"/>
              </a:defRPr>
            </a:lvl3pPr>
            <a:lvl4pPr marL="1371600" indent="0" algn="l" defTabSz="457200" rtl="0" eaLnBrk="1" latinLnBrk="0" hangingPunct="1">
              <a:spcBef>
                <a:spcPct val="20000"/>
              </a:spcBef>
              <a:buFont typeface="Arial"/>
              <a:buNone/>
              <a:defRPr sz="1600" b="1" kern="1200">
                <a:solidFill>
                  <a:schemeClr val="bg1"/>
                </a:solidFill>
                <a:latin typeface="Comic Sans MS"/>
                <a:ea typeface="+mn-ea"/>
                <a:cs typeface="+mn-cs"/>
              </a:defRPr>
            </a:lvl4pPr>
            <a:lvl5pPr marL="1828800" indent="0" algn="l" defTabSz="457200" rtl="0" eaLnBrk="1" latinLnBrk="0" hangingPunct="1">
              <a:spcBef>
                <a:spcPct val="20000"/>
              </a:spcBef>
              <a:buFont typeface="Arial"/>
              <a:buNone/>
              <a:defRPr sz="1600" b="1" kern="1200">
                <a:solidFill>
                  <a:schemeClr val="bg1"/>
                </a:solidFill>
                <a:latin typeface="Comic Sans MS"/>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400" b="0" dirty="0" smtClean="0">
                <a:cs typeface="Comic Sans MS"/>
              </a:rPr>
              <a:t>From Lars Hoffmann</a:t>
            </a:r>
            <a:endParaRPr lang="en-US" sz="1400" b="0" dirty="0">
              <a:cs typeface="Comic Sans MS"/>
            </a:endParaRPr>
          </a:p>
        </p:txBody>
      </p:sp>
      <p:sp>
        <p:nvSpPr>
          <p:cNvPr id="15" name="Rectangle 14"/>
          <p:cNvSpPr/>
          <p:nvPr/>
        </p:nvSpPr>
        <p:spPr>
          <a:xfrm>
            <a:off x="4063771" y="1766453"/>
            <a:ext cx="45719" cy="38100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11"/>
          <p:cNvSpPr txBox="1">
            <a:spLocks/>
          </p:cNvSpPr>
          <p:nvPr/>
        </p:nvSpPr>
        <p:spPr>
          <a:xfrm>
            <a:off x="715816" y="1292862"/>
            <a:ext cx="3428770" cy="392367"/>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bg1"/>
                </a:solidFill>
                <a:latin typeface="Comic Sans MS"/>
                <a:ea typeface="+mn-ea"/>
                <a:cs typeface="+mn-cs"/>
              </a:defRPr>
            </a:lvl1pPr>
            <a:lvl2pPr marL="457200" indent="0" algn="l" defTabSz="457200" rtl="0" eaLnBrk="1" latinLnBrk="0" hangingPunct="1">
              <a:spcBef>
                <a:spcPct val="20000"/>
              </a:spcBef>
              <a:buFont typeface="Arial"/>
              <a:buNone/>
              <a:defRPr sz="2000" b="1" kern="1200">
                <a:solidFill>
                  <a:schemeClr val="bg1"/>
                </a:solidFill>
                <a:latin typeface="Comic Sans MS"/>
                <a:ea typeface="+mn-ea"/>
                <a:cs typeface="+mn-cs"/>
              </a:defRPr>
            </a:lvl2pPr>
            <a:lvl3pPr marL="914400" indent="0" algn="l" defTabSz="457200" rtl="0" eaLnBrk="1" latinLnBrk="0" hangingPunct="1">
              <a:spcBef>
                <a:spcPct val="20000"/>
              </a:spcBef>
              <a:buFont typeface="Arial"/>
              <a:buNone/>
              <a:defRPr sz="1800" b="1" kern="1200">
                <a:solidFill>
                  <a:schemeClr val="bg1"/>
                </a:solidFill>
                <a:latin typeface="Comic Sans MS"/>
                <a:ea typeface="+mn-ea"/>
                <a:cs typeface="+mn-cs"/>
              </a:defRPr>
            </a:lvl3pPr>
            <a:lvl4pPr marL="1371600" indent="0" algn="l" defTabSz="457200" rtl="0" eaLnBrk="1" latinLnBrk="0" hangingPunct="1">
              <a:spcBef>
                <a:spcPct val="20000"/>
              </a:spcBef>
              <a:buFont typeface="Arial"/>
              <a:buNone/>
              <a:defRPr sz="1600" b="1" kern="1200">
                <a:solidFill>
                  <a:schemeClr val="bg1"/>
                </a:solidFill>
                <a:latin typeface="Comic Sans MS"/>
                <a:ea typeface="+mn-ea"/>
                <a:cs typeface="+mn-cs"/>
              </a:defRPr>
            </a:lvl4pPr>
            <a:lvl5pPr marL="1828800" indent="0" algn="l" defTabSz="457200" rtl="0" eaLnBrk="1" latinLnBrk="0" hangingPunct="1">
              <a:spcBef>
                <a:spcPct val="20000"/>
              </a:spcBef>
              <a:buFont typeface="Arial"/>
              <a:buNone/>
              <a:defRPr sz="1600" b="1" kern="1200">
                <a:solidFill>
                  <a:schemeClr val="bg1"/>
                </a:solidFill>
                <a:latin typeface="Comic Sans MS"/>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400" b="0" dirty="0" smtClean="0">
                <a:cs typeface="Comic Sans MS"/>
              </a:rPr>
              <a:t>Observed on ground </a:t>
            </a:r>
            <a:r>
              <a:rPr lang="en-US" sz="1400" b="0" dirty="0">
                <a:cs typeface="Comic Sans MS"/>
              </a:rPr>
              <a:t>b</a:t>
            </a:r>
            <a:r>
              <a:rPr lang="en-US" sz="1400" b="0" dirty="0" smtClean="0">
                <a:cs typeface="Comic Sans MS"/>
              </a:rPr>
              <a:t>y TA 2010-2014 </a:t>
            </a:r>
            <a:endParaRPr lang="en-US" sz="1400" b="0" dirty="0">
              <a:cs typeface="Comic Sans MS"/>
            </a:endParaRPr>
          </a:p>
        </p:txBody>
      </p:sp>
      <p:sp>
        <p:nvSpPr>
          <p:cNvPr id="18" name="Text Placeholder 11"/>
          <p:cNvSpPr txBox="1">
            <a:spLocks/>
          </p:cNvSpPr>
          <p:nvPr/>
        </p:nvSpPr>
        <p:spPr>
          <a:xfrm>
            <a:off x="4191454" y="1500999"/>
            <a:ext cx="4847208" cy="392367"/>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bg1"/>
                </a:solidFill>
                <a:latin typeface="Comic Sans MS"/>
                <a:ea typeface="+mn-ea"/>
                <a:cs typeface="+mn-cs"/>
              </a:defRPr>
            </a:lvl1pPr>
            <a:lvl2pPr marL="457200" indent="0" algn="l" defTabSz="457200" rtl="0" eaLnBrk="1" latinLnBrk="0" hangingPunct="1">
              <a:spcBef>
                <a:spcPct val="20000"/>
              </a:spcBef>
              <a:buFont typeface="Arial"/>
              <a:buNone/>
              <a:defRPr sz="2000" b="1" kern="1200">
                <a:solidFill>
                  <a:schemeClr val="bg1"/>
                </a:solidFill>
                <a:latin typeface="Comic Sans MS"/>
                <a:ea typeface="+mn-ea"/>
                <a:cs typeface="+mn-cs"/>
              </a:defRPr>
            </a:lvl2pPr>
            <a:lvl3pPr marL="914400" indent="0" algn="l" defTabSz="457200" rtl="0" eaLnBrk="1" latinLnBrk="0" hangingPunct="1">
              <a:spcBef>
                <a:spcPct val="20000"/>
              </a:spcBef>
              <a:buFont typeface="Arial"/>
              <a:buNone/>
              <a:defRPr sz="1800" b="1" kern="1200">
                <a:solidFill>
                  <a:schemeClr val="bg1"/>
                </a:solidFill>
                <a:latin typeface="Comic Sans MS"/>
                <a:ea typeface="+mn-ea"/>
                <a:cs typeface="+mn-cs"/>
              </a:defRPr>
            </a:lvl3pPr>
            <a:lvl4pPr marL="1371600" indent="0" algn="l" defTabSz="457200" rtl="0" eaLnBrk="1" latinLnBrk="0" hangingPunct="1">
              <a:spcBef>
                <a:spcPct val="20000"/>
              </a:spcBef>
              <a:buFont typeface="Arial"/>
              <a:buNone/>
              <a:defRPr sz="1600" b="1" kern="1200">
                <a:solidFill>
                  <a:schemeClr val="bg1"/>
                </a:solidFill>
                <a:latin typeface="Comic Sans MS"/>
                <a:ea typeface="+mn-ea"/>
                <a:cs typeface="+mn-cs"/>
              </a:defRPr>
            </a:lvl4pPr>
            <a:lvl5pPr marL="1828800" indent="0" algn="l" defTabSz="457200" rtl="0" eaLnBrk="1" latinLnBrk="0" hangingPunct="1">
              <a:spcBef>
                <a:spcPct val="20000"/>
              </a:spcBef>
              <a:buFont typeface="Arial"/>
              <a:buNone/>
              <a:defRPr sz="1600" b="1" kern="1200">
                <a:solidFill>
                  <a:schemeClr val="bg1"/>
                </a:solidFill>
                <a:latin typeface="Comic Sans MS"/>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400" b="0" dirty="0" smtClean="0">
                <a:cs typeface="Comic Sans MS"/>
              </a:rPr>
              <a:t>Observed in stratosphere in summer months/nighttime by AIRS sensor 2003-2011</a:t>
            </a:r>
            <a:endParaRPr lang="en-US" sz="1400" b="0" dirty="0">
              <a:cs typeface="Comic Sans MS"/>
            </a:endParaRPr>
          </a:p>
        </p:txBody>
      </p:sp>
    </p:spTree>
    <p:extLst>
      <p:ext uri="{BB962C8B-B14F-4D97-AF65-F5344CB8AC3E}">
        <p14:creationId xmlns:p14="http://schemas.microsoft.com/office/powerpoint/2010/main" val="21441144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35"/>
            <a:ext cx="8229600" cy="739739"/>
          </a:xfrm>
        </p:spPr>
        <p:txBody>
          <a:bodyPr>
            <a:normAutofit fontScale="90000"/>
          </a:bodyPr>
          <a:lstStyle/>
          <a:p>
            <a:r>
              <a:rPr lang="en-US" dirty="0" smtClean="0">
                <a:latin typeface="Chalkboard"/>
              </a:rPr>
              <a:t>Summary</a:t>
            </a:r>
            <a:endParaRPr lang="en-US" dirty="0">
              <a:latin typeface="Chalkboard"/>
            </a:endParaRPr>
          </a:p>
        </p:txBody>
      </p:sp>
      <p:sp>
        <p:nvSpPr>
          <p:cNvPr id="3" name="Content Placeholder 2"/>
          <p:cNvSpPr>
            <a:spLocks noGrp="1"/>
          </p:cNvSpPr>
          <p:nvPr>
            <p:ph idx="1"/>
          </p:nvPr>
        </p:nvSpPr>
        <p:spPr>
          <a:xfrm>
            <a:off x="773547" y="774374"/>
            <a:ext cx="7377545" cy="6485048"/>
          </a:xfrm>
        </p:spPr>
        <p:txBody>
          <a:bodyPr>
            <a:noAutofit/>
          </a:bodyPr>
          <a:lstStyle/>
          <a:p>
            <a:r>
              <a:rPr lang="en-US" sz="2400" dirty="0" smtClean="0">
                <a:cs typeface="Comic Sans MS"/>
              </a:rPr>
              <a:t>The dense </a:t>
            </a:r>
            <a:r>
              <a:rPr lang="en-US" sz="2400" dirty="0" err="1" smtClean="0">
                <a:cs typeface="Comic Sans MS"/>
              </a:rPr>
              <a:t>seismo</a:t>
            </a:r>
            <a:r>
              <a:rPr lang="en-US" sz="2400" dirty="0" smtClean="0">
                <a:cs typeface="Comic Sans MS"/>
              </a:rPr>
              <a:t>-acoustic TA permits new lines of research</a:t>
            </a:r>
          </a:p>
          <a:p>
            <a:r>
              <a:rPr lang="en-US" sz="2400" dirty="0" smtClean="0">
                <a:cs typeface="Comic Sans MS"/>
              </a:rPr>
              <a:t>The triad method can be adapted to a range of pressure/acoustic/seismic networks</a:t>
            </a:r>
          </a:p>
          <a:p>
            <a:r>
              <a:rPr lang="en-US" sz="2400" dirty="0">
                <a:cs typeface="Comic Sans MS"/>
              </a:rPr>
              <a:t>The extended triad method (AELUMA) reveals several “</a:t>
            </a:r>
            <a:r>
              <a:rPr lang="en-US" sz="2400" dirty="0" err="1">
                <a:cs typeface="Comic Sans MS"/>
              </a:rPr>
              <a:t>acoustogenic</a:t>
            </a:r>
            <a:r>
              <a:rPr lang="en-US" sz="2400" dirty="0">
                <a:cs typeface="Comic Sans MS"/>
              </a:rPr>
              <a:t>” regions in the eastern US</a:t>
            </a:r>
          </a:p>
          <a:p>
            <a:pPr lvl="1"/>
            <a:r>
              <a:rPr lang="en-US" sz="2000" dirty="0">
                <a:cs typeface="Comic Sans MS"/>
              </a:rPr>
              <a:t>Some particularly large events</a:t>
            </a:r>
          </a:p>
          <a:p>
            <a:pPr lvl="1"/>
            <a:r>
              <a:rPr lang="en-US" sz="2000" dirty="0">
                <a:cs typeface="Comic Sans MS"/>
              </a:rPr>
              <a:t>Some repeating source regions</a:t>
            </a:r>
            <a:endParaRPr lang="en-US" sz="2400" dirty="0" smtClean="0">
              <a:cs typeface="Comic Sans MS"/>
            </a:endParaRPr>
          </a:p>
          <a:p>
            <a:r>
              <a:rPr lang="en-US" sz="2400" dirty="0" smtClean="0">
                <a:cs typeface="Comic Sans MS"/>
              </a:rPr>
              <a:t>Preliminary study of gravity waves in the eastern US shows general agreement with satellite dat</a:t>
            </a:r>
            <a:r>
              <a:rPr lang="en-US" sz="2000" dirty="0" smtClean="0">
                <a:cs typeface="Comic Sans MS"/>
              </a:rPr>
              <a:t>a</a:t>
            </a:r>
          </a:p>
          <a:p>
            <a:pPr marL="0" indent="0">
              <a:buNone/>
            </a:pPr>
            <a:endParaRPr lang="en-US" sz="2000" b="1" dirty="0" smtClean="0">
              <a:cs typeface="Comic Sans MS"/>
            </a:endParaRPr>
          </a:p>
          <a:p>
            <a:pPr marL="0" indent="0">
              <a:buNone/>
            </a:pPr>
            <a:r>
              <a:rPr lang="en-US" sz="2000" b="1" dirty="0" smtClean="0">
                <a:cs typeface="Comic Sans MS"/>
              </a:rPr>
              <a:t>Project is supported </a:t>
            </a:r>
            <a:r>
              <a:rPr lang="en-US" sz="2000" b="1" dirty="0">
                <a:cs typeface="Comic Sans MS"/>
              </a:rPr>
              <a:t>by NSF </a:t>
            </a:r>
            <a:r>
              <a:rPr lang="en-US" sz="2000" b="1" dirty="0" smtClean="0">
                <a:cs typeface="Comic Sans MS"/>
              </a:rPr>
              <a:t>contract EAR</a:t>
            </a:r>
            <a:r>
              <a:rPr lang="en-US" sz="2000" b="1" dirty="0">
                <a:cs typeface="Comic Sans MS"/>
              </a:rPr>
              <a:t>-</a:t>
            </a:r>
            <a:r>
              <a:rPr lang="en-US" sz="2000" b="1" dirty="0" smtClean="0">
                <a:cs typeface="Comic Sans MS"/>
              </a:rPr>
              <a:t>1358520</a:t>
            </a:r>
          </a:p>
          <a:p>
            <a:pPr marL="0" indent="0">
              <a:buNone/>
            </a:pPr>
            <a:endParaRPr lang="en-US" sz="2000" b="1" dirty="0">
              <a:cs typeface="Comic Sans MS"/>
            </a:endParaRPr>
          </a:p>
          <a:p>
            <a:pPr marL="0" indent="0">
              <a:buNone/>
            </a:pPr>
            <a:endParaRPr lang="en-US" sz="2000" dirty="0" smtClean="0">
              <a:cs typeface="Comic Sans MS"/>
            </a:endParaRPr>
          </a:p>
        </p:txBody>
      </p:sp>
    </p:spTree>
    <p:extLst>
      <p:ext uri="{BB962C8B-B14F-4D97-AF65-F5344CB8AC3E}">
        <p14:creationId xmlns:p14="http://schemas.microsoft.com/office/powerpoint/2010/main" val="21013899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2543995" y="1294322"/>
            <a:ext cx="3771934" cy="4940798"/>
          </a:xfrm>
          <a:prstGeom prst="rect">
            <a:avLst/>
          </a:prstGeom>
          <a:noFill/>
        </p:spPr>
      </p:pic>
      <p:sp>
        <p:nvSpPr>
          <p:cNvPr id="7" name="Text Box 5"/>
          <p:cNvSpPr txBox="1">
            <a:spLocks noChangeArrowheads="1"/>
          </p:cNvSpPr>
          <p:nvPr/>
        </p:nvSpPr>
        <p:spPr bwMode="auto">
          <a:xfrm>
            <a:off x="0" y="212725"/>
            <a:ext cx="9144000" cy="8540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5000" i="1" dirty="0" smtClean="0">
                <a:solidFill>
                  <a:schemeClr val="bg1"/>
                </a:solidFill>
                <a:latin typeface="Comic Sans MS" charset="0"/>
              </a:rPr>
              <a:t>Air temperature</a:t>
            </a:r>
            <a:endParaRPr lang="en-US" sz="5000" i="1" dirty="0">
              <a:solidFill>
                <a:schemeClr val="bg1"/>
              </a:solidFill>
              <a:latin typeface="Comic Sans MS" charset="0"/>
            </a:endParaRPr>
          </a:p>
        </p:txBody>
      </p:sp>
      <p:sp>
        <p:nvSpPr>
          <p:cNvPr id="9" name="Rectangle 8"/>
          <p:cNvSpPr/>
          <p:nvPr/>
        </p:nvSpPr>
        <p:spPr>
          <a:xfrm>
            <a:off x="2323750" y="5883203"/>
            <a:ext cx="4471135" cy="3713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499878" y="1294323"/>
            <a:ext cx="498988" cy="47186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5"/>
          <p:cNvSpPr txBox="1">
            <a:spLocks noChangeArrowheads="1"/>
          </p:cNvSpPr>
          <p:nvPr/>
        </p:nvSpPr>
        <p:spPr bwMode="auto">
          <a:xfrm>
            <a:off x="2923250" y="5925223"/>
            <a:ext cx="3629066" cy="461665"/>
          </a:xfrm>
          <a:prstGeom prst="rect">
            <a:avLst/>
          </a:prstGeom>
          <a:noFill/>
          <a:ln w="9525">
            <a:noFill/>
            <a:miter lim="800000"/>
            <a:headEnd/>
            <a:tailEnd/>
          </a:ln>
          <a:effectLst/>
        </p:spPr>
        <p:txBody>
          <a:bodyPr wrap="square">
            <a:prstTxWarp prst="textNoShape">
              <a:avLst/>
            </a:prstTxWarp>
            <a:spAutoFit/>
          </a:bodyPr>
          <a:lstStyle/>
          <a:p>
            <a:r>
              <a:rPr lang="en-US" sz="2400" dirty="0" smtClean="0">
                <a:solidFill>
                  <a:schemeClr val="bg1"/>
                </a:solidFill>
                <a:latin typeface="Comic Sans MS"/>
              </a:rPr>
              <a:t>Cool                     Warm</a:t>
            </a:r>
            <a:endParaRPr lang="en-US" sz="2400" dirty="0">
              <a:solidFill>
                <a:schemeClr val="bg1"/>
              </a:solidFill>
              <a:latin typeface="Comic Sans MS"/>
            </a:endParaRPr>
          </a:p>
        </p:txBody>
      </p:sp>
      <p:sp>
        <p:nvSpPr>
          <p:cNvPr id="12" name="Text Box 5"/>
          <p:cNvSpPr txBox="1">
            <a:spLocks noChangeArrowheads="1"/>
          </p:cNvSpPr>
          <p:nvPr/>
        </p:nvSpPr>
        <p:spPr bwMode="auto">
          <a:xfrm>
            <a:off x="910319" y="3534407"/>
            <a:ext cx="1082067"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Altitude </a:t>
            </a:r>
            <a:endParaRPr lang="en-US" dirty="0">
              <a:solidFill>
                <a:schemeClr val="bg1"/>
              </a:solidFill>
              <a:latin typeface="Comic Sans MS"/>
            </a:endParaRPr>
          </a:p>
        </p:txBody>
      </p:sp>
      <p:sp>
        <p:nvSpPr>
          <p:cNvPr id="13" name="Text Box 5"/>
          <p:cNvSpPr txBox="1">
            <a:spLocks noChangeArrowheads="1"/>
          </p:cNvSpPr>
          <p:nvPr/>
        </p:nvSpPr>
        <p:spPr bwMode="auto">
          <a:xfrm>
            <a:off x="1916186" y="2108260"/>
            <a:ext cx="930864"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100 km</a:t>
            </a:r>
            <a:endParaRPr lang="en-US" dirty="0">
              <a:solidFill>
                <a:schemeClr val="bg1"/>
              </a:solidFill>
              <a:latin typeface="Comic Sans MS"/>
            </a:endParaRPr>
          </a:p>
        </p:txBody>
      </p:sp>
      <p:sp>
        <p:nvSpPr>
          <p:cNvPr id="14" name="Text Box 5"/>
          <p:cNvSpPr txBox="1">
            <a:spLocks noChangeArrowheads="1"/>
          </p:cNvSpPr>
          <p:nvPr/>
        </p:nvSpPr>
        <p:spPr bwMode="auto">
          <a:xfrm>
            <a:off x="2162573" y="5459705"/>
            <a:ext cx="749466"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0 km</a:t>
            </a:r>
            <a:endParaRPr lang="en-US" dirty="0">
              <a:solidFill>
                <a:schemeClr val="bg1"/>
              </a:solidFill>
              <a:latin typeface="Comic Sans MS"/>
            </a:endParaRPr>
          </a:p>
        </p:txBody>
      </p:sp>
      <p:sp>
        <p:nvSpPr>
          <p:cNvPr id="15" name="Rectangle 14"/>
          <p:cNvSpPr/>
          <p:nvPr/>
        </p:nvSpPr>
        <p:spPr>
          <a:xfrm>
            <a:off x="2923250" y="1116808"/>
            <a:ext cx="3629066" cy="35409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 Box 5"/>
          <p:cNvSpPr txBox="1">
            <a:spLocks noChangeArrowheads="1"/>
          </p:cNvSpPr>
          <p:nvPr/>
        </p:nvSpPr>
        <p:spPr bwMode="auto">
          <a:xfrm>
            <a:off x="6537499" y="1933801"/>
            <a:ext cx="2535946" cy="3693319"/>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Thermosphere</a:t>
            </a:r>
          </a:p>
          <a:p>
            <a:endParaRPr lang="en-US" dirty="0" smtClean="0">
              <a:solidFill>
                <a:schemeClr val="bg1"/>
              </a:solidFill>
              <a:latin typeface="Comic Sans MS"/>
            </a:endParaRPr>
          </a:p>
          <a:p>
            <a:endParaRPr lang="en-US" dirty="0">
              <a:solidFill>
                <a:schemeClr val="bg1"/>
              </a:solidFill>
              <a:latin typeface="Comic Sans MS"/>
            </a:endParaRPr>
          </a:p>
          <a:p>
            <a:endParaRPr lang="en-US" dirty="0" smtClean="0">
              <a:solidFill>
                <a:schemeClr val="bg1"/>
              </a:solidFill>
              <a:latin typeface="Comic Sans MS"/>
            </a:endParaRPr>
          </a:p>
          <a:p>
            <a:r>
              <a:rPr lang="en-US" dirty="0" smtClean="0">
                <a:solidFill>
                  <a:schemeClr val="bg1"/>
                </a:solidFill>
                <a:latin typeface="Comic Sans MS"/>
              </a:rPr>
              <a:t>Mesosphere</a:t>
            </a:r>
          </a:p>
          <a:p>
            <a:endParaRPr lang="en-US" dirty="0">
              <a:solidFill>
                <a:schemeClr val="bg1"/>
              </a:solidFill>
              <a:latin typeface="Comic Sans MS"/>
            </a:endParaRPr>
          </a:p>
          <a:p>
            <a:endParaRPr lang="en-US" dirty="0" smtClean="0">
              <a:solidFill>
                <a:schemeClr val="bg1"/>
              </a:solidFill>
              <a:latin typeface="Comic Sans MS"/>
            </a:endParaRPr>
          </a:p>
          <a:p>
            <a:endParaRPr lang="en-US" dirty="0">
              <a:solidFill>
                <a:schemeClr val="bg1"/>
              </a:solidFill>
              <a:latin typeface="Comic Sans MS"/>
            </a:endParaRPr>
          </a:p>
          <a:p>
            <a:endParaRPr lang="en-US" dirty="0" smtClean="0">
              <a:solidFill>
                <a:schemeClr val="bg1"/>
              </a:solidFill>
              <a:latin typeface="Comic Sans MS"/>
            </a:endParaRPr>
          </a:p>
          <a:p>
            <a:r>
              <a:rPr lang="en-US" dirty="0" smtClean="0">
                <a:solidFill>
                  <a:schemeClr val="bg1"/>
                </a:solidFill>
                <a:latin typeface="Comic Sans MS"/>
              </a:rPr>
              <a:t>Stratosphere</a:t>
            </a:r>
          </a:p>
          <a:p>
            <a:endParaRPr lang="en-US" dirty="0" smtClean="0">
              <a:solidFill>
                <a:schemeClr val="bg1"/>
              </a:solidFill>
              <a:latin typeface="Comic Sans MS"/>
            </a:endParaRPr>
          </a:p>
          <a:p>
            <a:endParaRPr lang="en-US" dirty="0">
              <a:solidFill>
                <a:schemeClr val="bg1"/>
              </a:solidFill>
              <a:latin typeface="Comic Sans MS"/>
            </a:endParaRPr>
          </a:p>
          <a:p>
            <a:r>
              <a:rPr lang="en-US" dirty="0" smtClean="0">
                <a:solidFill>
                  <a:schemeClr val="bg1"/>
                </a:solidFill>
                <a:latin typeface="Comic Sans MS"/>
              </a:rPr>
              <a:t>Troposphere</a:t>
            </a:r>
          </a:p>
        </p:txBody>
      </p:sp>
      <p:sp>
        <p:nvSpPr>
          <p:cNvPr id="2" name="Rectangle 1"/>
          <p:cNvSpPr/>
          <p:nvPr/>
        </p:nvSpPr>
        <p:spPr>
          <a:xfrm>
            <a:off x="6430097" y="1719767"/>
            <a:ext cx="45719" cy="7595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430097" y="2587280"/>
            <a:ext cx="45719" cy="13307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430097" y="4012504"/>
            <a:ext cx="45719" cy="110651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430097" y="5223336"/>
            <a:ext cx="45719" cy="4202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Box 5"/>
          <p:cNvSpPr txBox="1">
            <a:spLocks noChangeArrowheads="1"/>
          </p:cNvSpPr>
          <p:nvPr/>
        </p:nvSpPr>
        <p:spPr bwMode="auto">
          <a:xfrm>
            <a:off x="1992386" y="3789738"/>
            <a:ext cx="930864"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50 km</a:t>
            </a:r>
            <a:endParaRPr lang="en-US" dirty="0">
              <a:solidFill>
                <a:schemeClr val="bg1"/>
              </a:solidFill>
              <a:latin typeface="Comic Sans MS"/>
            </a:endParaRPr>
          </a:p>
        </p:txBody>
      </p:sp>
      <p:sp>
        <p:nvSpPr>
          <p:cNvPr id="3" name="TextBox 2"/>
          <p:cNvSpPr txBox="1"/>
          <p:nvPr/>
        </p:nvSpPr>
        <p:spPr>
          <a:xfrm>
            <a:off x="2766822" y="1435160"/>
            <a:ext cx="537189" cy="5509199"/>
          </a:xfrm>
          <a:prstGeom prst="rect">
            <a:avLst/>
          </a:prstGeom>
          <a:noFill/>
        </p:spPr>
        <p:txBody>
          <a:bodyPr wrap="none" rtlCol="0">
            <a:spAutoFit/>
          </a:bodyPr>
          <a:lstStyle/>
          <a:p>
            <a:r>
              <a:rPr lang="en-US" sz="2200" dirty="0">
                <a:solidFill>
                  <a:schemeClr val="bg1"/>
                </a:solidFill>
                <a:latin typeface="Comic Sans MS"/>
                <a:cs typeface="Comic Sans MS"/>
              </a:rPr>
              <a:t>-</a:t>
            </a:r>
          </a:p>
          <a:p>
            <a:r>
              <a:rPr lang="en-US" sz="2200" dirty="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a:solidFill>
                  <a:schemeClr val="bg1"/>
                </a:solidFill>
                <a:latin typeface="Comic Sans MS"/>
                <a:cs typeface="Comic Sans MS"/>
              </a:rPr>
              <a:t>-</a:t>
            </a:r>
          </a:p>
          <a:p>
            <a:r>
              <a:rPr lang="en-US" sz="2200" dirty="0" smtClean="0">
                <a:solidFill>
                  <a:schemeClr val="bg1"/>
                </a:solidFill>
                <a:latin typeface="Comic Sans MS"/>
                <a:cs typeface="Comic Sans MS"/>
              </a:rPr>
              <a:t>--</a:t>
            </a:r>
            <a:r>
              <a:rPr lang="en-US" sz="2200" dirty="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a:solidFill>
                  <a:schemeClr val="bg1"/>
                </a:solidFill>
                <a:latin typeface="Comic Sans MS"/>
                <a:cs typeface="Comic Sans MS"/>
              </a:rPr>
              <a:t>-</a:t>
            </a:r>
          </a:p>
          <a:p>
            <a:r>
              <a:rPr lang="en-US" sz="2200" dirty="0">
                <a:solidFill>
                  <a:schemeClr val="bg1"/>
                </a:solidFill>
                <a:latin typeface="Comic Sans MS"/>
                <a:cs typeface="Comic Sans MS"/>
              </a:rPr>
              <a:t>-</a:t>
            </a:r>
          </a:p>
          <a:p>
            <a:endParaRPr lang="en-US" sz="2200" dirty="0">
              <a:solidFill>
                <a:schemeClr val="bg1"/>
              </a:solidFill>
              <a:latin typeface="Comic Sans MS"/>
              <a:cs typeface="Comic Sans MS"/>
            </a:endParaRPr>
          </a:p>
          <a:p>
            <a:endParaRPr lang="en-US" sz="2200" dirty="0">
              <a:solidFill>
                <a:schemeClr val="bg1"/>
              </a:solidFill>
              <a:latin typeface="Comic Sans MS"/>
              <a:cs typeface="Comic Sans MS"/>
            </a:endParaRPr>
          </a:p>
          <a:p>
            <a:endParaRPr lang="en-US" sz="2200" dirty="0">
              <a:solidFill>
                <a:schemeClr val="bg1"/>
              </a:solidFill>
              <a:latin typeface="Comic Sans MS"/>
              <a:cs typeface="Comic Sans MS"/>
            </a:endParaRPr>
          </a:p>
        </p:txBody>
      </p:sp>
    </p:spTree>
    <p:extLst>
      <p:ext uri="{BB962C8B-B14F-4D97-AF65-F5344CB8AC3E}">
        <p14:creationId xmlns:p14="http://schemas.microsoft.com/office/powerpoint/2010/main" val="25656206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0" y="212725"/>
            <a:ext cx="9144000" cy="8540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5000" i="1" dirty="0" smtClean="0">
                <a:solidFill>
                  <a:schemeClr val="bg1"/>
                </a:solidFill>
                <a:latin typeface="Comic Sans MS" charset="0"/>
              </a:rPr>
              <a:t>The speed of sound</a:t>
            </a:r>
            <a:endParaRPr lang="en-US" sz="5000" i="1" dirty="0">
              <a:solidFill>
                <a:schemeClr val="bg1"/>
              </a:solidFill>
              <a:latin typeface="Comic Sans MS" charset="0"/>
            </a:endParaRPr>
          </a:p>
        </p:txBody>
      </p:sp>
      <p:pic>
        <p:nvPicPr>
          <p:cNvPr id="27" name="Picture 2"/>
          <p:cNvPicPr>
            <a:picLocks noChangeAspect="1" noChangeArrowheads="1"/>
          </p:cNvPicPr>
          <p:nvPr/>
        </p:nvPicPr>
        <p:blipFill>
          <a:blip r:embed="rId3"/>
          <a:srcRect/>
          <a:stretch>
            <a:fillRect/>
          </a:stretch>
        </p:blipFill>
        <p:spPr bwMode="auto">
          <a:xfrm>
            <a:off x="2543995" y="1294322"/>
            <a:ext cx="3771934" cy="4940798"/>
          </a:xfrm>
          <a:prstGeom prst="rect">
            <a:avLst/>
          </a:prstGeom>
          <a:noFill/>
        </p:spPr>
      </p:pic>
      <p:sp>
        <p:nvSpPr>
          <p:cNvPr id="28" name="Rectangle 27"/>
          <p:cNvSpPr/>
          <p:nvPr/>
        </p:nvSpPr>
        <p:spPr>
          <a:xfrm>
            <a:off x="2323750" y="5883203"/>
            <a:ext cx="4471135" cy="3713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499878" y="1294323"/>
            <a:ext cx="498988" cy="47186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Box 5"/>
          <p:cNvSpPr txBox="1">
            <a:spLocks noChangeArrowheads="1"/>
          </p:cNvSpPr>
          <p:nvPr/>
        </p:nvSpPr>
        <p:spPr bwMode="auto">
          <a:xfrm>
            <a:off x="910319" y="3534407"/>
            <a:ext cx="1082067"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Altitude </a:t>
            </a:r>
            <a:endParaRPr lang="en-US" dirty="0">
              <a:solidFill>
                <a:schemeClr val="bg1"/>
              </a:solidFill>
              <a:latin typeface="Comic Sans MS"/>
            </a:endParaRPr>
          </a:p>
        </p:txBody>
      </p:sp>
      <p:sp>
        <p:nvSpPr>
          <p:cNvPr id="32" name="Text Box 5"/>
          <p:cNvSpPr txBox="1">
            <a:spLocks noChangeArrowheads="1"/>
          </p:cNvSpPr>
          <p:nvPr/>
        </p:nvSpPr>
        <p:spPr bwMode="auto">
          <a:xfrm>
            <a:off x="1916186" y="2108260"/>
            <a:ext cx="930864"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100 km</a:t>
            </a:r>
            <a:endParaRPr lang="en-US" dirty="0">
              <a:solidFill>
                <a:schemeClr val="bg1"/>
              </a:solidFill>
              <a:latin typeface="Comic Sans MS"/>
            </a:endParaRPr>
          </a:p>
        </p:txBody>
      </p:sp>
      <p:sp>
        <p:nvSpPr>
          <p:cNvPr id="33" name="Text Box 5"/>
          <p:cNvSpPr txBox="1">
            <a:spLocks noChangeArrowheads="1"/>
          </p:cNvSpPr>
          <p:nvPr/>
        </p:nvSpPr>
        <p:spPr bwMode="auto">
          <a:xfrm>
            <a:off x="2162573" y="5459705"/>
            <a:ext cx="749466"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0 km</a:t>
            </a:r>
            <a:endParaRPr lang="en-US" dirty="0">
              <a:solidFill>
                <a:schemeClr val="bg1"/>
              </a:solidFill>
              <a:latin typeface="Comic Sans MS"/>
            </a:endParaRPr>
          </a:p>
        </p:txBody>
      </p:sp>
      <p:sp>
        <p:nvSpPr>
          <p:cNvPr id="34" name="Rectangle 33"/>
          <p:cNvSpPr/>
          <p:nvPr/>
        </p:nvSpPr>
        <p:spPr>
          <a:xfrm>
            <a:off x="2923250" y="1116808"/>
            <a:ext cx="3629066" cy="35409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Text Box 5"/>
          <p:cNvSpPr txBox="1">
            <a:spLocks noChangeArrowheads="1"/>
          </p:cNvSpPr>
          <p:nvPr/>
        </p:nvSpPr>
        <p:spPr bwMode="auto">
          <a:xfrm>
            <a:off x="6537499" y="1933801"/>
            <a:ext cx="2535946" cy="3693319"/>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Thermosphere</a:t>
            </a:r>
          </a:p>
          <a:p>
            <a:endParaRPr lang="en-US" dirty="0" smtClean="0">
              <a:solidFill>
                <a:schemeClr val="bg1"/>
              </a:solidFill>
              <a:latin typeface="Comic Sans MS"/>
            </a:endParaRPr>
          </a:p>
          <a:p>
            <a:endParaRPr lang="en-US" dirty="0">
              <a:solidFill>
                <a:schemeClr val="bg1"/>
              </a:solidFill>
              <a:latin typeface="Comic Sans MS"/>
            </a:endParaRPr>
          </a:p>
          <a:p>
            <a:endParaRPr lang="en-US" dirty="0" smtClean="0">
              <a:solidFill>
                <a:schemeClr val="bg1"/>
              </a:solidFill>
              <a:latin typeface="Comic Sans MS"/>
            </a:endParaRPr>
          </a:p>
          <a:p>
            <a:r>
              <a:rPr lang="en-US" dirty="0" smtClean="0">
                <a:solidFill>
                  <a:schemeClr val="bg1"/>
                </a:solidFill>
                <a:latin typeface="Comic Sans MS"/>
              </a:rPr>
              <a:t>Mesosphere</a:t>
            </a:r>
          </a:p>
          <a:p>
            <a:endParaRPr lang="en-US" dirty="0">
              <a:solidFill>
                <a:schemeClr val="bg1"/>
              </a:solidFill>
              <a:latin typeface="Comic Sans MS"/>
            </a:endParaRPr>
          </a:p>
          <a:p>
            <a:endParaRPr lang="en-US" dirty="0" smtClean="0">
              <a:solidFill>
                <a:schemeClr val="bg1"/>
              </a:solidFill>
              <a:latin typeface="Comic Sans MS"/>
            </a:endParaRPr>
          </a:p>
          <a:p>
            <a:endParaRPr lang="en-US" dirty="0">
              <a:solidFill>
                <a:schemeClr val="bg1"/>
              </a:solidFill>
              <a:latin typeface="Comic Sans MS"/>
            </a:endParaRPr>
          </a:p>
          <a:p>
            <a:endParaRPr lang="en-US" dirty="0" smtClean="0">
              <a:solidFill>
                <a:schemeClr val="bg1"/>
              </a:solidFill>
              <a:latin typeface="Comic Sans MS"/>
            </a:endParaRPr>
          </a:p>
          <a:p>
            <a:r>
              <a:rPr lang="en-US" dirty="0" smtClean="0">
                <a:solidFill>
                  <a:schemeClr val="bg1"/>
                </a:solidFill>
                <a:latin typeface="Comic Sans MS"/>
              </a:rPr>
              <a:t>Stratosphere</a:t>
            </a:r>
          </a:p>
          <a:p>
            <a:endParaRPr lang="en-US" dirty="0" smtClean="0">
              <a:solidFill>
                <a:schemeClr val="bg1"/>
              </a:solidFill>
              <a:latin typeface="Comic Sans MS"/>
            </a:endParaRPr>
          </a:p>
          <a:p>
            <a:endParaRPr lang="en-US" dirty="0">
              <a:solidFill>
                <a:schemeClr val="bg1"/>
              </a:solidFill>
              <a:latin typeface="Comic Sans MS"/>
            </a:endParaRPr>
          </a:p>
          <a:p>
            <a:r>
              <a:rPr lang="en-US" dirty="0" smtClean="0">
                <a:solidFill>
                  <a:schemeClr val="bg1"/>
                </a:solidFill>
                <a:latin typeface="Comic Sans MS"/>
              </a:rPr>
              <a:t>Troposphere</a:t>
            </a:r>
          </a:p>
        </p:txBody>
      </p:sp>
      <p:sp>
        <p:nvSpPr>
          <p:cNvPr id="36" name="Rectangle 35"/>
          <p:cNvSpPr/>
          <p:nvPr/>
        </p:nvSpPr>
        <p:spPr>
          <a:xfrm>
            <a:off x="6430097" y="1719767"/>
            <a:ext cx="45719" cy="7595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430097" y="2587280"/>
            <a:ext cx="45719" cy="13307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430097" y="4012504"/>
            <a:ext cx="45719" cy="110651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430097" y="5223336"/>
            <a:ext cx="45719" cy="4202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Box 5"/>
          <p:cNvSpPr txBox="1">
            <a:spLocks noChangeArrowheads="1"/>
          </p:cNvSpPr>
          <p:nvPr/>
        </p:nvSpPr>
        <p:spPr bwMode="auto">
          <a:xfrm>
            <a:off x="1992386" y="3789738"/>
            <a:ext cx="930864"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50 km</a:t>
            </a:r>
            <a:endParaRPr lang="en-US" dirty="0">
              <a:solidFill>
                <a:schemeClr val="bg1"/>
              </a:solidFill>
              <a:latin typeface="Comic Sans MS"/>
            </a:endParaRPr>
          </a:p>
        </p:txBody>
      </p:sp>
      <p:sp>
        <p:nvSpPr>
          <p:cNvPr id="41" name="TextBox 40"/>
          <p:cNvSpPr txBox="1"/>
          <p:nvPr/>
        </p:nvSpPr>
        <p:spPr>
          <a:xfrm>
            <a:off x="2766822" y="1435160"/>
            <a:ext cx="537189" cy="5509199"/>
          </a:xfrm>
          <a:prstGeom prst="rect">
            <a:avLst/>
          </a:prstGeom>
          <a:noFill/>
        </p:spPr>
        <p:txBody>
          <a:bodyPr wrap="none" rtlCol="0">
            <a:spAutoFit/>
          </a:bodyPr>
          <a:lstStyle/>
          <a:p>
            <a:r>
              <a:rPr lang="en-US" sz="2200" dirty="0">
                <a:solidFill>
                  <a:schemeClr val="bg1"/>
                </a:solidFill>
                <a:latin typeface="Comic Sans MS"/>
                <a:cs typeface="Comic Sans MS"/>
              </a:rPr>
              <a:t>-</a:t>
            </a:r>
          </a:p>
          <a:p>
            <a:r>
              <a:rPr lang="en-US" sz="2200" dirty="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a:solidFill>
                  <a:schemeClr val="bg1"/>
                </a:solidFill>
                <a:latin typeface="Comic Sans MS"/>
                <a:cs typeface="Comic Sans MS"/>
              </a:rPr>
              <a:t>-</a:t>
            </a:r>
          </a:p>
          <a:p>
            <a:r>
              <a:rPr lang="en-US" sz="2200" dirty="0" smtClean="0">
                <a:solidFill>
                  <a:schemeClr val="bg1"/>
                </a:solidFill>
                <a:latin typeface="Comic Sans MS"/>
                <a:cs typeface="Comic Sans MS"/>
              </a:rPr>
              <a:t>--</a:t>
            </a:r>
            <a:r>
              <a:rPr lang="en-US" sz="2200" dirty="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a:solidFill>
                  <a:schemeClr val="bg1"/>
                </a:solidFill>
                <a:latin typeface="Comic Sans MS"/>
                <a:cs typeface="Comic Sans MS"/>
              </a:rPr>
              <a:t>-</a:t>
            </a:r>
          </a:p>
          <a:p>
            <a:r>
              <a:rPr lang="en-US" sz="2200" dirty="0" smtClean="0">
                <a:solidFill>
                  <a:schemeClr val="bg1"/>
                </a:solidFill>
                <a:latin typeface="Comic Sans MS"/>
                <a:cs typeface="Comic Sans MS"/>
              </a:rPr>
              <a:t>-</a:t>
            </a:r>
          </a:p>
          <a:p>
            <a:r>
              <a:rPr lang="en-US" sz="2200" dirty="0">
                <a:solidFill>
                  <a:schemeClr val="bg1"/>
                </a:solidFill>
                <a:latin typeface="Comic Sans MS"/>
                <a:cs typeface="Comic Sans MS"/>
              </a:rPr>
              <a:t>-</a:t>
            </a:r>
          </a:p>
          <a:p>
            <a:r>
              <a:rPr lang="en-US" sz="2200" dirty="0">
                <a:solidFill>
                  <a:schemeClr val="bg1"/>
                </a:solidFill>
                <a:latin typeface="Comic Sans MS"/>
                <a:cs typeface="Comic Sans MS"/>
              </a:rPr>
              <a:t>-</a:t>
            </a:r>
          </a:p>
          <a:p>
            <a:endParaRPr lang="en-US" sz="2200" dirty="0">
              <a:solidFill>
                <a:schemeClr val="bg1"/>
              </a:solidFill>
              <a:latin typeface="Comic Sans MS"/>
              <a:cs typeface="Comic Sans MS"/>
            </a:endParaRPr>
          </a:p>
          <a:p>
            <a:endParaRPr lang="en-US" sz="2200" dirty="0">
              <a:solidFill>
                <a:schemeClr val="bg1"/>
              </a:solidFill>
              <a:latin typeface="Comic Sans MS"/>
              <a:cs typeface="Comic Sans MS"/>
            </a:endParaRPr>
          </a:p>
          <a:p>
            <a:endParaRPr lang="en-US" sz="2200" dirty="0">
              <a:solidFill>
                <a:schemeClr val="bg1"/>
              </a:solidFill>
              <a:latin typeface="Comic Sans MS"/>
              <a:cs typeface="Comic Sans MS"/>
            </a:endParaRPr>
          </a:p>
        </p:txBody>
      </p:sp>
      <p:sp>
        <p:nvSpPr>
          <p:cNvPr id="44" name="Text Box 5"/>
          <p:cNvSpPr txBox="1">
            <a:spLocks noChangeArrowheads="1"/>
          </p:cNvSpPr>
          <p:nvPr/>
        </p:nvSpPr>
        <p:spPr bwMode="auto">
          <a:xfrm>
            <a:off x="2580758" y="6052062"/>
            <a:ext cx="4101920"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chemeClr val="bg1"/>
                </a:solidFill>
                <a:latin typeface="Comic Sans MS"/>
              </a:rPr>
              <a:t>260 m/s                               380 m/s</a:t>
            </a:r>
            <a:endParaRPr lang="en-US" dirty="0">
              <a:solidFill>
                <a:schemeClr val="bg1"/>
              </a:solidFill>
              <a:latin typeface="Comic Sans MS"/>
            </a:endParaRPr>
          </a:p>
        </p:txBody>
      </p:sp>
      <p:sp>
        <p:nvSpPr>
          <p:cNvPr id="45" name="TextBox 44"/>
          <p:cNvSpPr txBox="1"/>
          <p:nvPr/>
        </p:nvSpPr>
        <p:spPr>
          <a:xfrm rot="16200000">
            <a:off x="4345840" y="4218373"/>
            <a:ext cx="355586" cy="3539430"/>
          </a:xfrm>
          <a:prstGeom prst="rect">
            <a:avLst/>
          </a:prstGeom>
          <a:noFill/>
        </p:spPr>
        <p:txBody>
          <a:bodyPr wrap="none" rtlCol="0">
            <a:spAutoFit/>
          </a:bodyPr>
          <a:lstStyle/>
          <a:p>
            <a:r>
              <a:rPr lang="en-US" sz="3200" dirty="0" smtClean="0">
                <a:solidFill>
                  <a:schemeClr val="bg1"/>
                </a:solidFill>
                <a:latin typeface="Comic Sans MS"/>
                <a:cs typeface="Comic Sans MS"/>
              </a:rPr>
              <a:t>-</a:t>
            </a:r>
            <a:endParaRPr lang="en-US" sz="3200" dirty="0">
              <a:solidFill>
                <a:schemeClr val="bg1"/>
              </a:solidFill>
              <a:latin typeface="Comic Sans MS"/>
              <a:cs typeface="Comic Sans MS"/>
            </a:endParaRPr>
          </a:p>
          <a:p>
            <a:r>
              <a:rPr lang="en-US" sz="3200" dirty="0">
                <a:solidFill>
                  <a:schemeClr val="bg1"/>
                </a:solidFill>
                <a:latin typeface="Comic Sans MS"/>
                <a:cs typeface="Comic Sans MS"/>
              </a:rPr>
              <a:t>-</a:t>
            </a:r>
          </a:p>
          <a:p>
            <a:r>
              <a:rPr lang="en-US" sz="3200" dirty="0" smtClean="0">
                <a:solidFill>
                  <a:schemeClr val="bg1"/>
                </a:solidFill>
                <a:latin typeface="Comic Sans MS"/>
                <a:cs typeface="Comic Sans MS"/>
              </a:rPr>
              <a:t>-</a:t>
            </a:r>
          </a:p>
          <a:p>
            <a:r>
              <a:rPr lang="en-US" sz="3200" dirty="0" smtClean="0">
                <a:solidFill>
                  <a:schemeClr val="bg1"/>
                </a:solidFill>
                <a:latin typeface="Comic Sans MS"/>
                <a:cs typeface="Comic Sans MS"/>
              </a:rPr>
              <a:t>-</a:t>
            </a:r>
          </a:p>
          <a:p>
            <a:r>
              <a:rPr lang="en-US" sz="3200" dirty="0" smtClean="0">
                <a:solidFill>
                  <a:schemeClr val="bg1"/>
                </a:solidFill>
                <a:latin typeface="Comic Sans MS"/>
                <a:cs typeface="Comic Sans MS"/>
              </a:rPr>
              <a:t>-</a:t>
            </a:r>
          </a:p>
          <a:p>
            <a:r>
              <a:rPr lang="en-US" sz="3200" dirty="0" smtClean="0">
                <a:solidFill>
                  <a:schemeClr val="bg1"/>
                </a:solidFill>
                <a:latin typeface="Comic Sans MS"/>
                <a:cs typeface="Comic Sans MS"/>
              </a:rPr>
              <a:t>-</a:t>
            </a:r>
          </a:p>
          <a:p>
            <a:r>
              <a:rPr lang="en-US" sz="3200" dirty="0" smtClean="0">
                <a:solidFill>
                  <a:schemeClr val="bg1"/>
                </a:solidFill>
                <a:latin typeface="Comic Sans MS"/>
                <a:cs typeface="Comic Sans MS"/>
              </a:rPr>
              <a:t>-</a:t>
            </a:r>
          </a:p>
        </p:txBody>
      </p:sp>
    </p:spTree>
    <p:extLst>
      <p:ext uri="{BB962C8B-B14F-4D97-AF65-F5344CB8AC3E}">
        <p14:creationId xmlns:p14="http://schemas.microsoft.com/office/powerpoint/2010/main" val="2945944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Sound speed depends </a:t>
            </a:r>
            <a:br>
              <a:rPr lang="en-US" dirty="0" smtClean="0"/>
            </a:br>
            <a:r>
              <a:rPr lang="en-US" dirty="0" smtClean="0"/>
              <a:t>on direction it travels</a:t>
            </a:r>
            <a:endParaRPr lang="en-US" dirty="0"/>
          </a:p>
        </p:txBody>
      </p:sp>
      <p:sp>
        <p:nvSpPr>
          <p:cNvPr id="6" name="Text Box 5"/>
          <p:cNvSpPr txBox="1">
            <a:spLocks noChangeArrowheads="1"/>
          </p:cNvSpPr>
          <p:nvPr/>
        </p:nvSpPr>
        <p:spPr bwMode="auto">
          <a:xfrm>
            <a:off x="1349375" y="5188277"/>
            <a:ext cx="7800819" cy="523220"/>
          </a:xfrm>
          <a:prstGeom prst="rect">
            <a:avLst/>
          </a:prstGeom>
          <a:noFill/>
          <a:ln w="9525">
            <a:noFill/>
            <a:miter lim="800000"/>
            <a:headEnd/>
            <a:tailEnd/>
          </a:ln>
          <a:effectLst/>
        </p:spPr>
        <p:txBody>
          <a:bodyPr wrap="square">
            <a:prstTxWarp prst="textNoShape">
              <a:avLst/>
            </a:prstTxWarp>
            <a:spAutoFit/>
          </a:bodyPr>
          <a:lstStyle/>
          <a:p>
            <a:r>
              <a:rPr lang="en-US" sz="2800" dirty="0" smtClean="0">
                <a:solidFill>
                  <a:schemeClr val="bg1"/>
                </a:solidFill>
                <a:latin typeface="Comic Sans MS"/>
              </a:rPr>
              <a:t>                            Source              </a:t>
            </a:r>
            <a:endParaRPr lang="en-US" sz="2800" dirty="0">
              <a:solidFill>
                <a:schemeClr val="bg1"/>
              </a:solidFill>
              <a:latin typeface="Comic Sans MS"/>
            </a:endParaRPr>
          </a:p>
        </p:txBody>
      </p:sp>
      <p:pic>
        <p:nvPicPr>
          <p:cNvPr id="5" name="Picture 4" descr="ray_tracing_fig_formicha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19" y="1956130"/>
            <a:ext cx="8229599" cy="3187424"/>
          </a:xfrm>
          <a:prstGeom prst="rect">
            <a:avLst/>
          </a:prstGeom>
        </p:spPr>
      </p:pic>
      <p:sp>
        <p:nvSpPr>
          <p:cNvPr id="4" name="Left Arrow 3"/>
          <p:cNvSpPr/>
          <p:nvPr/>
        </p:nvSpPr>
        <p:spPr>
          <a:xfrm>
            <a:off x="3556000" y="3393722"/>
            <a:ext cx="2794000" cy="352777"/>
          </a:xfrm>
          <a:prstGeom prst="leftArrow">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645614" y="3072966"/>
            <a:ext cx="745742" cy="369332"/>
          </a:xfrm>
          <a:prstGeom prst="rect">
            <a:avLst/>
          </a:prstGeom>
        </p:spPr>
        <p:txBody>
          <a:bodyPr wrap="none">
            <a:spAutoFit/>
          </a:bodyPr>
          <a:lstStyle/>
          <a:p>
            <a:r>
              <a:rPr lang="en-US" dirty="0">
                <a:solidFill>
                  <a:schemeClr val="bg1"/>
                </a:solidFill>
                <a:latin typeface="Comic Sans MS"/>
              </a:rPr>
              <a:t>W</a:t>
            </a:r>
            <a:r>
              <a:rPr lang="en-US" dirty="0" smtClean="0">
                <a:solidFill>
                  <a:schemeClr val="bg1"/>
                </a:solidFill>
                <a:latin typeface="Comic Sans MS"/>
              </a:rPr>
              <a:t>ind</a:t>
            </a:r>
            <a:endParaRPr lang="en-US" dirty="0"/>
          </a:p>
        </p:txBody>
      </p:sp>
    </p:spTree>
    <p:extLst>
      <p:ext uri="{BB962C8B-B14F-4D97-AF65-F5344CB8AC3E}">
        <p14:creationId xmlns:p14="http://schemas.microsoft.com/office/powerpoint/2010/main" val="15825696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The Global Seismographic Network</a:t>
            </a:r>
            <a:endParaRPr lang="en-US" sz="3600" dirty="0"/>
          </a:p>
        </p:txBody>
      </p:sp>
      <p:pic>
        <p:nvPicPr>
          <p:cNvPr id="8" name="Picture 7" descr="gmt_gsn.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414" y="1683368"/>
            <a:ext cx="6808667" cy="3417096"/>
          </a:xfrm>
          <a:prstGeom prst="rect">
            <a:avLst/>
          </a:prstGeom>
        </p:spPr>
      </p:pic>
    </p:spTree>
    <p:extLst>
      <p:ext uri="{BB962C8B-B14F-4D97-AF65-F5344CB8AC3E}">
        <p14:creationId xmlns:p14="http://schemas.microsoft.com/office/powerpoint/2010/main" val="6837023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smtClean="0"/>
              <a:t>IMS Infrasound Network</a:t>
            </a:r>
            <a:endParaRPr lang="en-US" dirty="0"/>
          </a:p>
        </p:txBody>
      </p:sp>
      <p:pic>
        <p:nvPicPr>
          <p:cNvPr id="6" name="Picture 5" descr="gm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86" y="1696779"/>
            <a:ext cx="6799596" cy="3399798"/>
          </a:xfrm>
          <a:prstGeom prst="rect">
            <a:avLst/>
          </a:prstGeom>
        </p:spPr>
      </p:pic>
    </p:spTree>
    <p:extLst>
      <p:ext uri="{BB962C8B-B14F-4D97-AF65-F5344CB8AC3E}">
        <p14:creationId xmlns:p14="http://schemas.microsoft.com/office/powerpoint/2010/main" val="26534263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44876</TotalTime>
  <Words>2249</Words>
  <Application>Microsoft Macintosh PowerPoint</Application>
  <PresentationFormat>On-screen Show (4:3)</PresentationFormat>
  <Paragraphs>268</Paragraphs>
  <Slides>48</Slides>
  <Notes>21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Study of atmospheric  phenomena and structure using the USArray Transportable Array</vt:lpstr>
      <vt:lpstr>Content</vt:lpstr>
      <vt:lpstr>PowerPoint Presentation</vt:lpstr>
      <vt:lpstr>PowerPoint Presentation</vt:lpstr>
      <vt:lpstr>PowerPoint Presentation</vt:lpstr>
      <vt:lpstr>PowerPoint Presentation</vt:lpstr>
      <vt:lpstr>Sound speed depends  on direction it travels</vt:lpstr>
      <vt:lpstr>The Global Seismographic Network</vt:lpstr>
      <vt:lpstr>IMS Infrasound Network</vt:lpstr>
      <vt:lpstr>Infrasound Network</vt:lpstr>
      <vt:lpstr>TA sites with atmospheric sensors</vt:lpstr>
      <vt:lpstr>TA sites with atmospheric sensors</vt:lpstr>
      <vt:lpstr>Addition of atmospheric sensors</vt:lpstr>
      <vt:lpstr>Detecting/locating infrasonic events</vt:lpstr>
      <vt:lpstr>TA sites in 2013</vt:lpstr>
      <vt:lpstr>Triads available in 2013</vt:lpstr>
      <vt:lpstr>Triads available in 2013</vt:lpstr>
      <vt:lpstr>Example event: a bolide</vt:lpstr>
      <vt:lpstr>PowerPoint Presentation</vt:lpstr>
      <vt:lpstr>PowerPoint Presentation</vt:lpstr>
      <vt:lpstr>PowerPoint Presentation</vt:lpstr>
      <vt:lpstr>PowerPoint Presentation</vt:lpstr>
      <vt:lpstr>PowerPoint Presentation</vt:lpstr>
      <vt:lpstr>PowerPoint Presentation</vt:lpstr>
      <vt:lpstr>Histogram of acoustic activity</vt:lpstr>
      <vt:lpstr>Study of atmospheric gravity waves</vt:lpstr>
      <vt:lpstr>Atmospheric gravity waves</vt:lpstr>
      <vt:lpstr>Atmospheric gravity waves</vt:lpstr>
      <vt:lpstr>Atmospheric gravity waves</vt:lpstr>
      <vt:lpstr>Atmospheric gravity waves</vt:lpstr>
      <vt:lpstr>Atmospheric gravity waves</vt:lpstr>
      <vt:lpstr>Atmospheric gravity waves</vt:lpstr>
      <vt:lpstr>Atmospheric gravity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studies: Comparison with satellite observations</vt:lpstr>
      <vt:lpstr>Case studies: Comparison with satellite observations</vt:lpstr>
      <vt:lpstr>PowerPoint Presentation</vt:lpstr>
      <vt:lpstr>PowerPoint Presentation</vt:lpstr>
      <vt:lpstr>PowerPoint Presentation</vt:lpstr>
      <vt:lpstr>Summary</vt:lpstr>
    </vt:vector>
  </TitlesOfParts>
  <Company>SIO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UTTR paper figs</dc:title>
  <dc:creator>IGPP SIO</dc:creator>
  <cp:lastModifiedBy>Michael Hedlin</cp:lastModifiedBy>
  <cp:revision>533</cp:revision>
  <cp:lastPrinted>2015-06-21T16:41:29Z</cp:lastPrinted>
  <dcterms:created xsi:type="dcterms:W3CDTF">2012-03-06T20:03:11Z</dcterms:created>
  <dcterms:modified xsi:type="dcterms:W3CDTF">2015-11-09T22:56:38Z</dcterms:modified>
</cp:coreProperties>
</file>