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Lst>
  <p:notesMasterIdLst>
    <p:notesMasterId r:id="rId16"/>
  </p:notesMasterIdLst>
  <p:handoutMasterIdLst>
    <p:handoutMasterId r:id="rId17"/>
  </p:handoutMasterIdLst>
  <p:sldIdLst>
    <p:sldId id="1710" r:id="rId2"/>
    <p:sldId id="1722" r:id="rId3"/>
    <p:sldId id="1715" r:id="rId4"/>
    <p:sldId id="1698" r:id="rId5"/>
    <p:sldId id="1699" r:id="rId6"/>
    <p:sldId id="1716" r:id="rId7"/>
    <p:sldId id="1721" r:id="rId8"/>
    <p:sldId id="1702" r:id="rId9"/>
    <p:sldId id="1717" r:id="rId10"/>
    <p:sldId id="1697" r:id="rId11"/>
    <p:sldId id="1718" r:id="rId12"/>
    <p:sldId id="1719" r:id="rId13"/>
    <p:sldId id="1723" r:id="rId14"/>
    <p:sldId id="1713" r:id="rId15"/>
  </p:sldIdLst>
  <p:sldSz cx="9144000" cy="6858000" type="screen4x3"/>
  <p:notesSz cx="6934200" cy="9220200"/>
  <p:defaultTextStyle>
    <a:defPPr>
      <a:defRPr lang="en-US"/>
    </a:defPPr>
    <a:lvl1pPr algn="ctr" rtl="0" fontAlgn="base">
      <a:spcBef>
        <a:spcPct val="0"/>
      </a:spcBef>
      <a:spcAft>
        <a:spcPct val="0"/>
      </a:spcAft>
      <a:defRPr sz="1200" b="1" kern="1200">
        <a:solidFill>
          <a:schemeClr val="tx1"/>
        </a:solidFill>
        <a:latin typeface="Arial" pitchFamily="-112" charset="0"/>
        <a:ea typeface="+mn-ea"/>
        <a:cs typeface="+mn-cs"/>
      </a:defRPr>
    </a:lvl1pPr>
    <a:lvl2pPr marL="457200" algn="ctr" rtl="0" fontAlgn="base">
      <a:spcBef>
        <a:spcPct val="0"/>
      </a:spcBef>
      <a:spcAft>
        <a:spcPct val="0"/>
      </a:spcAft>
      <a:defRPr sz="1200" b="1" kern="1200">
        <a:solidFill>
          <a:schemeClr val="tx1"/>
        </a:solidFill>
        <a:latin typeface="Arial" pitchFamily="-112" charset="0"/>
        <a:ea typeface="+mn-ea"/>
        <a:cs typeface="+mn-cs"/>
      </a:defRPr>
    </a:lvl2pPr>
    <a:lvl3pPr marL="914400" algn="ctr" rtl="0" fontAlgn="base">
      <a:spcBef>
        <a:spcPct val="0"/>
      </a:spcBef>
      <a:spcAft>
        <a:spcPct val="0"/>
      </a:spcAft>
      <a:defRPr sz="1200" b="1" kern="1200">
        <a:solidFill>
          <a:schemeClr val="tx1"/>
        </a:solidFill>
        <a:latin typeface="Arial" pitchFamily="-112" charset="0"/>
        <a:ea typeface="+mn-ea"/>
        <a:cs typeface="+mn-cs"/>
      </a:defRPr>
    </a:lvl3pPr>
    <a:lvl4pPr marL="1371600" algn="ctr" rtl="0" fontAlgn="base">
      <a:spcBef>
        <a:spcPct val="0"/>
      </a:spcBef>
      <a:spcAft>
        <a:spcPct val="0"/>
      </a:spcAft>
      <a:defRPr sz="1200" b="1" kern="1200">
        <a:solidFill>
          <a:schemeClr val="tx1"/>
        </a:solidFill>
        <a:latin typeface="Arial" pitchFamily="-112" charset="0"/>
        <a:ea typeface="+mn-ea"/>
        <a:cs typeface="+mn-cs"/>
      </a:defRPr>
    </a:lvl4pPr>
    <a:lvl5pPr marL="1828800" algn="ctr" rtl="0" fontAlgn="base">
      <a:spcBef>
        <a:spcPct val="0"/>
      </a:spcBef>
      <a:spcAft>
        <a:spcPct val="0"/>
      </a:spcAft>
      <a:defRPr sz="1200" b="1" kern="1200">
        <a:solidFill>
          <a:schemeClr val="tx1"/>
        </a:solidFill>
        <a:latin typeface="Arial" pitchFamily="-112" charset="0"/>
        <a:ea typeface="+mn-ea"/>
        <a:cs typeface="+mn-cs"/>
      </a:defRPr>
    </a:lvl5pPr>
    <a:lvl6pPr marL="2286000" algn="l" defTabSz="457200" rtl="0" eaLnBrk="1" latinLnBrk="0" hangingPunct="1">
      <a:defRPr sz="1200" b="1" kern="1200">
        <a:solidFill>
          <a:schemeClr val="tx1"/>
        </a:solidFill>
        <a:latin typeface="Arial" pitchFamily="-112" charset="0"/>
        <a:ea typeface="+mn-ea"/>
        <a:cs typeface="+mn-cs"/>
      </a:defRPr>
    </a:lvl6pPr>
    <a:lvl7pPr marL="2743200" algn="l" defTabSz="457200" rtl="0" eaLnBrk="1" latinLnBrk="0" hangingPunct="1">
      <a:defRPr sz="1200" b="1" kern="1200">
        <a:solidFill>
          <a:schemeClr val="tx1"/>
        </a:solidFill>
        <a:latin typeface="Arial" pitchFamily="-112" charset="0"/>
        <a:ea typeface="+mn-ea"/>
        <a:cs typeface="+mn-cs"/>
      </a:defRPr>
    </a:lvl7pPr>
    <a:lvl8pPr marL="3200400" algn="l" defTabSz="457200" rtl="0" eaLnBrk="1" latinLnBrk="0" hangingPunct="1">
      <a:defRPr sz="1200" b="1" kern="1200">
        <a:solidFill>
          <a:schemeClr val="tx1"/>
        </a:solidFill>
        <a:latin typeface="Arial" pitchFamily="-112" charset="0"/>
        <a:ea typeface="+mn-ea"/>
        <a:cs typeface="+mn-cs"/>
      </a:defRPr>
    </a:lvl8pPr>
    <a:lvl9pPr marL="3657600" algn="l" defTabSz="457200" rtl="0" eaLnBrk="1" latinLnBrk="0" hangingPunct="1">
      <a:defRPr sz="1200" b="1" kern="1200">
        <a:solidFill>
          <a:schemeClr val="tx1"/>
        </a:solidFill>
        <a:latin typeface="Arial" pitchFamily="-112" charset="0"/>
        <a:ea typeface="+mn-ea"/>
        <a:cs typeface="+mn-cs"/>
      </a:defRPr>
    </a:lvl9pPr>
  </p:defaultTextStyle>
  <p:extLst>
    <p:ext uri="{EFAFB233-063F-42B5-8137-9DF3F51BA10A}">
      <p15:sldGuideLst xmlns:p15="http://schemas.microsoft.com/office/powerpoint/2012/main" xmlns="">
        <p15:guide id="1" orient="horz" pos="2112">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9920"/>
    <a:srgbClr val="178EFF"/>
    <a:srgbClr val="DDDBDC"/>
    <a:srgbClr val="D4ED9D"/>
    <a:srgbClr val="E2F9FF"/>
    <a:srgbClr val="D6E9FF"/>
    <a:srgbClr val="EBFFD7"/>
    <a:srgbClr val="E4EFFF"/>
    <a:srgbClr val="FF00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6" autoAdjust="0"/>
    <p:restoredTop sz="94660" autoAdjust="0"/>
  </p:normalViewPr>
  <p:slideViewPr>
    <p:cSldViewPr snapToGrid="0">
      <p:cViewPr varScale="1">
        <p:scale>
          <a:sx n="92" d="100"/>
          <a:sy n="92" d="100"/>
        </p:scale>
        <p:origin x="-1264" y="-120"/>
      </p:cViewPr>
      <p:guideLst>
        <p:guide orient="horz" pos="3031"/>
        <p:guide pos="344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8" d="100"/>
          <a:sy n="88" d="100"/>
        </p:scale>
        <p:origin x="3798" y="72"/>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2304" tIns="46152" rIns="92304" bIns="46152" numCol="1" anchor="t" anchorCtr="0" compatLnSpc="1">
            <a:prstTxWarp prst="textNoShape">
              <a:avLst/>
            </a:prstTxWarp>
          </a:bodyPr>
          <a:lstStyle>
            <a:lvl1pPr algn="l" defTabSz="923925">
              <a:defRPr b="0">
                <a:latin typeface="Arial" pitchFamily="-109" charset="0"/>
              </a:defRPr>
            </a:lvl1pPr>
          </a:lstStyle>
          <a:p>
            <a:pPr>
              <a:defRPr/>
            </a:pPr>
            <a:endParaRPr lang="en-US"/>
          </a:p>
        </p:txBody>
      </p:sp>
      <p:sp>
        <p:nvSpPr>
          <p:cNvPr id="75779" name="Rectangle 3"/>
          <p:cNvSpPr>
            <a:spLocks noGrp="1" noChangeArrowheads="1"/>
          </p:cNvSpPr>
          <p:nvPr>
            <p:ph type="dt" sz="quarter" idx="1"/>
          </p:nvPr>
        </p:nvSpPr>
        <p:spPr bwMode="auto">
          <a:xfrm>
            <a:off x="3927475" y="0"/>
            <a:ext cx="3005138" cy="460375"/>
          </a:xfrm>
          <a:prstGeom prst="rect">
            <a:avLst/>
          </a:prstGeom>
          <a:noFill/>
          <a:ln w="9525">
            <a:noFill/>
            <a:miter lim="800000"/>
            <a:headEnd/>
            <a:tailEnd/>
          </a:ln>
          <a:effectLst/>
        </p:spPr>
        <p:txBody>
          <a:bodyPr vert="horz" wrap="square" lIns="92304" tIns="46152" rIns="92304" bIns="46152" numCol="1" anchor="t" anchorCtr="0" compatLnSpc="1">
            <a:prstTxWarp prst="textNoShape">
              <a:avLst/>
            </a:prstTxWarp>
          </a:bodyPr>
          <a:lstStyle>
            <a:lvl1pPr algn="r" defTabSz="923925">
              <a:defRPr b="0">
                <a:latin typeface="Arial" pitchFamily="-109" charset="0"/>
              </a:defRPr>
            </a:lvl1pPr>
          </a:lstStyle>
          <a:p>
            <a:pPr>
              <a:defRPr/>
            </a:pPr>
            <a:endParaRPr lang="en-US"/>
          </a:p>
        </p:txBody>
      </p:sp>
      <p:sp>
        <p:nvSpPr>
          <p:cNvPr id="75780" name="Rectangle 4"/>
          <p:cNvSpPr>
            <a:spLocks noGrp="1" noChangeArrowheads="1"/>
          </p:cNvSpPr>
          <p:nvPr>
            <p:ph type="ftr" sz="quarter" idx="2"/>
          </p:nvPr>
        </p:nvSpPr>
        <p:spPr bwMode="auto">
          <a:xfrm>
            <a:off x="0" y="8758238"/>
            <a:ext cx="3005138" cy="460375"/>
          </a:xfrm>
          <a:prstGeom prst="rect">
            <a:avLst/>
          </a:prstGeom>
          <a:noFill/>
          <a:ln w="9525">
            <a:noFill/>
            <a:miter lim="800000"/>
            <a:headEnd/>
            <a:tailEnd/>
          </a:ln>
          <a:effectLst/>
        </p:spPr>
        <p:txBody>
          <a:bodyPr vert="horz" wrap="square" lIns="92304" tIns="46152" rIns="92304" bIns="46152" numCol="1" anchor="b" anchorCtr="0" compatLnSpc="1">
            <a:prstTxWarp prst="textNoShape">
              <a:avLst/>
            </a:prstTxWarp>
          </a:bodyPr>
          <a:lstStyle>
            <a:lvl1pPr algn="l" defTabSz="923925">
              <a:defRPr b="0">
                <a:latin typeface="Arial" pitchFamily="-109" charset="0"/>
              </a:defRPr>
            </a:lvl1pPr>
          </a:lstStyle>
          <a:p>
            <a:pPr>
              <a:defRPr/>
            </a:pPr>
            <a:endParaRPr lang="en-US"/>
          </a:p>
        </p:txBody>
      </p:sp>
      <p:sp>
        <p:nvSpPr>
          <p:cNvPr id="75781" name="Rectangle 5"/>
          <p:cNvSpPr>
            <a:spLocks noGrp="1" noChangeArrowheads="1"/>
          </p:cNvSpPr>
          <p:nvPr>
            <p:ph type="sldNum" sz="quarter" idx="3"/>
          </p:nvPr>
        </p:nvSpPr>
        <p:spPr bwMode="auto">
          <a:xfrm>
            <a:off x="3927475" y="8758238"/>
            <a:ext cx="3005138" cy="460375"/>
          </a:xfrm>
          <a:prstGeom prst="rect">
            <a:avLst/>
          </a:prstGeom>
          <a:noFill/>
          <a:ln w="9525">
            <a:noFill/>
            <a:miter lim="800000"/>
            <a:headEnd/>
            <a:tailEnd/>
          </a:ln>
          <a:effectLst/>
        </p:spPr>
        <p:txBody>
          <a:bodyPr vert="horz" wrap="square" lIns="92304" tIns="46152" rIns="92304" bIns="46152" numCol="1" anchor="b" anchorCtr="0" compatLnSpc="1">
            <a:prstTxWarp prst="textNoShape">
              <a:avLst/>
            </a:prstTxWarp>
          </a:bodyPr>
          <a:lstStyle>
            <a:lvl1pPr algn="r" defTabSz="923925">
              <a:defRPr b="0">
                <a:latin typeface="Arial" pitchFamily="-109" charset="0"/>
              </a:defRPr>
            </a:lvl1pPr>
          </a:lstStyle>
          <a:p>
            <a:pPr>
              <a:defRPr/>
            </a:pPr>
            <a:fld id="{BBF08DED-5DD1-C446-AF1F-7900A14B673F}" type="slidenum">
              <a:rPr lang="en-US"/>
              <a:pPr>
                <a:defRPr/>
              </a:pPr>
              <a:t>‹#›</a:t>
            </a:fld>
            <a:endParaRPr lang="en-US"/>
          </a:p>
        </p:txBody>
      </p:sp>
    </p:spTree>
    <p:extLst>
      <p:ext uri="{BB962C8B-B14F-4D97-AF65-F5344CB8AC3E}">
        <p14:creationId xmlns:p14="http://schemas.microsoft.com/office/powerpoint/2010/main" val="3265890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2304" tIns="46152" rIns="92304" bIns="46152" numCol="1" anchor="t" anchorCtr="0" compatLnSpc="1">
            <a:prstTxWarp prst="textNoShape">
              <a:avLst/>
            </a:prstTxWarp>
          </a:bodyPr>
          <a:lstStyle>
            <a:lvl1pPr algn="l" defTabSz="923925">
              <a:defRPr b="0">
                <a:latin typeface="Arial" pitchFamily="-109" charset="0"/>
              </a:defRPr>
            </a:lvl1pPr>
          </a:lstStyle>
          <a:p>
            <a:pPr>
              <a:defRPr/>
            </a:pPr>
            <a:endParaRPr lang="en-US"/>
          </a:p>
        </p:txBody>
      </p:sp>
      <p:sp>
        <p:nvSpPr>
          <p:cNvPr id="70659" name="Rectangle 3"/>
          <p:cNvSpPr>
            <a:spLocks noGrp="1" noChangeArrowheads="1"/>
          </p:cNvSpPr>
          <p:nvPr>
            <p:ph type="dt" idx="1"/>
          </p:nvPr>
        </p:nvSpPr>
        <p:spPr bwMode="auto">
          <a:xfrm>
            <a:off x="3927475" y="0"/>
            <a:ext cx="3005138" cy="460375"/>
          </a:xfrm>
          <a:prstGeom prst="rect">
            <a:avLst/>
          </a:prstGeom>
          <a:noFill/>
          <a:ln w="9525">
            <a:noFill/>
            <a:miter lim="800000"/>
            <a:headEnd/>
            <a:tailEnd/>
          </a:ln>
          <a:effectLst/>
        </p:spPr>
        <p:txBody>
          <a:bodyPr vert="horz" wrap="square" lIns="92304" tIns="46152" rIns="92304" bIns="46152" numCol="1" anchor="t" anchorCtr="0" compatLnSpc="1">
            <a:prstTxWarp prst="textNoShape">
              <a:avLst/>
            </a:prstTxWarp>
          </a:bodyPr>
          <a:lstStyle>
            <a:lvl1pPr algn="r" defTabSz="923925">
              <a:defRPr b="0">
                <a:latin typeface="Arial" pitchFamily="-109"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62050" y="690563"/>
            <a:ext cx="4611688" cy="3459162"/>
          </a:xfrm>
          <a:prstGeom prst="rect">
            <a:avLst/>
          </a:prstGeom>
          <a:noFill/>
          <a:ln w="9525">
            <a:solidFill>
              <a:srgbClr val="000000"/>
            </a:solidFill>
            <a:miter lim="800000"/>
            <a:headEnd/>
            <a:tailEnd/>
          </a:ln>
        </p:spPr>
      </p:sp>
      <p:sp>
        <p:nvSpPr>
          <p:cNvPr id="70661" name="Rectangle 5"/>
          <p:cNvSpPr>
            <a:spLocks noGrp="1" noChangeArrowheads="1"/>
          </p:cNvSpPr>
          <p:nvPr>
            <p:ph type="body" sz="quarter" idx="3"/>
          </p:nvPr>
        </p:nvSpPr>
        <p:spPr bwMode="auto">
          <a:xfrm>
            <a:off x="693738" y="4379913"/>
            <a:ext cx="5546725" cy="4149725"/>
          </a:xfrm>
          <a:prstGeom prst="rect">
            <a:avLst/>
          </a:prstGeom>
          <a:noFill/>
          <a:ln w="9525">
            <a:noFill/>
            <a:miter lim="800000"/>
            <a:headEnd/>
            <a:tailEnd/>
          </a:ln>
          <a:effectLst/>
        </p:spPr>
        <p:txBody>
          <a:bodyPr vert="horz" wrap="square" lIns="92304" tIns="46152" rIns="92304" bIns="4615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0662" name="Rectangle 6"/>
          <p:cNvSpPr>
            <a:spLocks noGrp="1" noChangeArrowheads="1"/>
          </p:cNvSpPr>
          <p:nvPr>
            <p:ph type="ftr" sz="quarter" idx="4"/>
          </p:nvPr>
        </p:nvSpPr>
        <p:spPr bwMode="auto">
          <a:xfrm>
            <a:off x="0" y="8758238"/>
            <a:ext cx="3005138" cy="460375"/>
          </a:xfrm>
          <a:prstGeom prst="rect">
            <a:avLst/>
          </a:prstGeom>
          <a:noFill/>
          <a:ln w="9525">
            <a:noFill/>
            <a:miter lim="800000"/>
            <a:headEnd/>
            <a:tailEnd/>
          </a:ln>
          <a:effectLst/>
        </p:spPr>
        <p:txBody>
          <a:bodyPr vert="horz" wrap="square" lIns="92304" tIns="46152" rIns="92304" bIns="46152" numCol="1" anchor="b" anchorCtr="0" compatLnSpc="1">
            <a:prstTxWarp prst="textNoShape">
              <a:avLst/>
            </a:prstTxWarp>
          </a:bodyPr>
          <a:lstStyle>
            <a:lvl1pPr algn="l" defTabSz="923925">
              <a:defRPr b="0">
                <a:latin typeface="Arial" pitchFamily="-109" charset="0"/>
              </a:defRPr>
            </a:lvl1pPr>
          </a:lstStyle>
          <a:p>
            <a:pPr>
              <a:defRPr/>
            </a:pPr>
            <a:endParaRPr lang="en-US"/>
          </a:p>
        </p:txBody>
      </p:sp>
      <p:sp>
        <p:nvSpPr>
          <p:cNvPr id="70663" name="Rectangle 7"/>
          <p:cNvSpPr>
            <a:spLocks noGrp="1" noChangeArrowheads="1"/>
          </p:cNvSpPr>
          <p:nvPr>
            <p:ph type="sldNum" sz="quarter" idx="5"/>
          </p:nvPr>
        </p:nvSpPr>
        <p:spPr bwMode="auto">
          <a:xfrm>
            <a:off x="3927475" y="8758238"/>
            <a:ext cx="3005138" cy="460375"/>
          </a:xfrm>
          <a:prstGeom prst="rect">
            <a:avLst/>
          </a:prstGeom>
          <a:noFill/>
          <a:ln w="9525">
            <a:noFill/>
            <a:miter lim="800000"/>
            <a:headEnd/>
            <a:tailEnd/>
          </a:ln>
          <a:effectLst/>
        </p:spPr>
        <p:txBody>
          <a:bodyPr vert="horz" wrap="square" lIns="92304" tIns="46152" rIns="92304" bIns="46152" numCol="1" anchor="b" anchorCtr="0" compatLnSpc="1">
            <a:prstTxWarp prst="textNoShape">
              <a:avLst/>
            </a:prstTxWarp>
          </a:bodyPr>
          <a:lstStyle>
            <a:lvl1pPr algn="r" defTabSz="923925">
              <a:defRPr b="0">
                <a:latin typeface="Arial" pitchFamily="-109" charset="0"/>
              </a:defRPr>
            </a:lvl1pPr>
          </a:lstStyle>
          <a:p>
            <a:pPr>
              <a:defRPr/>
            </a:pPr>
            <a:fld id="{2651A8F6-0DAF-3245-ABCD-6CAFA2B78D60}" type="slidenum">
              <a:rPr lang="en-US"/>
              <a:pPr>
                <a:defRPr/>
              </a:pPr>
              <a:t>‹#›</a:t>
            </a:fld>
            <a:endParaRPr lang="en-US"/>
          </a:p>
        </p:txBody>
      </p:sp>
    </p:spTree>
    <p:extLst>
      <p:ext uri="{BB962C8B-B14F-4D97-AF65-F5344CB8AC3E}">
        <p14:creationId xmlns:p14="http://schemas.microsoft.com/office/powerpoint/2010/main" val="9448272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9"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ED0B775B-EC38-B547-B7F1-56EA4A640ABD}" type="slidenum">
              <a:rPr lang="en-US">
                <a:latin typeface="Arial" pitchFamily="-112" charset="0"/>
              </a:rPr>
              <a:pPr/>
              <a:t>1</a:t>
            </a:fld>
            <a:endParaRPr lang="en-US">
              <a:latin typeface="Arial" pitchFamily="-112"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375335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current status , as of Sept 30 2014, of the Lower48 TA.  One last year rolling up the array along the eastern US and Canada.  It is the highest population density of the TA deployment and the potential </a:t>
            </a:r>
            <a:endParaRPr lang="en-US" dirty="0"/>
          </a:p>
        </p:txBody>
      </p:sp>
      <p:sp>
        <p:nvSpPr>
          <p:cNvPr id="4" name="Slide Number Placeholder 3"/>
          <p:cNvSpPr>
            <a:spLocks noGrp="1"/>
          </p:cNvSpPr>
          <p:nvPr>
            <p:ph type="sldNum" sz="quarter" idx="10"/>
          </p:nvPr>
        </p:nvSpPr>
        <p:spPr/>
        <p:txBody>
          <a:bodyPr/>
          <a:lstStyle/>
          <a:p>
            <a:pPr>
              <a:defRPr/>
            </a:pPr>
            <a:fld id="{2651A8F6-0DAF-3245-ABCD-6CAFA2B78D60}" type="slidenum">
              <a:rPr lang="en-US" smtClean="0"/>
              <a:pPr>
                <a:defRPr/>
              </a:pPr>
              <a:t>4</a:t>
            </a:fld>
            <a:endParaRPr lang="en-US"/>
          </a:p>
        </p:txBody>
      </p:sp>
    </p:spTree>
    <p:extLst>
      <p:ext uri="{BB962C8B-B14F-4D97-AF65-F5344CB8AC3E}">
        <p14:creationId xmlns:p14="http://schemas.microsoft.com/office/powerpoint/2010/main" val="2927862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 Slide to the Alaska TA (ATA) Project</a:t>
            </a:r>
          </a:p>
          <a:p>
            <a:endParaRPr lang="en-US" dirty="0" smtClean="0"/>
          </a:p>
          <a:p>
            <a:r>
              <a:rPr lang="en-US" dirty="0" smtClean="0"/>
              <a:t>294 is the SAGE proposed plan, due to budget this has been descoped to 262-278 stations per TA AC recommendation and Board Approval.</a:t>
            </a:r>
          </a:p>
          <a:p>
            <a:endParaRPr lang="en-US" dirty="0"/>
          </a:p>
          <a:p>
            <a:r>
              <a:rPr lang="en-US" dirty="0" smtClean="0"/>
              <a:t>The seismicity pattern in AK is shown over five years.  The Fairbanks to King Salmon is well instrumented from the road side.  The distribution of Blue (existing) stations is typical of AK.</a:t>
            </a:r>
          </a:p>
          <a:p>
            <a:endParaRPr lang="en-US" dirty="0"/>
          </a:p>
          <a:p>
            <a:r>
              <a:rPr lang="en-US" dirty="0" smtClean="0"/>
              <a:t>The TA project brings extensive geographic coveragewith dense station spacing, a technique that has proved to reveal detailed structure at range of scales from crustal to deep mantle, or about 4 miles to 1000 miles.  </a:t>
            </a:r>
            <a:endParaRPr lang="en-US" dirty="0"/>
          </a:p>
        </p:txBody>
      </p:sp>
      <p:sp>
        <p:nvSpPr>
          <p:cNvPr id="4" name="Slide Number Placeholder 3"/>
          <p:cNvSpPr>
            <a:spLocks noGrp="1"/>
          </p:cNvSpPr>
          <p:nvPr>
            <p:ph type="sldNum" sz="quarter" idx="10"/>
          </p:nvPr>
        </p:nvSpPr>
        <p:spPr/>
        <p:txBody>
          <a:bodyPr/>
          <a:lstStyle/>
          <a:p>
            <a:pPr>
              <a:defRPr/>
            </a:pPr>
            <a:fld id="{2651A8F6-0DAF-3245-ABCD-6CAFA2B78D60}" type="slidenum">
              <a:rPr lang="en-US" smtClean="0"/>
              <a:pPr>
                <a:defRPr/>
              </a:pPr>
              <a:t>5</a:t>
            </a:fld>
            <a:endParaRPr lang="en-US"/>
          </a:p>
        </p:txBody>
      </p:sp>
    </p:spTree>
    <p:extLst>
      <p:ext uri="{BB962C8B-B14F-4D97-AF65-F5344CB8AC3E}">
        <p14:creationId xmlns:p14="http://schemas.microsoft.com/office/powerpoint/2010/main" val="2840303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D10D6628-247A-904E-BD33-0B849D139A17}" type="slidenum">
              <a:rPr lang="en-US">
                <a:latin typeface="Arial" pitchFamily="-112" charset="0"/>
              </a:rPr>
              <a:pPr/>
              <a:t>14</a:t>
            </a:fld>
            <a:endParaRPr lang="en-US">
              <a:latin typeface="Arial" pitchFamily="-112" charset="0"/>
            </a:endParaRPr>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xfrm>
            <a:off x="925513" y="4379913"/>
            <a:ext cx="5083175" cy="4149725"/>
          </a:xfrm>
          <a:solidFill>
            <a:srgbClr val="FFFFFF"/>
          </a:solidFill>
          <a:ln>
            <a:solidFill>
              <a:srgbClr val="000000"/>
            </a:solidFill>
          </a:ln>
        </p:spPr>
        <p:txBody>
          <a:bodyPr/>
          <a:lstStyle/>
          <a:p>
            <a:pPr eaLnBrk="1" hangingPunct="1"/>
            <a:r>
              <a:rPr lang="en-US">
                <a:latin typeface="Arial" pitchFamily="-112" charset="0"/>
                <a:ea typeface="ＭＳ Ｐゴシック" pitchFamily="-112" charset="-128"/>
                <a:cs typeface="ＭＳ Ｐゴシック" pitchFamily="-112" charset="-128"/>
              </a:rPr>
              <a:t>Presentation notes:</a:t>
            </a:r>
          </a:p>
          <a:p>
            <a:pPr eaLnBrk="1" hangingPunct="1"/>
            <a:r>
              <a:rPr lang="en-US">
                <a:latin typeface="Arial" pitchFamily="-112" charset="0"/>
                <a:ea typeface="ＭＳ Ｐゴシック" pitchFamily="-112" charset="-128"/>
                <a:cs typeface="ＭＳ Ｐゴシック" pitchFamily="-112" charset="-128"/>
              </a:rPr>
              <a:t>1. This slide is required by the National Science Foundation, please include it in all your presentations on EarthScope</a:t>
            </a:r>
          </a:p>
          <a:p>
            <a:pPr eaLnBrk="1" hangingPunct="1"/>
            <a:r>
              <a:rPr lang="en-US">
                <a:latin typeface="Arial" pitchFamily="-112" charset="0"/>
                <a:ea typeface="ＭＳ Ｐゴシック" pitchFamily="-112" charset="-128"/>
                <a:cs typeface="ＭＳ Ｐゴシック" pitchFamily="-112" charset="-128"/>
              </a:rPr>
              <a:t>2. Please add your institution's logo if it is not already present</a:t>
            </a:r>
          </a:p>
          <a:p>
            <a:pPr eaLnBrk="1" hangingPunct="1"/>
            <a:endParaRPr lang="en-US">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625013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4" name="Picture 13" descr="_GLOBE_FULL_IMAGE-SM"/>
          <p:cNvPicPr>
            <a:picLocks noChangeAspect="1" noChangeArrowheads="1"/>
          </p:cNvPicPr>
          <p:nvPr userDrawn="1"/>
        </p:nvPicPr>
        <p:blipFill>
          <a:blip r:embed="rId2"/>
          <a:srcRect/>
          <a:stretch>
            <a:fillRect/>
          </a:stretch>
        </p:blipFill>
        <p:spPr bwMode="auto">
          <a:xfrm>
            <a:off x="0" y="50800"/>
            <a:ext cx="7391400" cy="6781800"/>
          </a:xfrm>
          <a:prstGeom prst="rect">
            <a:avLst/>
          </a:prstGeom>
          <a:noFill/>
          <a:ln w="9525">
            <a:noFill/>
            <a:miter lim="800000"/>
            <a:headEnd/>
            <a:tailEnd/>
          </a:ln>
        </p:spPr>
      </p:pic>
      <p:sp>
        <p:nvSpPr>
          <p:cNvPr id="2143235" name="Rectangle 3"/>
          <p:cNvSpPr>
            <a:spLocks noGrp="1" noChangeArrowheads="1"/>
          </p:cNvSpPr>
          <p:nvPr>
            <p:ph type="ctrTitle"/>
          </p:nvPr>
        </p:nvSpPr>
        <p:spPr>
          <a:xfrm>
            <a:off x="838200" y="228600"/>
            <a:ext cx="7772400" cy="1143000"/>
          </a:xfrm>
        </p:spPr>
        <p:txBody>
          <a:bodyPr/>
          <a:lstStyle>
            <a:lvl1pPr>
              <a:defRPr>
                <a:solidFill>
                  <a:schemeClr val="bg1"/>
                </a:solidFill>
              </a:defRPr>
            </a:lvl1pPr>
          </a:lstStyle>
          <a:p>
            <a:r>
              <a:rPr lang="en-US"/>
              <a:t>Click to edit Master title style</a:t>
            </a:r>
          </a:p>
        </p:txBody>
      </p:sp>
      <p:sp>
        <p:nvSpPr>
          <p:cNvPr id="2143236" name="Rectangle 4"/>
          <p:cNvSpPr>
            <a:spLocks noGrp="1" noChangeArrowheads="1"/>
          </p:cNvSpPr>
          <p:nvPr>
            <p:ph type="subTitle" idx="1"/>
          </p:nvPr>
        </p:nvSpPr>
        <p:spPr>
          <a:xfrm>
            <a:off x="2362200" y="1676400"/>
            <a:ext cx="6400800" cy="1752600"/>
          </a:xfrm>
        </p:spPr>
        <p:txBody>
          <a:bodyPr/>
          <a:lstStyle>
            <a:lvl1pPr marL="0" indent="0" algn="ctr">
              <a:buFont typeface="Arial" pitchFamily="-109" charset="0"/>
              <a:buNone/>
              <a:defRPr>
                <a:solidFill>
                  <a:schemeClr val="bg1"/>
                </a:solidFill>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chemeClr val="bg1"/>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a:solidFill>
                  <a:schemeClr val="bg1"/>
                </a:solidFill>
              </a:defRPr>
            </a:lvl1pPr>
          </a:lstStyle>
          <a:p>
            <a:pPr>
              <a:defRPr/>
            </a:pPr>
            <a:endParaRPr lang="en-US"/>
          </a:p>
        </p:txBody>
      </p:sp>
      <p:sp>
        <p:nvSpPr>
          <p:cNvPr id="7" name="Rectangle 7"/>
          <p:cNvSpPr>
            <a:spLocks noGrp="1" noChangeArrowheads="1"/>
          </p:cNvSpPr>
          <p:nvPr>
            <p:ph type="sldNum" sz="quarter" idx="12"/>
          </p:nvPr>
        </p:nvSpPr>
        <p:spPr>
          <a:xfrm>
            <a:off x="6553200" y="6248400"/>
            <a:ext cx="1905000" cy="457200"/>
          </a:xfrm>
        </p:spPr>
        <p:txBody>
          <a:bodyPr/>
          <a:lstStyle>
            <a:lvl1pPr>
              <a:defRPr>
                <a:solidFill>
                  <a:schemeClr val="bg1"/>
                </a:solidFill>
              </a:defRPr>
            </a:lvl1pPr>
          </a:lstStyle>
          <a:p>
            <a:pPr>
              <a:defRPr/>
            </a:pPr>
            <a:fld id="{7B3203D0-47BC-404D-AA64-320A3B378AF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B14F198-5987-8641-9F4D-88DB1FEFEE7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066800"/>
            <a:ext cx="1943100" cy="4953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066800"/>
            <a:ext cx="56769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A0D307A-D018-7549-86B8-44A6C1358E6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209800"/>
            <a:ext cx="38100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2209800"/>
            <a:ext cx="3810000" cy="3810000"/>
          </a:xfrm>
        </p:spPr>
        <p:txBody>
          <a:bodyPr/>
          <a:lstStyle/>
          <a:p>
            <a:pPr lvl="0"/>
            <a:endParaRPr lang="en-US" noProof="0" smtClean="0"/>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F6AAE82-5E37-414C-8C14-1CE5E4AABF2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209800"/>
            <a:ext cx="38100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6875059-FDC1-6D46-AE74-C334E4938A2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CA376FB-78AD-174D-AE45-E1420FD1058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BC3F3F8-EA31-D044-955D-0F8C1592232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098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416E113-0630-0743-B9E8-56D26D434B4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5C1A1B7D-F147-C84E-9805-D44BAD579B2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C001DB25-6882-774A-92E4-DA6AAC92006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247D4205-4164-6749-A9D8-2308995FC8D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7CF78F5-FBDD-0540-B44E-61B8DD13E8B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4BB51BD-2551-7F49-B58D-ABFB37034C5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685800" y="106680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685800" y="2209800"/>
            <a:ext cx="7772400" cy="381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221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latin typeface="Arial" pitchFamily="-109" charset="0"/>
                <a:ea typeface="+mn-ea"/>
                <a:cs typeface="+mn-cs"/>
              </a:defRPr>
            </a:lvl1pPr>
          </a:lstStyle>
          <a:p>
            <a:pPr>
              <a:defRPr/>
            </a:pPr>
            <a:endParaRPr lang="en-US"/>
          </a:p>
        </p:txBody>
      </p:sp>
      <p:sp>
        <p:nvSpPr>
          <p:cNvPr id="214221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0">
                <a:latin typeface="Arial" pitchFamily="-109" charset="0"/>
                <a:ea typeface="+mn-ea"/>
                <a:cs typeface="+mn-cs"/>
              </a:defRPr>
            </a:lvl1pPr>
          </a:lstStyle>
          <a:p>
            <a:pPr>
              <a:defRPr/>
            </a:pPr>
            <a:endParaRPr lang="en-US"/>
          </a:p>
        </p:txBody>
      </p:sp>
      <p:sp>
        <p:nvSpPr>
          <p:cNvPr id="2142215" name="Rectangle 7"/>
          <p:cNvSpPr>
            <a:spLocks noGrp="1" noChangeArrowheads="1"/>
          </p:cNvSpPr>
          <p:nvPr>
            <p:ph type="sldNum" sz="quarter" idx="4"/>
          </p:nvPr>
        </p:nvSpPr>
        <p:spPr bwMode="auto">
          <a:xfrm>
            <a:off x="7034213"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latin typeface="Arial" pitchFamily="-109" charset="0"/>
                <a:ea typeface="+mn-ea"/>
                <a:cs typeface="+mn-cs"/>
              </a:defRPr>
            </a:lvl1pPr>
          </a:lstStyle>
          <a:p>
            <a:pPr>
              <a:defRPr/>
            </a:pPr>
            <a:fld id="{1E62BF74-1A79-7649-BA9F-7835E4352CF7}" type="slidenum">
              <a:rPr lang="en-US"/>
              <a:pPr>
                <a:defRPr/>
              </a:pPr>
              <a:t>‹#›</a:t>
            </a:fld>
            <a:endParaRPr lang="en-US"/>
          </a:p>
        </p:txBody>
      </p:sp>
      <p:pic>
        <p:nvPicPr>
          <p:cNvPr id="1031" name="Picture 16" descr="ES_07_NoUnav_Banner"/>
          <p:cNvPicPr>
            <a:picLocks noChangeAspect="1" noChangeArrowheads="1"/>
          </p:cNvPicPr>
          <p:nvPr userDrawn="1"/>
        </p:nvPicPr>
        <p:blipFill>
          <a:blip r:embed="rId16"/>
          <a:srcRect/>
          <a:stretch>
            <a:fillRect/>
          </a:stretch>
        </p:blipFill>
        <p:spPr bwMode="auto">
          <a:xfrm>
            <a:off x="0" y="0"/>
            <a:ext cx="9144000" cy="8667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28"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Arial" pitchFamily="-11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112"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112"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112"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112"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109"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109"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109"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109"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g"/><Relationship Id="rId5" Type="http://schemas.openxmlformats.org/officeDocument/2006/relationships/image" Target="../media/image40.JPG"/><Relationship Id="rId6" Type="http://schemas.openxmlformats.org/officeDocument/2006/relationships/image" Target="../media/image41.JP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G"/><Relationship Id="rId5" Type="http://schemas.openxmlformats.org/officeDocument/2006/relationships/image" Target="../media/image11.png"/><Relationship Id="rId6" Type="http://schemas.openxmlformats.org/officeDocument/2006/relationships/image" Target="../media/image12.jpeg"/><Relationship Id="rId7" Type="http://schemas.openxmlformats.org/officeDocument/2006/relationships/image" Target="../media/image13.jpg"/><Relationship Id="rId8"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jpg"/><Relationship Id="rId7" Type="http://schemas.openxmlformats.org/officeDocument/2006/relationships/image" Target="../media/image19.jpg"/><Relationship Id="rId8" Type="http://schemas.openxmlformats.org/officeDocument/2006/relationships/image" Target="../media/image20.jp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jpg"/><Relationship Id="rId3" Type="http://schemas.openxmlformats.org/officeDocument/2006/relationships/image" Target="../media/image32.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12"/>
          </p:nvPr>
        </p:nvSpPr>
        <p:spPr>
          <a:noFill/>
        </p:spPr>
        <p:txBody>
          <a:bodyPr/>
          <a:lstStyle/>
          <a:p>
            <a:fld id="{98886DEF-EAEE-F84F-AD5D-561E23B695CB}" type="slidenum">
              <a:rPr lang="en-US">
                <a:latin typeface="Arial" pitchFamily="-112" charset="0"/>
              </a:rPr>
              <a:pPr/>
              <a:t>1</a:t>
            </a:fld>
            <a:endParaRPr lang="en-US" dirty="0">
              <a:latin typeface="Arial" pitchFamily="-112" charset="0"/>
            </a:endParaRPr>
          </a:p>
        </p:txBody>
      </p:sp>
      <p:sp>
        <p:nvSpPr>
          <p:cNvPr id="18435" name="Rectangle 2"/>
          <p:cNvSpPr>
            <a:spLocks noGrp="1" noChangeArrowheads="1"/>
          </p:cNvSpPr>
          <p:nvPr>
            <p:ph type="ctrTitle"/>
          </p:nvPr>
        </p:nvSpPr>
        <p:spPr>
          <a:xfrm>
            <a:off x="609600" y="838200"/>
            <a:ext cx="7772400" cy="1143000"/>
          </a:xfrm>
        </p:spPr>
        <p:txBody>
          <a:bodyPr/>
          <a:lstStyle/>
          <a:p>
            <a:pPr eaLnBrk="1" hangingPunct="1"/>
            <a:r>
              <a:rPr lang="en-US" dirty="0" smtClean="0"/>
              <a:t>Alaska TA Communications</a:t>
            </a:r>
            <a:br>
              <a:rPr lang="en-US" dirty="0" smtClean="0"/>
            </a:br>
            <a:endParaRPr lang="en-US" dirty="0"/>
          </a:p>
        </p:txBody>
      </p:sp>
      <p:sp>
        <p:nvSpPr>
          <p:cNvPr id="18436" name="Rectangle 14"/>
          <p:cNvSpPr>
            <a:spLocks noChangeArrowheads="1"/>
          </p:cNvSpPr>
          <p:nvPr/>
        </p:nvSpPr>
        <p:spPr bwMode="auto">
          <a:xfrm>
            <a:off x="5154902" y="4946919"/>
            <a:ext cx="2430546" cy="796115"/>
          </a:xfrm>
          <a:prstGeom prst="rect">
            <a:avLst/>
          </a:prstGeom>
          <a:noFill/>
          <a:ln w="19050">
            <a:noFill/>
            <a:miter lim="800000"/>
            <a:headEnd/>
            <a:tailEnd type="none" w="med" len="lg"/>
          </a:ln>
        </p:spPr>
        <p:txBody>
          <a:bodyPr wrap="none">
            <a:prstTxWarp prst="textNoShape">
              <a:avLst/>
            </a:prstTxWarp>
            <a:spAutoFit/>
          </a:bodyPr>
          <a:lstStyle/>
          <a:p>
            <a:pPr algn="l">
              <a:lnSpc>
                <a:spcPct val="95000"/>
              </a:lnSpc>
              <a:buFont typeface="Arial" pitchFamily="-112" charset="0"/>
              <a:buNone/>
            </a:pPr>
            <a:r>
              <a:rPr lang="en-US" sz="1600" b="0" i="1" dirty="0" smtClean="0">
                <a:solidFill>
                  <a:schemeClr val="bg1"/>
                </a:solidFill>
              </a:rPr>
              <a:t>TA Team Meeting</a:t>
            </a:r>
          </a:p>
          <a:p>
            <a:pPr algn="l">
              <a:lnSpc>
                <a:spcPct val="95000"/>
              </a:lnSpc>
              <a:buFont typeface="Arial" pitchFamily="-112" charset="0"/>
              <a:buNone/>
            </a:pPr>
            <a:r>
              <a:rPr lang="en-US" sz="1600" b="0" i="1" dirty="0" smtClean="0">
                <a:solidFill>
                  <a:schemeClr val="bg1"/>
                </a:solidFill>
              </a:rPr>
              <a:t>Nov 9-11 Scripps UCSD</a:t>
            </a:r>
          </a:p>
          <a:p>
            <a:pPr algn="l">
              <a:lnSpc>
                <a:spcPct val="95000"/>
              </a:lnSpc>
              <a:buFont typeface="Arial" pitchFamily="-112" charset="0"/>
              <a:buNone/>
            </a:pPr>
            <a:r>
              <a:rPr lang="en-US" sz="1600" b="0" i="1" dirty="0" smtClean="0">
                <a:solidFill>
                  <a:schemeClr val="bg1"/>
                </a:solidFill>
              </a:rPr>
              <a:t>La Jolla, California</a:t>
            </a:r>
          </a:p>
        </p:txBody>
      </p:sp>
      <p:sp>
        <p:nvSpPr>
          <p:cNvPr id="18437" name="Rectangle 14"/>
          <p:cNvSpPr>
            <a:spLocks noChangeArrowheads="1"/>
          </p:cNvSpPr>
          <p:nvPr/>
        </p:nvSpPr>
        <p:spPr bwMode="auto">
          <a:xfrm>
            <a:off x="3765240" y="2514636"/>
            <a:ext cx="5378760" cy="1264449"/>
          </a:xfrm>
          <a:prstGeom prst="rect">
            <a:avLst/>
          </a:prstGeom>
          <a:noFill/>
          <a:ln w="19050">
            <a:noFill/>
            <a:miter lim="800000"/>
            <a:headEnd/>
            <a:tailEnd type="none" w="med" len="lg"/>
          </a:ln>
        </p:spPr>
        <p:txBody>
          <a:bodyPr wrap="square">
            <a:prstTxWarp prst="textNoShape">
              <a:avLst/>
            </a:prstTxWarp>
            <a:spAutoFit/>
          </a:bodyPr>
          <a:lstStyle/>
          <a:p>
            <a:pPr lvl="1" algn="l">
              <a:lnSpc>
                <a:spcPct val="95000"/>
              </a:lnSpc>
              <a:buFont typeface="Arial" pitchFamily="-112" charset="0"/>
              <a:buNone/>
            </a:pPr>
            <a:r>
              <a:rPr lang="en-US" sz="2000" b="0" dirty="0" smtClean="0">
                <a:solidFill>
                  <a:schemeClr val="bg1"/>
                </a:solidFill>
              </a:rPr>
              <a:t>Jeremy Miner</a:t>
            </a:r>
          </a:p>
          <a:p>
            <a:pPr lvl="1" algn="l">
              <a:lnSpc>
                <a:spcPct val="95000"/>
              </a:lnSpc>
              <a:buFont typeface="Arial" pitchFamily="-112" charset="0"/>
              <a:buNone/>
            </a:pPr>
            <a:r>
              <a:rPr lang="en-US" sz="2000" b="0" dirty="0">
                <a:solidFill>
                  <a:schemeClr val="bg1"/>
                </a:solidFill>
              </a:rPr>
              <a:t>	</a:t>
            </a:r>
            <a:r>
              <a:rPr lang="en-US" sz="2000" b="0" dirty="0" smtClean="0">
                <a:solidFill>
                  <a:schemeClr val="bg1"/>
                </a:solidFill>
              </a:rPr>
              <a:t>AOC Field </a:t>
            </a:r>
            <a:r>
              <a:rPr lang="en-US" sz="2000" b="0" dirty="0" smtClean="0">
                <a:solidFill>
                  <a:schemeClr val="bg1"/>
                </a:solidFill>
              </a:rPr>
              <a:t>Operations </a:t>
            </a:r>
            <a:r>
              <a:rPr lang="en-US" sz="2000" b="0" dirty="0" smtClean="0">
                <a:solidFill>
                  <a:schemeClr val="bg1"/>
                </a:solidFill>
              </a:rPr>
              <a:t>Manager</a:t>
            </a:r>
          </a:p>
          <a:p>
            <a:pPr lvl="1" algn="l">
              <a:lnSpc>
                <a:spcPct val="95000"/>
              </a:lnSpc>
              <a:buFont typeface="Arial" pitchFamily="-112" charset="0"/>
              <a:buNone/>
            </a:pPr>
            <a:r>
              <a:rPr lang="en-US" sz="2000" b="0" dirty="0">
                <a:solidFill>
                  <a:schemeClr val="bg1"/>
                </a:solidFill>
              </a:rPr>
              <a:t>	</a:t>
            </a:r>
            <a:r>
              <a:rPr lang="en-US" sz="2000" b="0" dirty="0" smtClean="0">
                <a:solidFill>
                  <a:schemeClr val="bg1"/>
                </a:solidFill>
              </a:rPr>
              <a:t>Station Specialist</a:t>
            </a:r>
            <a:endParaRPr lang="en-US" sz="2000" b="0" dirty="0" smtClean="0">
              <a:solidFill>
                <a:schemeClr val="bg1"/>
              </a:solidFill>
            </a:endParaRPr>
          </a:p>
          <a:p>
            <a:pPr lvl="1" algn="l">
              <a:lnSpc>
                <a:spcPct val="95000"/>
              </a:lnSpc>
              <a:buFont typeface="Arial" pitchFamily="-112" charset="0"/>
              <a:buNone/>
            </a:pPr>
            <a:endParaRPr lang="en-US" sz="2000" b="0" dirty="0" smtClean="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300"/>
    </mc:Choice>
    <mc:Fallback xmlns="">
      <p:transition spd="slow" advClick="0" advTm="230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7021" y="89807"/>
            <a:ext cx="5159828" cy="688521"/>
          </a:xfrm>
        </p:spPr>
        <p:txBody>
          <a:bodyPr/>
          <a:lstStyle/>
          <a:p>
            <a:r>
              <a:rPr lang="en-US" sz="3200" dirty="0" smtClean="0">
                <a:solidFill>
                  <a:schemeClr val="bg1"/>
                </a:solidFill>
              </a:rPr>
              <a:t>Cellular</a:t>
            </a:r>
            <a:endParaRPr lang="en-US" sz="3200" dirty="0">
              <a:solidFill>
                <a:schemeClr val="bg1"/>
              </a:solidFill>
            </a:endParaRPr>
          </a:p>
        </p:txBody>
      </p:sp>
      <p:sp>
        <p:nvSpPr>
          <p:cNvPr id="3" name="Content Placeholder 2"/>
          <p:cNvSpPr>
            <a:spLocks noGrp="1"/>
          </p:cNvSpPr>
          <p:nvPr>
            <p:ph idx="1"/>
          </p:nvPr>
        </p:nvSpPr>
        <p:spPr>
          <a:xfrm>
            <a:off x="136084" y="936172"/>
            <a:ext cx="9143999" cy="1944886"/>
          </a:xfrm>
        </p:spPr>
        <p:txBody>
          <a:bodyPr/>
          <a:lstStyle/>
          <a:p>
            <a:pPr marL="0" indent="0">
              <a:buNone/>
            </a:pPr>
            <a:r>
              <a:rPr lang="en-US" sz="2000" dirty="0" smtClean="0"/>
              <a:t>   </a:t>
            </a:r>
            <a:r>
              <a:rPr lang="en-US" sz="2000" dirty="0"/>
              <a:t> </a:t>
            </a:r>
            <a:r>
              <a:rPr lang="en-US" sz="2000" dirty="0" smtClean="0"/>
              <a:t>The most spatially limited option in the Alaska TA</a:t>
            </a:r>
          </a:p>
          <a:p>
            <a:r>
              <a:rPr lang="en-US" sz="2000" dirty="0" smtClean="0"/>
              <a:t>Cheapest ~$40/month</a:t>
            </a:r>
          </a:p>
          <a:p>
            <a:r>
              <a:rPr lang="en-US" sz="2000" dirty="0" smtClean="0"/>
              <a:t>Connectivity is variable for data</a:t>
            </a:r>
          </a:p>
          <a:p>
            <a:r>
              <a:rPr lang="en-US" sz="2000" dirty="0" smtClean="0"/>
              <a:t>Can operate as hub for radio sites</a:t>
            </a:r>
          </a:p>
          <a:p>
            <a:r>
              <a:rPr lang="en-US" sz="2000" dirty="0" smtClean="0"/>
              <a:t>We don’t feel as bad when these sites burn down – flush with cell modems</a:t>
            </a:r>
          </a:p>
          <a:p>
            <a:pPr marL="0" indent="0">
              <a:buNone/>
            </a:pPr>
            <a:endParaRPr lang="en-US" sz="2000" dirty="0"/>
          </a:p>
          <a:p>
            <a:pPr marL="0" indent="0">
              <a:buNone/>
            </a:pPr>
            <a:r>
              <a:rPr lang="en-US" sz="2000" dirty="0" smtClean="0"/>
              <a:t>    </a:t>
            </a:r>
            <a:endParaRPr lang="en-US" sz="2000" dirty="0"/>
          </a:p>
          <a:p>
            <a:pPr marL="0" indent="0">
              <a:buNone/>
            </a:pPr>
            <a:r>
              <a:rPr lang="en-US" sz="2000" dirty="0" smtClean="0"/>
              <a:t>  </a:t>
            </a:r>
          </a:p>
          <a:p>
            <a:endParaRPr lang="en-US" sz="2000" dirty="0"/>
          </a:p>
        </p:txBody>
      </p:sp>
      <p:sp>
        <p:nvSpPr>
          <p:cNvPr id="4" name="Slide Number Placeholder 3"/>
          <p:cNvSpPr>
            <a:spLocks noGrp="1"/>
          </p:cNvSpPr>
          <p:nvPr>
            <p:ph type="sldNum" sz="quarter" idx="12"/>
          </p:nvPr>
        </p:nvSpPr>
        <p:spPr/>
        <p:txBody>
          <a:bodyPr/>
          <a:lstStyle/>
          <a:p>
            <a:pPr>
              <a:defRPr/>
            </a:pPr>
            <a:fld id="{2CA376FB-78AD-174D-AE45-E1420FD1058B}" type="slidenum">
              <a:rPr lang="en-US" smtClean="0"/>
              <a:pPr>
                <a:defRPr/>
              </a:pPr>
              <a:t>10</a:t>
            </a:fld>
            <a:endParaRPr lang="en-US"/>
          </a:p>
        </p:txBody>
      </p:sp>
      <p:pic>
        <p:nvPicPr>
          <p:cNvPr id="5" name="Picture 4" descr="gci_coverage.jpg"/>
          <p:cNvPicPr>
            <a:picLocks noChangeAspect="1"/>
          </p:cNvPicPr>
          <p:nvPr/>
        </p:nvPicPr>
        <p:blipFill rotWithShape="1">
          <a:blip r:embed="rId2">
            <a:extLst>
              <a:ext uri="{28A0092B-C50C-407E-A947-70E740481C1C}">
                <a14:useLocalDpi xmlns:a14="http://schemas.microsoft.com/office/drawing/2010/main" val="0"/>
              </a:ext>
            </a:extLst>
          </a:blip>
          <a:srcRect l="10780" t="22812" b="25240"/>
          <a:stretch/>
        </p:blipFill>
        <p:spPr>
          <a:xfrm>
            <a:off x="595003" y="3078542"/>
            <a:ext cx="7922244" cy="3562598"/>
          </a:xfrm>
          <a:prstGeom prst="rect">
            <a:avLst/>
          </a:prstGeom>
        </p:spPr>
      </p:pic>
    </p:spTree>
    <p:extLst>
      <p:ext uri="{BB962C8B-B14F-4D97-AF65-F5344CB8AC3E}">
        <p14:creationId xmlns:p14="http://schemas.microsoft.com/office/powerpoint/2010/main" val="37031628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0527" y="96694"/>
            <a:ext cx="3963473" cy="761897"/>
          </a:xfrm>
        </p:spPr>
        <p:txBody>
          <a:bodyPr/>
          <a:lstStyle/>
          <a:p>
            <a:r>
              <a:rPr lang="en-US" sz="3200" dirty="0" smtClean="0">
                <a:solidFill>
                  <a:schemeClr val="bg1"/>
                </a:solidFill>
              </a:rPr>
              <a:t>Iridium Rudics</a:t>
            </a:r>
            <a:endParaRPr lang="en-US" sz="3200" dirty="0">
              <a:solidFill>
                <a:schemeClr val="bg1"/>
              </a:solidFill>
            </a:endParaRPr>
          </a:p>
        </p:txBody>
      </p:sp>
      <p:sp>
        <p:nvSpPr>
          <p:cNvPr id="3" name="Content Placeholder 2"/>
          <p:cNvSpPr>
            <a:spLocks noGrp="1"/>
          </p:cNvSpPr>
          <p:nvPr>
            <p:ph idx="1"/>
          </p:nvPr>
        </p:nvSpPr>
        <p:spPr>
          <a:xfrm>
            <a:off x="214313" y="1094704"/>
            <a:ext cx="7772400" cy="3810000"/>
          </a:xfrm>
        </p:spPr>
        <p:txBody>
          <a:bodyPr/>
          <a:lstStyle/>
          <a:p>
            <a:r>
              <a:rPr lang="en-US" dirty="0" smtClean="0"/>
              <a:t>XI-100B  modem, 5 Watts</a:t>
            </a:r>
          </a:p>
          <a:p>
            <a:r>
              <a:rPr lang="en-US" dirty="0" smtClean="0"/>
              <a:t>Max rate 2400 bps, 24Mbyte/day</a:t>
            </a:r>
          </a:p>
          <a:p>
            <a:r>
              <a:rPr lang="en-US" dirty="0" smtClean="0"/>
              <a:t>Lots of link cycles</a:t>
            </a:r>
          </a:p>
          <a:p>
            <a:r>
              <a:rPr lang="en-US" dirty="0" smtClean="0"/>
              <a:t>Cost $290/mo</a:t>
            </a:r>
          </a:p>
          <a:p>
            <a:r>
              <a:rPr lang="en-US" dirty="0" smtClean="0"/>
              <a:t>Omnidirectional antenna</a:t>
            </a:r>
          </a:p>
          <a:p>
            <a:r>
              <a:rPr lang="en-US" dirty="0" smtClean="0"/>
              <a:t>Rudics tunnel protocol</a:t>
            </a:r>
            <a:endParaRPr lang="en-US" dirty="0"/>
          </a:p>
        </p:txBody>
      </p:sp>
      <p:sp>
        <p:nvSpPr>
          <p:cNvPr id="4" name="Slide Number Placeholder 3"/>
          <p:cNvSpPr>
            <a:spLocks noGrp="1"/>
          </p:cNvSpPr>
          <p:nvPr>
            <p:ph type="sldNum" sz="quarter" idx="12"/>
          </p:nvPr>
        </p:nvSpPr>
        <p:spPr/>
        <p:txBody>
          <a:bodyPr/>
          <a:lstStyle/>
          <a:p>
            <a:pPr>
              <a:defRPr/>
            </a:pPr>
            <a:fld id="{2CA376FB-78AD-174D-AE45-E1420FD1058B}" type="slidenum">
              <a:rPr lang="en-US" smtClean="0"/>
              <a:pPr>
                <a:defRPr/>
              </a:pPr>
              <a:t>11</a:t>
            </a:fld>
            <a:endParaRPr lang="en-US"/>
          </a:p>
        </p:txBody>
      </p:sp>
      <p:pic>
        <p:nvPicPr>
          <p:cNvPr id="1026"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30109" t="19060" r="31517" b="28826"/>
          <a:stretch/>
        </p:blipFill>
        <p:spPr bwMode="auto">
          <a:xfrm>
            <a:off x="6258863" y="2524244"/>
            <a:ext cx="2782105" cy="201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9854" t="16574" r="31764" b="24263"/>
          <a:stretch/>
        </p:blipFill>
        <p:spPr bwMode="auto">
          <a:xfrm>
            <a:off x="6258863" y="4542876"/>
            <a:ext cx="2782105" cy="228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85303" y="5219976"/>
            <a:ext cx="4265307" cy="1200328"/>
          </a:xfrm>
          <a:prstGeom prst="rect">
            <a:avLst/>
          </a:prstGeom>
          <a:solidFill>
            <a:srgbClr val="E4EFFF"/>
          </a:solidFill>
          <a:effectLst>
            <a:innerShdw blurRad="63500" dist="50800" dir="8100000">
              <a:prstClr val="black">
                <a:alpha val="50000"/>
              </a:prstClr>
            </a:innerShdw>
          </a:effectLst>
        </p:spPr>
        <p:txBody>
          <a:bodyPr wrap="square" rtlCol="0">
            <a:spAutoFit/>
          </a:bodyPr>
          <a:lstStyle/>
          <a:p>
            <a:r>
              <a:rPr lang="en-US" sz="2400" dirty="0" smtClean="0"/>
              <a:t>Currently Deployed = 0</a:t>
            </a:r>
          </a:p>
          <a:p>
            <a:endParaRPr lang="en-US" sz="2400" dirty="0"/>
          </a:p>
          <a:p>
            <a:r>
              <a:rPr lang="en-US" sz="2400" dirty="0" smtClean="0"/>
              <a:t>Requires reduction in SPS</a:t>
            </a:r>
            <a:endParaRPr lang="en-US" sz="2400" dirty="0"/>
          </a:p>
        </p:txBody>
      </p:sp>
    </p:spTree>
    <p:extLst>
      <p:ext uri="{BB962C8B-B14F-4D97-AF65-F5344CB8AC3E}">
        <p14:creationId xmlns:p14="http://schemas.microsoft.com/office/powerpoint/2010/main" val="31132469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0527" y="96694"/>
            <a:ext cx="3963473" cy="761897"/>
          </a:xfrm>
        </p:spPr>
        <p:txBody>
          <a:bodyPr/>
          <a:lstStyle/>
          <a:p>
            <a:r>
              <a:rPr lang="en-US" sz="3200" dirty="0" smtClean="0">
                <a:solidFill>
                  <a:schemeClr val="bg1"/>
                </a:solidFill>
              </a:rPr>
              <a:t>OmniSpace</a:t>
            </a:r>
            <a:endParaRPr lang="en-US" sz="3200" dirty="0">
              <a:solidFill>
                <a:schemeClr val="bg1"/>
              </a:solidFill>
            </a:endParaRPr>
          </a:p>
        </p:txBody>
      </p:sp>
      <p:sp>
        <p:nvSpPr>
          <p:cNvPr id="3" name="Content Placeholder 2"/>
          <p:cNvSpPr>
            <a:spLocks noGrp="1"/>
          </p:cNvSpPr>
          <p:nvPr>
            <p:ph idx="1"/>
          </p:nvPr>
        </p:nvSpPr>
        <p:spPr>
          <a:xfrm>
            <a:off x="214313" y="1094704"/>
            <a:ext cx="4943344" cy="3985870"/>
          </a:xfrm>
        </p:spPr>
        <p:txBody>
          <a:bodyPr/>
          <a:lstStyle/>
          <a:p>
            <a:r>
              <a:rPr lang="en-US" sz="2400" dirty="0" smtClean="0"/>
              <a:t>Custom Terminal  -- S band</a:t>
            </a:r>
          </a:p>
          <a:p>
            <a:r>
              <a:rPr lang="en-US" sz="2400" dirty="0" smtClean="0"/>
              <a:t>Boeing GEO satellite in MEO </a:t>
            </a:r>
          </a:p>
          <a:p>
            <a:r>
              <a:rPr lang="en-US" sz="2400" dirty="0" smtClean="0"/>
              <a:t>Max rate of 128kbps</a:t>
            </a:r>
          </a:p>
          <a:p>
            <a:r>
              <a:rPr lang="en-US" sz="2400" dirty="0" smtClean="0"/>
              <a:t>(3) 30 min links per day</a:t>
            </a:r>
          </a:p>
          <a:p>
            <a:r>
              <a:rPr lang="en-US" sz="2400" dirty="0" smtClean="0"/>
              <a:t>Single downlink Brewster WA </a:t>
            </a:r>
          </a:p>
          <a:p>
            <a:r>
              <a:rPr lang="en-US" sz="2400" dirty="0" smtClean="0"/>
              <a:t>Cost $400/mo for 1.2Gbyte</a:t>
            </a:r>
            <a:endParaRPr lang="en-US" sz="2400" dirty="0"/>
          </a:p>
          <a:p>
            <a:r>
              <a:rPr lang="en-US" sz="2400" dirty="0" smtClean="0"/>
              <a:t>Omnidirectional antenna</a:t>
            </a:r>
          </a:p>
          <a:p>
            <a:r>
              <a:rPr lang="en-US" sz="2400" dirty="0" smtClean="0"/>
              <a:t>VPN tunnel</a:t>
            </a:r>
          </a:p>
          <a:p>
            <a:r>
              <a:rPr lang="en-US" sz="2400" dirty="0" smtClean="0"/>
              <a:t>Noisiest paper weight in AOC</a:t>
            </a:r>
            <a:endParaRPr lang="en-US" sz="2400" dirty="0"/>
          </a:p>
        </p:txBody>
      </p:sp>
      <p:sp>
        <p:nvSpPr>
          <p:cNvPr id="4" name="Slide Number Placeholder 3"/>
          <p:cNvSpPr>
            <a:spLocks noGrp="1"/>
          </p:cNvSpPr>
          <p:nvPr>
            <p:ph type="sldNum" sz="quarter" idx="12"/>
          </p:nvPr>
        </p:nvSpPr>
        <p:spPr/>
        <p:txBody>
          <a:bodyPr/>
          <a:lstStyle/>
          <a:p>
            <a:pPr>
              <a:defRPr/>
            </a:pPr>
            <a:fld id="{2CA376FB-78AD-174D-AE45-E1420FD1058B}" type="slidenum">
              <a:rPr lang="en-US" smtClean="0"/>
              <a:pPr>
                <a:defRPr/>
              </a:pPr>
              <a:t>12</a:t>
            </a:fld>
            <a:endParaRPr lang="en-US"/>
          </a:p>
        </p:txBody>
      </p:sp>
      <p:pic>
        <p:nvPicPr>
          <p:cNvPr id="5" name="Picture 4"/>
          <p:cNvPicPr>
            <a:picLocks noChangeAspect="1"/>
          </p:cNvPicPr>
          <p:nvPr/>
        </p:nvPicPr>
        <p:blipFill>
          <a:blip r:embed="rId2"/>
          <a:stretch>
            <a:fillRect/>
          </a:stretch>
        </p:blipFill>
        <p:spPr>
          <a:xfrm>
            <a:off x="6117941" y="916624"/>
            <a:ext cx="1275871" cy="1066052"/>
          </a:xfrm>
          <a:prstGeom prst="rect">
            <a:avLst/>
          </a:prstGeom>
        </p:spPr>
      </p:pic>
      <p:sp>
        <p:nvSpPr>
          <p:cNvPr id="7" name="TextBox 6"/>
          <p:cNvSpPr txBox="1"/>
          <p:nvPr/>
        </p:nvSpPr>
        <p:spPr>
          <a:xfrm>
            <a:off x="458711" y="5219976"/>
            <a:ext cx="4265307" cy="1569660"/>
          </a:xfrm>
          <a:prstGeom prst="rect">
            <a:avLst/>
          </a:prstGeom>
          <a:solidFill>
            <a:srgbClr val="E4EFFF"/>
          </a:solidFill>
          <a:effectLst>
            <a:innerShdw blurRad="63500" dist="50800" dir="8100000">
              <a:prstClr val="black">
                <a:alpha val="50000"/>
              </a:prstClr>
            </a:innerShdw>
          </a:effectLst>
        </p:spPr>
        <p:txBody>
          <a:bodyPr wrap="square" rtlCol="0">
            <a:spAutoFit/>
          </a:bodyPr>
          <a:lstStyle/>
          <a:p>
            <a:r>
              <a:rPr lang="en-US" sz="2400" dirty="0" smtClean="0"/>
              <a:t>Currently Deployed = 0</a:t>
            </a:r>
          </a:p>
          <a:p>
            <a:endParaRPr lang="en-US" sz="2400" dirty="0"/>
          </a:p>
          <a:p>
            <a:r>
              <a:rPr lang="en-US" sz="2400" dirty="0" smtClean="0"/>
              <a:t>Would require power cycling at DC sites</a:t>
            </a:r>
            <a:endParaRPr lang="en-US" sz="2400" dirty="0"/>
          </a:p>
        </p:txBody>
      </p:sp>
      <p:pic>
        <p:nvPicPr>
          <p:cNvPr id="8" name="Picture 7" descr="Omnispace_cad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539795" y="2873716"/>
            <a:ext cx="4958697" cy="2789267"/>
          </a:xfrm>
          <a:prstGeom prst="rect">
            <a:avLst/>
          </a:prstGeom>
        </p:spPr>
      </p:pic>
    </p:spTree>
    <p:extLst>
      <p:ext uri="{BB962C8B-B14F-4D97-AF65-F5344CB8AC3E}">
        <p14:creationId xmlns:p14="http://schemas.microsoft.com/office/powerpoint/2010/main" val="9063608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8191" y="924983"/>
            <a:ext cx="7772400" cy="5729381"/>
          </a:xfrm>
        </p:spPr>
        <p:txBody>
          <a:bodyPr/>
          <a:lstStyle/>
          <a:p>
            <a:pPr marL="0" indent="0">
              <a:buNone/>
            </a:pPr>
            <a:r>
              <a:rPr lang="en-US" dirty="0" smtClean="0"/>
              <a:t>Ideal Communications Scenario</a:t>
            </a:r>
          </a:p>
          <a:p>
            <a:r>
              <a:rPr lang="en-US" dirty="0" smtClean="0"/>
              <a:t>Pre-mobilization </a:t>
            </a:r>
            <a:r>
              <a:rPr lang="en-US" dirty="0" err="1" smtClean="0"/>
              <a:t>Tracmor</a:t>
            </a:r>
            <a:endParaRPr lang="en-US" dirty="0" smtClean="0"/>
          </a:p>
          <a:p>
            <a:r>
              <a:rPr lang="en-US" dirty="0" smtClean="0"/>
              <a:t>Pre-mobilization email to ANF (Jennifer)</a:t>
            </a:r>
          </a:p>
          <a:p>
            <a:r>
              <a:rPr lang="en-US" dirty="0" smtClean="0"/>
              <a:t>Pre-online report - redundant</a:t>
            </a:r>
          </a:p>
          <a:p>
            <a:r>
              <a:rPr lang="en-US" dirty="0" smtClean="0"/>
              <a:t>Installation and data is flowing</a:t>
            </a:r>
          </a:p>
          <a:p>
            <a:endParaRPr lang="en-US" dirty="0"/>
          </a:p>
          <a:p>
            <a:pPr marL="0" indent="0">
              <a:buNone/>
            </a:pPr>
            <a:r>
              <a:rPr lang="en-US" dirty="0" smtClean="0"/>
              <a:t>If something goes wrong</a:t>
            </a:r>
          </a:p>
          <a:p>
            <a:r>
              <a:rPr lang="en-US" dirty="0" smtClean="0"/>
              <a:t>A sat phone call to our telemetry angel (Jennifer)</a:t>
            </a:r>
            <a:endParaRPr lang="en-US" dirty="0"/>
          </a:p>
        </p:txBody>
      </p:sp>
      <p:sp>
        <p:nvSpPr>
          <p:cNvPr id="4" name="Slide Number Placeholder 3"/>
          <p:cNvSpPr>
            <a:spLocks noGrp="1"/>
          </p:cNvSpPr>
          <p:nvPr>
            <p:ph type="sldNum" sz="quarter" idx="12"/>
          </p:nvPr>
        </p:nvSpPr>
        <p:spPr/>
        <p:txBody>
          <a:bodyPr/>
          <a:lstStyle/>
          <a:p>
            <a:pPr>
              <a:defRPr/>
            </a:pPr>
            <a:fld id="{2CA376FB-78AD-174D-AE45-E1420FD1058B}" type="slidenum">
              <a:rPr lang="en-US" smtClean="0"/>
              <a:pPr>
                <a:defRPr/>
              </a:pPr>
              <a:t>13</a:t>
            </a:fld>
            <a:endParaRPr lang="en-US"/>
          </a:p>
        </p:txBody>
      </p:sp>
      <p:sp>
        <p:nvSpPr>
          <p:cNvPr id="5" name="Title 1"/>
          <p:cNvSpPr txBox="1">
            <a:spLocks/>
          </p:cNvSpPr>
          <p:nvPr/>
        </p:nvSpPr>
        <p:spPr bwMode="auto">
          <a:xfrm>
            <a:off x="5180527" y="96694"/>
            <a:ext cx="3963473" cy="76189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a:lstStyle>
          <a:p>
            <a:r>
              <a:rPr lang="en-US" sz="3200" dirty="0" smtClean="0">
                <a:solidFill>
                  <a:schemeClr val="bg1"/>
                </a:solidFill>
              </a:rPr>
              <a:t>2016 Smooth Plan</a:t>
            </a:r>
            <a:endParaRPr lang="en-US" sz="3200" dirty="0">
              <a:solidFill>
                <a:schemeClr val="bg1"/>
              </a:solidFill>
            </a:endParaRPr>
          </a:p>
        </p:txBody>
      </p:sp>
    </p:spTree>
    <p:extLst>
      <p:ext uri="{BB962C8B-B14F-4D97-AF65-F5344CB8AC3E}">
        <p14:creationId xmlns:p14="http://schemas.microsoft.com/office/powerpoint/2010/main" val="25627252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6"/>
          <p:cNvSpPr>
            <a:spLocks noGrp="1"/>
          </p:cNvSpPr>
          <p:nvPr>
            <p:ph type="sldNum" sz="quarter" idx="12"/>
          </p:nvPr>
        </p:nvSpPr>
        <p:spPr>
          <a:noFill/>
        </p:spPr>
        <p:txBody>
          <a:bodyPr/>
          <a:lstStyle/>
          <a:p>
            <a:fld id="{34238E91-F1A6-F745-968F-162852DBCF4A}" type="slidenum">
              <a:rPr lang="en-US" smtClean="0">
                <a:latin typeface="Arial" pitchFamily="-112" charset="0"/>
              </a:rPr>
              <a:pPr/>
              <a:t>14</a:t>
            </a:fld>
            <a:endParaRPr lang="en-US" smtClean="0">
              <a:latin typeface="Arial" pitchFamily="-112" charset="0"/>
            </a:endParaRPr>
          </a:p>
        </p:txBody>
      </p:sp>
      <p:sp>
        <p:nvSpPr>
          <p:cNvPr id="112643" name="Rectangle 2"/>
          <p:cNvSpPr>
            <a:spLocks noGrp="1" noChangeArrowheads="1"/>
          </p:cNvSpPr>
          <p:nvPr>
            <p:ph type="title"/>
          </p:nvPr>
        </p:nvSpPr>
        <p:spPr>
          <a:xfrm>
            <a:off x="4191000" y="103188"/>
            <a:ext cx="4953000" cy="684212"/>
          </a:xfrm>
        </p:spPr>
        <p:txBody>
          <a:bodyPr/>
          <a:lstStyle/>
          <a:p>
            <a:pPr eaLnBrk="1" hangingPunct="1"/>
            <a:r>
              <a:rPr lang="en-US" sz="3200" smtClean="0">
                <a:solidFill>
                  <a:srgbClr val="FFFFFF"/>
                </a:solidFill>
                <a:ea typeface="Arial" pitchFamily="-112" charset="0"/>
                <a:cs typeface="Arial" pitchFamily="-112" charset="0"/>
              </a:rPr>
              <a:t>For More Information</a:t>
            </a:r>
          </a:p>
        </p:txBody>
      </p:sp>
      <p:sp>
        <p:nvSpPr>
          <p:cNvPr id="112644" name="Rectangle 3"/>
          <p:cNvSpPr>
            <a:spLocks noGrp="1" noChangeArrowheads="1"/>
          </p:cNvSpPr>
          <p:nvPr>
            <p:ph type="body" sz="half" idx="1"/>
          </p:nvPr>
        </p:nvSpPr>
        <p:spPr>
          <a:xfrm>
            <a:off x="501650" y="4994275"/>
            <a:ext cx="8262938" cy="1609725"/>
          </a:xfrm>
        </p:spPr>
        <p:txBody>
          <a:bodyPr/>
          <a:lstStyle/>
          <a:p>
            <a:pPr marL="0" indent="3175" algn="ctr" eaLnBrk="1" hangingPunct="1">
              <a:buFont typeface="Arial" pitchFamily="-112" charset="0"/>
              <a:buNone/>
            </a:pPr>
            <a:r>
              <a:rPr lang="en-US" sz="1800" b="1" dirty="0"/>
              <a:t>EarthScope</a:t>
            </a:r>
            <a:r>
              <a:rPr lang="en-US" sz="1800" dirty="0"/>
              <a:t> </a:t>
            </a:r>
            <a:r>
              <a:rPr lang="en-US" sz="1600" dirty="0"/>
              <a:t>is funded by the National Science Foundation.</a:t>
            </a:r>
          </a:p>
          <a:p>
            <a:pPr marL="0" indent="3175" algn="ctr" eaLnBrk="1" hangingPunct="1">
              <a:buFont typeface="Arial" pitchFamily="-112" charset="0"/>
              <a:buNone/>
            </a:pPr>
            <a:endParaRPr lang="en-US" sz="1600" dirty="0"/>
          </a:p>
          <a:p>
            <a:pPr marL="0" indent="3175" algn="ctr" eaLnBrk="1" hangingPunct="1">
              <a:buFont typeface="Arial" pitchFamily="-112" charset="0"/>
              <a:buNone/>
            </a:pPr>
            <a:r>
              <a:rPr lang="en-US" sz="1600" b="1" dirty="0"/>
              <a:t>EarthScope</a:t>
            </a:r>
            <a:r>
              <a:rPr lang="en-US" sz="1400" dirty="0"/>
              <a:t> is being constructed, operated, and maintained as a collaborative effort with UNAVCO, IRIS, and Stanford University, with contributions from the US Geological Survey, NASA and several other national and international organizations.</a:t>
            </a:r>
          </a:p>
        </p:txBody>
      </p:sp>
      <p:pic>
        <p:nvPicPr>
          <p:cNvPr id="112645" name="Picture 4"/>
          <p:cNvPicPr>
            <a:picLocks noChangeAspect="1" noChangeArrowheads="1"/>
          </p:cNvPicPr>
          <p:nvPr/>
        </p:nvPicPr>
        <p:blipFill>
          <a:blip r:embed="rId3"/>
          <a:srcRect/>
          <a:stretch>
            <a:fillRect/>
          </a:stretch>
        </p:blipFill>
        <p:spPr bwMode="auto">
          <a:xfrm>
            <a:off x="7570788" y="4611688"/>
            <a:ext cx="1052512" cy="1052512"/>
          </a:xfrm>
          <a:prstGeom prst="rect">
            <a:avLst/>
          </a:prstGeom>
          <a:noFill/>
          <a:ln w="19050">
            <a:noFill/>
            <a:miter lim="800000"/>
            <a:headEnd/>
            <a:tailEnd type="none" w="med" len="lg"/>
          </a:ln>
        </p:spPr>
      </p:pic>
      <p:sp>
        <p:nvSpPr>
          <p:cNvPr id="2" name="TextBox 1"/>
          <p:cNvSpPr txBox="1"/>
          <p:nvPr/>
        </p:nvSpPr>
        <p:spPr>
          <a:xfrm>
            <a:off x="2443462" y="1808552"/>
            <a:ext cx="4348533" cy="830997"/>
          </a:xfrm>
          <a:prstGeom prst="rect">
            <a:avLst/>
          </a:prstGeom>
          <a:noFill/>
        </p:spPr>
        <p:txBody>
          <a:bodyPr wrap="square" rtlCol="0">
            <a:spAutoFit/>
          </a:bodyPr>
          <a:lstStyle/>
          <a:p>
            <a:r>
              <a:rPr lang="en-US" sz="2400" dirty="0" smtClean="0"/>
              <a:t>Questions, Comments and Thanks.</a:t>
            </a:r>
            <a:endParaRPr lang="en-US" sz="2400" dirty="0"/>
          </a:p>
        </p:txBody>
      </p:sp>
      <p:pic>
        <p:nvPicPr>
          <p:cNvPr id="3" name="Picture 2" descr="P805080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760" y="2250335"/>
            <a:ext cx="2120043" cy="2826724"/>
          </a:xfrm>
          <a:prstGeom prst="rect">
            <a:avLst/>
          </a:prstGeom>
        </p:spPr>
      </p:pic>
      <p:pic>
        <p:nvPicPr>
          <p:cNvPr id="4" name="Picture 3" descr="Cheese_Beav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132" y="2729654"/>
            <a:ext cx="2864929" cy="2147991"/>
          </a:xfrm>
          <a:prstGeom prst="rect">
            <a:avLst/>
          </a:prstGeom>
        </p:spPr>
      </p:pic>
      <p:pic>
        <p:nvPicPr>
          <p:cNvPr id="5" name="Picture 4" descr="P911015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0702" y="2305561"/>
            <a:ext cx="2940622" cy="220546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Bears</a:t>
            </a:r>
            <a:endParaRPr lang="en-US" dirty="0"/>
          </a:p>
        </p:txBody>
      </p:sp>
      <p:pic>
        <p:nvPicPr>
          <p:cNvPr id="6" name="Content Placeholder 5" descr="10371369_10201315131040023_1298511788602981712_n.jpg"/>
          <p:cNvPicPr>
            <a:picLocks noGrp="1" noChangeAspect="1"/>
          </p:cNvPicPr>
          <p:nvPr>
            <p:ph idx="1"/>
          </p:nvPr>
        </p:nvPicPr>
        <p:blipFill>
          <a:blip r:embed="rId2">
            <a:extLst>
              <a:ext uri="{28A0092B-C50C-407E-A947-70E740481C1C}">
                <a14:useLocalDpi xmlns:a14="http://schemas.microsoft.com/office/drawing/2010/main" val="0"/>
              </a:ext>
            </a:extLst>
          </a:blip>
          <a:srcRect t="13235" b="13235"/>
          <a:stretch>
            <a:fillRect/>
          </a:stretch>
        </p:blipFill>
        <p:spPr>
          <a:xfrm>
            <a:off x="4624631" y="4749695"/>
            <a:ext cx="4012229" cy="1966779"/>
          </a:xfrm>
        </p:spPr>
      </p:pic>
      <p:sp>
        <p:nvSpPr>
          <p:cNvPr id="4" name="Slide Number Placeholder 3"/>
          <p:cNvSpPr>
            <a:spLocks noGrp="1"/>
          </p:cNvSpPr>
          <p:nvPr>
            <p:ph type="sldNum" sz="quarter" idx="12"/>
          </p:nvPr>
        </p:nvSpPr>
        <p:spPr/>
        <p:txBody>
          <a:bodyPr/>
          <a:lstStyle/>
          <a:p>
            <a:pPr>
              <a:defRPr/>
            </a:pPr>
            <a:fld id="{2CA376FB-78AD-174D-AE45-E1420FD1058B}" type="slidenum">
              <a:rPr lang="en-US" smtClean="0"/>
              <a:pPr>
                <a:defRPr/>
              </a:pPr>
              <a:t>2</a:t>
            </a:fld>
            <a:endParaRPr lang="en-US"/>
          </a:p>
        </p:txBody>
      </p:sp>
      <p:sp>
        <p:nvSpPr>
          <p:cNvPr id="5" name="Title 1"/>
          <p:cNvSpPr txBox="1">
            <a:spLocks/>
          </p:cNvSpPr>
          <p:nvPr/>
        </p:nvSpPr>
        <p:spPr bwMode="auto">
          <a:xfrm>
            <a:off x="4821383" y="0"/>
            <a:ext cx="4322617" cy="803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a:lstStyle>
          <a:p>
            <a:r>
              <a:rPr lang="en-US" sz="3200" dirty="0" smtClean="0">
                <a:solidFill>
                  <a:schemeClr val="bg1"/>
                </a:solidFill>
              </a:rPr>
              <a:t>Obligations</a:t>
            </a:r>
            <a:endParaRPr lang="en-US" sz="3200" dirty="0">
              <a:solidFill>
                <a:schemeClr val="bg1"/>
              </a:solidFill>
            </a:endParaRPr>
          </a:p>
        </p:txBody>
      </p:sp>
      <p:pic>
        <p:nvPicPr>
          <p:cNvPr id="7" name="Picture 6" descr="10491222_10201315131960046_4907842688590506262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392" y="4704440"/>
            <a:ext cx="3230339" cy="2153559"/>
          </a:xfrm>
          <a:prstGeom prst="rect">
            <a:avLst/>
          </a:prstGeom>
        </p:spPr>
      </p:pic>
      <p:pic>
        <p:nvPicPr>
          <p:cNvPr id="8" name="Picture 7" descr="10517467_10201315132200052_8554387218486984878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6569" y="1982311"/>
            <a:ext cx="3842827" cy="2561885"/>
          </a:xfrm>
          <a:prstGeom prst="rect">
            <a:avLst/>
          </a:prstGeom>
        </p:spPr>
      </p:pic>
      <p:pic>
        <p:nvPicPr>
          <p:cNvPr id="9" name="Picture 8" descr="10556415_10201323104079344_309730775577138886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877" y="1890465"/>
            <a:ext cx="3837754" cy="2782372"/>
          </a:xfrm>
          <a:prstGeom prst="rect">
            <a:avLst/>
          </a:prstGeom>
        </p:spPr>
      </p:pic>
    </p:spTree>
    <p:extLst>
      <p:ext uri="{BB962C8B-B14F-4D97-AF65-F5344CB8AC3E}">
        <p14:creationId xmlns:p14="http://schemas.microsoft.com/office/powerpoint/2010/main" val="2534410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0699" y="3016704"/>
            <a:ext cx="2824300" cy="1924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821383" y="0"/>
            <a:ext cx="4322617" cy="803563"/>
          </a:xfrm>
        </p:spPr>
        <p:txBody>
          <a:bodyPr/>
          <a:lstStyle/>
          <a:p>
            <a:r>
              <a:rPr lang="en-US" sz="3200" dirty="0" smtClean="0">
                <a:solidFill>
                  <a:schemeClr val="bg1"/>
                </a:solidFill>
              </a:rPr>
              <a:t>Communications</a:t>
            </a:r>
            <a:endParaRPr lang="en-US" sz="3200" dirty="0">
              <a:solidFill>
                <a:schemeClr val="bg1"/>
              </a:solidFill>
            </a:endParaRPr>
          </a:p>
        </p:txBody>
      </p:sp>
      <p:sp>
        <p:nvSpPr>
          <p:cNvPr id="3" name="Content Placeholder 2"/>
          <p:cNvSpPr>
            <a:spLocks noGrp="1"/>
          </p:cNvSpPr>
          <p:nvPr>
            <p:ph idx="1"/>
          </p:nvPr>
        </p:nvSpPr>
        <p:spPr>
          <a:xfrm>
            <a:off x="0" y="787019"/>
            <a:ext cx="9144000" cy="2633515"/>
          </a:xfrm>
        </p:spPr>
        <p:txBody>
          <a:bodyPr/>
          <a:lstStyle/>
          <a:p>
            <a:pPr marL="0" indent="0" algn="just">
              <a:buNone/>
            </a:pPr>
            <a:r>
              <a:rPr lang="en-US" sz="2000" dirty="0"/>
              <a:t>The </a:t>
            </a:r>
            <a:r>
              <a:rPr lang="en-US" sz="2000" dirty="0" smtClean="0"/>
              <a:t>deployment of Alaska TA stations has confirmed the challenge of communications in remote regions. </a:t>
            </a:r>
            <a:r>
              <a:rPr lang="en-US" sz="2000" dirty="0"/>
              <a:t> Sparse cellular and custom radio networks are leveraged where possible, but </a:t>
            </a:r>
            <a:r>
              <a:rPr lang="en-US" sz="2000" dirty="0" smtClean="0"/>
              <a:t>are very limited. Satellite </a:t>
            </a:r>
            <a:r>
              <a:rPr lang="en-US" sz="2000" dirty="0"/>
              <a:t>communications paths must be used for a significant portion of the </a:t>
            </a:r>
            <a:r>
              <a:rPr lang="en-US" sz="2000" dirty="0" smtClean="0"/>
              <a:t>array. Local topography and vegetation can limit the effectiveness of locking on geosynchronous satellites.  </a:t>
            </a:r>
          </a:p>
        </p:txBody>
      </p:sp>
      <p:pic>
        <p:nvPicPr>
          <p:cNvPr id="9" name="Picture 8" descr="IMG_1375.JPG"/>
          <p:cNvPicPr>
            <a:picLocks noChangeAspect="1"/>
          </p:cNvPicPr>
          <p:nvPr/>
        </p:nvPicPr>
        <p:blipFill>
          <a:blip r:embed="rId3">
            <a:extLst>
              <a:ext uri="{28A0092B-C50C-407E-A947-70E740481C1C}">
                <a14:useLocalDpi xmlns:a14="http://schemas.microsoft.com/office/drawing/2010/main" val="0"/>
              </a:ext>
            </a:extLst>
          </a:blip>
          <a:srcRect r="41115"/>
          <a:stretch>
            <a:fillRect/>
          </a:stretch>
        </p:blipFill>
        <p:spPr bwMode="auto">
          <a:xfrm rot="5400000">
            <a:off x="7042695" y="2222851"/>
            <a:ext cx="987771" cy="125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3944" t="6619" r="22993" b="15446"/>
          <a:stretch/>
        </p:blipFill>
        <p:spPr>
          <a:xfrm rot="5400000">
            <a:off x="8006319" y="2741008"/>
            <a:ext cx="893464" cy="984174"/>
          </a:xfrm>
          <a:prstGeom prst="rect">
            <a:avLst/>
          </a:prstGeom>
        </p:spPr>
      </p:pic>
      <p:pic>
        <p:nvPicPr>
          <p:cNvPr id="12" name="Picture 1"/>
          <p:cNvPicPr>
            <a:picLocks noChangeAspect="1" noChangeArrowheads="1"/>
          </p:cNvPicPr>
          <p:nvPr/>
        </p:nvPicPr>
        <p:blipFill rotWithShape="1">
          <a:blip r:embed="rId5">
            <a:extLst>
              <a:ext uri="{28A0092B-C50C-407E-A947-70E740481C1C}">
                <a14:useLocalDpi xmlns:a14="http://schemas.microsoft.com/office/drawing/2010/main" val="0"/>
              </a:ext>
            </a:extLst>
          </a:blip>
          <a:srcRect l="29854" t="16574" r="31764" b="24263"/>
          <a:stretch/>
        </p:blipFill>
        <p:spPr bwMode="auto">
          <a:xfrm>
            <a:off x="5886508" y="2713958"/>
            <a:ext cx="1176230" cy="9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IMG_134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54379" y="5448637"/>
            <a:ext cx="3035242" cy="140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Omnispace_cadet.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45608" y="3786606"/>
            <a:ext cx="3780338" cy="2126440"/>
          </a:xfrm>
          <a:prstGeom prst="rect">
            <a:avLst/>
          </a:prstGeom>
        </p:spPr>
      </p:pic>
      <p:pic>
        <p:nvPicPr>
          <p:cNvPr id="14" name="Picture 13" descr="TA_VPN_redux.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9764" y="3841423"/>
            <a:ext cx="2702067" cy="2502303"/>
          </a:xfrm>
          <a:prstGeom prst="rect">
            <a:avLst/>
          </a:prstGeom>
          <a:solidFill>
            <a:srgbClr val="E2F9FF">
              <a:alpha val="95000"/>
            </a:srgbClr>
          </a:solidFill>
        </p:spPr>
      </p:pic>
    </p:spTree>
    <p:extLst>
      <p:ext uri="{BB962C8B-B14F-4D97-AF65-F5344CB8AC3E}">
        <p14:creationId xmlns:p14="http://schemas.microsoft.com/office/powerpoint/2010/main" val="13036758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0214" y="0"/>
            <a:ext cx="3584121" cy="778329"/>
          </a:xfrm>
        </p:spPr>
        <p:txBody>
          <a:bodyPr/>
          <a:lstStyle/>
          <a:p>
            <a:r>
              <a:rPr lang="en-US" sz="2800" dirty="0" smtClean="0">
                <a:solidFill>
                  <a:schemeClr val="bg1"/>
                </a:solidFill>
              </a:rPr>
              <a:t>Complex Communications</a:t>
            </a:r>
            <a:endParaRPr lang="en-US" sz="2800" dirty="0">
              <a:solidFill>
                <a:schemeClr val="bg1"/>
              </a:solidFill>
            </a:endParaRPr>
          </a:p>
        </p:txBody>
      </p:sp>
      <p:sp>
        <p:nvSpPr>
          <p:cNvPr id="3" name="Slide Number Placeholder 2"/>
          <p:cNvSpPr>
            <a:spLocks noGrp="1"/>
          </p:cNvSpPr>
          <p:nvPr>
            <p:ph type="sldNum" sz="quarter" idx="12"/>
          </p:nvPr>
        </p:nvSpPr>
        <p:spPr/>
        <p:txBody>
          <a:bodyPr/>
          <a:lstStyle/>
          <a:p>
            <a:pPr>
              <a:defRPr/>
            </a:pPr>
            <a:fld id="{C001DB25-6882-774A-92E4-DA6AAC920066}" type="slidenum">
              <a:rPr lang="en-US" smtClean="0"/>
              <a:pPr>
                <a:defRPr/>
              </a:pPr>
              <a:t>4</a:t>
            </a:fld>
            <a:endParaRPr lang="en-US" dirty="0"/>
          </a:p>
        </p:txBody>
      </p:sp>
      <p:sp>
        <p:nvSpPr>
          <p:cNvPr id="5" name="TextBox 4"/>
          <p:cNvSpPr txBox="1"/>
          <p:nvPr/>
        </p:nvSpPr>
        <p:spPr>
          <a:xfrm>
            <a:off x="4470588" y="11313063"/>
            <a:ext cx="2659930" cy="461665"/>
          </a:xfrm>
          <a:prstGeom prst="rect">
            <a:avLst/>
          </a:prstGeom>
          <a:noFill/>
        </p:spPr>
        <p:txBody>
          <a:bodyPr wrap="square" rtlCol="0">
            <a:spAutoFit/>
          </a:bodyPr>
          <a:lstStyle/>
          <a:p>
            <a:r>
              <a:rPr lang="en-US" dirty="0" smtClean="0"/>
              <a:t>Sept 30, 2014 Station Operating Status</a:t>
            </a:r>
            <a:endParaRPr lang="en-US" dirty="0"/>
          </a:p>
        </p:txBody>
      </p:sp>
      <p:pic>
        <p:nvPicPr>
          <p:cNvPr id="4" name="Picture 3" descr="TA_comms.jpg"/>
          <p:cNvPicPr>
            <a:picLocks noChangeAspect="1"/>
          </p:cNvPicPr>
          <p:nvPr/>
        </p:nvPicPr>
        <p:blipFill rotWithShape="1">
          <a:blip r:embed="rId3">
            <a:extLst>
              <a:ext uri="{28A0092B-C50C-407E-A947-70E740481C1C}">
                <a14:useLocalDpi xmlns:a14="http://schemas.microsoft.com/office/drawing/2010/main" val="0"/>
              </a:ext>
            </a:extLst>
          </a:blip>
          <a:srcRect t="15658" r="9662"/>
          <a:stretch/>
        </p:blipFill>
        <p:spPr>
          <a:xfrm>
            <a:off x="0" y="1322153"/>
            <a:ext cx="7760657" cy="5535847"/>
          </a:xfrm>
          <a:prstGeom prst="rect">
            <a:avLst/>
          </a:prstGeom>
        </p:spPr>
      </p:pic>
      <p:sp>
        <p:nvSpPr>
          <p:cNvPr id="15" name="TextBox 14"/>
          <p:cNvSpPr txBox="1"/>
          <p:nvPr/>
        </p:nvSpPr>
        <p:spPr>
          <a:xfrm>
            <a:off x="0" y="836432"/>
            <a:ext cx="9144000" cy="523220"/>
          </a:xfrm>
          <a:prstGeom prst="rect">
            <a:avLst/>
          </a:prstGeom>
          <a:noFill/>
        </p:spPr>
        <p:txBody>
          <a:bodyPr wrap="square" rtlCol="0">
            <a:spAutoFit/>
          </a:bodyPr>
          <a:lstStyle/>
          <a:p>
            <a:r>
              <a:rPr lang="en-US" sz="1400" dirty="0" smtClean="0"/>
              <a:t>“Scientists with Borderline and Bipolar personality disorders exhibit strong need for instant data  gratification so they can satiate their compulsive hoarding disorder for data that they may never use.”</a:t>
            </a:r>
            <a:endParaRPr lang="en-US" sz="1400" dirty="0"/>
          </a:p>
        </p:txBody>
      </p:sp>
      <p:grpSp>
        <p:nvGrpSpPr>
          <p:cNvPr id="25" name="Group 24"/>
          <p:cNvGrpSpPr/>
          <p:nvPr/>
        </p:nvGrpSpPr>
        <p:grpSpPr>
          <a:xfrm>
            <a:off x="7789899" y="2146273"/>
            <a:ext cx="1284217" cy="434473"/>
            <a:chOff x="7789899" y="2146273"/>
            <a:chExt cx="1284217" cy="434473"/>
          </a:xfrm>
        </p:grpSpPr>
        <p:pic>
          <p:nvPicPr>
            <p:cNvPr id="10" name="Picture 9" descr="grn-blan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9899" y="2146273"/>
              <a:ext cx="434473" cy="434473"/>
            </a:xfrm>
            <a:prstGeom prst="rect">
              <a:avLst/>
            </a:prstGeom>
          </p:spPr>
        </p:pic>
        <p:sp>
          <p:nvSpPr>
            <p:cNvPr id="16" name="TextBox 15"/>
            <p:cNvSpPr txBox="1"/>
            <p:nvPr/>
          </p:nvSpPr>
          <p:spPr>
            <a:xfrm>
              <a:off x="8209802" y="2184021"/>
              <a:ext cx="864314" cy="369332"/>
            </a:xfrm>
            <a:prstGeom prst="rect">
              <a:avLst/>
            </a:prstGeom>
            <a:noFill/>
          </p:spPr>
          <p:txBody>
            <a:bodyPr wrap="none" rtlCol="0">
              <a:spAutoFit/>
            </a:bodyPr>
            <a:lstStyle/>
            <a:p>
              <a:r>
                <a:rPr lang="en-US" sz="1800" dirty="0" smtClean="0"/>
                <a:t>BGAN</a:t>
              </a:r>
              <a:endParaRPr lang="en-US" sz="1800" dirty="0"/>
            </a:p>
          </p:txBody>
        </p:sp>
      </p:grpSp>
      <p:grpSp>
        <p:nvGrpSpPr>
          <p:cNvPr id="24" name="Group 23"/>
          <p:cNvGrpSpPr/>
          <p:nvPr/>
        </p:nvGrpSpPr>
        <p:grpSpPr>
          <a:xfrm>
            <a:off x="7789899" y="2936239"/>
            <a:ext cx="1329293" cy="434473"/>
            <a:chOff x="7789899" y="2936239"/>
            <a:chExt cx="1329293" cy="434473"/>
          </a:xfrm>
        </p:grpSpPr>
        <p:pic>
          <p:nvPicPr>
            <p:cNvPr id="11" name="Picture 10" descr="pink-blank.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9899" y="2936239"/>
              <a:ext cx="434473" cy="434473"/>
            </a:xfrm>
            <a:prstGeom prst="rect">
              <a:avLst/>
            </a:prstGeom>
          </p:spPr>
        </p:pic>
        <p:sp>
          <p:nvSpPr>
            <p:cNvPr id="17" name="TextBox 16"/>
            <p:cNvSpPr txBox="1"/>
            <p:nvPr/>
          </p:nvSpPr>
          <p:spPr>
            <a:xfrm>
              <a:off x="8190745" y="2971511"/>
              <a:ext cx="928447" cy="369332"/>
            </a:xfrm>
            <a:prstGeom prst="rect">
              <a:avLst/>
            </a:prstGeom>
            <a:noFill/>
          </p:spPr>
          <p:txBody>
            <a:bodyPr wrap="none" rtlCol="0">
              <a:spAutoFit/>
            </a:bodyPr>
            <a:lstStyle/>
            <a:p>
              <a:r>
                <a:rPr lang="en-US" sz="1800" dirty="0" smtClean="0"/>
                <a:t>RADIO</a:t>
              </a:r>
              <a:endParaRPr lang="en-US" sz="1800" dirty="0"/>
            </a:p>
          </p:txBody>
        </p:sp>
      </p:grpSp>
      <p:grpSp>
        <p:nvGrpSpPr>
          <p:cNvPr id="22" name="Group 21"/>
          <p:cNvGrpSpPr/>
          <p:nvPr/>
        </p:nvGrpSpPr>
        <p:grpSpPr>
          <a:xfrm>
            <a:off x="7789887" y="5228737"/>
            <a:ext cx="1210198" cy="434473"/>
            <a:chOff x="7789887" y="3695227"/>
            <a:chExt cx="1210198" cy="434473"/>
          </a:xfrm>
        </p:grpSpPr>
        <p:pic>
          <p:nvPicPr>
            <p:cNvPr id="12" name="Picture 11" descr="purple-blan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9887" y="3695227"/>
              <a:ext cx="434473" cy="434473"/>
            </a:xfrm>
            <a:prstGeom prst="rect">
              <a:avLst/>
            </a:prstGeom>
          </p:spPr>
        </p:pic>
        <p:sp>
          <p:nvSpPr>
            <p:cNvPr id="18" name="TextBox 17"/>
            <p:cNvSpPr txBox="1"/>
            <p:nvPr/>
          </p:nvSpPr>
          <p:spPr>
            <a:xfrm>
              <a:off x="8216923" y="3730521"/>
              <a:ext cx="783162" cy="369332"/>
            </a:xfrm>
            <a:prstGeom prst="rect">
              <a:avLst/>
            </a:prstGeom>
            <a:noFill/>
          </p:spPr>
          <p:txBody>
            <a:bodyPr wrap="none" rtlCol="0">
              <a:spAutoFit/>
            </a:bodyPr>
            <a:lstStyle/>
            <a:p>
              <a:r>
                <a:rPr lang="en-US" sz="1800" dirty="0" smtClean="0"/>
                <a:t>CELL</a:t>
              </a:r>
              <a:endParaRPr lang="en-US" sz="1800" dirty="0"/>
            </a:p>
          </p:txBody>
        </p:sp>
      </p:grpSp>
      <p:grpSp>
        <p:nvGrpSpPr>
          <p:cNvPr id="21" name="Group 20"/>
          <p:cNvGrpSpPr/>
          <p:nvPr/>
        </p:nvGrpSpPr>
        <p:grpSpPr>
          <a:xfrm>
            <a:off x="7789899" y="3710695"/>
            <a:ext cx="1466799" cy="434473"/>
            <a:chOff x="7789899" y="4485195"/>
            <a:chExt cx="1466799" cy="434473"/>
          </a:xfrm>
        </p:grpSpPr>
        <p:pic>
          <p:nvPicPr>
            <p:cNvPr id="13" name="Picture 12" descr="wht-blank.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9899" y="4485195"/>
              <a:ext cx="434473" cy="434473"/>
            </a:xfrm>
            <a:prstGeom prst="rect">
              <a:avLst/>
            </a:prstGeom>
          </p:spPr>
        </p:pic>
        <p:sp>
          <p:nvSpPr>
            <p:cNvPr id="19" name="TextBox 18"/>
            <p:cNvSpPr txBox="1"/>
            <p:nvPr/>
          </p:nvSpPr>
          <p:spPr>
            <a:xfrm>
              <a:off x="8110230" y="4518011"/>
              <a:ext cx="1146468" cy="323165"/>
            </a:xfrm>
            <a:prstGeom prst="rect">
              <a:avLst/>
            </a:prstGeom>
            <a:noFill/>
          </p:spPr>
          <p:txBody>
            <a:bodyPr wrap="none" rtlCol="0">
              <a:spAutoFit/>
            </a:bodyPr>
            <a:lstStyle/>
            <a:p>
              <a:r>
                <a:rPr lang="en-US" sz="1500" dirty="0" smtClean="0"/>
                <a:t>INTERNET</a:t>
              </a:r>
              <a:endParaRPr lang="en-US" sz="1500" dirty="0"/>
            </a:p>
          </p:txBody>
        </p:sp>
      </p:grpSp>
      <p:grpSp>
        <p:nvGrpSpPr>
          <p:cNvPr id="23" name="Group 22"/>
          <p:cNvGrpSpPr/>
          <p:nvPr/>
        </p:nvGrpSpPr>
        <p:grpSpPr>
          <a:xfrm>
            <a:off x="7789893" y="4469705"/>
            <a:ext cx="1293680" cy="434473"/>
            <a:chOff x="7789893" y="5213225"/>
            <a:chExt cx="1293680" cy="434473"/>
          </a:xfrm>
        </p:grpSpPr>
        <p:pic>
          <p:nvPicPr>
            <p:cNvPr id="14" name="Picture 13" descr="ylw-blank.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89893" y="5213225"/>
              <a:ext cx="434473" cy="434473"/>
            </a:xfrm>
            <a:prstGeom prst="rect">
              <a:avLst/>
            </a:prstGeom>
          </p:spPr>
        </p:pic>
        <p:sp>
          <p:nvSpPr>
            <p:cNvPr id="20" name="TextBox 19"/>
            <p:cNvSpPr txBox="1"/>
            <p:nvPr/>
          </p:nvSpPr>
          <p:spPr>
            <a:xfrm>
              <a:off x="8283354" y="5246041"/>
              <a:ext cx="800219" cy="369332"/>
            </a:xfrm>
            <a:prstGeom prst="rect">
              <a:avLst/>
            </a:prstGeom>
            <a:noFill/>
          </p:spPr>
          <p:txBody>
            <a:bodyPr wrap="none" rtlCol="0">
              <a:spAutoFit/>
            </a:bodyPr>
            <a:lstStyle/>
            <a:p>
              <a:r>
                <a:rPr lang="en-US" sz="1800" dirty="0" smtClean="0"/>
                <a:t>VSAT</a:t>
              </a:r>
              <a:endParaRPr lang="en-US" sz="1800" dirty="0"/>
            </a:p>
          </p:txBody>
        </p:sp>
      </p:grpSp>
    </p:spTree>
    <p:extLst>
      <p:ext uri="{BB962C8B-B14F-4D97-AF65-F5344CB8AC3E}">
        <p14:creationId xmlns:p14="http://schemas.microsoft.com/office/powerpoint/2010/main" val="13249361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277608" y="0"/>
            <a:ext cx="4866391" cy="879276"/>
          </a:xfrm>
        </p:spPr>
        <p:txBody>
          <a:bodyPr>
            <a:normAutofit/>
          </a:bodyPr>
          <a:lstStyle/>
          <a:p>
            <a:r>
              <a:rPr lang="en-US" sz="3200" dirty="0" smtClean="0">
                <a:solidFill>
                  <a:schemeClr val="bg1"/>
                </a:solidFill>
                <a:latin typeface="+mn-lt"/>
              </a:rPr>
              <a:t>TA in Alaska / Yukon</a:t>
            </a:r>
            <a:endParaRPr lang="en-US" sz="3200" dirty="0">
              <a:solidFill>
                <a:schemeClr val="bg1"/>
              </a:solidFill>
              <a:latin typeface="+mn-lt"/>
            </a:endParaRPr>
          </a:p>
        </p:txBody>
      </p:sp>
      <p:sp>
        <p:nvSpPr>
          <p:cNvPr id="7" name="Content Placeholder 6"/>
          <p:cNvSpPr>
            <a:spLocks noGrp="1"/>
          </p:cNvSpPr>
          <p:nvPr>
            <p:ph idx="1"/>
          </p:nvPr>
        </p:nvSpPr>
        <p:spPr>
          <a:xfrm>
            <a:off x="209345" y="1011865"/>
            <a:ext cx="3368489" cy="2999929"/>
          </a:xfrm>
          <a:solidFill>
            <a:srgbClr val="D6E9FF"/>
          </a:solidFill>
          <a:effectLst>
            <a:innerShdw blurRad="63500" dist="50800" dir="8100000">
              <a:prstClr val="black">
                <a:alpha val="50000"/>
              </a:prstClr>
            </a:innerShdw>
          </a:effectLst>
        </p:spPr>
        <p:txBody>
          <a:bodyPr>
            <a:normAutofit/>
          </a:bodyPr>
          <a:lstStyle/>
          <a:p>
            <a:pPr marL="0" indent="0">
              <a:buNone/>
            </a:pPr>
            <a:r>
              <a:rPr lang="en-US" sz="2000" dirty="0" err="1" smtClean="0">
                <a:latin typeface="+mn-lt"/>
              </a:rPr>
              <a:t>Comms</a:t>
            </a:r>
            <a:r>
              <a:rPr lang="en-US" sz="2000" dirty="0" smtClean="0">
                <a:latin typeface="+mn-lt"/>
              </a:rPr>
              <a:t> – In order of Usage</a:t>
            </a:r>
          </a:p>
          <a:p>
            <a:r>
              <a:rPr lang="en-US" sz="2000" dirty="0" smtClean="0">
                <a:latin typeface="+mn-lt"/>
              </a:rPr>
              <a:t>BGAN</a:t>
            </a:r>
          </a:p>
          <a:p>
            <a:r>
              <a:rPr lang="en-US" sz="2000" dirty="0" smtClean="0">
                <a:latin typeface="+mn-lt"/>
              </a:rPr>
              <a:t>Radio to </a:t>
            </a:r>
            <a:r>
              <a:rPr lang="en-US" sz="2000" dirty="0" smtClean="0"/>
              <a:t>internet</a:t>
            </a:r>
            <a:endParaRPr lang="en-US" sz="2000" dirty="0"/>
          </a:p>
          <a:p>
            <a:r>
              <a:rPr lang="en-US" sz="2000" dirty="0" smtClean="0"/>
              <a:t>Internet</a:t>
            </a:r>
          </a:p>
          <a:p>
            <a:r>
              <a:rPr lang="en-US" sz="2000" dirty="0" smtClean="0"/>
              <a:t>VSAT</a:t>
            </a:r>
          </a:p>
          <a:p>
            <a:r>
              <a:rPr lang="en-US" sz="2000" dirty="0" smtClean="0"/>
              <a:t>Cellular</a:t>
            </a:r>
          </a:p>
          <a:p>
            <a:r>
              <a:rPr lang="en-US" sz="2000" dirty="0" smtClean="0"/>
              <a:t>Iridium (</a:t>
            </a:r>
            <a:r>
              <a:rPr lang="en-US" sz="2000" dirty="0" err="1" smtClean="0"/>
              <a:t>Xeos</a:t>
            </a:r>
            <a:r>
              <a:rPr lang="en-US" sz="2000" dirty="0" smtClean="0"/>
              <a:t>)</a:t>
            </a:r>
          </a:p>
          <a:p>
            <a:r>
              <a:rPr lang="en-US" sz="2000" dirty="0" err="1" smtClean="0"/>
              <a:t>OmniSpace</a:t>
            </a:r>
            <a:endParaRPr lang="en-US" sz="2000" dirty="0" smtClean="0"/>
          </a:p>
          <a:p>
            <a:pPr marL="0" indent="0">
              <a:buNone/>
            </a:pPr>
            <a:endParaRPr lang="en-US" sz="2000" dirty="0" smtClean="0">
              <a:latin typeface="+mn-lt"/>
            </a:endParaRPr>
          </a:p>
        </p:txBody>
      </p:sp>
      <p:sp>
        <p:nvSpPr>
          <p:cNvPr id="10" name="Content Placeholder 6"/>
          <p:cNvSpPr txBox="1">
            <a:spLocks/>
          </p:cNvSpPr>
          <p:nvPr/>
        </p:nvSpPr>
        <p:spPr bwMode="auto">
          <a:xfrm>
            <a:off x="5627823" y="991337"/>
            <a:ext cx="3386463" cy="3004967"/>
          </a:xfrm>
          <a:prstGeom prst="rect">
            <a:avLst/>
          </a:prstGeom>
          <a:solidFill>
            <a:srgbClr val="E4EFFF"/>
          </a:solidFill>
          <a:ln w="9525">
            <a:noFill/>
            <a:miter lim="800000"/>
            <a:headEnd/>
            <a:tailEnd/>
          </a:ln>
          <a:effectLst>
            <a:innerShdw blurRad="63500" dist="50800" dir="8100000">
              <a:prstClr val="black">
                <a:alpha val="50000"/>
              </a:prstClr>
            </a:innerShdw>
          </a:effec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11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112"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112"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112"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112"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109"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109"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109"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109" charset="0"/>
              <a:buChar char="•"/>
              <a:defRPr sz="2000">
                <a:solidFill>
                  <a:schemeClr val="tx1"/>
                </a:solidFill>
                <a:latin typeface="+mn-lt"/>
                <a:ea typeface="+mn-ea"/>
              </a:defRPr>
            </a:lvl9pPr>
          </a:lstStyle>
          <a:p>
            <a:pPr marL="0" indent="0">
              <a:buFont typeface="Arial" pitchFamily="-112" charset="0"/>
              <a:buNone/>
            </a:pPr>
            <a:r>
              <a:rPr lang="en-US" sz="2000" b="0" dirty="0" err="1" smtClean="0"/>
              <a:t>Comms</a:t>
            </a:r>
            <a:r>
              <a:rPr lang="en-US" sz="2000" b="0" dirty="0" smtClean="0"/>
              <a:t> – In order of Cost</a:t>
            </a:r>
          </a:p>
          <a:p>
            <a:r>
              <a:rPr lang="en-US" sz="2000" b="0" dirty="0" smtClean="0"/>
              <a:t>BGAN $$$$$</a:t>
            </a:r>
          </a:p>
          <a:p>
            <a:r>
              <a:rPr lang="en-US" sz="2000" b="0" dirty="0"/>
              <a:t>Iridium (</a:t>
            </a:r>
            <a:r>
              <a:rPr lang="en-US" sz="2000" b="0" dirty="0" err="1"/>
              <a:t>Xeos</a:t>
            </a:r>
            <a:r>
              <a:rPr lang="en-US" sz="2000" b="0" dirty="0" smtClean="0"/>
              <a:t>) $$$</a:t>
            </a:r>
          </a:p>
          <a:p>
            <a:r>
              <a:rPr lang="en-US" sz="2000" b="0" dirty="0" smtClean="0"/>
              <a:t>VSAT $$</a:t>
            </a:r>
          </a:p>
          <a:p>
            <a:r>
              <a:rPr lang="en-US" sz="2000" b="0" dirty="0" smtClean="0"/>
              <a:t>Radio to internet $$</a:t>
            </a:r>
          </a:p>
          <a:p>
            <a:r>
              <a:rPr lang="en-US" sz="2000" b="0" dirty="0" smtClean="0"/>
              <a:t>Internet $</a:t>
            </a:r>
          </a:p>
          <a:p>
            <a:r>
              <a:rPr lang="en-US" sz="2000" b="0" dirty="0" smtClean="0"/>
              <a:t>Cellular $</a:t>
            </a:r>
          </a:p>
          <a:p>
            <a:r>
              <a:rPr lang="en-US" sz="2000" b="0" dirty="0" err="1" smtClean="0"/>
              <a:t>OmniSpace</a:t>
            </a:r>
            <a:r>
              <a:rPr lang="en-US" sz="2000" b="0" dirty="0" smtClean="0"/>
              <a:t> $????$</a:t>
            </a:r>
          </a:p>
          <a:p>
            <a:pPr marL="0" indent="0">
              <a:buFont typeface="Arial" pitchFamily="-112" charset="0"/>
              <a:buNone/>
            </a:pPr>
            <a:endParaRPr lang="en-US" sz="2000" b="0" dirty="0" smtClean="0"/>
          </a:p>
        </p:txBody>
      </p:sp>
      <p:pic>
        <p:nvPicPr>
          <p:cNvPr id="2" name="Picture 1" descr="Browser_usage_from_Wikimedia_visitor_log_Sept_2010_pie_chart.png"/>
          <p:cNvPicPr>
            <a:picLocks noChangeAspect="1"/>
          </p:cNvPicPr>
          <p:nvPr/>
        </p:nvPicPr>
        <p:blipFill rotWithShape="1">
          <a:blip r:embed="rId3">
            <a:extLst>
              <a:ext uri="{28A0092B-C50C-407E-A947-70E740481C1C}">
                <a14:useLocalDpi xmlns:a14="http://schemas.microsoft.com/office/drawing/2010/main" val="0"/>
              </a:ext>
            </a:extLst>
          </a:blip>
          <a:srcRect l="1" t="16231" r="31350"/>
          <a:stretch/>
        </p:blipFill>
        <p:spPr>
          <a:xfrm>
            <a:off x="212119" y="4259627"/>
            <a:ext cx="3288273" cy="2127734"/>
          </a:xfrm>
          <a:prstGeom prst="rect">
            <a:avLst/>
          </a:prstGeom>
        </p:spPr>
      </p:pic>
      <p:pic>
        <p:nvPicPr>
          <p:cNvPr id="4" name="Picture 3" descr="dollar.jpg"/>
          <p:cNvPicPr>
            <a:picLocks noChangeAspect="1"/>
          </p:cNvPicPr>
          <p:nvPr/>
        </p:nvPicPr>
        <p:blipFill rotWithShape="1">
          <a:blip r:embed="rId4">
            <a:extLst>
              <a:ext uri="{28A0092B-C50C-407E-A947-70E740481C1C}">
                <a14:useLocalDpi xmlns:a14="http://schemas.microsoft.com/office/drawing/2010/main" val="0"/>
              </a:ext>
            </a:extLst>
          </a:blip>
          <a:srcRect t="4517" r="8257"/>
          <a:stretch/>
        </p:blipFill>
        <p:spPr>
          <a:xfrm>
            <a:off x="5905386" y="4213159"/>
            <a:ext cx="2400512" cy="2644841"/>
          </a:xfrm>
          <a:prstGeom prst="rect">
            <a:avLst/>
          </a:prstGeom>
        </p:spPr>
      </p:pic>
      <p:sp>
        <p:nvSpPr>
          <p:cNvPr id="5" name="Rectangle 4"/>
          <p:cNvSpPr/>
          <p:nvPr/>
        </p:nvSpPr>
        <p:spPr>
          <a:xfrm>
            <a:off x="3628856" y="2006955"/>
            <a:ext cx="1917262"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16808877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82511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9558" y="3779668"/>
            <a:ext cx="4104442" cy="3078332"/>
          </a:xfrm>
          <a:prstGeom prst="rect">
            <a:avLst/>
          </a:prstGeom>
        </p:spPr>
      </p:pic>
      <p:sp>
        <p:nvSpPr>
          <p:cNvPr id="2" name="Title 1"/>
          <p:cNvSpPr>
            <a:spLocks noGrp="1"/>
          </p:cNvSpPr>
          <p:nvPr>
            <p:ph type="title"/>
          </p:nvPr>
        </p:nvSpPr>
        <p:spPr>
          <a:xfrm>
            <a:off x="3538728" y="64008"/>
            <a:ext cx="5605272" cy="810768"/>
          </a:xfrm>
        </p:spPr>
        <p:txBody>
          <a:bodyPr>
            <a:normAutofit/>
          </a:bodyPr>
          <a:lstStyle/>
          <a:p>
            <a:r>
              <a:rPr lang="en-US" sz="2400" dirty="0" smtClean="0">
                <a:solidFill>
                  <a:schemeClr val="bg1"/>
                </a:solidFill>
              </a:rPr>
              <a:t>BGAN – Work horse and cash cow</a:t>
            </a:r>
            <a:endParaRPr lang="en-US" sz="2400" dirty="0">
              <a:solidFill>
                <a:schemeClr val="bg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84" y="975361"/>
            <a:ext cx="3974123" cy="3026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4039609"/>
            <a:ext cx="4572000" cy="1077218"/>
          </a:xfrm>
          <a:prstGeom prst="rect">
            <a:avLst/>
          </a:prstGeom>
          <a:noFill/>
        </p:spPr>
        <p:txBody>
          <a:bodyPr wrap="square" rtlCol="0">
            <a:spAutoFit/>
          </a:bodyPr>
          <a:lstStyle/>
          <a:p>
            <a:r>
              <a:rPr lang="en-US" sz="1000" b="1" dirty="0"/>
              <a:t>RED Lines = 10 Degree elevation  = minimum recommended for </a:t>
            </a:r>
            <a:r>
              <a:rPr lang="en-US" sz="1000" b="1" dirty="0" smtClean="0"/>
              <a:t>BGAN</a:t>
            </a:r>
          </a:p>
          <a:p>
            <a:r>
              <a:rPr lang="en-US" sz="1000" b="1" dirty="0" smtClean="0"/>
              <a:t>PINK </a:t>
            </a:r>
            <a:r>
              <a:rPr lang="en-US" sz="1000" b="1" dirty="0"/>
              <a:t>Lines = Regional Beams of APAC and AMER satellites = Should Work</a:t>
            </a:r>
            <a:endParaRPr lang="en-US" sz="1000" dirty="0"/>
          </a:p>
          <a:p>
            <a:r>
              <a:rPr lang="en-US" sz="1000" b="1" dirty="0" smtClean="0"/>
              <a:t>BLUE </a:t>
            </a:r>
            <a:r>
              <a:rPr lang="en-US" sz="1000" b="1" dirty="0"/>
              <a:t>Lines = Narrow Beams = </a:t>
            </a:r>
            <a:r>
              <a:rPr lang="en-US" sz="1000" b="1" dirty="0" smtClean="0"/>
              <a:t>Hard to reach </a:t>
            </a:r>
            <a:endParaRPr lang="en-US" sz="1000" dirty="0"/>
          </a:p>
          <a:p>
            <a:r>
              <a:rPr lang="en-US" sz="800" dirty="0"/>
              <a:t>This map depicts Inmarsat’s expectations of coverage, but does not represent a guarantee of service. The availability of service at the edge of coverage areas fluctuates depending on various conditions.</a:t>
            </a:r>
          </a:p>
        </p:txBody>
      </p:sp>
      <p:sp>
        <p:nvSpPr>
          <p:cNvPr id="3" name="Isosceles Triangle 2"/>
          <p:cNvSpPr/>
          <p:nvPr/>
        </p:nvSpPr>
        <p:spPr bwMode="auto">
          <a:xfrm rot="11189811">
            <a:off x="2937765" y="2000169"/>
            <a:ext cx="905256" cy="977604"/>
          </a:xfrm>
          <a:prstGeom prst="triangle">
            <a:avLst/>
          </a:prstGeom>
          <a:noFill/>
          <a:ln w="19050" cap="flat" cmpd="sng" algn="ctr">
            <a:solidFill>
              <a:srgbClr val="FFFF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pic>
        <p:nvPicPr>
          <p:cNvPr id="6" name="Picture 9"/>
          <p:cNvPicPr>
            <a:picLocks noChangeAspect="1" noChangeArrowheads="1"/>
          </p:cNvPicPr>
          <p:nvPr/>
        </p:nvPicPr>
        <p:blipFill>
          <a:blip r:embed="rId4" cstate="print"/>
          <a:srcRect l="22501" t="15625" r="10625" b="24219"/>
          <a:stretch>
            <a:fillRect/>
          </a:stretch>
        </p:blipFill>
        <p:spPr bwMode="auto">
          <a:xfrm>
            <a:off x="6135024" y="975360"/>
            <a:ext cx="2516222" cy="1810512"/>
          </a:xfrm>
          <a:prstGeom prst="rect">
            <a:avLst/>
          </a:prstGeom>
          <a:noFill/>
          <a:ln w="9525">
            <a:noFill/>
            <a:miter lim="800000"/>
            <a:headEnd/>
            <a:tailEnd/>
          </a:ln>
        </p:spPr>
      </p:pic>
      <p:sp>
        <p:nvSpPr>
          <p:cNvPr id="5" name="TextBox 4"/>
          <p:cNvSpPr txBox="1"/>
          <p:nvPr/>
        </p:nvSpPr>
        <p:spPr>
          <a:xfrm>
            <a:off x="6415388" y="2785872"/>
            <a:ext cx="1989397" cy="1384995"/>
          </a:xfrm>
          <a:prstGeom prst="rect">
            <a:avLst/>
          </a:prstGeom>
          <a:noFill/>
        </p:spPr>
        <p:txBody>
          <a:bodyPr wrap="none" rtlCol="0">
            <a:spAutoFit/>
          </a:bodyPr>
          <a:lstStyle/>
          <a:p>
            <a:r>
              <a:rPr lang="en-US" dirty="0" smtClean="0"/>
              <a:t>15 x 15 x 2 inch flat plate</a:t>
            </a:r>
          </a:p>
          <a:p>
            <a:endParaRPr lang="en-US" dirty="0"/>
          </a:p>
          <a:p>
            <a:r>
              <a:rPr lang="en-US" dirty="0" smtClean="0"/>
              <a:t>Tested reception at all</a:t>
            </a:r>
          </a:p>
          <a:p>
            <a:r>
              <a:rPr lang="en-US" dirty="0" smtClean="0"/>
              <a:t>Reconned sites in north.</a:t>
            </a:r>
          </a:p>
          <a:p>
            <a:endParaRPr lang="en-US" dirty="0" smtClean="0"/>
          </a:p>
          <a:p>
            <a:endParaRPr lang="en-US" dirty="0" smtClean="0"/>
          </a:p>
          <a:p>
            <a:endParaRPr lang="en-US" dirty="0"/>
          </a:p>
        </p:txBody>
      </p:sp>
      <p:sp>
        <p:nvSpPr>
          <p:cNvPr id="8" name="TextBox 7"/>
          <p:cNvSpPr txBox="1"/>
          <p:nvPr/>
        </p:nvSpPr>
        <p:spPr>
          <a:xfrm>
            <a:off x="867354" y="5288340"/>
            <a:ext cx="3332923" cy="1569660"/>
          </a:xfrm>
          <a:prstGeom prst="rect">
            <a:avLst/>
          </a:prstGeom>
          <a:noFill/>
        </p:spPr>
        <p:txBody>
          <a:bodyPr wrap="square" rtlCol="0">
            <a:spAutoFit/>
          </a:bodyPr>
          <a:lstStyle/>
          <a:p>
            <a:pPr algn="l"/>
            <a:r>
              <a:rPr lang="en-US" sz="2400" b="0" dirty="0"/>
              <a:t>Cost- $1000/</a:t>
            </a:r>
            <a:r>
              <a:rPr lang="en-US" sz="2400" b="0" dirty="0" err="1"/>
              <a:t>mo</a:t>
            </a:r>
            <a:endParaRPr lang="en-US" sz="2400" b="0" dirty="0"/>
          </a:p>
          <a:p>
            <a:pPr algn="l"/>
            <a:r>
              <a:rPr lang="en-US" sz="2400" b="0" dirty="0"/>
              <a:t>350kbps bandwidth</a:t>
            </a:r>
          </a:p>
          <a:p>
            <a:pPr algn="l"/>
            <a:r>
              <a:rPr lang="en-US" sz="2400" b="0" dirty="0"/>
              <a:t>2Gbyte/</a:t>
            </a:r>
            <a:r>
              <a:rPr lang="en-US" sz="2400" b="0" dirty="0" err="1"/>
              <a:t>mo</a:t>
            </a:r>
            <a:r>
              <a:rPr lang="en-US" sz="2400" b="0" dirty="0"/>
              <a:t> throughput</a:t>
            </a:r>
          </a:p>
          <a:p>
            <a:endParaRPr lang="en-US" sz="2400" dirty="0"/>
          </a:p>
        </p:txBody>
      </p:sp>
      <p:pic>
        <p:nvPicPr>
          <p:cNvPr id="9" name="Picture 8" descr="TA_M27K Service 20151005 looking south.jpg"/>
          <p:cNvPicPr>
            <a:picLocks noChangeAspect="1"/>
          </p:cNvPicPr>
          <p:nvPr/>
        </p:nvPicPr>
        <p:blipFill rotWithShape="1">
          <a:blip r:embed="rId5">
            <a:extLst>
              <a:ext uri="{28A0092B-C50C-407E-A947-70E740481C1C}">
                <a14:useLocalDpi xmlns:a14="http://schemas.microsoft.com/office/drawing/2010/main" val="0"/>
              </a:ext>
            </a:extLst>
          </a:blip>
          <a:srcRect l="32183" t="22586" r="37158" b="22529"/>
          <a:stretch/>
        </p:blipFill>
        <p:spPr>
          <a:xfrm>
            <a:off x="4367748" y="1220166"/>
            <a:ext cx="1502380" cy="2017151"/>
          </a:xfrm>
          <a:prstGeom prst="rect">
            <a:avLst/>
          </a:prstGeom>
        </p:spPr>
      </p:pic>
      <p:sp>
        <p:nvSpPr>
          <p:cNvPr id="11" name="TextBox 10"/>
          <p:cNvSpPr txBox="1"/>
          <p:nvPr/>
        </p:nvSpPr>
        <p:spPr>
          <a:xfrm>
            <a:off x="5088261" y="3831350"/>
            <a:ext cx="3268593" cy="276999"/>
          </a:xfrm>
          <a:prstGeom prst="rect">
            <a:avLst/>
          </a:prstGeom>
          <a:noFill/>
        </p:spPr>
        <p:txBody>
          <a:bodyPr wrap="none" rtlCol="0">
            <a:spAutoFit/>
          </a:bodyPr>
          <a:lstStyle/>
          <a:p>
            <a:r>
              <a:rPr lang="en-US" dirty="0" smtClean="0"/>
              <a:t>TA.J26L, Joseph Creek   BGAN &amp; Hut (</a:t>
            </a:r>
            <a:r>
              <a:rPr lang="en-US" dirty="0"/>
              <a:t>D</a:t>
            </a:r>
            <a:r>
              <a:rPr lang="en-US" dirty="0" smtClean="0"/>
              <a:t>C)</a:t>
            </a:r>
            <a:endParaRPr lang="en-US" dirty="0"/>
          </a:p>
        </p:txBody>
      </p:sp>
    </p:spTree>
    <p:extLst>
      <p:ext uri="{BB962C8B-B14F-4D97-AF65-F5344CB8AC3E}">
        <p14:creationId xmlns:p14="http://schemas.microsoft.com/office/powerpoint/2010/main" val="284352370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724" y="955112"/>
            <a:ext cx="4812604" cy="2390632"/>
          </a:xfrm>
        </p:spPr>
        <p:txBody>
          <a:bodyPr/>
          <a:lstStyle/>
          <a:p>
            <a:r>
              <a:rPr lang="en-US" sz="2400" dirty="0" smtClean="0"/>
              <a:t>Cost based off of hub </a:t>
            </a:r>
            <a:r>
              <a:rPr lang="en-US" sz="2400" dirty="0" err="1" smtClean="0"/>
              <a:t>comms</a:t>
            </a:r>
            <a:r>
              <a:rPr lang="en-US" sz="2400" dirty="0" smtClean="0"/>
              <a:t> $80-$150</a:t>
            </a:r>
          </a:p>
          <a:p>
            <a:r>
              <a:rPr lang="en-US" sz="2400" dirty="0" smtClean="0"/>
              <a:t>Limited by topography</a:t>
            </a:r>
          </a:p>
          <a:p>
            <a:r>
              <a:rPr lang="en-US" sz="2400" dirty="0" smtClean="0"/>
              <a:t>Availability of repeaters</a:t>
            </a:r>
          </a:p>
          <a:p>
            <a:r>
              <a:rPr lang="en-US" sz="2400" dirty="0" smtClean="0"/>
              <a:t>Availability of hubs</a:t>
            </a:r>
          </a:p>
          <a:p>
            <a:r>
              <a:rPr lang="en-US" sz="2400" dirty="0" smtClean="0"/>
              <a:t>Radio selection - reliability</a:t>
            </a:r>
            <a:endParaRPr lang="en-US" sz="2400" dirty="0"/>
          </a:p>
        </p:txBody>
      </p:sp>
      <p:sp>
        <p:nvSpPr>
          <p:cNvPr id="4" name="Slide Number Placeholder 3"/>
          <p:cNvSpPr>
            <a:spLocks noGrp="1"/>
          </p:cNvSpPr>
          <p:nvPr>
            <p:ph type="sldNum" sz="quarter" idx="12"/>
          </p:nvPr>
        </p:nvSpPr>
        <p:spPr/>
        <p:txBody>
          <a:bodyPr/>
          <a:lstStyle/>
          <a:p>
            <a:pPr>
              <a:defRPr/>
            </a:pPr>
            <a:fld id="{2CA376FB-78AD-174D-AE45-E1420FD1058B}" type="slidenum">
              <a:rPr lang="en-US" smtClean="0"/>
              <a:pPr>
                <a:defRPr/>
              </a:pPr>
              <a:t>7</a:t>
            </a:fld>
            <a:endParaRPr lang="en-US"/>
          </a:p>
        </p:txBody>
      </p:sp>
      <p:sp>
        <p:nvSpPr>
          <p:cNvPr id="5" name="Title 1"/>
          <p:cNvSpPr txBox="1">
            <a:spLocks/>
          </p:cNvSpPr>
          <p:nvPr/>
        </p:nvSpPr>
        <p:spPr bwMode="auto">
          <a:xfrm>
            <a:off x="5180527" y="96694"/>
            <a:ext cx="3963473" cy="76189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a:lstStyle>
          <a:p>
            <a:r>
              <a:rPr lang="en-US" sz="3200" dirty="0" smtClean="0">
                <a:solidFill>
                  <a:schemeClr val="bg1"/>
                </a:solidFill>
              </a:rPr>
              <a:t>Radio to Internet/Cell</a:t>
            </a:r>
            <a:endParaRPr lang="en-US" sz="3200" dirty="0">
              <a:solidFill>
                <a:schemeClr val="bg1"/>
              </a:solidFill>
            </a:endParaRPr>
          </a:p>
        </p:txBody>
      </p:sp>
      <p:pic>
        <p:nvPicPr>
          <p:cNvPr id="6" name="Picture 5" descr="P1060513.JPG"/>
          <p:cNvPicPr>
            <a:picLocks noChangeAspect="1"/>
          </p:cNvPicPr>
          <p:nvPr/>
        </p:nvPicPr>
        <p:blipFill rotWithShape="1">
          <a:blip r:embed="rId2">
            <a:extLst>
              <a:ext uri="{28A0092B-C50C-407E-A947-70E740481C1C}">
                <a14:useLocalDpi xmlns:a14="http://schemas.microsoft.com/office/drawing/2010/main" val="0"/>
              </a:ext>
            </a:extLst>
          </a:blip>
          <a:srcRect l="44040" t="11519" r="13445" b="15753"/>
          <a:stretch/>
        </p:blipFill>
        <p:spPr>
          <a:xfrm>
            <a:off x="5256397" y="882904"/>
            <a:ext cx="3887603" cy="4987638"/>
          </a:xfrm>
          <a:prstGeom prst="rect">
            <a:avLst/>
          </a:prstGeom>
        </p:spPr>
      </p:pic>
      <p:pic>
        <p:nvPicPr>
          <p:cNvPr id="7" name="Picture 6" descr="P1060497.JPG"/>
          <p:cNvPicPr>
            <a:picLocks noChangeAspect="1"/>
          </p:cNvPicPr>
          <p:nvPr/>
        </p:nvPicPr>
        <p:blipFill rotWithShape="1">
          <a:blip r:embed="rId3">
            <a:extLst>
              <a:ext uri="{28A0092B-C50C-407E-A947-70E740481C1C}">
                <a14:useLocalDpi xmlns:a14="http://schemas.microsoft.com/office/drawing/2010/main" val="0"/>
              </a:ext>
            </a:extLst>
          </a:blip>
          <a:srcRect l="28085" t="34331" r="30660" b="33823"/>
          <a:stretch/>
        </p:blipFill>
        <p:spPr>
          <a:xfrm>
            <a:off x="6969778" y="4673973"/>
            <a:ext cx="2121919" cy="2184027"/>
          </a:xfrm>
          <a:prstGeom prst="rect">
            <a:avLst/>
          </a:prstGeom>
        </p:spPr>
      </p:pic>
      <p:pic>
        <p:nvPicPr>
          <p:cNvPr id="8" name="Picture 7" descr="P813102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02900"/>
            <a:ext cx="4073465" cy="3055099"/>
          </a:xfrm>
          <a:prstGeom prst="rect">
            <a:avLst/>
          </a:prstGeom>
        </p:spPr>
      </p:pic>
      <p:pic>
        <p:nvPicPr>
          <p:cNvPr id="9" name="Picture 8" descr="19160093634_0b017ce1c9_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6804" y="4863887"/>
            <a:ext cx="2605181" cy="1953886"/>
          </a:xfrm>
          <a:prstGeom prst="rect">
            <a:avLst/>
          </a:prstGeom>
        </p:spPr>
      </p:pic>
      <p:sp>
        <p:nvSpPr>
          <p:cNvPr id="10" name="TextBox 9"/>
          <p:cNvSpPr txBox="1"/>
          <p:nvPr/>
        </p:nvSpPr>
        <p:spPr>
          <a:xfrm>
            <a:off x="48462" y="3799464"/>
            <a:ext cx="2908969" cy="276999"/>
          </a:xfrm>
          <a:prstGeom prst="rect">
            <a:avLst/>
          </a:prstGeom>
          <a:noFill/>
        </p:spPr>
        <p:txBody>
          <a:bodyPr wrap="none" rtlCol="0">
            <a:spAutoFit/>
          </a:bodyPr>
          <a:lstStyle/>
          <a:p>
            <a:r>
              <a:rPr lang="en-US" dirty="0" smtClean="0"/>
              <a:t>TA.N20K, Mt. </a:t>
            </a:r>
            <a:r>
              <a:rPr lang="en-US" dirty="0" err="1" smtClean="0"/>
              <a:t>Spurr</a:t>
            </a:r>
            <a:r>
              <a:rPr lang="en-US" dirty="0" smtClean="0"/>
              <a:t>  Radio &amp; Hut (</a:t>
            </a:r>
            <a:r>
              <a:rPr lang="en-US" dirty="0"/>
              <a:t>D</a:t>
            </a:r>
            <a:r>
              <a:rPr lang="en-US" dirty="0" smtClean="0"/>
              <a:t>C)</a:t>
            </a:r>
            <a:endParaRPr lang="en-US" dirty="0"/>
          </a:p>
        </p:txBody>
      </p:sp>
      <p:sp>
        <p:nvSpPr>
          <p:cNvPr id="11" name="TextBox 10"/>
          <p:cNvSpPr txBox="1"/>
          <p:nvPr/>
        </p:nvSpPr>
        <p:spPr>
          <a:xfrm>
            <a:off x="5277517" y="918389"/>
            <a:ext cx="3447654" cy="276999"/>
          </a:xfrm>
          <a:prstGeom prst="rect">
            <a:avLst/>
          </a:prstGeom>
          <a:noFill/>
        </p:spPr>
        <p:txBody>
          <a:bodyPr wrap="none" rtlCol="0">
            <a:spAutoFit/>
          </a:bodyPr>
          <a:lstStyle/>
          <a:p>
            <a:r>
              <a:rPr lang="en-US" dirty="0" smtClean="0"/>
              <a:t>TA.Q19K, Mt. Douglas PBO Radio &amp; Hut (DC)</a:t>
            </a:r>
            <a:endParaRPr lang="en-US" dirty="0"/>
          </a:p>
        </p:txBody>
      </p:sp>
    </p:spTree>
    <p:extLst>
      <p:ext uri="{BB962C8B-B14F-4D97-AF65-F5344CB8AC3E}">
        <p14:creationId xmlns:p14="http://schemas.microsoft.com/office/powerpoint/2010/main" val="23651404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84700" y="0"/>
            <a:ext cx="4394200" cy="838200"/>
          </a:xfrm>
        </p:spPr>
        <p:txBody>
          <a:bodyPr/>
          <a:lstStyle/>
          <a:p>
            <a:r>
              <a:rPr lang="en-US" sz="2800" dirty="0" smtClean="0">
                <a:solidFill>
                  <a:schemeClr val="bg1"/>
                </a:solidFill>
              </a:rPr>
              <a:t>Internet – Noisy Umbilical</a:t>
            </a:r>
          </a:p>
        </p:txBody>
      </p:sp>
      <p:sp>
        <p:nvSpPr>
          <p:cNvPr id="14339" name="Text Placeholder 2"/>
          <p:cNvSpPr>
            <a:spLocks noGrp="1"/>
          </p:cNvSpPr>
          <p:nvPr>
            <p:ph type="body" sz="half" idx="1"/>
          </p:nvPr>
        </p:nvSpPr>
        <p:spPr>
          <a:xfrm>
            <a:off x="4376856" y="917529"/>
            <a:ext cx="4767144" cy="2381745"/>
          </a:xfrm>
        </p:spPr>
        <p:txBody>
          <a:bodyPr/>
          <a:lstStyle/>
          <a:p>
            <a:pPr marL="0" indent="0">
              <a:buNone/>
              <a:defRPr/>
            </a:pPr>
            <a:r>
              <a:rPr lang="en-US" sz="2000" dirty="0" smtClean="0">
                <a:latin typeface="+mj-lt"/>
              </a:rPr>
              <a:t>Community hub stations</a:t>
            </a:r>
          </a:p>
          <a:p>
            <a:pPr>
              <a:defRPr/>
            </a:pPr>
            <a:r>
              <a:rPr lang="en-US" sz="2000" dirty="0" smtClean="0">
                <a:latin typeface="+mj-lt"/>
              </a:rPr>
              <a:t>Cost effective ~$80-$120/month</a:t>
            </a:r>
          </a:p>
          <a:p>
            <a:pPr>
              <a:defRPr/>
            </a:pPr>
            <a:r>
              <a:rPr lang="en-US" sz="2000" dirty="0" smtClean="0">
                <a:latin typeface="+mj-lt"/>
              </a:rPr>
              <a:t>Relatively reliable</a:t>
            </a:r>
          </a:p>
          <a:p>
            <a:pPr>
              <a:defRPr/>
            </a:pPr>
            <a:r>
              <a:rPr lang="en-US" sz="2000" dirty="0" smtClean="0">
                <a:latin typeface="+mj-lt"/>
              </a:rPr>
              <a:t>Easy access for service/maintenance</a:t>
            </a:r>
          </a:p>
          <a:p>
            <a:pPr>
              <a:defRPr/>
            </a:pPr>
            <a:r>
              <a:rPr lang="en-US" sz="2000" dirty="0" smtClean="0">
                <a:latin typeface="+mj-lt"/>
              </a:rPr>
              <a:t>Limited geographically to developed areas = high noise environments</a:t>
            </a:r>
          </a:p>
          <a:p>
            <a:pPr>
              <a:defRPr/>
            </a:pPr>
            <a:r>
              <a:rPr lang="en-US" sz="2000" dirty="0" smtClean="0">
                <a:latin typeface="+mj-lt"/>
              </a:rPr>
              <a:t>Connected to a umbilical chord for power and </a:t>
            </a:r>
            <a:r>
              <a:rPr lang="en-US" sz="2000" dirty="0" err="1" smtClean="0">
                <a:latin typeface="+mj-lt"/>
              </a:rPr>
              <a:t>comms</a:t>
            </a:r>
            <a:endParaRPr lang="en-US" sz="2000" dirty="0" smtClean="0"/>
          </a:p>
        </p:txBody>
      </p:sp>
      <p:sp>
        <p:nvSpPr>
          <p:cNvPr id="5" name="Slide Number Placeholder 4"/>
          <p:cNvSpPr>
            <a:spLocks noGrp="1"/>
          </p:cNvSpPr>
          <p:nvPr>
            <p:ph type="sldNum" sz="quarter" idx="12"/>
          </p:nvPr>
        </p:nvSpPr>
        <p:spPr>
          <a:xfrm>
            <a:off x="6553200" y="6248400"/>
            <a:ext cx="1905000" cy="457200"/>
          </a:xfrm>
        </p:spPr>
        <p:txBody>
          <a:bodyPr/>
          <a:lstStyle/>
          <a:p>
            <a:pPr>
              <a:defRPr/>
            </a:pPr>
            <a:fld id="{2B93DE64-F0AA-4959-B06C-5820E5B4A995}" type="slidenum">
              <a:rPr lang="en-US" smtClean="0"/>
              <a:pPr>
                <a:defRPr/>
              </a:pPr>
              <a:t>8</a:t>
            </a:fld>
            <a:endParaRPr lang="en-US"/>
          </a:p>
        </p:txBody>
      </p:sp>
      <p:pic>
        <p:nvPicPr>
          <p:cNvPr id="2" name="Picture 1" descr="22542270262_b3e7739dcb_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88" y="1130674"/>
            <a:ext cx="4216313" cy="3162235"/>
          </a:xfrm>
          <a:prstGeom prst="rect">
            <a:avLst/>
          </a:prstGeom>
        </p:spPr>
      </p:pic>
      <p:sp>
        <p:nvSpPr>
          <p:cNvPr id="7" name="TextBox 6"/>
          <p:cNvSpPr txBox="1"/>
          <p:nvPr/>
        </p:nvSpPr>
        <p:spPr>
          <a:xfrm>
            <a:off x="147280" y="1073224"/>
            <a:ext cx="3764522" cy="276999"/>
          </a:xfrm>
          <a:prstGeom prst="rect">
            <a:avLst/>
          </a:prstGeom>
          <a:noFill/>
        </p:spPr>
        <p:txBody>
          <a:bodyPr wrap="none" rtlCol="0">
            <a:spAutoFit/>
          </a:bodyPr>
          <a:lstStyle/>
          <a:p>
            <a:r>
              <a:rPr lang="en-US" dirty="0" smtClean="0"/>
              <a:t>TA.J29M, Klondike Camp, Yukon (Internet &amp; AC)</a:t>
            </a:r>
            <a:endParaRPr lang="en-US" dirty="0"/>
          </a:p>
        </p:txBody>
      </p:sp>
      <p:pic>
        <p:nvPicPr>
          <p:cNvPr id="4" name="Picture 3" descr="14701085238_1b151ba840_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8504" y="3802886"/>
            <a:ext cx="3763684" cy="2822763"/>
          </a:xfrm>
          <a:prstGeom prst="rect">
            <a:avLst/>
          </a:prstGeom>
        </p:spPr>
      </p:pic>
      <p:sp>
        <p:nvSpPr>
          <p:cNvPr id="10" name="TextBox 9"/>
          <p:cNvSpPr txBox="1"/>
          <p:nvPr/>
        </p:nvSpPr>
        <p:spPr>
          <a:xfrm>
            <a:off x="4769170" y="6581001"/>
            <a:ext cx="2853566" cy="276999"/>
          </a:xfrm>
          <a:prstGeom prst="rect">
            <a:avLst/>
          </a:prstGeom>
          <a:noFill/>
        </p:spPr>
        <p:txBody>
          <a:bodyPr wrap="none" rtlCol="0">
            <a:spAutoFit/>
          </a:bodyPr>
          <a:lstStyle/>
          <a:p>
            <a:r>
              <a:rPr lang="en-US" dirty="0" smtClean="0"/>
              <a:t>AK.HOM, Homer, AK  (Internet &amp; AC)</a:t>
            </a:r>
            <a:endParaRPr lang="en-US" dirty="0"/>
          </a:p>
        </p:txBody>
      </p:sp>
      <p:sp>
        <p:nvSpPr>
          <p:cNvPr id="6" name="TextBox 5"/>
          <p:cNvSpPr txBox="1"/>
          <p:nvPr/>
        </p:nvSpPr>
        <p:spPr>
          <a:xfrm>
            <a:off x="340746" y="4600398"/>
            <a:ext cx="3655277" cy="2000548"/>
          </a:xfrm>
          <a:prstGeom prst="rect">
            <a:avLst/>
          </a:prstGeom>
          <a:noFill/>
        </p:spPr>
        <p:txBody>
          <a:bodyPr wrap="square" rtlCol="0">
            <a:spAutoFit/>
          </a:bodyPr>
          <a:lstStyle/>
          <a:p>
            <a:r>
              <a:rPr lang="en-US" sz="2800" dirty="0" smtClean="0">
                <a:latin typeface="Apple Chancery"/>
                <a:cs typeface="Apple Chancery"/>
              </a:rPr>
              <a:t>“Don’t handicap your stations by making their communications too easy.”  </a:t>
            </a:r>
          </a:p>
          <a:p>
            <a:r>
              <a:rPr lang="en-US" dirty="0" smtClean="0"/>
              <a:t>- No one, ever</a:t>
            </a:r>
            <a:endParaRPr lang="en-US" dirty="0"/>
          </a:p>
        </p:txBody>
      </p:sp>
    </p:spTree>
    <p:extLst>
      <p:ext uri="{BB962C8B-B14F-4D97-AF65-F5344CB8AC3E}">
        <p14:creationId xmlns:p14="http://schemas.microsoft.com/office/powerpoint/2010/main" val="73657089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568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64" y="3405156"/>
            <a:ext cx="5142169" cy="3428113"/>
          </a:xfrm>
          <a:prstGeom prst="rect">
            <a:avLst/>
          </a:prstGeom>
        </p:spPr>
      </p:pic>
      <p:sp>
        <p:nvSpPr>
          <p:cNvPr id="2" name="Title 1"/>
          <p:cNvSpPr>
            <a:spLocks noGrp="1"/>
          </p:cNvSpPr>
          <p:nvPr>
            <p:ph type="title"/>
          </p:nvPr>
        </p:nvSpPr>
        <p:spPr>
          <a:xfrm>
            <a:off x="5180527" y="96694"/>
            <a:ext cx="3963473" cy="761897"/>
          </a:xfrm>
        </p:spPr>
        <p:txBody>
          <a:bodyPr/>
          <a:lstStyle/>
          <a:p>
            <a:r>
              <a:rPr lang="en-US" sz="2800" dirty="0" err="1" smtClean="0">
                <a:solidFill>
                  <a:schemeClr val="bg1"/>
                </a:solidFill>
              </a:rPr>
              <a:t>HughesNet</a:t>
            </a:r>
            <a:r>
              <a:rPr lang="en-US" sz="2800" dirty="0" smtClean="0">
                <a:solidFill>
                  <a:schemeClr val="bg1"/>
                </a:solidFill>
              </a:rPr>
              <a:t> VSAT – Power Piggy</a:t>
            </a:r>
            <a:endParaRPr lang="en-US" sz="2800" dirty="0">
              <a:solidFill>
                <a:schemeClr val="bg1"/>
              </a:solidFill>
            </a:endParaRPr>
          </a:p>
        </p:txBody>
      </p:sp>
      <p:sp>
        <p:nvSpPr>
          <p:cNvPr id="3" name="Content Placeholder 2"/>
          <p:cNvSpPr>
            <a:spLocks noGrp="1"/>
          </p:cNvSpPr>
          <p:nvPr>
            <p:ph idx="1"/>
          </p:nvPr>
        </p:nvSpPr>
        <p:spPr>
          <a:xfrm>
            <a:off x="105898" y="908824"/>
            <a:ext cx="5717764" cy="2111634"/>
          </a:xfrm>
        </p:spPr>
        <p:txBody>
          <a:bodyPr/>
          <a:lstStyle/>
          <a:p>
            <a:r>
              <a:rPr lang="en-US" sz="2000" dirty="0" smtClean="0"/>
              <a:t>Works at high latitudes (north of Toolik)</a:t>
            </a:r>
          </a:p>
          <a:p>
            <a:r>
              <a:rPr lang="en-US" sz="2000" dirty="0" smtClean="0"/>
              <a:t>High power – 30 W  (AC –</a:t>
            </a:r>
            <a:r>
              <a:rPr lang="en-US" sz="2000" dirty="0" err="1" smtClean="0"/>
              <a:t>vs</a:t>
            </a:r>
            <a:r>
              <a:rPr lang="en-US" sz="2000" dirty="0" smtClean="0"/>
              <a:t>- DC)</a:t>
            </a:r>
          </a:p>
          <a:p>
            <a:r>
              <a:rPr lang="en-US" sz="2000" dirty="0" smtClean="0"/>
              <a:t>Bandwidth can support two stations, usually one.</a:t>
            </a:r>
          </a:p>
          <a:p>
            <a:r>
              <a:rPr lang="en-US" sz="2000" dirty="0" smtClean="0"/>
              <a:t>Low Cost - $90/mo</a:t>
            </a:r>
          </a:p>
          <a:p>
            <a:r>
              <a:rPr lang="en-US" sz="2000" dirty="0" smtClean="0"/>
              <a:t>Reliability in winter and to maintain pointing.  </a:t>
            </a:r>
            <a:endParaRPr lang="en-US" sz="2000" dirty="0"/>
          </a:p>
        </p:txBody>
      </p:sp>
      <p:sp>
        <p:nvSpPr>
          <p:cNvPr id="4" name="Slide Number Placeholder 3"/>
          <p:cNvSpPr>
            <a:spLocks noGrp="1"/>
          </p:cNvSpPr>
          <p:nvPr>
            <p:ph type="sldNum" sz="quarter" idx="12"/>
          </p:nvPr>
        </p:nvSpPr>
        <p:spPr/>
        <p:txBody>
          <a:bodyPr/>
          <a:lstStyle/>
          <a:p>
            <a:pPr>
              <a:defRPr/>
            </a:pPr>
            <a:fld id="{2CA376FB-78AD-174D-AE45-E1420FD1058B}" type="slidenum">
              <a:rPr lang="en-US" smtClean="0"/>
              <a:pPr>
                <a:defRPr/>
              </a:pPr>
              <a:t>9</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3944" t="6619" r="22993" b="15446"/>
          <a:stretch/>
        </p:blipFill>
        <p:spPr>
          <a:xfrm rot="5400000">
            <a:off x="5507533" y="3221533"/>
            <a:ext cx="3460788" cy="3812147"/>
          </a:xfrm>
          <a:prstGeom prst="rect">
            <a:avLst/>
          </a:prstGeom>
        </p:spPr>
      </p:pic>
      <p:sp>
        <p:nvSpPr>
          <p:cNvPr id="7" name="TextBox 6"/>
          <p:cNvSpPr txBox="1"/>
          <p:nvPr/>
        </p:nvSpPr>
        <p:spPr>
          <a:xfrm>
            <a:off x="5382677" y="3399224"/>
            <a:ext cx="3180002" cy="276999"/>
          </a:xfrm>
          <a:prstGeom prst="rect">
            <a:avLst/>
          </a:prstGeom>
          <a:noFill/>
        </p:spPr>
        <p:txBody>
          <a:bodyPr wrap="none" rtlCol="0">
            <a:spAutoFit/>
          </a:bodyPr>
          <a:lstStyle/>
          <a:p>
            <a:r>
              <a:rPr lang="en-US" dirty="0" smtClean="0"/>
              <a:t>TA.K27K, Chicken  PBO VSAT &amp; Hut (DC) </a:t>
            </a:r>
            <a:endParaRPr lang="en-US" dirty="0"/>
          </a:p>
        </p:txBody>
      </p:sp>
      <p:sp>
        <p:nvSpPr>
          <p:cNvPr id="8" name="TextBox 7"/>
          <p:cNvSpPr txBox="1"/>
          <p:nvPr/>
        </p:nvSpPr>
        <p:spPr>
          <a:xfrm>
            <a:off x="483160" y="3396724"/>
            <a:ext cx="3092739" cy="276999"/>
          </a:xfrm>
          <a:prstGeom prst="rect">
            <a:avLst/>
          </a:prstGeom>
          <a:noFill/>
        </p:spPr>
        <p:txBody>
          <a:bodyPr wrap="none" rtlCol="0">
            <a:spAutoFit/>
          </a:bodyPr>
          <a:lstStyle/>
          <a:p>
            <a:r>
              <a:rPr lang="en-US" dirty="0" smtClean="0"/>
              <a:t>AK.TNA, Tin City  AEC VSAT &amp; Hut (AC)</a:t>
            </a:r>
            <a:endParaRPr lang="en-US" dirty="0"/>
          </a:p>
        </p:txBody>
      </p:sp>
      <p:pic>
        <p:nvPicPr>
          <p:cNvPr id="9" name="Picture 8" descr="VSAT DC.jpg"/>
          <p:cNvPicPr>
            <a:picLocks noChangeAspect="1"/>
          </p:cNvPicPr>
          <p:nvPr/>
        </p:nvPicPr>
        <p:blipFill rotWithShape="1">
          <a:blip r:embed="rId4">
            <a:extLst>
              <a:ext uri="{28A0092B-C50C-407E-A947-70E740481C1C}">
                <a14:useLocalDpi xmlns:a14="http://schemas.microsoft.com/office/drawing/2010/main" val="0"/>
              </a:ext>
            </a:extLst>
          </a:blip>
          <a:srcRect l="17616" r="17849"/>
          <a:stretch/>
        </p:blipFill>
        <p:spPr>
          <a:xfrm>
            <a:off x="6148912" y="1012281"/>
            <a:ext cx="2292291" cy="1999643"/>
          </a:xfrm>
          <a:prstGeom prst="rect">
            <a:avLst/>
          </a:prstGeom>
        </p:spPr>
      </p:pic>
    </p:spTree>
    <p:extLst>
      <p:ext uri="{BB962C8B-B14F-4D97-AF65-F5344CB8AC3E}">
        <p14:creationId xmlns:p14="http://schemas.microsoft.com/office/powerpoint/2010/main" val="161974034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ircle Strokes">
  <a:themeElements>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Circle Strokes">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alpha val="25000"/>
          </a:schemeClr>
        </a:solidFill>
        <a:ln w="19050" cap="flat" cmpd="sng" algn="ctr">
          <a:solidFill>
            <a:schemeClr val="tx1"/>
          </a:solidFill>
          <a:prstDash val="solid"/>
          <a:round/>
          <a:headEnd type="none" w="med" len="med"/>
          <a:tailEnd type="none" w="med" len="lg"/>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alpha val="25000"/>
          </a:schemeClr>
        </a:solidFill>
        <a:ln w="19050" cap="flat" cmpd="sng" algn="ctr">
          <a:solidFill>
            <a:schemeClr val="tx1"/>
          </a:solidFill>
          <a:prstDash val="solid"/>
          <a:round/>
          <a:headEnd type="none" w="med" len="med"/>
          <a:tailEnd type="none" w="med" len="lg"/>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109" charset="0"/>
          </a:defRPr>
        </a:defPPr>
      </a:lstStyle>
    </a:lnDef>
  </a:objectDefaults>
  <a:extraClrSchemeLst>
    <a:extraClrScheme>
      <a:clrScheme name="Circle Strok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rcle Strok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2004:Templates:Presentations:Designs:Circle Strokes</Template>
  <TotalTime>37220</TotalTime>
  <Words>852</Words>
  <Application>Microsoft Macintosh PowerPoint</Application>
  <PresentationFormat>On-screen Show (4:3)</PresentationFormat>
  <Paragraphs>150</Paragraphs>
  <Slides>14</Slides>
  <Notes>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Circle Strokes</vt:lpstr>
      <vt:lpstr>Alaska TA Communications </vt:lpstr>
      <vt:lpstr>Bears</vt:lpstr>
      <vt:lpstr>Communications</vt:lpstr>
      <vt:lpstr>Complex Communications</vt:lpstr>
      <vt:lpstr>TA in Alaska / Yukon</vt:lpstr>
      <vt:lpstr>BGAN – Work horse and cash cow</vt:lpstr>
      <vt:lpstr>PowerPoint Presentation</vt:lpstr>
      <vt:lpstr>Internet – Noisy Umbilical</vt:lpstr>
      <vt:lpstr>HughesNet VSAT – Power Piggy</vt:lpstr>
      <vt:lpstr>Cellular</vt:lpstr>
      <vt:lpstr>Iridium Rudics</vt:lpstr>
      <vt:lpstr>OmniSpace</vt:lpstr>
      <vt:lpstr>PowerPoint Presentation</vt:lpstr>
      <vt:lpstr>For More Information</vt:lpstr>
    </vt:vector>
  </TitlesOfParts>
  <Company>EarthScope</Company>
  <LinksUpToDate>false</LinksUpToDate>
  <SharedDoc>false</SharedDoc>
  <HyperlinkBase>www.earthscope.org</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EarthScope</dc:title>
  <dc:creator>John DeLaughter</dc:creator>
  <cp:lastModifiedBy>Jeremy Miner</cp:lastModifiedBy>
  <cp:revision>1134</cp:revision>
  <cp:lastPrinted>2015-03-20T00:52:28Z</cp:lastPrinted>
  <dcterms:created xsi:type="dcterms:W3CDTF">2011-09-14T14:24:07Z</dcterms:created>
  <dcterms:modified xsi:type="dcterms:W3CDTF">2015-11-10T16:54:18Z</dcterms:modified>
</cp:coreProperties>
</file>