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311" r:id="rId3"/>
    <p:sldId id="315" r:id="rId4"/>
    <p:sldId id="365" r:id="rId5"/>
    <p:sldId id="321" r:id="rId6"/>
    <p:sldId id="292" r:id="rId7"/>
    <p:sldId id="319" r:id="rId8"/>
    <p:sldId id="312" r:id="rId9"/>
    <p:sldId id="313" r:id="rId10"/>
    <p:sldId id="363" r:id="rId11"/>
    <p:sldId id="314" r:id="rId12"/>
    <p:sldId id="259" r:id="rId13"/>
    <p:sldId id="264" r:id="rId14"/>
    <p:sldId id="364" r:id="rId15"/>
    <p:sldId id="262" r:id="rId16"/>
    <p:sldId id="265" r:id="rId17"/>
    <p:sldId id="367" r:id="rId18"/>
    <p:sldId id="368" r:id="rId19"/>
    <p:sldId id="366" r:id="rId20"/>
    <p:sldId id="369" r:id="rId21"/>
    <p:sldId id="372" r:id="rId22"/>
    <p:sldId id="376" r:id="rId23"/>
    <p:sldId id="377" r:id="rId24"/>
    <p:sldId id="373" r:id="rId25"/>
    <p:sldId id="374" r:id="rId26"/>
    <p:sldId id="375" r:id="rId27"/>
    <p:sldId id="258" r:id="rId28"/>
    <p:sldId id="355" r:id="rId29"/>
    <p:sldId id="356" r:id="rId30"/>
    <p:sldId id="371" r:id="rId31"/>
    <p:sldId id="37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432" y="1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gwaveSysHD:Users:natasha:Documents:catalog_sta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gwaveSysHD:Users:natasha:Documents:weekly_cou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Total</c:v>
          </c:tx>
          <c:invertIfNegative val="0"/>
          <c:val>
            <c:numRef>
              <c:f>yearly!$I$7:$I$17</c:f>
              <c:numCache>
                <c:formatCode>General</c:formatCode>
                <c:ptCount val="11"/>
                <c:pt idx="0">
                  <c:v>17229.0</c:v>
                </c:pt>
                <c:pt idx="1">
                  <c:v>19329.0</c:v>
                </c:pt>
                <c:pt idx="2">
                  <c:v>20915.0</c:v>
                </c:pt>
                <c:pt idx="3">
                  <c:v>28241.0</c:v>
                </c:pt>
                <c:pt idx="4">
                  <c:v>23633.0</c:v>
                </c:pt>
                <c:pt idx="5">
                  <c:v>30811.0</c:v>
                </c:pt>
                <c:pt idx="6">
                  <c:v>24997.0</c:v>
                </c:pt>
                <c:pt idx="7">
                  <c:v>28008.0</c:v>
                </c:pt>
                <c:pt idx="8">
                  <c:v>28064.0</c:v>
                </c:pt>
                <c:pt idx="9">
                  <c:v>40649.0</c:v>
                </c:pt>
                <c:pt idx="10">
                  <c:v>35897.0</c:v>
                </c:pt>
              </c:numCache>
            </c:numRef>
          </c:val>
        </c:ser>
        <c:ser>
          <c:idx val="1"/>
          <c:order val="1"/>
          <c:tx>
            <c:v>Mainland</c:v>
          </c:tx>
          <c:invertIfNegative val="0"/>
          <c:val>
            <c:numRef>
              <c:f>yearly!$J$7:$J$17</c:f>
              <c:numCache>
                <c:formatCode>General</c:formatCode>
                <c:ptCount val="11"/>
                <c:pt idx="0">
                  <c:v>13586.0</c:v>
                </c:pt>
                <c:pt idx="1">
                  <c:v>13007.0</c:v>
                </c:pt>
                <c:pt idx="2">
                  <c:v>14555.0</c:v>
                </c:pt>
                <c:pt idx="3">
                  <c:v>18463.0</c:v>
                </c:pt>
                <c:pt idx="4">
                  <c:v>18386.0</c:v>
                </c:pt>
                <c:pt idx="5">
                  <c:v>19851.0</c:v>
                </c:pt>
                <c:pt idx="6">
                  <c:v>20205.0</c:v>
                </c:pt>
                <c:pt idx="7">
                  <c:v>22453.0</c:v>
                </c:pt>
                <c:pt idx="8">
                  <c:v>22873.0</c:v>
                </c:pt>
                <c:pt idx="9">
                  <c:v>32441.0</c:v>
                </c:pt>
                <c:pt idx="10">
                  <c:v>28080.0</c:v>
                </c:pt>
              </c:numCache>
            </c:numRef>
          </c:val>
        </c:ser>
        <c:ser>
          <c:idx val="2"/>
          <c:order val="2"/>
          <c:tx>
            <c:v>Aleutians</c:v>
          </c:tx>
          <c:invertIfNegative val="0"/>
          <c:val>
            <c:numRef>
              <c:f>yearly!$K$7:$K$17</c:f>
              <c:numCache>
                <c:formatCode>General</c:formatCode>
                <c:ptCount val="11"/>
                <c:pt idx="0">
                  <c:v>3635.0</c:v>
                </c:pt>
                <c:pt idx="1">
                  <c:v>6322.0</c:v>
                </c:pt>
                <c:pt idx="2">
                  <c:v>6360.0</c:v>
                </c:pt>
                <c:pt idx="3">
                  <c:v>9778.0</c:v>
                </c:pt>
                <c:pt idx="4">
                  <c:v>5247.0</c:v>
                </c:pt>
                <c:pt idx="5">
                  <c:v>1096.0</c:v>
                </c:pt>
                <c:pt idx="6">
                  <c:v>4792.0</c:v>
                </c:pt>
                <c:pt idx="7">
                  <c:v>5555.0</c:v>
                </c:pt>
                <c:pt idx="8">
                  <c:v>5288.0</c:v>
                </c:pt>
                <c:pt idx="9">
                  <c:v>7970.0</c:v>
                </c:pt>
                <c:pt idx="10">
                  <c:v>7817.0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760008"/>
        <c:axId val="2115762984"/>
      </c:barChart>
      <c:catAx>
        <c:axId val="2115760008"/>
        <c:scaling>
          <c:orientation val="minMax"/>
        </c:scaling>
        <c:delete val="0"/>
        <c:axPos val="b"/>
        <c:majorTickMark val="out"/>
        <c:minorTickMark val="none"/>
        <c:tickLblPos val="none"/>
        <c:crossAx val="2115762984"/>
        <c:crosses val="autoZero"/>
        <c:auto val="1"/>
        <c:lblAlgn val="ctr"/>
        <c:lblOffset val="100"/>
        <c:noMultiLvlLbl val="0"/>
      </c:catAx>
      <c:valAx>
        <c:axId val="2115762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57600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AK</c:v>
          </c:tx>
          <c:invertIfNegative val="0"/>
          <c:val>
            <c:numRef>
              <c:f>picks!$H$6:$H$18</c:f>
              <c:numCache>
                <c:formatCode>0.0</c:formatCode>
                <c:ptCount val="13"/>
                <c:pt idx="0">
                  <c:v>62.84512981746953</c:v>
                </c:pt>
                <c:pt idx="1">
                  <c:v>64.7076049079036</c:v>
                </c:pt>
                <c:pt idx="2">
                  <c:v>63.74812719660584</c:v>
                </c:pt>
                <c:pt idx="3">
                  <c:v>66.08015640273704</c:v>
                </c:pt>
                <c:pt idx="4">
                  <c:v>64.00944618840538</c:v>
                </c:pt>
                <c:pt idx="5">
                  <c:v>65.91483105688398</c:v>
                </c:pt>
                <c:pt idx="6">
                  <c:v>70.088398634534</c:v>
                </c:pt>
                <c:pt idx="7">
                  <c:v>65.46418954575592</c:v>
                </c:pt>
                <c:pt idx="8">
                  <c:v>57.69667228952614</c:v>
                </c:pt>
                <c:pt idx="9">
                  <c:v>48.15842140374283</c:v>
                </c:pt>
                <c:pt idx="10">
                  <c:v>51.12903036215956</c:v>
                </c:pt>
                <c:pt idx="11">
                  <c:v>51.1837717879805</c:v>
                </c:pt>
                <c:pt idx="12">
                  <c:v>53.68844369880588</c:v>
                </c:pt>
              </c:numCache>
            </c:numRef>
          </c:val>
        </c:ser>
        <c:ser>
          <c:idx val="1"/>
          <c:order val="1"/>
          <c:tx>
            <c:v>AV</c:v>
          </c:tx>
          <c:invertIfNegative val="0"/>
          <c:val>
            <c:numRef>
              <c:f>picks!$I$6:$I$18</c:f>
              <c:numCache>
                <c:formatCode>0.0</c:formatCode>
                <c:ptCount val="13"/>
                <c:pt idx="0">
                  <c:v>19.25864929944727</c:v>
                </c:pt>
                <c:pt idx="1">
                  <c:v>20.83077103282673</c:v>
                </c:pt>
                <c:pt idx="2">
                  <c:v>22.03256927622273</c:v>
                </c:pt>
                <c:pt idx="3">
                  <c:v>20.24158637061863</c:v>
                </c:pt>
                <c:pt idx="4">
                  <c:v>21.96814791348674</c:v>
                </c:pt>
                <c:pt idx="5">
                  <c:v>19.92636618373271</c:v>
                </c:pt>
                <c:pt idx="6">
                  <c:v>17.09762062464972</c:v>
                </c:pt>
                <c:pt idx="7">
                  <c:v>21.83808505744016</c:v>
                </c:pt>
                <c:pt idx="8">
                  <c:v>25.93773961048919</c:v>
                </c:pt>
                <c:pt idx="9">
                  <c:v>32.45321442365084</c:v>
                </c:pt>
                <c:pt idx="10">
                  <c:v>28.5448967357446</c:v>
                </c:pt>
                <c:pt idx="11">
                  <c:v>25.95264912848078</c:v>
                </c:pt>
                <c:pt idx="12">
                  <c:v>21.23260633573472</c:v>
                </c:pt>
              </c:numCache>
            </c:numRef>
          </c:val>
        </c:ser>
        <c:ser>
          <c:idx val="2"/>
          <c:order val="2"/>
          <c:tx>
            <c:v>TA</c:v>
          </c:tx>
          <c:invertIfNegative val="0"/>
          <c:val>
            <c:numRef>
              <c:f>picks!$J$6:$J$18</c:f>
              <c:numCache>
                <c:formatCode>0.0</c:formatCode>
                <c:ptCount val="13"/>
                <c:pt idx="0">
                  <c:v>4.094771119511921</c:v>
                </c:pt>
                <c:pt idx="1">
                  <c:v>3.395414214179039</c:v>
                </c:pt>
                <c:pt idx="2">
                  <c:v>3.430555750031505</c:v>
                </c:pt>
                <c:pt idx="3">
                  <c:v>2.93394777265745</c:v>
                </c:pt>
                <c:pt idx="4">
                  <c:v>3.032572070385623</c:v>
                </c:pt>
                <c:pt idx="5">
                  <c:v>3.456768405312693</c:v>
                </c:pt>
                <c:pt idx="6">
                  <c:v>3.083762164365415</c:v>
                </c:pt>
                <c:pt idx="7">
                  <c:v>3.427465732108304</c:v>
                </c:pt>
                <c:pt idx="8">
                  <c:v>6.423861370955375</c:v>
                </c:pt>
                <c:pt idx="9">
                  <c:v>11.4509087929965</c:v>
                </c:pt>
                <c:pt idx="10">
                  <c:v>11.44781540559284</c:v>
                </c:pt>
                <c:pt idx="11">
                  <c:v>11.83660269206321</c:v>
                </c:pt>
                <c:pt idx="12">
                  <c:v>13.04524819895391</c:v>
                </c:pt>
              </c:numCache>
            </c:numRef>
          </c:val>
        </c:ser>
        <c:ser>
          <c:idx val="6"/>
          <c:order val="3"/>
          <c:tx>
            <c:v>Other</c:v>
          </c:tx>
          <c:invertIfNegative val="0"/>
          <c:val>
            <c:numRef>
              <c:f>picks!$N$6:$N$18</c:f>
              <c:numCache>
                <c:formatCode>0.0</c:formatCode>
                <c:ptCount val="13"/>
                <c:pt idx="0">
                  <c:v>7.574453219548104</c:v>
                </c:pt>
                <c:pt idx="1">
                  <c:v>5.109959296026231</c:v>
                </c:pt>
                <c:pt idx="2">
                  <c:v>4.895193021269447</c:v>
                </c:pt>
                <c:pt idx="3">
                  <c:v>7.447283898896813</c:v>
                </c:pt>
                <c:pt idx="4">
                  <c:v>7.53103130489876</c:v>
                </c:pt>
                <c:pt idx="5">
                  <c:v>7.522963446967308</c:v>
                </c:pt>
                <c:pt idx="6">
                  <c:v>7.029856829877215</c:v>
                </c:pt>
                <c:pt idx="7">
                  <c:v>6.321800197556255</c:v>
                </c:pt>
                <c:pt idx="8">
                  <c:v>6.992792516485196</c:v>
                </c:pt>
                <c:pt idx="9">
                  <c:v>6.018047119132035</c:v>
                </c:pt>
                <c:pt idx="10">
                  <c:v>5.829111468973691</c:v>
                </c:pt>
                <c:pt idx="11">
                  <c:v>6.193752718270133</c:v>
                </c:pt>
                <c:pt idx="12">
                  <c:v>6.27282147439061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834008"/>
        <c:axId val="2115837128"/>
      </c:barChart>
      <c:catAx>
        <c:axId val="2115834008"/>
        <c:scaling>
          <c:orientation val="minMax"/>
        </c:scaling>
        <c:delete val="0"/>
        <c:axPos val="b"/>
        <c:majorTickMark val="out"/>
        <c:minorTickMark val="none"/>
        <c:tickLblPos val="none"/>
        <c:crossAx val="2115837128"/>
        <c:crosses val="autoZero"/>
        <c:auto val="1"/>
        <c:lblAlgn val="ctr"/>
        <c:lblOffset val="100"/>
        <c:noMultiLvlLbl val="0"/>
      </c:catAx>
      <c:valAx>
        <c:axId val="211583712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158340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1B0F1-FE64-CA42-8A39-74265AC970CC}" type="datetimeFigureOut">
              <a:rPr lang="en-US" smtClean="0"/>
              <a:t>11/9/15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02C47-C4B2-144A-9DBD-88FA564FA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48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080E2-6312-4961-9318-0F080C71F66E}" type="slidenum">
              <a:rPr lang="en-US" smtClean="0"/>
              <a:pPr>
                <a:defRPr/>
              </a:pPr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767C42-6CA8-4B9A-9BAC-08BF4A8F8387}" type="slidenum">
              <a:rPr lang="en-US"/>
              <a:pPr/>
              <a:t>4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Introduction</a:t>
            </a:r>
          </a:p>
          <a:p>
            <a:r>
              <a:rPr lang="en-US" sz="900" dirty="0"/>
              <a:t>No idea what has been presented before. My take on AEIC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080E2-6312-4961-9318-0F080C71F66E}" type="slidenum">
              <a:rPr lang="en-US" smtClean="0"/>
              <a:pPr>
                <a:defRPr/>
              </a:pPr>
              <a:t>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080E2-6312-4961-9318-0F080C71F66E}" type="slidenum">
              <a:rPr lang="en-US" smtClean="0"/>
              <a:pPr>
                <a:defRPr/>
              </a:pPr>
              <a:t>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080E2-6312-4961-9318-0F080C71F66E}" type="slidenum">
              <a:rPr lang="en-US" smtClean="0"/>
              <a:pPr>
                <a:defRPr/>
              </a:pPr>
              <a:t>10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080E2-6312-4961-9318-0F080C71F66E}" type="slidenum">
              <a:rPr lang="en-US" smtClean="0"/>
              <a:pPr>
                <a:defRPr/>
              </a:pPr>
              <a:t>11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02C47-C4B2-144A-9DBD-88FA564FA0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07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02C47-C4B2-144A-9DBD-88FA564FA0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0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642D-C192-A542-A75B-E483DF5423FD}" type="datetimeFigureOut">
              <a:rPr lang="en-US" smtClean="0"/>
              <a:t>11/9/15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E32AC43-D257-EE4C-B73F-10BDC989CCE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642D-C192-A542-A75B-E483DF5423FD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AC43-D257-EE4C-B73F-10BDC989CC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642D-C192-A542-A75B-E483DF5423FD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AC43-D257-EE4C-B73F-10BDC989CC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642D-C192-A542-A75B-E483DF5423FD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AC43-D257-EE4C-B73F-10BDC989CC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642D-C192-A542-A75B-E483DF5423FD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AC43-D257-EE4C-B73F-10BDC989CC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642D-C192-A542-A75B-E483DF5423FD}" type="datetimeFigureOut">
              <a:rPr lang="en-US" smtClean="0"/>
              <a:t>11/9/15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AC43-D257-EE4C-B73F-10BDC989CCE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642D-C192-A542-A75B-E483DF5423FD}" type="datetimeFigureOut">
              <a:rPr lang="en-US" smtClean="0"/>
              <a:t>11/9/15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AC43-D257-EE4C-B73F-10BDC989CCE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642D-C192-A542-A75B-E483DF5423FD}" type="datetimeFigureOut">
              <a:rPr lang="en-US" smtClean="0"/>
              <a:t>11/9/15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AC43-D257-EE4C-B73F-10BDC989CC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642D-C192-A542-A75B-E483DF5423FD}" type="datetimeFigureOut">
              <a:rPr lang="en-US" smtClean="0"/>
              <a:t>11/9/15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AC43-D257-EE4C-B73F-10BDC989CC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642D-C192-A542-A75B-E483DF5423FD}" type="datetimeFigureOut">
              <a:rPr lang="en-US" smtClean="0"/>
              <a:t>11/9/15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AC43-D257-EE4C-B73F-10BDC989CC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642D-C192-A542-A75B-E483DF5423FD}" type="datetimeFigureOut">
              <a:rPr lang="en-US" smtClean="0"/>
              <a:t>11/9/15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2AC43-D257-EE4C-B73F-10BDC989CC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BD2642D-C192-A542-A75B-E483DF5423FD}" type="datetimeFigureOut">
              <a:rPr lang="en-US" smtClean="0"/>
              <a:t>11/9/15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E32AC43-D257-EE4C-B73F-10BDC989CC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Relationship Id="rId3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20" Type="http://schemas.openxmlformats.org/officeDocument/2006/relationships/image" Target="../media/image24.jpeg"/><Relationship Id="rId21" Type="http://schemas.openxmlformats.org/officeDocument/2006/relationships/image" Target="../media/image25.png"/><Relationship Id="rId10" Type="http://schemas.openxmlformats.org/officeDocument/2006/relationships/image" Target="../media/image14.jpeg"/><Relationship Id="rId11" Type="http://schemas.openxmlformats.org/officeDocument/2006/relationships/image" Target="../media/image15.jpeg"/><Relationship Id="rId12" Type="http://schemas.openxmlformats.org/officeDocument/2006/relationships/image" Target="../media/image16.jpeg"/><Relationship Id="rId13" Type="http://schemas.openxmlformats.org/officeDocument/2006/relationships/image" Target="../media/image17.jpeg"/><Relationship Id="rId14" Type="http://schemas.openxmlformats.org/officeDocument/2006/relationships/image" Target="../media/image18.jpeg"/><Relationship Id="rId15" Type="http://schemas.openxmlformats.org/officeDocument/2006/relationships/image" Target="../media/image19.jpeg"/><Relationship Id="rId16" Type="http://schemas.openxmlformats.org/officeDocument/2006/relationships/image" Target="../media/image20.jpeg"/><Relationship Id="rId17" Type="http://schemas.openxmlformats.org/officeDocument/2006/relationships/image" Target="../media/image21.jpeg"/><Relationship Id="rId18" Type="http://schemas.openxmlformats.org/officeDocument/2006/relationships/image" Target="../media/image22.jpg"/><Relationship Id="rId19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ichardsonHwyCrack1930s.png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266" y="299689"/>
            <a:ext cx="10062668" cy="6558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8956"/>
            <a:ext cx="9127066" cy="1918577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6600"/>
                </a:solidFill>
              </a:rPr>
              <a:t>The Alaska Earthquake Center and Overview of Seismicity</a:t>
            </a:r>
            <a:endParaRPr lang="en-US" sz="4800" b="1" dirty="0">
              <a:solidFill>
                <a:srgbClr val="FF66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3080" y="5276036"/>
            <a:ext cx="7103241" cy="12192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Natalia Ruppert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Alaska Earthquake Center</a:t>
            </a:r>
          </a:p>
          <a:p>
            <a:r>
              <a:rPr lang="en-US" b="1" dirty="0" smtClean="0">
                <a:solidFill>
                  <a:srgbClr val="3366FF"/>
                </a:solidFill>
              </a:rPr>
              <a:t>Geophysical Institute - University of Alaska Fairbanks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7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 rot="16200000">
            <a:off x="-2781299" y="2705098"/>
            <a:ext cx="6858001" cy="1447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spc="-5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+mj-cs"/>
              </a:rPr>
              <a:t>up &amp; down</a:t>
            </a:r>
            <a:endParaRPr kumimoji="0" lang="en-US" sz="12000" b="1" i="0" u="none" strike="noStrike" kern="1200" cap="none" spc="-50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" name="Picture 1" descr="Screen Shot 2014-03-25 at 7.33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918" y="76200"/>
            <a:ext cx="7760082" cy="6680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200" y="-171450"/>
            <a:ext cx="9519624" cy="7029450"/>
            <a:chOff x="76200" y="-171450"/>
            <a:chExt cx="9519624" cy="702945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295400" y="-152400"/>
              <a:ext cx="7848600" cy="70104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rPr>
                <a:t>`</a:t>
              </a:r>
            </a:p>
          </p:txBody>
        </p:sp>
        <p:pic>
          <p:nvPicPr>
            <p:cNvPr id="18" name="Picture 6" descr="&#10;IMG024.jpg                                                     000E27E4&#10;circular file                  BBA75FD9: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240478"/>
              <a:ext cx="5252424" cy="348417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DSC01418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-171450"/>
              <a:ext cx="4597400" cy="34480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562600" y="6248400"/>
              <a:ext cx="3373684" cy="461665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Uplifted dock at high tide</a:t>
              </a:r>
              <a:endParaRPr lang="en-US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200" y="2738735"/>
              <a:ext cx="1905000" cy="461665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Calibri"/>
                  <a:cs typeface="Calibri"/>
                </a:rPr>
                <a:t>‘ghost forest’</a:t>
              </a:r>
              <a:endParaRPr lang="en-US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90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1-09 at 8.28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01"/>
            <a:ext cx="3886200" cy="68094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18679" y="6550223"/>
            <a:ext cx="23302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latin typeface="Calibri" pitchFamily="34" charset="0"/>
                <a:cs typeface="Arial" pitchFamily="34" charset="0"/>
              </a:rPr>
              <a:t>Adapted from </a:t>
            </a:r>
            <a:r>
              <a:rPr lang="en-US" sz="1400" i="1" dirty="0" err="1" smtClean="0">
                <a:latin typeface="Calibri" pitchFamily="34" charset="0"/>
                <a:cs typeface="Arial" pitchFamily="34" charset="0"/>
              </a:rPr>
              <a:t>Gedney</a:t>
            </a:r>
            <a:r>
              <a:rPr lang="en-US" sz="1400" i="1" dirty="0" smtClean="0">
                <a:latin typeface="Calibri" pitchFamily="34" charset="0"/>
                <a:cs typeface="Arial" pitchFamily="34" charset="0"/>
              </a:rPr>
              <a:t>, 1980</a:t>
            </a:r>
          </a:p>
        </p:txBody>
      </p:sp>
      <p:sp>
        <p:nvSpPr>
          <p:cNvPr id="4" name="Rectangle 3"/>
          <p:cNvSpPr/>
          <p:nvPr/>
        </p:nvSpPr>
        <p:spPr>
          <a:xfrm>
            <a:off x="4825579" y="5099320"/>
            <a:ext cx="3192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- Alaska Tsunami Warning Center was established in 1967</a:t>
            </a:r>
          </a:p>
          <a:p>
            <a:r>
              <a:rPr lang="en-US" dirty="0" smtClean="0">
                <a:latin typeface="Calibri"/>
                <a:cs typeface="Calibri"/>
              </a:rPr>
              <a:t>- NOAA earthquake monitoring network as of 1980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25579" y="1876384"/>
            <a:ext cx="3192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- USGS established southern Alaska network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07046" y="2618587"/>
            <a:ext cx="31921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Geophysical Institute established network for volcano and earthquake monitoring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In late 1980s Alaska Volcano Observatory and Alaska Earthquake Center were  formally established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40867" cy="1600200"/>
          </a:xfrm>
        </p:spPr>
        <p:txBody>
          <a:bodyPr/>
          <a:lstStyle/>
          <a:p>
            <a:r>
              <a:rPr lang="en-US" sz="3600" dirty="0" smtClean="0"/>
              <a:t>Alaska regional seismic network - History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91875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93" y="342899"/>
            <a:ext cx="8530897" cy="1219731"/>
          </a:xfrm>
        </p:spPr>
        <p:txBody>
          <a:bodyPr>
            <a:noAutofit/>
          </a:bodyPr>
          <a:lstStyle/>
          <a:p>
            <a:r>
              <a:rPr lang="en-US" sz="4400" dirty="0" smtClean="0"/>
              <a:t>Alaska regional seismic network - Present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6418026" y="1562631"/>
            <a:ext cx="25407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~450 stations</a:t>
            </a:r>
          </a:p>
          <a:p>
            <a:pPr>
              <a:buFont typeface="Arial"/>
              <a:buChar char="•"/>
            </a:pPr>
            <a:r>
              <a:rPr lang="en-US" dirty="0" smtClean="0"/>
              <a:t> Regional network: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- 1/3 is Earthquake Center (AK)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- 1/2 is Volcano Observatory (AV)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- Remaining 1/6 is Tsunami Warning Center (AT), GSN (UU/UI), USGS (US), and TA combined</a:t>
            </a:r>
          </a:p>
        </p:txBody>
      </p:sp>
      <p:pic>
        <p:nvPicPr>
          <p:cNvPr id="3" name="Picture 2" descr="stations_all_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630"/>
            <a:ext cx="6614419" cy="4481732"/>
          </a:xfrm>
          <a:prstGeom prst="rect">
            <a:avLst/>
          </a:prstGeom>
        </p:spPr>
      </p:pic>
      <p:pic>
        <p:nvPicPr>
          <p:cNvPr id="5" name="Picture 4" descr="stations_AK_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632"/>
            <a:ext cx="6614413" cy="44817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93466" y="4673600"/>
            <a:ext cx="1965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~50 of AK stations are the cooperative TA sites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6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7586"/>
          </a:xfrm>
        </p:spPr>
        <p:txBody>
          <a:bodyPr/>
          <a:lstStyle/>
          <a:p>
            <a:r>
              <a:rPr lang="en-US" sz="4800" dirty="0" smtClean="0"/>
              <a:t>Reported seismicity in Alaska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863223"/>
            <a:ext cx="78349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Number of reported events has been steadily increasing with each year due to improvements in instrumentation and detection.</a:t>
            </a:r>
            <a:endParaRPr lang="en-US" sz="1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559121"/>
              </p:ext>
            </p:extLst>
          </p:nvPr>
        </p:nvGraphicFramePr>
        <p:xfrm>
          <a:off x="1100667" y="1473200"/>
          <a:ext cx="634999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0933" y="4167201"/>
            <a:ext cx="5032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2005  2006  2007  2008  2009  2010  2011  2012  2013  2014  2015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4091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Contributions to picks for regional earthquake processing</a:t>
            </a:r>
            <a:endParaRPr lang="en-US" sz="4400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9758575"/>
              </p:ext>
            </p:extLst>
          </p:nvPr>
        </p:nvGraphicFramePr>
        <p:xfrm>
          <a:off x="1397000" y="2055283"/>
          <a:ext cx="6350000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07066" y="549806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 2014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23000" y="5504934"/>
            <a:ext cx="106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561236" y="3386667"/>
            <a:ext cx="13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percentage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85066" y="5598583"/>
            <a:ext cx="229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Monthly pick counts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8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66345"/>
          </a:xfrm>
        </p:spPr>
        <p:txBody>
          <a:bodyPr/>
          <a:lstStyle/>
          <a:p>
            <a:r>
              <a:rPr lang="en-US" dirty="0" smtClean="0"/>
              <a:t>Seismicity in Alaska 2015</a:t>
            </a:r>
            <a:endParaRPr lang="en-US" dirty="0"/>
          </a:p>
        </p:txBody>
      </p:sp>
      <p:pic>
        <p:nvPicPr>
          <p:cNvPr id="4" name="Picture 3" descr="ak_dbmapev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9488" y="152366"/>
            <a:ext cx="4699529" cy="736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77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6067"/>
          </a:xfrm>
        </p:spPr>
        <p:txBody>
          <a:bodyPr>
            <a:normAutofit/>
          </a:bodyPr>
          <a:lstStyle/>
          <a:p>
            <a:r>
              <a:rPr lang="en-US" sz="4400" dirty="0" smtClean="0"/>
              <a:t>M&gt;=5 Events in Alaska in 2015</a:t>
            </a:r>
            <a:endParaRPr lang="en-US" sz="4400" dirty="0"/>
          </a:p>
        </p:txBody>
      </p:sp>
      <p:pic>
        <p:nvPicPr>
          <p:cNvPr id="20" name="Picture 19" descr="ak_dbmapevents_M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9487" y="152367"/>
            <a:ext cx="4699529" cy="73645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0800" y="4696024"/>
            <a:ext cx="960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M6.8 5/29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51200" y="5683545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M6.9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7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/27</a:t>
            </a:r>
          </a:p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M6.0 9/10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05307" y="4004739"/>
            <a:ext cx="960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M6.4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7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/29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30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7" y="251482"/>
            <a:ext cx="8229600" cy="1600200"/>
          </a:xfrm>
        </p:spPr>
        <p:txBody>
          <a:bodyPr/>
          <a:lstStyle/>
          <a:p>
            <a:r>
              <a:rPr lang="en-US" dirty="0" smtClean="0"/>
              <a:t>January-February Pribilof Islands earthquakes</a:t>
            </a:r>
            <a:endParaRPr lang="en-US" dirty="0"/>
          </a:p>
        </p:txBody>
      </p:sp>
      <p:pic>
        <p:nvPicPr>
          <p:cNvPr id="3" name="Picture 2" descr="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3" y="1851682"/>
            <a:ext cx="4999567" cy="4709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6467" y="2046415"/>
            <a:ext cx="276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Began on January 30 with M3.2 earthquake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About 110 events were located total (M2.8-5.4)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Five events with M&gt;=5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Short-lived sequence</a:t>
            </a:r>
          </a:p>
          <a:p>
            <a:endParaRPr lang="en-US" dirty="0"/>
          </a:p>
        </p:txBody>
      </p:sp>
      <p:pic>
        <p:nvPicPr>
          <p:cNvPr id="6" name="Picture 5" descr="time_ma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67" y="4198792"/>
            <a:ext cx="3276599" cy="23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4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M6.8 May 29 </a:t>
            </a:r>
            <a:r>
              <a:rPr lang="en-US" dirty="0" err="1" smtClean="0"/>
              <a:t>Sutwik</a:t>
            </a:r>
            <a:r>
              <a:rPr lang="en-US" dirty="0" smtClean="0"/>
              <a:t> Island Earthquake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75867" y="2032000"/>
            <a:ext cx="3022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M6.8 </a:t>
            </a:r>
            <a:r>
              <a:rPr lang="en-US" dirty="0" err="1" smtClean="0"/>
              <a:t>mainshock</a:t>
            </a:r>
            <a:r>
              <a:rPr lang="en-US" dirty="0" smtClean="0"/>
              <a:t> at 11 pm AKDT at 73 km depth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Was felt strongly on Alaska Peninsula and Kodiak and as far as Anchorage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Small rock falls reported in </a:t>
            </a:r>
            <a:r>
              <a:rPr lang="en-US" dirty="0" err="1" smtClean="0"/>
              <a:t>Chignik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About 100 aftershocks located with M2-4.9 </a:t>
            </a:r>
            <a:endParaRPr lang="en-US" dirty="0"/>
          </a:p>
        </p:txBody>
      </p:sp>
      <p:pic>
        <p:nvPicPr>
          <p:cNvPr id="5" name="Picture 4" descr="akpen_2015052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67" y="-3911600"/>
            <a:ext cx="7840133" cy="101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5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135468"/>
            <a:ext cx="8229600" cy="1388532"/>
          </a:xfrm>
        </p:spPr>
        <p:txBody>
          <a:bodyPr/>
          <a:lstStyle/>
          <a:p>
            <a:r>
              <a:rPr lang="en-US" dirty="0" smtClean="0"/>
              <a:t>July-September </a:t>
            </a:r>
            <a:br>
              <a:rPr lang="en-US" dirty="0" smtClean="0"/>
            </a:br>
            <a:r>
              <a:rPr lang="en-US" dirty="0" smtClean="0"/>
              <a:t>Fox Islands events</a:t>
            </a:r>
            <a:endParaRPr lang="en-US" dirty="0"/>
          </a:p>
        </p:txBody>
      </p:sp>
      <p:pic>
        <p:nvPicPr>
          <p:cNvPr id="4" name="Picture 3" descr="map_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748552"/>
            <a:ext cx="5971380" cy="4152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8534" y="1540219"/>
            <a:ext cx="242146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The largest event of the year so far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M6.9 </a:t>
            </a:r>
            <a:r>
              <a:rPr lang="en-US" dirty="0" err="1" smtClean="0"/>
              <a:t>mainshock</a:t>
            </a:r>
            <a:r>
              <a:rPr lang="en-US" dirty="0" smtClean="0"/>
              <a:t> on July 27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About 700 aftershocks reported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11 M&gt;=5 aftershocks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M6 late aftershock on September 10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Mainshock</a:t>
            </a:r>
            <a:r>
              <a:rPr lang="en-US" dirty="0" smtClean="0"/>
              <a:t> triggered a previously active cluster near Cleveland volcano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3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102" y="1837266"/>
            <a:ext cx="69723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1142336" y="491067"/>
            <a:ext cx="4624934" cy="1219200"/>
            <a:chOff x="2033442" y="5791200"/>
            <a:chExt cx="3757759" cy="990600"/>
          </a:xfrm>
        </p:grpSpPr>
        <p:sp>
          <p:nvSpPr>
            <p:cNvPr id="3" name="Rectangle 2"/>
            <p:cNvSpPr/>
            <p:nvPr/>
          </p:nvSpPr>
          <p:spPr bwMode="auto">
            <a:xfrm>
              <a:off x="2033442" y="5791200"/>
              <a:ext cx="3757759" cy="9906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pic>
          <p:nvPicPr>
            <p:cNvPr id="18" name="Picture 17" descr="UAFLogo_A_nofill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3600" y="5867400"/>
              <a:ext cx="933505" cy="838200"/>
            </a:xfrm>
            <a:prstGeom prst="rect">
              <a:avLst/>
            </a:prstGeom>
          </p:spPr>
        </p:pic>
        <p:pic>
          <p:nvPicPr>
            <p:cNvPr id="20" name="Picture 19" descr="ec_white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4799" y="5867400"/>
              <a:ext cx="1501160" cy="914400"/>
            </a:xfrm>
            <a:prstGeom prst="rect">
              <a:avLst/>
            </a:prstGeom>
          </p:spPr>
        </p:pic>
        <p:pic>
          <p:nvPicPr>
            <p:cNvPr id="2" name="Picture 1" descr="GI_logo_lineart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4114" y="5867401"/>
              <a:ext cx="874486" cy="874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80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M6.3 July 29 Iliamna earthquake</a:t>
            </a:r>
            <a:endParaRPr lang="en-US" dirty="0"/>
          </a:p>
        </p:txBody>
      </p:sp>
      <p:pic>
        <p:nvPicPr>
          <p:cNvPr id="3" name="Picture 2" descr="map_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4" y="1930779"/>
            <a:ext cx="5194300" cy="4639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6600" y="2286379"/>
            <a:ext cx="259926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M6.3 </a:t>
            </a:r>
            <a:r>
              <a:rPr lang="en-US" dirty="0" err="1" smtClean="0"/>
              <a:t>mainshock</a:t>
            </a:r>
            <a:r>
              <a:rPr lang="en-US" dirty="0" smtClean="0"/>
              <a:t> occurred at 6:35 pm AKDT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It was located at 117 km depth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It was felt </a:t>
            </a:r>
            <a:r>
              <a:rPr lang="en-US" dirty="0"/>
              <a:t>w</a:t>
            </a:r>
            <a:r>
              <a:rPr lang="en-US" dirty="0" smtClean="0"/>
              <a:t>idely in Cook Inlet region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Produced very few aftershocks, the largest of M2.9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41816" y="1373313"/>
            <a:ext cx="935568" cy="261610"/>
          </a:xfrm>
          <a:prstGeom prst="roundRect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99520" y="0"/>
            <a:ext cx="2492080" cy="1600200"/>
          </a:xfrm>
        </p:spPr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52733" y="2091267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 July 2015</a:t>
            </a:r>
          </a:p>
          <a:p>
            <a:r>
              <a:rPr lang="en-US" dirty="0" smtClean="0"/>
              <a:t>Magnitude 6.4 earthquake in southern Alaska</a:t>
            </a:r>
            <a:endParaRPr lang="en-US" dirty="0"/>
          </a:p>
        </p:txBody>
      </p:sp>
      <p:pic>
        <p:nvPicPr>
          <p:cNvPr id="3" name="Picture 2" descr="CookInlet_M6.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98" y="0"/>
            <a:ext cx="5330822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90133" y="711200"/>
            <a:ext cx="448734" cy="177800"/>
          </a:xfrm>
          <a:prstGeom prst="roundRect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498599" y="889000"/>
            <a:ext cx="448734" cy="177800"/>
          </a:xfrm>
          <a:prstGeom prst="roundRect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19766" y="5511800"/>
            <a:ext cx="448734" cy="177800"/>
          </a:xfrm>
          <a:prstGeom prst="roundRect">
            <a:avLst/>
          </a:prstGeom>
          <a:solidFill>
            <a:srgbClr val="FFFF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19766" y="1744133"/>
            <a:ext cx="448734" cy="177800"/>
          </a:xfrm>
          <a:prstGeom prst="roundRect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519766" y="2175933"/>
            <a:ext cx="448734" cy="177800"/>
          </a:xfrm>
          <a:prstGeom prst="roundRect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507066" y="2599267"/>
            <a:ext cx="448734" cy="177800"/>
          </a:xfrm>
          <a:prstGeom prst="roundRect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490133" y="3860800"/>
            <a:ext cx="448734" cy="177800"/>
          </a:xfrm>
          <a:prstGeom prst="roundRect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490133" y="4504267"/>
            <a:ext cx="448734" cy="177800"/>
          </a:xfrm>
          <a:prstGeom prst="roundRect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498599" y="5960534"/>
            <a:ext cx="448734" cy="177800"/>
          </a:xfrm>
          <a:prstGeom prst="roundRect">
            <a:avLst/>
          </a:prstGeom>
          <a:solidFill>
            <a:srgbClr val="FF66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507066" y="5334000"/>
            <a:ext cx="448734" cy="177800"/>
          </a:xfrm>
          <a:prstGeom prst="roundRect">
            <a:avLst/>
          </a:prstGeom>
          <a:solidFill>
            <a:srgbClr val="FFFF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507066" y="3225800"/>
            <a:ext cx="448734" cy="177800"/>
          </a:xfrm>
          <a:prstGeom prst="roundRect">
            <a:avLst/>
          </a:prstGeom>
          <a:solidFill>
            <a:srgbClr val="FFFF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507066" y="1930400"/>
            <a:ext cx="448734" cy="177800"/>
          </a:xfrm>
          <a:prstGeom prst="roundRect">
            <a:avLst/>
          </a:prstGeom>
          <a:solidFill>
            <a:srgbClr val="FFFF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519766" y="5782734"/>
            <a:ext cx="448734" cy="177800"/>
          </a:xfrm>
          <a:prstGeom prst="roundRect">
            <a:avLst/>
          </a:prstGeom>
          <a:solidFill>
            <a:srgbClr val="FFFF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1600" y="1347913"/>
            <a:ext cx="10670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New TA sites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101601" y="2286800"/>
            <a:ext cx="96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Upgraded AK sites</a:t>
            </a:r>
            <a:endParaRPr lang="en-US" sz="11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09600" y="889000"/>
            <a:ext cx="804333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 flipV="1">
            <a:off x="156632" y="2345265"/>
            <a:ext cx="706968" cy="372422"/>
          </a:xfrm>
          <a:prstGeom prst="roundRect">
            <a:avLst/>
          </a:prstGeom>
          <a:solidFill>
            <a:srgbClr val="FFFF00">
              <a:alpha val="3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20" idx="0"/>
          </p:cNvCxnSpPr>
          <p:nvPr/>
        </p:nvCxnSpPr>
        <p:spPr>
          <a:xfrm flipV="1">
            <a:off x="584201" y="2070900"/>
            <a:ext cx="897466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498599" y="325967"/>
            <a:ext cx="448734" cy="17780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1519766" y="1130300"/>
            <a:ext cx="448734" cy="17780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511299" y="1347913"/>
            <a:ext cx="448734" cy="17780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1519766" y="1520623"/>
            <a:ext cx="448734" cy="17780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507065" y="3429000"/>
            <a:ext cx="448734" cy="17780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498599" y="3683000"/>
            <a:ext cx="448734" cy="17780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1490133" y="5156200"/>
            <a:ext cx="448734" cy="17780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507066" y="503767"/>
            <a:ext cx="448734" cy="17780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56631" y="681567"/>
            <a:ext cx="910169" cy="207432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AV </a:t>
            </a:r>
            <a:r>
              <a:rPr lang="en-US" sz="1400" dirty="0" smtClean="0">
                <a:solidFill>
                  <a:srgbClr val="000000"/>
                </a:solidFill>
              </a:rPr>
              <a:t>sites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>
            <a:stCxn id="34" idx="0"/>
          </p:cNvCxnSpPr>
          <p:nvPr/>
        </p:nvCxnSpPr>
        <p:spPr>
          <a:xfrm flipV="1">
            <a:off x="611716" y="406400"/>
            <a:ext cx="802217" cy="2751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1490133" y="4250268"/>
            <a:ext cx="448734" cy="177800"/>
          </a:xfrm>
          <a:prstGeom prst="round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519766" y="6383868"/>
            <a:ext cx="448734" cy="177800"/>
          </a:xfrm>
          <a:prstGeom prst="roundRect">
            <a:avLst/>
          </a:prstGeom>
          <a:solidFill>
            <a:schemeClr val="tx2">
              <a:lumMod val="60000"/>
              <a:lumOff val="4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69333" y="3733800"/>
            <a:ext cx="897468" cy="254000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AT sites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84201" y="4052100"/>
            <a:ext cx="897466" cy="2828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519766" y="3039533"/>
            <a:ext cx="448734" cy="177800"/>
          </a:xfrm>
          <a:prstGeom prst="roundRect">
            <a:avLst/>
          </a:prstGeom>
          <a:solidFill>
            <a:schemeClr val="bg1">
              <a:lumMod val="5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1490133" y="4690533"/>
            <a:ext cx="448734" cy="177800"/>
          </a:xfrm>
          <a:prstGeom prst="roundRect">
            <a:avLst/>
          </a:prstGeom>
          <a:solidFill>
            <a:schemeClr val="bg1">
              <a:lumMod val="5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481667" y="6138334"/>
            <a:ext cx="448734" cy="177800"/>
          </a:xfrm>
          <a:prstGeom prst="roundRect">
            <a:avLst/>
          </a:prstGeom>
          <a:solidFill>
            <a:schemeClr val="bg1">
              <a:lumMod val="5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25251" y="4978400"/>
            <a:ext cx="1168697" cy="533400"/>
          </a:xfrm>
          <a:prstGeom prst="roundRect">
            <a:avLst/>
          </a:prstGeom>
          <a:solidFill>
            <a:schemeClr val="bg1">
              <a:lumMod val="50000"/>
              <a:alpha val="3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AK/TA cooperative sites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508148" y="4715931"/>
            <a:ext cx="897466" cy="215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22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6867"/>
          </a:xfrm>
        </p:spPr>
        <p:txBody>
          <a:bodyPr/>
          <a:lstStyle/>
          <a:p>
            <a:r>
              <a:rPr lang="en-US" sz="4000" dirty="0" smtClean="0"/>
              <a:t>M&gt;=4 earthquakes for past 25 years</a:t>
            </a:r>
            <a:endParaRPr lang="en-US" sz="4000" dirty="0"/>
          </a:p>
        </p:txBody>
      </p:sp>
      <p:pic>
        <p:nvPicPr>
          <p:cNvPr id="3" name="Picture 2" descr="stations_2015_TAmeet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1266" y="736601"/>
            <a:ext cx="4706863" cy="6858000"/>
          </a:xfrm>
          <a:prstGeom prst="rect">
            <a:avLst/>
          </a:prstGeom>
        </p:spPr>
      </p:pic>
      <p:pic>
        <p:nvPicPr>
          <p:cNvPr id="4" name="Picture 3" descr="stations_2015_TAmeetin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1266" y="736601"/>
            <a:ext cx="4706863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03133" y="3454400"/>
            <a:ext cx="973667" cy="1430867"/>
          </a:xfrm>
          <a:prstGeom prst="ellipse">
            <a:avLst/>
          </a:prstGeom>
          <a:solidFill>
            <a:schemeClr val="accent3"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55533" y="2599267"/>
            <a:ext cx="1828800" cy="855133"/>
          </a:xfrm>
          <a:prstGeom prst="ellipse">
            <a:avLst/>
          </a:prstGeom>
          <a:solidFill>
            <a:schemeClr val="accent3"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1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a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00"/>
            <a:ext cx="4199465" cy="3149796"/>
          </a:xfrm>
          <a:prstGeom prst="rect">
            <a:avLst/>
          </a:prstGeom>
        </p:spPr>
      </p:pic>
      <p:pic>
        <p:nvPicPr>
          <p:cNvPr id="3" name="Picture 2" descr="ke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66" y="423334"/>
            <a:ext cx="4500503" cy="2531533"/>
          </a:xfrm>
          <a:prstGeom prst="rect">
            <a:avLst/>
          </a:prstGeom>
        </p:spPr>
      </p:pic>
      <p:pic>
        <p:nvPicPr>
          <p:cNvPr id="4" name="Picture 3" descr="Chris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" y="3378200"/>
            <a:ext cx="4267200" cy="3200400"/>
          </a:xfrm>
          <a:prstGeom prst="rect">
            <a:avLst/>
          </a:prstGeom>
        </p:spPr>
      </p:pic>
      <p:pic>
        <p:nvPicPr>
          <p:cNvPr id="5" name="Picture 4" descr="sara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33" y="3378200"/>
            <a:ext cx="42672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9666" y="2977486"/>
            <a:ext cx="4574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Photos by </a:t>
            </a:r>
            <a:r>
              <a:rPr lang="en-US" sz="1400" dirty="0" err="1" smtClean="0"/>
              <a:t>I.Dickson</a:t>
            </a:r>
            <a:r>
              <a:rPr lang="en-US" sz="1400" dirty="0" smtClean="0"/>
              <a:t>, </a:t>
            </a:r>
            <a:r>
              <a:rPr lang="en-US" sz="1400" dirty="0" err="1" smtClean="0"/>
              <a:t>K.Macpherson</a:t>
            </a:r>
            <a:r>
              <a:rPr lang="en-US" sz="1400" dirty="0" smtClean="0"/>
              <a:t>, </a:t>
            </a:r>
            <a:r>
              <a:rPr lang="en-US" sz="1400" dirty="0" err="1" smtClean="0"/>
              <a:t>C.Bruton</a:t>
            </a:r>
            <a:r>
              <a:rPr lang="en-US" sz="1400" dirty="0" smtClean="0"/>
              <a:t>, </a:t>
            </a:r>
            <a:r>
              <a:rPr lang="en-US" sz="1400" dirty="0" err="1" smtClean="0"/>
              <a:t>S.Meyer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331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Redesign and launch of new website (Fall 2015)</a:t>
            </a:r>
          </a:p>
          <a:p>
            <a:r>
              <a:rPr lang="en-US" dirty="0" smtClean="0"/>
              <a:t>Transfer of the operational computer framework to new servers located in </a:t>
            </a:r>
            <a:r>
              <a:rPr lang="en-US" dirty="0"/>
              <a:t>a</a:t>
            </a:r>
            <a:r>
              <a:rPr lang="en-US" dirty="0" smtClean="0"/>
              <a:t> proper data center</a:t>
            </a:r>
          </a:p>
          <a:p>
            <a:r>
              <a:rPr lang="en-US" dirty="0" smtClean="0"/>
              <a:t>Keeping up with TA activities </a:t>
            </a:r>
          </a:p>
          <a:p>
            <a:r>
              <a:rPr lang="en-US" dirty="0" smtClean="0"/>
              <a:t>Continue work on identifying funding sources for adoption of TA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58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BE_workshop_flyer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5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lot of activities associated with </a:t>
            </a:r>
            <a:r>
              <a:rPr lang="en-US" dirty="0" err="1" smtClean="0"/>
              <a:t>Earthscope</a:t>
            </a:r>
            <a:r>
              <a:rPr lang="en-US" dirty="0" smtClean="0"/>
              <a:t> </a:t>
            </a:r>
            <a:r>
              <a:rPr lang="en-US" dirty="0" err="1" smtClean="0"/>
              <a:t>FlexArray</a:t>
            </a:r>
            <a:r>
              <a:rPr lang="en-US" dirty="0" smtClean="0"/>
              <a:t> projects (Canada, southern and Interior Alaska, Aleutians)</a:t>
            </a:r>
          </a:p>
          <a:p>
            <a:r>
              <a:rPr lang="en-US" dirty="0" smtClean="0"/>
              <a:t>We continue seismic monitoring projects for the Trans-Alaska Oil Pipeline and Bradley Lake Hydroelectric </a:t>
            </a:r>
            <a:r>
              <a:rPr lang="en-US" dirty="0"/>
              <a:t>D</a:t>
            </a:r>
            <a:r>
              <a:rPr lang="en-US" dirty="0" smtClean="0"/>
              <a:t>am</a:t>
            </a:r>
          </a:p>
          <a:p>
            <a:r>
              <a:rPr lang="en-US" dirty="0" smtClean="0"/>
              <a:t>Other NSF funded research projects, not related to AEC core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531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1"/>
            <a:ext cx="7313613" cy="761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Tectonics of Alaska</a:t>
            </a:r>
            <a:endParaRPr lang="en-US" dirty="0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0600"/>
            <a:ext cx="85344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401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11800" y="0"/>
            <a:ext cx="3505200" cy="1185333"/>
          </a:xfrm>
        </p:spPr>
        <p:txBody>
          <a:bodyPr/>
          <a:lstStyle/>
          <a:p>
            <a:r>
              <a:rPr lang="en-US" dirty="0" smtClean="0"/>
              <a:t>Products</a:t>
            </a:r>
            <a:endParaRPr lang="en-US" dirty="0"/>
          </a:p>
        </p:txBody>
      </p:sp>
      <p:pic>
        <p:nvPicPr>
          <p:cNvPr id="3" name="Picture 2" descr="InRelMa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" y="0"/>
            <a:ext cx="52993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8933" y="1456267"/>
            <a:ext cx="29464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Automatic earthquake locations and magnitudes within minutes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Reviewed earthquake parameters and information releases for significant events within 30 min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On call 24/7 seismologist on duty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ShakeMaps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Notable event analysis and web pages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Updates via social media</a:t>
            </a:r>
          </a:p>
        </p:txBody>
      </p:sp>
    </p:spTree>
    <p:extLst>
      <p:ext uri="{BB962C8B-B14F-4D97-AF65-F5344CB8AC3E}">
        <p14:creationId xmlns:p14="http://schemas.microsoft.com/office/powerpoint/2010/main" val="118607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4933" y="0"/>
            <a:ext cx="3395133" cy="1143000"/>
          </a:xfrm>
        </p:spPr>
        <p:txBody>
          <a:bodyPr/>
          <a:lstStyle/>
          <a:p>
            <a:r>
              <a:rPr lang="en-US" dirty="0" err="1" smtClean="0"/>
              <a:t>ShakeMap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8" y="0"/>
            <a:ext cx="56035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2733" y="1422400"/>
            <a:ext cx="26754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err="1"/>
              <a:t>ShakeMap</a:t>
            </a:r>
            <a:r>
              <a:rPr lang="en-US" sz="1600" dirty="0"/>
              <a:t> is a product of the U.S. Geological Survey Earthquake Hazards Program in conjunction with regional seismic network </a:t>
            </a:r>
            <a:r>
              <a:rPr lang="en-US" sz="1600" dirty="0" smtClean="0"/>
              <a:t>operators (such as Alaska Earthquake Center).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ShakeMap</a:t>
            </a:r>
            <a:r>
              <a:rPr lang="en-US" sz="1600" dirty="0" smtClean="0"/>
              <a:t> provides </a:t>
            </a:r>
            <a:r>
              <a:rPr lang="en-US" sz="1600" dirty="0"/>
              <a:t>near-real-time maps of ground motion and shaking intensity following significant earthquakes.</a:t>
            </a:r>
          </a:p>
        </p:txBody>
      </p:sp>
    </p:spTree>
    <p:extLst>
      <p:ext uri="{BB962C8B-B14F-4D97-AF65-F5344CB8AC3E}">
        <p14:creationId xmlns:p14="http://schemas.microsoft.com/office/powerpoint/2010/main" val="417956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Earthquake Center mission and historical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Regional seismic network established in Alaska in late 60s- early 70s, in the wake of the 1964 M9.2 Great Alaska earthquake.</a:t>
            </a:r>
          </a:p>
          <a:p>
            <a:r>
              <a:rPr lang="en-US" dirty="0" smtClean="0"/>
              <a:t>AEIC formally established in 1989 to:</a:t>
            </a:r>
            <a:br>
              <a:rPr lang="en-US" dirty="0" smtClean="0"/>
            </a:br>
            <a:r>
              <a:rPr lang="en-US" dirty="0" smtClean="0"/>
              <a:t>- Assess seismic hazards for Alaska</a:t>
            </a:r>
            <a:br>
              <a:rPr lang="en-US" dirty="0" smtClean="0"/>
            </a:br>
            <a:r>
              <a:rPr lang="en-US" dirty="0" smtClean="0"/>
              <a:t>- Monitor earthquake activity by collecting and analyzing seismic data</a:t>
            </a:r>
            <a:br>
              <a:rPr lang="en-US" dirty="0" smtClean="0"/>
            </a:br>
            <a:r>
              <a:rPr lang="en-US" dirty="0" smtClean="0"/>
              <a:t>- Provide information and assistance to State and local agencies, public and research community</a:t>
            </a:r>
          </a:p>
          <a:p>
            <a:r>
              <a:rPr lang="en-US" dirty="0" smtClean="0"/>
              <a:t>Our partners are: USGS, Alaska DGGS, AVO, NTWC, NOAA, DHS, IRIS.</a:t>
            </a: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974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S</a:t>
            </a:r>
            <a:r>
              <a:rPr lang="en-US" sz="4400" dirty="0" smtClean="0"/>
              <a:t>eismic network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AK network is currently in great shape. We had a very successful field season (not quite done yet, but hope to be finished in 2-3 weeks). As of now, our data return rate is 97%.</a:t>
            </a:r>
          </a:p>
          <a:p>
            <a:r>
              <a:rPr lang="en-US" dirty="0" smtClean="0"/>
              <a:t>We remain committed to integration of all data sources for regional earthquake monitoring:</a:t>
            </a:r>
          </a:p>
          <a:p>
            <a:pPr lvl="1"/>
            <a:r>
              <a:rPr lang="en-US" dirty="0" smtClean="0"/>
              <a:t>Alaska Volcano Observatory</a:t>
            </a:r>
          </a:p>
          <a:p>
            <a:pPr lvl="1"/>
            <a:r>
              <a:rPr lang="en-US" dirty="0" smtClean="0"/>
              <a:t>National Tsunami Warning Center</a:t>
            </a:r>
          </a:p>
          <a:p>
            <a:pPr lvl="1"/>
            <a:r>
              <a:rPr lang="en-US" dirty="0" smtClean="0"/>
              <a:t>Global Seismic Networks</a:t>
            </a:r>
          </a:p>
          <a:p>
            <a:pPr lvl="1"/>
            <a:r>
              <a:rPr lang="en-US" dirty="0" smtClean="0"/>
              <a:t>US backbone stations</a:t>
            </a:r>
          </a:p>
          <a:p>
            <a:pPr lvl="1"/>
            <a:r>
              <a:rPr lang="en-US" dirty="0" smtClean="0"/>
              <a:t>Canadian networks</a:t>
            </a:r>
          </a:p>
          <a:p>
            <a:pPr lvl="1"/>
            <a:r>
              <a:rPr lang="en-US" b="1" dirty="0" smtClean="0"/>
              <a:t>AND last, but not least – </a:t>
            </a:r>
            <a:r>
              <a:rPr lang="en-US" b="1" dirty="0" err="1" smtClean="0"/>
              <a:t>Earthscope</a:t>
            </a:r>
            <a:r>
              <a:rPr lang="en-US" b="1" dirty="0" smtClean="0"/>
              <a:t> </a:t>
            </a:r>
            <a:r>
              <a:rPr lang="en-US" b="1" dirty="0"/>
              <a:t>T</a:t>
            </a:r>
            <a:r>
              <a:rPr lang="en-US" b="1" dirty="0" smtClean="0"/>
              <a:t>ransportable Array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929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2015 absorbed budgetary reductions from the State </a:t>
            </a:r>
          </a:p>
          <a:p>
            <a:r>
              <a:rPr lang="en-US" dirty="0" smtClean="0"/>
              <a:t>No new funding sources came to fruition in 2015, despite our best efforts</a:t>
            </a:r>
            <a:endParaRPr lang="en-US" dirty="0"/>
          </a:p>
        </p:txBody>
      </p:sp>
      <p:pic>
        <p:nvPicPr>
          <p:cNvPr id="4" name="Picture 3" descr="FIG_funding_2014_pie_no_F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4" b="49332"/>
          <a:stretch/>
        </p:blipFill>
        <p:spPr>
          <a:xfrm>
            <a:off x="1993900" y="3291523"/>
            <a:ext cx="5299364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3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ol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63" y="5038294"/>
            <a:ext cx="1188720" cy="1188720"/>
          </a:xfrm>
          <a:prstGeom prst="rect">
            <a:avLst/>
          </a:prstGeom>
        </p:spPr>
      </p:pic>
      <p:pic>
        <p:nvPicPr>
          <p:cNvPr id="65" name="Picture 64" descr="mat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438" y="3285067"/>
            <a:ext cx="1188720" cy="1188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358" y="4518378"/>
            <a:ext cx="11887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Natalia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err="1" smtClean="0">
                <a:latin typeface="Calibri" pitchFamily="34" charset="0"/>
                <a:cs typeface="Arial" pitchFamily="34" charset="0"/>
              </a:rPr>
              <a:t>Ruppert</a:t>
            </a:r>
            <a:endParaRPr lang="en-US" sz="14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494616" y="2695222"/>
            <a:ext cx="129613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Ian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Dickson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250438" y="4518378"/>
            <a:ext cx="11887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Matt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err="1" smtClean="0">
                <a:latin typeface="Calibri" pitchFamily="34" charset="0"/>
                <a:cs typeface="Arial" pitchFamily="34" charset="0"/>
              </a:rPr>
              <a:t>Gardine</a:t>
            </a:r>
            <a:endParaRPr lang="en-US" sz="14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946476" y="6227014"/>
            <a:ext cx="1196606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Dmitry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err="1" smtClean="0">
                <a:latin typeface="Calibri" pitchFamily="34" charset="0"/>
                <a:cs typeface="Arial" pitchFamily="34" charset="0"/>
              </a:rPr>
              <a:t>Nicolsky</a:t>
            </a:r>
            <a:endParaRPr lang="en-US" sz="14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257648" y="6227014"/>
            <a:ext cx="11887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Helena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err="1" smtClean="0">
                <a:latin typeface="Calibri" pitchFamily="34" charset="0"/>
                <a:cs typeface="Arial" pitchFamily="34" charset="0"/>
              </a:rPr>
              <a:t>Buurman</a:t>
            </a:r>
            <a:endParaRPr lang="en-US" sz="14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658962" y="6227014"/>
            <a:ext cx="117666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Elena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err="1" smtClean="0">
                <a:latin typeface="Calibri" pitchFamily="34" charset="0"/>
                <a:cs typeface="Arial" pitchFamily="34" charset="0"/>
              </a:rPr>
              <a:t>Suleimani</a:t>
            </a:r>
            <a:endParaRPr lang="en-US" sz="14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7404946" y="2695222"/>
            <a:ext cx="115824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Natasha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err="1" smtClean="0">
                <a:latin typeface="Calibri" pitchFamily="34" charset="0"/>
                <a:cs typeface="Arial" pitchFamily="34" charset="0"/>
              </a:rPr>
              <a:t>Kozyreva</a:t>
            </a:r>
            <a:endParaRPr lang="en-US" sz="14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333758" y="4518378"/>
            <a:ext cx="11887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Mitch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Robinson</a:t>
            </a: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629158" y="4518378"/>
            <a:ext cx="11887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Chris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err="1" smtClean="0">
                <a:latin typeface="Calibri" pitchFamily="34" charset="0"/>
                <a:cs typeface="Arial" pitchFamily="34" charset="0"/>
              </a:rPr>
              <a:t>Bruton</a:t>
            </a:r>
            <a:endParaRPr lang="en-US" sz="14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955038" y="4518378"/>
            <a:ext cx="11887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Miriam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Braun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4790746" y="2695222"/>
            <a:ext cx="118164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Sara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Meyer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7841968" y="4537274"/>
            <a:ext cx="11887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Michelle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Harrison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6079066" y="2695222"/>
            <a:ext cx="11887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>
                <a:latin typeface="Calibri" pitchFamily="34" charset="0"/>
                <a:cs typeface="Arial" pitchFamily="34" charset="0"/>
              </a:rPr>
              <a:t>K</a:t>
            </a:r>
            <a:r>
              <a:rPr lang="en-US" sz="1400" dirty="0" smtClean="0">
                <a:latin typeface="Calibri" pitchFamily="34" charset="0"/>
                <a:cs typeface="Arial" pitchFamily="34" charset="0"/>
              </a:rPr>
              <a:t>en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MacPherson</a:t>
            </a: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2192866" y="2695222"/>
            <a:ext cx="130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Scott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Dalton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6545838" y="4537274"/>
            <a:ext cx="118237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err="1" smtClean="0">
                <a:latin typeface="Calibri" pitchFamily="34" charset="0"/>
                <a:cs typeface="Arial" pitchFamily="34" charset="0"/>
              </a:rPr>
              <a:t>Dara</a:t>
            </a:r>
            <a:endParaRPr lang="en-US" sz="1400" dirty="0">
              <a:latin typeface="Calibri" pitchFamily="34" charset="0"/>
              <a:cs typeface="Arial" pitchFamily="34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en-US" sz="1400" dirty="0" err="1" smtClean="0">
                <a:latin typeface="Calibri" pitchFamily="34" charset="0"/>
                <a:cs typeface="Arial" pitchFamily="34" charset="0"/>
              </a:rPr>
              <a:t>Merz</a:t>
            </a:r>
            <a:endParaRPr lang="en-US" sz="14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804332" y="2698044"/>
            <a:ext cx="13806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Michael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West</a:t>
            </a:r>
          </a:p>
        </p:txBody>
      </p:sp>
      <p:pic>
        <p:nvPicPr>
          <p:cNvPr id="52" name="Picture 51" descr="dmerz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126" y="3285067"/>
            <a:ext cx="1188720" cy="1188720"/>
          </a:xfrm>
          <a:prstGeom prst="rect">
            <a:avLst/>
          </a:prstGeom>
        </p:spPr>
      </p:pic>
      <p:pic>
        <p:nvPicPr>
          <p:cNvPr id="56" name="Picture 55" descr="ia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266" y="1478280"/>
            <a:ext cx="1188720" cy="1188720"/>
          </a:xfrm>
          <a:prstGeom prst="rect">
            <a:avLst/>
          </a:prstGeom>
        </p:spPr>
      </p:pic>
      <p:pic>
        <p:nvPicPr>
          <p:cNvPr id="57" name="Picture 56" descr="ken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066" y="1478280"/>
            <a:ext cx="1188720" cy="1188720"/>
          </a:xfrm>
          <a:prstGeom prst="rect">
            <a:avLst/>
          </a:prstGeom>
        </p:spPr>
      </p:pic>
      <p:pic>
        <p:nvPicPr>
          <p:cNvPr id="58" name="Picture 57" descr="mitch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758" y="3285067"/>
            <a:ext cx="1188720" cy="1188720"/>
          </a:xfrm>
          <a:prstGeom prst="rect">
            <a:avLst/>
          </a:prstGeom>
        </p:spPr>
      </p:pic>
      <p:pic>
        <p:nvPicPr>
          <p:cNvPr id="59" name="Picture 58" descr="natasha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8" y="3285067"/>
            <a:ext cx="1188720" cy="1188720"/>
          </a:xfrm>
          <a:prstGeom prst="rect">
            <a:avLst/>
          </a:prstGeom>
        </p:spPr>
      </p:pic>
      <p:pic>
        <p:nvPicPr>
          <p:cNvPr id="60" name="Picture 59" descr="sara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6" y="1478280"/>
            <a:ext cx="1188720" cy="1188720"/>
          </a:xfrm>
          <a:prstGeom prst="rect">
            <a:avLst/>
          </a:prstGeom>
        </p:spPr>
      </p:pic>
      <p:pic>
        <p:nvPicPr>
          <p:cNvPr id="61" name="Picture 60" descr="scott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866" y="1478280"/>
            <a:ext cx="1188720" cy="1188720"/>
          </a:xfrm>
          <a:prstGeom prst="rect">
            <a:avLst/>
          </a:prstGeom>
        </p:spPr>
      </p:pic>
      <p:pic>
        <p:nvPicPr>
          <p:cNvPr id="63" name="Picture 62" descr="buurman_small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648" y="5010072"/>
            <a:ext cx="1188720" cy="1188720"/>
          </a:xfrm>
          <a:prstGeom prst="rect">
            <a:avLst/>
          </a:prstGeom>
        </p:spPr>
      </p:pic>
      <p:pic>
        <p:nvPicPr>
          <p:cNvPr id="64" name="Picture 63" descr="bruton_small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158" y="3285067"/>
            <a:ext cx="1188720" cy="1188720"/>
          </a:xfrm>
          <a:prstGeom prst="rect">
            <a:avLst/>
          </a:prstGeom>
        </p:spPr>
      </p:pic>
      <p:pic>
        <p:nvPicPr>
          <p:cNvPr id="66" name="Picture 65" descr="shoup_portrait_small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466" y="1478280"/>
            <a:ext cx="1188720" cy="1188720"/>
          </a:xfrm>
          <a:prstGeom prst="rect">
            <a:avLst/>
          </a:prstGeom>
        </p:spPr>
      </p:pic>
      <p:pic>
        <p:nvPicPr>
          <p:cNvPr id="2" name="Picture 1" descr="dmitry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362" y="5010072"/>
            <a:ext cx="1188720" cy="1188720"/>
          </a:xfrm>
          <a:prstGeom prst="rect">
            <a:avLst/>
          </a:prstGeom>
        </p:spPr>
      </p:pic>
      <p:pic>
        <p:nvPicPr>
          <p:cNvPr id="5" name="Picture 4" descr="elena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62" y="5010072"/>
            <a:ext cx="1188720" cy="1188720"/>
          </a:xfrm>
          <a:prstGeom prst="rect">
            <a:avLst/>
          </a:prstGeom>
        </p:spPr>
      </p:pic>
      <p:pic>
        <p:nvPicPr>
          <p:cNvPr id="7" name="Picture 6" descr="natash_k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466" y="1478280"/>
            <a:ext cx="1188720" cy="1188720"/>
          </a:xfrm>
          <a:prstGeom prst="rect">
            <a:avLst/>
          </a:prstGeom>
        </p:spPr>
      </p:pic>
      <p:sp>
        <p:nvSpPr>
          <p:cNvPr id="54" name="Rectangle 6"/>
          <p:cNvSpPr>
            <a:spLocks noChangeArrowheads="1"/>
          </p:cNvSpPr>
          <p:nvPr/>
        </p:nvSpPr>
        <p:spPr bwMode="auto">
          <a:xfrm>
            <a:off x="5916180" y="6227014"/>
            <a:ext cx="111310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Amy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MacPherson</a:t>
            </a: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7143848" y="6227014"/>
            <a:ext cx="11887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Lea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err="1" smtClean="0">
                <a:latin typeface="Calibri" pitchFamily="34" charset="0"/>
                <a:cs typeface="Arial" pitchFamily="34" charset="0"/>
              </a:rPr>
              <a:t>Gardine</a:t>
            </a:r>
            <a:endParaRPr lang="en-US" sz="140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0" name="Picture 29" descr="amy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736" y="5035106"/>
            <a:ext cx="1188720" cy="1188720"/>
          </a:xfrm>
          <a:prstGeom prst="rect">
            <a:avLst/>
          </a:prstGeom>
        </p:spPr>
      </p:pic>
      <p:pic>
        <p:nvPicPr>
          <p:cNvPr id="31" name="Picture 30" descr="Lea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848" y="5032933"/>
            <a:ext cx="1186961" cy="1186961"/>
          </a:xfrm>
          <a:prstGeom prst="rect">
            <a:avLst/>
          </a:prstGeom>
        </p:spPr>
      </p:pic>
      <p:pic>
        <p:nvPicPr>
          <p:cNvPr id="34" name="Picture 33" descr="996113_1441457612796888_6521565138500592078_n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038" y="3285067"/>
            <a:ext cx="1188720" cy="1188720"/>
          </a:xfrm>
          <a:prstGeom prst="rect">
            <a:avLst/>
          </a:prstGeom>
        </p:spPr>
      </p:pic>
      <p:pic>
        <p:nvPicPr>
          <p:cNvPr id="32" name="Picture 31" descr="michell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606" y="3289287"/>
            <a:ext cx="1188720" cy="1188720"/>
          </a:xfrm>
          <a:prstGeom prst="rect">
            <a:avLst/>
          </a:prstGeom>
        </p:spPr>
      </p:pic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People</a:t>
            </a:r>
            <a:endParaRPr lang="en-US" dirty="0"/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4553048" y="6249592"/>
            <a:ext cx="111310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70000"/>
              </a:lnSpc>
            </a:pPr>
            <a:r>
              <a:rPr lang="en-US" sz="1400" dirty="0" smtClean="0">
                <a:latin typeface="Calibri" pitchFamily="34" charset="0"/>
                <a:cs typeface="Arial" pitchFamily="34" charset="0"/>
              </a:rPr>
              <a:t>Molly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sz="1400" dirty="0" err="1" smtClean="0">
                <a:latin typeface="Calibri" pitchFamily="34" charset="0"/>
                <a:cs typeface="Arial" pitchFamily="34" charset="0"/>
              </a:rPr>
              <a:t>Staats</a:t>
            </a:r>
            <a:endParaRPr lang="en-US" sz="1400" dirty="0" smtClean="0"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4400" b="1" dirty="0"/>
              <a:t>Why is it important to monitor earthquakes in Alaska?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740912"/>
              </p:ext>
            </p:extLst>
          </p:nvPr>
        </p:nvGraphicFramePr>
        <p:xfrm>
          <a:off x="1524000" y="1769533"/>
          <a:ext cx="6096000" cy="4820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4267"/>
                <a:gridCol w="3522133"/>
                <a:gridCol w="939800"/>
                <a:gridCol w="9398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 smtClean="0"/>
                        <a:t>Largest worldwide earthquakes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2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Prince</a:t>
                      </a:r>
                      <a:r>
                        <a:rPr lang="en-US" b="1" baseline="0" dirty="0" smtClean="0">
                          <a:solidFill>
                            <a:srgbClr val="FF6600"/>
                          </a:solidFill>
                        </a:rPr>
                        <a:t> William Sound, Alaska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1964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9.2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Northern Sumatra, Indonesia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Honshu, Japan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Kamchatka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Maule, Chile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Ecuador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8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Rat Islands, Alaska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1965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8.7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9-12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Northern Sumatra, Indonesia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9-12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Assam, Tibet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9-12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Northern Sumatra, 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9-12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Andreanof Islands, Alaska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1957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6600"/>
                          </a:solidFill>
                        </a:rPr>
                        <a:t>8.6</a:t>
                      </a:r>
                      <a:endParaRPr lang="en-US" b="1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9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Faults</a:t>
            </a:r>
            <a:endParaRPr lang="en-US" dirty="0"/>
          </a:p>
        </p:txBody>
      </p:sp>
      <p:pic>
        <p:nvPicPr>
          <p:cNvPr id="4" name="Content Placeholder 3" descr="Fault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9440" b="-9440"/>
          <a:stretch>
            <a:fillRect/>
          </a:stretch>
        </p:blipFill>
        <p:spPr>
          <a:xfrm>
            <a:off x="794267" y="1492625"/>
            <a:ext cx="7313613" cy="4303338"/>
          </a:xfrm>
        </p:spPr>
      </p:pic>
      <p:sp>
        <p:nvSpPr>
          <p:cNvPr id="6" name="TextBox 5"/>
          <p:cNvSpPr txBox="1"/>
          <p:nvPr/>
        </p:nvSpPr>
        <p:spPr>
          <a:xfrm>
            <a:off x="248847" y="5657671"/>
            <a:ext cx="850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Fault length and width  – dimensions of portion of the fault that moved in an earthquake.</a:t>
            </a:r>
          </a:p>
          <a:p>
            <a:r>
              <a:rPr lang="en-US" dirty="0" smtClean="0"/>
              <a:t>Slip – relative displacement of originally neighboring points on opposing walls of a fault.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3Dsubdu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7924800" cy="61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66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IP_adoption_map_v1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7007352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4151857" y="3354055"/>
            <a:ext cx="2101252" cy="956874"/>
          </a:xfrm>
          <a:custGeom>
            <a:avLst/>
            <a:gdLst>
              <a:gd name="connsiteX0" fmla="*/ 1642533 w 1710267"/>
              <a:gd name="connsiteY0" fmla="*/ 683413 h 768080"/>
              <a:gd name="connsiteX1" fmla="*/ 1710267 w 1710267"/>
              <a:gd name="connsiteY1" fmla="*/ 768080 h 768080"/>
              <a:gd name="connsiteX2" fmla="*/ 1710267 w 1710267"/>
              <a:gd name="connsiteY2" fmla="*/ 768080 h 768080"/>
              <a:gd name="connsiteX3" fmla="*/ 1151467 w 1710267"/>
              <a:gd name="connsiteY3" fmla="*/ 23013 h 768080"/>
              <a:gd name="connsiteX4" fmla="*/ 0 w 1710267"/>
              <a:gd name="connsiteY4" fmla="*/ 175413 h 76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267" h="768080">
                <a:moveTo>
                  <a:pt x="1642533" y="683413"/>
                </a:moveTo>
                <a:lnTo>
                  <a:pt x="1710267" y="768080"/>
                </a:lnTo>
                <a:lnTo>
                  <a:pt x="1710267" y="768080"/>
                </a:lnTo>
                <a:cubicBezTo>
                  <a:pt x="1617134" y="643902"/>
                  <a:pt x="1436511" y="121791"/>
                  <a:pt x="1151467" y="23013"/>
                </a:cubicBezTo>
                <a:cubicBezTo>
                  <a:pt x="866422" y="-75765"/>
                  <a:pt x="0" y="175413"/>
                  <a:pt x="0" y="175413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8022975" y="4961878"/>
            <a:ext cx="126880" cy="12865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 bwMode="auto">
          <a:xfrm>
            <a:off x="5267207" y="2384201"/>
            <a:ext cx="126880" cy="12865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914589" y="3908530"/>
            <a:ext cx="2302270" cy="1950647"/>
            <a:chOff x="3914589" y="3908530"/>
            <a:chExt cx="2302270" cy="1950647"/>
          </a:xfrm>
        </p:grpSpPr>
        <p:sp>
          <p:nvSpPr>
            <p:cNvPr id="40" name="Freeform 39"/>
            <p:cNvSpPr/>
            <p:nvPr/>
          </p:nvSpPr>
          <p:spPr>
            <a:xfrm rot="20780267">
              <a:off x="3914589" y="3949376"/>
              <a:ext cx="2302270" cy="1852483"/>
            </a:xfrm>
            <a:custGeom>
              <a:avLst/>
              <a:gdLst>
                <a:gd name="connsiteX0" fmla="*/ 4100285 w 5319645"/>
                <a:gd name="connsiteY0" fmla="*/ 65 h 4221303"/>
                <a:gd name="connsiteX1" fmla="*/ 3955142 w 5319645"/>
                <a:gd name="connsiteY1" fmla="*/ 24256 h 4221303"/>
                <a:gd name="connsiteX2" fmla="*/ 3882571 w 5319645"/>
                <a:gd name="connsiteY2" fmla="*/ 48446 h 4221303"/>
                <a:gd name="connsiteX3" fmla="*/ 3846285 w 5319645"/>
                <a:gd name="connsiteY3" fmla="*/ 84732 h 4221303"/>
                <a:gd name="connsiteX4" fmla="*/ 3773714 w 5319645"/>
                <a:gd name="connsiteY4" fmla="*/ 108922 h 4221303"/>
                <a:gd name="connsiteX5" fmla="*/ 3701142 w 5319645"/>
                <a:gd name="connsiteY5" fmla="*/ 133113 h 4221303"/>
                <a:gd name="connsiteX6" fmla="*/ 3664857 w 5319645"/>
                <a:gd name="connsiteY6" fmla="*/ 145208 h 4221303"/>
                <a:gd name="connsiteX7" fmla="*/ 3628571 w 5319645"/>
                <a:gd name="connsiteY7" fmla="*/ 157303 h 4221303"/>
                <a:gd name="connsiteX8" fmla="*/ 3568095 w 5319645"/>
                <a:gd name="connsiteY8" fmla="*/ 205684 h 4221303"/>
                <a:gd name="connsiteX9" fmla="*/ 3531809 w 5319645"/>
                <a:gd name="connsiteY9" fmla="*/ 217779 h 4221303"/>
                <a:gd name="connsiteX10" fmla="*/ 3459238 w 5319645"/>
                <a:gd name="connsiteY10" fmla="*/ 266160 h 4221303"/>
                <a:gd name="connsiteX11" fmla="*/ 3435047 w 5319645"/>
                <a:gd name="connsiteY11" fmla="*/ 290351 h 4221303"/>
                <a:gd name="connsiteX12" fmla="*/ 3386666 w 5319645"/>
                <a:gd name="connsiteY12" fmla="*/ 314541 h 4221303"/>
                <a:gd name="connsiteX13" fmla="*/ 3338285 w 5319645"/>
                <a:gd name="connsiteY13" fmla="*/ 362922 h 4221303"/>
                <a:gd name="connsiteX14" fmla="*/ 3314095 w 5319645"/>
                <a:gd name="connsiteY14" fmla="*/ 399208 h 4221303"/>
                <a:gd name="connsiteX15" fmla="*/ 3217333 w 5319645"/>
                <a:gd name="connsiteY15" fmla="*/ 483875 h 4221303"/>
                <a:gd name="connsiteX16" fmla="*/ 3193142 w 5319645"/>
                <a:gd name="connsiteY16" fmla="*/ 508065 h 4221303"/>
                <a:gd name="connsiteX17" fmla="*/ 3156857 w 5319645"/>
                <a:gd name="connsiteY17" fmla="*/ 532256 h 4221303"/>
                <a:gd name="connsiteX18" fmla="*/ 3072190 w 5319645"/>
                <a:gd name="connsiteY18" fmla="*/ 604827 h 4221303"/>
                <a:gd name="connsiteX19" fmla="*/ 3048000 w 5319645"/>
                <a:gd name="connsiteY19" fmla="*/ 641113 h 4221303"/>
                <a:gd name="connsiteX20" fmla="*/ 3011714 w 5319645"/>
                <a:gd name="connsiteY20" fmla="*/ 665303 h 4221303"/>
                <a:gd name="connsiteX21" fmla="*/ 2987523 w 5319645"/>
                <a:gd name="connsiteY21" fmla="*/ 713684 h 4221303"/>
                <a:gd name="connsiteX22" fmla="*/ 2939142 w 5319645"/>
                <a:gd name="connsiteY22" fmla="*/ 786256 h 4221303"/>
                <a:gd name="connsiteX23" fmla="*/ 2890762 w 5319645"/>
                <a:gd name="connsiteY23" fmla="*/ 870922 h 4221303"/>
                <a:gd name="connsiteX24" fmla="*/ 2866571 w 5319645"/>
                <a:gd name="connsiteY24" fmla="*/ 895113 h 4221303"/>
                <a:gd name="connsiteX25" fmla="*/ 2842381 w 5319645"/>
                <a:gd name="connsiteY25" fmla="*/ 943494 h 4221303"/>
                <a:gd name="connsiteX26" fmla="*/ 2769809 w 5319645"/>
                <a:gd name="connsiteY26" fmla="*/ 991875 h 4221303"/>
                <a:gd name="connsiteX27" fmla="*/ 2733523 w 5319645"/>
                <a:gd name="connsiteY27" fmla="*/ 1016065 h 4221303"/>
                <a:gd name="connsiteX28" fmla="*/ 2685142 w 5319645"/>
                <a:gd name="connsiteY28" fmla="*/ 1064446 h 4221303"/>
                <a:gd name="connsiteX29" fmla="*/ 2660952 w 5319645"/>
                <a:gd name="connsiteY29" fmla="*/ 1088637 h 4221303"/>
                <a:gd name="connsiteX30" fmla="*/ 2624666 w 5319645"/>
                <a:gd name="connsiteY30" fmla="*/ 1112827 h 4221303"/>
                <a:gd name="connsiteX31" fmla="*/ 2612571 w 5319645"/>
                <a:gd name="connsiteY31" fmla="*/ 1149113 h 4221303"/>
                <a:gd name="connsiteX32" fmla="*/ 2552095 w 5319645"/>
                <a:gd name="connsiteY32" fmla="*/ 1209589 h 4221303"/>
                <a:gd name="connsiteX33" fmla="*/ 2540000 w 5319645"/>
                <a:gd name="connsiteY33" fmla="*/ 1245875 h 4221303"/>
                <a:gd name="connsiteX34" fmla="*/ 2503714 w 5319645"/>
                <a:gd name="connsiteY34" fmla="*/ 1270065 h 4221303"/>
                <a:gd name="connsiteX35" fmla="*/ 2479523 w 5319645"/>
                <a:gd name="connsiteY35" fmla="*/ 1294256 h 4221303"/>
                <a:gd name="connsiteX36" fmla="*/ 2455333 w 5319645"/>
                <a:gd name="connsiteY36" fmla="*/ 1330541 h 4221303"/>
                <a:gd name="connsiteX37" fmla="*/ 2419047 w 5319645"/>
                <a:gd name="connsiteY37" fmla="*/ 1354732 h 4221303"/>
                <a:gd name="connsiteX38" fmla="*/ 2346476 w 5319645"/>
                <a:gd name="connsiteY38" fmla="*/ 1403113 h 4221303"/>
                <a:gd name="connsiteX39" fmla="*/ 2322285 w 5319645"/>
                <a:gd name="connsiteY39" fmla="*/ 1427303 h 4221303"/>
                <a:gd name="connsiteX40" fmla="*/ 2249714 w 5319645"/>
                <a:gd name="connsiteY40" fmla="*/ 1463589 h 4221303"/>
                <a:gd name="connsiteX41" fmla="*/ 2225523 w 5319645"/>
                <a:gd name="connsiteY41" fmla="*/ 1499875 h 4221303"/>
                <a:gd name="connsiteX42" fmla="*/ 2189238 w 5319645"/>
                <a:gd name="connsiteY42" fmla="*/ 1536160 h 4221303"/>
                <a:gd name="connsiteX43" fmla="*/ 2140857 w 5319645"/>
                <a:gd name="connsiteY43" fmla="*/ 1620827 h 4221303"/>
                <a:gd name="connsiteX44" fmla="*/ 2080381 w 5319645"/>
                <a:gd name="connsiteY44" fmla="*/ 1693398 h 4221303"/>
                <a:gd name="connsiteX45" fmla="*/ 1983619 w 5319645"/>
                <a:gd name="connsiteY45" fmla="*/ 1802256 h 4221303"/>
                <a:gd name="connsiteX46" fmla="*/ 1898952 w 5319645"/>
                <a:gd name="connsiteY46" fmla="*/ 1826446 h 4221303"/>
                <a:gd name="connsiteX47" fmla="*/ 1862666 w 5319645"/>
                <a:gd name="connsiteY47" fmla="*/ 1850637 h 4221303"/>
                <a:gd name="connsiteX48" fmla="*/ 1802190 w 5319645"/>
                <a:gd name="connsiteY48" fmla="*/ 1911113 h 4221303"/>
                <a:gd name="connsiteX49" fmla="*/ 1765904 w 5319645"/>
                <a:gd name="connsiteY49" fmla="*/ 1947398 h 4221303"/>
                <a:gd name="connsiteX50" fmla="*/ 1717523 w 5319645"/>
                <a:gd name="connsiteY50" fmla="*/ 1995779 h 4221303"/>
                <a:gd name="connsiteX51" fmla="*/ 1681238 w 5319645"/>
                <a:gd name="connsiteY51" fmla="*/ 2019970 h 4221303"/>
                <a:gd name="connsiteX52" fmla="*/ 1657047 w 5319645"/>
                <a:gd name="connsiteY52" fmla="*/ 2044160 h 4221303"/>
                <a:gd name="connsiteX53" fmla="*/ 1608666 w 5319645"/>
                <a:gd name="connsiteY53" fmla="*/ 2056256 h 4221303"/>
                <a:gd name="connsiteX54" fmla="*/ 1536095 w 5319645"/>
                <a:gd name="connsiteY54" fmla="*/ 2104637 h 4221303"/>
                <a:gd name="connsiteX55" fmla="*/ 1511904 w 5319645"/>
                <a:gd name="connsiteY55" fmla="*/ 2128827 h 4221303"/>
                <a:gd name="connsiteX56" fmla="*/ 1475619 w 5319645"/>
                <a:gd name="connsiteY56" fmla="*/ 2153017 h 4221303"/>
                <a:gd name="connsiteX57" fmla="*/ 1451428 w 5319645"/>
                <a:gd name="connsiteY57" fmla="*/ 2177208 h 4221303"/>
                <a:gd name="connsiteX58" fmla="*/ 1354666 w 5319645"/>
                <a:gd name="connsiteY58" fmla="*/ 2237684 h 4221303"/>
                <a:gd name="connsiteX59" fmla="*/ 1270000 w 5319645"/>
                <a:gd name="connsiteY59" fmla="*/ 2298160 h 4221303"/>
                <a:gd name="connsiteX60" fmla="*/ 1221619 w 5319645"/>
                <a:gd name="connsiteY60" fmla="*/ 2334446 h 4221303"/>
                <a:gd name="connsiteX61" fmla="*/ 1185333 w 5319645"/>
                <a:gd name="connsiteY61" fmla="*/ 2346541 h 4221303"/>
                <a:gd name="connsiteX62" fmla="*/ 1136952 w 5319645"/>
                <a:gd name="connsiteY62" fmla="*/ 2370732 h 4221303"/>
                <a:gd name="connsiteX63" fmla="*/ 1028095 w 5319645"/>
                <a:gd name="connsiteY63" fmla="*/ 2407017 h 4221303"/>
                <a:gd name="connsiteX64" fmla="*/ 943428 w 5319645"/>
                <a:gd name="connsiteY64" fmla="*/ 2443303 h 4221303"/>
                <a:gd name="connsiteX65" fmla="*/ 895047 w 5319645"/>
                <a:gd name="connsiteY65" fmla="*/ 2479589 h 4221303"/>
                <a:gd name="connsiteX66" fmla="*/ 858762 w 5319645"/>
                <a:gd name="connsiteY66" fmla="*/ 2503779 h 4221303"/>
                <a:gd name="connsiteX67" fmla="*/ 834571 w 5319645"/>
                <a:gd name="connsiteY67" fmla="*/ 2527970 h 4221303"/>
                <a:gd name="connsiteX68" fmla="*/ 798285 w 5319645"/>
                <a:gd name="connsiteY68" fmla="*/ 2552160 h 4221303"/>
                <a:gd name="connsiteX69" fmla="*/ 713619 w 5319645"/>
                <a:gd name="connsiteY69" fmla="*/ 2612637 h 4221303"/>
                <a:gd name="connsiteX70" fmla="*/ 653142 w 5319645"/>
                <a:gd name="connsiteY70" fmla="*/ 2661017 h 4221303"/>
                <a:gd name="connsiteX71" fmla="*/ 592666 w 5319645"/>
                <a:gd name="connsiteY71" fmla="*/ 2721494 h 4221303"/>
                <a:gd name="connsiteX72" fmla="*/ 520095 w 5319645"/>
                <a:gd name="connsiteY72" fmla="*/ 2745684 h 4221303"/>
                <a:gd name="connsiteX73" fmla="*/ 459619 w 5319645"/>
                <a:gd name="connsiteY73" fmla="*/ 2781970 h 4221303"/>
                <a:gd name="connsiteX74" fmla="*/ 435428 w 5319645"/>
                <a:gd name="connsiteY74" fmla="*/ 2806160 h 4221303"/>
                <a:gd name="connsiteX75" fmla="*/ 362857 w 5319645"/>
                <a:gd name="connsiteY75" fmla="*/ 2842446 h 4221303"/>
                <a:gd name="connsiteX76" fmla="*/ 338666 w 5319645"/>
                <a:gd name="connsiteY76" fmla="*/ 2866637 h 4221303"/>
                <a:gd name="connsiteX77" fmla="*/ 314476 w 5319645"/>
                <a:gd name="connsiteY77" fmla="*/ 2902922 h 4221303"/>
                <a:gd name="connsiteX78" fmla="*/ 278190 w 5319645"/>
                <a:gd name="connsiteY78" fmla="*/ 2915017 h 4221303"/>
                <a:gd name="connsiteX79" fmla="*/ 133047 w 5319645"/>
                <a:gd name="connsiteY79" fmla="*/ 3060160 h 4221303"/>
                <a:gd name="connsiteX80" fmla="*/ 108857 w 5319645"/>
                <a:gd name="connsiteY80" fmla="*/ 3084351 h 4221303"/>
                <a:gd name="connsiteX81" fmla="*/ 60476 w 5319645"/>
                <a:gd name="connsiteY81" fmla="*/ 3156922 h 4221303"/>
                <a:gd name="connsiteX82" fmla="*/ 48381 w 5319645"/>
                <a:gd name="connsiteY82" fmla="*/ 3193208 h 4221303"/>
                <a:gd name="connsiteX83" fmla="*/ 24190 w 5319645"/>
                <a:gd name="connsiteY83" fmla="*/ 3217398 h 4221303"/>
                <a:gd name="connsiteX84" fmla="*/ 0 w 5319645"/>
                <a:gd name="connsiteY84" fmla="*/ 3289970 h 4221303"/>
                <a:gd name="connsiteX85" fmla="*/ 12095 w 5319645"/>
                <a:gd name="connsiteY85" fmla="*/ 3507684 h 4221303"/>
                <a:gd name="connsiteX86" fmla="*/ 24190 w 5319645"/>
                <a:gd name="connsiteY86" fmla="*/ 3543970 h 4221303"/>
                <a:gd name="connsiteX87" fmla="*/ 72571 w 5319645"/>
                <a:gd name="connsiteY87" fmla="*/ 3592351 h 4221303"/>
                <a:gd name="connsiteX88" fmla="*/ 108857 w 5319645"/>
                <a:gd name="connsiteY88" fmla="*/ 3652827 h 4221303"/>
                <a:gd name="connsiteX89" fmla="*/ 120952 w 5319645"/>
                <a:gd name="connsiteY89" fmla="*/ 3689113 h 4221303"/>
                <a:gd name="connsiteX90" fmla="*/ 169333 w 5319645"/>
                <a:gd name="connsiteY90" fmla="*/ 3749589 h 4221303"/>
                <a:gd name="connsiteX91" fmla="*/ 217714 w 5319645"/>
                <a:gd name="connsiteY91" fmla="*/ 3810065 h 4221303"/>
                <a:gd name="connsiteX92" fmla="*/ 302381 w 5319645"/>
                <a:gd name="connsiteY92" fmla="*/ 3882637 h 4221303"/>
                <a:gd name="connsiteX93" fmla="*/ 399142 w 5319645"/>
                <a:gd name="connsiteY93" fmla="*/ 3967303 h 4221303"/>
                <a:gd name="connsiteX94" fmla="*/ 459619 w 5319645"/>
                <a:gd name="connsiteY94" fmla="*/ 4027779 h 4221303"/>
                <a:gd name="connsiteX95" fmla="*/ 520095 w 5319645"/>
                <a:gd name="connsiteY95" fmla="*/ 4076160 h 4221303"/>
                <a:gd name="connsiteX96" fmla="*/ 556381 w 5319645"/>
                <a:gd name="connsiteY96" fmla="*/ 4088256 h 4221303"/>
                <a:gd name="connsiteX97" fmla="*/ 628952 w 5319645"/>
                <a:gd name="connsiteY97" fmla="*/ 4136637 h 4221303"/>
                <a:gd name="connsiteX98" fmla="*/ 677333 w 5319645"/>
                <a:gd name="connsiteY98" fmla="*/ 4160827 h 4221303"/>
                <a:gd name="connsiteX99" fmla="*/ 713619 w 5319645"/>
                <a:gd name="connsiteY99" fmla="*/ 4185017 h 4221303"/>
                <a:gd name="connsiteX100" fmla="*/ 786190 w 5319645"/>
                <a:gd name="connsiteY100" fmla="*/ 4209208 h 4221303"/>
                <a:gd name="connsiteX101" fmla="*/ 822476 w 5319645"/>
                <a:gd name="connsiteY101" fmla="*/ 4221303 h 4221303"/>
                <a:gd name="connsiteX102" fmla="*/ 1003904 w 5319645"/>
                <a:gd name="connsiteY102" fmla="*/ 4197113 h 4221303"/>
                <a:gd name="connsiteX103" fmla="*/ 1028095 w 5319645"/>
                <a:gd name="connsiteY103" fmla="*/ 4172922 h 4221303"/>
                <a:gd name="connsiteX104" fmla="*/ 1064381 w 5319645"/>
                <a:gd name="connsiteY104" fmla="*/ 4160827 h 4221303"/>
                <a:gd name="connsiteX105" fmla="*/ 1185333 w 5319645"/>
                <a:gd name="connsiteY105" fmla="*/ 4088256 h 4221303"/>
                <a:gd name="connsiteX106" fmla="*/ 1257904 w 5319645"/>
                <a:gd name="connsiteY106" fmla="*/ 4051970 h 4221303"/>
                <a:gd name="connsiteX107" fmla="*/ 1318381 w 5319645"/>
                <a:gd name="connsiteY107" fmla="*/ 4015684 h 4221303"/>
                <a:gd name="connsiteX108" fmla="*/ 1427238 w 5319645"/>
                <a:gd name="connsiteY108" fmla="*/ 3955208 h 4221303"/>
                <a:gd name="connsiteX109" fmla="*/ 1487714 w 5319645"/>
                <a:gd name="connsiteY109" fmla="*/ 3918922 h 4221303"/>
                <a:gd name="connsiteX110" fmla="*/ 1560285 w 5319645"/>
                <a:gd name="connsiteY110" fmla="*/ 3882637 h 4221303"/>
                <a:gd name="connsiteX111" fmla="*/ 1584476 w 5319645"/>
                <a:gd name="connsiteY111" fmla="*/ 3858446 h 4221303"/>
                <a:gd name="connsiteX112" fmla="*/ 1620762 w 5319645"/>
                <a:gd name="connsiteY112" fmla="*/ 3846351 h 4221303"/>
                <a:gd name="connsiteX113" fmla="*/ 1644952 w 5319645"/>
                <a:gd name="connsiteY113" fmla="*/ 3810065 h 4221303"/>
                <a:gd name="connsiteX114" fmla="*/ 1681238 w 5319645"/>
                <a:gd name="connsiteY114" fmla="*/ 3785875 h 4221303"/>
                <a:gd name="connsiteX115" fmla="*/ 1729619 w 5319645"/>
                <a:gd name="connsiteY115" fmla="*/ 3725398 h 4221303"/>
                <a:gd name="connsiteX116" fmla="*/ 1765904 w 5319645"/>
                <a:gd name="connsiteY116" fmla="*/ 3701208 h 4221303"/>
                <a:gd name="connsiteX117" fmla="*/ 1790095 w 5319645"/>
                <a:gd name="connsiteY117" fmla="*/ 3677017 h 4221303"/>
                <a:gd name="connsiteX118" fmla="*/ 1862666 w 5319645"/>
                <a:gd name="connsiteY118" fmla="*/ 3640732 h 4221303"/>
                <a:gd name="connsiteX119" fmla="*/ 1898952 w 5319645"/>
                <a:gd name="connsiteY119" fmla="*/ 3616541 h 4221303"/>
                <a:gd name="connsiteX120" fmla="*/ 1971523 w 5319645"/>
                <a:gd name="connsiteY120" fmla="*/ 3556065 h 4221303"/>
                <a:gd name="connsiteX121" fmla="*/ 2019904 w 5319645"/>
                <a:gd name="connsiteY121" fmla="*/ 3483494 h 4221303"/>
                <a:gd name="connsiteX122" fmla="*/ 2044095 w 5319645"/>
                <a:gd name="connsiteY122" fmla="*/ 3459303 h 4221303"/>
                <a:gd name="connsiteX123" fmla="*/ 2068285 w 5319645"/>
                <a:gd name="connsiteY123" fmla="*/ 3423017 h 4221303"/>
                <a:gd name="connsiteX124" fmla="*/ 2104571 w 5319645"/>
                <a:gd name="connsiteY124" fmla="*/ 3386732 h 4221303"/>
                <a:gd name="connsiteX125" fmla="*/ 2128762 w 5319645"/>
                <a:gd name="connsiteY125" fmla="*/ 3350446 h 4221303"/>
                <a:gd name="connsiteX126" fmla="*/ 2165047 w 5319645"/>
                <a:gd name="connsiteY126" fmla="*/ 3326256 h 4221303"/>
                <a:gd name="connsiteX127" fmla="*/ 2225523 w 5319645"/>
                <a:gd name="connsiteY127" fmla="*/ 3265779 h 4221303"/>
                <a:gd name="connsiteX128" fmla="*/ 2249714 w 5319645"/>
                <a:gd name="connsiteY128" fmla="*/ 3241589 h 4221303"/>
                <a:gd name="connsiteX129" fmla="*/ 2273904 w 5319645"/>
                <a:gd name="connsiteY129" fmla="*/ 3217398 h 4221303"/>
                <a:gd name="connsiteX130" fmla="*/ 2298095 w 5319645"/>
                <a:gd name="connsiteY130" fmla="*/ 3193208 h 4221303"/>
                <a:gd name="connsiteX131" fmla="*/ 2346476 w 5319645"/>
                <a:gd name="connsiteY131" fmla="*/ 3120637 h 4221303"/>
                <a:gd name="connsiteX132" fmla="*/ 2419047 w 5319645"/>
                <a:gd name="connsiteY132" fmla="*/ 3048065 h 4221303"/>
                <a:gd name="connsiteX133" fmla="*/ 2443238 w 5319645"/>
                <a:gd name="connsiteY133" fmla="*/ 3023875 h 4221303"/>
                <a:gd name="connsiteX134" fmla="*/ 2491619 w 5319645"/>
                <a:gd name="connsiteY134" fmla="*/ 2963398 h 4221303"/>
                <a:gd name="connsiteX135" fmla="*/ 2527904 w 5319645"/>
                <a:gd name="connsiteY135" fmla="*/ 2951303 h 4221303"/>
                <a:gd name="connsiteX136" fmla="*/ 2600476 w 5319645"/>
                <a:gd name="connsiteY136" fmla="*/ 2915017 h 4221303"/>
                <a:gd name="connsiteX137" fmla="*/ 2660952 w 5319645"/>
                <a:gd name="connsiteY137" fmla="*/ 2854541 h 4221303"/>
                <a:gd name="connsiteX138" fmla="*/ 2709333 w 5319645"/>
                <a:gd name="connsiteY138" fmla="*/ 2794065 h 4221303"/>
                <a:gd name="connsiteX139" fmla="*/ 2733523 w 5319645"/>
                <a:gd name="connsiteY139" fmla="*/ 2757779 h 4221303"/>
                <a:gd name="connsiteX140" fmla="*/ 2781904 w 5319645"/>
                <a:gd name="connsiteY140" fmla="*/ 2697303 h 4221303"/>
                <a:gd name="connsiteX141" fmla="*/ 2818190 w 5319645"/>
                <a:gd name="connsiteY141" fmla="*/ 2612637 h 4221303"/>
                <a:gd name="connsiteX142" fmla="*/ 2842381 w 5319645"/>
                <a:gd name="connsiteY142" fmla="*/ 2588446 h 4221303"/>
                <a:gd name="connsiteX143" fmla="*/ 2914952 w 5319645"/>
                <a:gd name="connsiteY143" fmla="*/ 2503779 h 4221303"/>
                <a:gd name="connsiteX144" fmla="*/ 2951238 w 5319645"/>
                <a:gd name="connsiteY144" fmla="*/ 2491684 h 4221303"/>
                <a:gd name="connsiteX145" fmla="*/ 2999619 w 5319645"/>
                <a:gd name="connsiteY145" fmla="*/ 2431208 h 4221303"/>
                <a:gd name="connsiteX146" fmla="*/ 3060095 w 5319645"/>
                <a:gd name="connsiteY146" fmla="*/ 2382827 h 4221303"/>
                <a:gd name="connsiteX147" fmla="*/ 3144762 w 5319645"/>
                <a:gd name="connsiteY147" fmla="*/ 2237684 h 4221303"/>
                <a:gd name="connsiteX148" fmla="*/ 3181047 w 5319645"/>
                <a:gd name="connsiteY148" fmla="*/ 2177208 h 4221303"/>
                <a:gd name="connsiteX149" fmla="*/ 3229428 w 5319645"/>
                <a:gd name="connsiteY149" fmla="*/ 2165113 h 4221303"/>
                <a:gd name="connsiteX150" fmla="*/ 3253619 w 5319645"/>
                <a:gd name="connsiteY150" fmla="*/ 2140922 h 4221303"/>
                <a:gd name="connsiteX151" fmla="*/ 3302000 w 5319645"/>
                <a:gd name="connsiteY151" fmla="*/ 2116732 h 4221303"/>
                <a:gd name="connsiteX152" fmla="*/ 3362476 w 5319645"/>
                <a:gd name="connsiteY152" fmla="*/ 2068351 h 4221303"/>
                <a:gd name="connsiteX153" fmla="*/ 3435047 w 5319645"/>
                <a:gd name="connsiteY153" fmla="*/ 1995779 h 4221303"/>
                <a:gd name="connsiteX154" fmla="*/ 3471333 w 5319645"/>
                <a:gd name="connsiteY154" fmla="*/ 1959494 h 4221303"/>
                <a:gd name="connsiteX155" fmla="*/ 3507619 w 5319645"/>
                <a:gd name="connsiteY155" fmla="*/ 1935303 h 4221303"/>
                <a:gd name="connsiteX156" fmla="*/ 3519714 w 5319645"/>
                <a:gd name="connsiteY156" fmla="*/ 1899017 h 4221303"/>
                <a:gd name="connsiteX157" fmla="*/ 3556000 w 5319645"/>
                <a:gd name="connsiteY157" fmla="*/ 1886922 h 4221303"/>
                <a:gd name="connsiteX158" fmla="*/ 3592285 w 5319645"/>
                <a:gd name="connsiteY158" fmla="*/ 1862732 h 4221303"/>
                <a:gd name="connsiteX159" fmla="*/ 3616476 w 5319645"/>
                <a:gd name="connsiteY159" fmla="*/ 1838541 h 4221303"/>
                <a:gd name="connsiteX160" fmla="*/ 3640666 w 5319645"/>
                <a:gd name="connsiteY160" fmla="*/ 1802256 h 4221303"/>
                <a:gd name="connsiteX161" fmla="*/ 3749523 w 5319645"/>
                <a:gd name="connsiteY161" fmla="*/ 1765970 h 4221303"/>
                <a:gd name="connsiteX162" fmla="*/ 3846285 w 5319645"/>
                <a:gd name="connsiteY162" fmla="*/ 1717589 h 4221303"/>
                <a:gd name="connsiteX163" fmla="*/ 3894666 w 5319645"/>
                <a:gd name="connsiteY163" fmla="*/ 1693398 h 4221303"/>
                <a:gd name="connsiteX164" fmla="*/ 3918857 w 5319645"/>
                <a:gd name="connsiteY164" fmla="*/ 1669208 h 4221303"/>
                <a:gd name="connsiteX165" fmla="*/ 4015619 w 5319645"/>
                <a:gd name="connsiteY165" fmla="*/ 1645017 h 4221303"/>
                <a:gd name="connsiteX166" fmla="*/ 4051904 w 5319645"/>
                <a:gd name="connsiteY166" fmla="*/ 1620827 h 4221303"/>
                <a:gd name="connsiteX167" fmla="*/ 4160762 w 5319645"/>
                <a:gd name="connsiteY167" fmla="*/ 1596637 h 4221303"/>
                <a:gd name="connsiteX168" fmla="*/ 4209142 w 5319645"/>
                <a:gd name="connsiteY168" fmla="*/ 1584541 h 4221303"/>
                <a:gd name="connsiteX169" fmla="*/ 4983238 w 5319645"/>
                <a:gd name="connsiteY169" fmla="*/ 1572446 h 4221303"/>
                <a:gd name="connsiteX170" fmla="*/ 5080000 w 5319645"/>
                <a:gd name="connsiteY170" fmla="*/ 1548256 h 4221303"/>
                <a:gd name="connsiteX171" fmla="*/ 5104190 w 5319645"/>
                <a:gd name="connsiteY171" fmla="*/ 1524065 h 4221303"/>
                <a:gd name="connsiteX172" fmla="*/ 5140476 w 5319645"/>
                <a:gd name="connsiteY172" fmla="*/ 1499875 h 4221303"/>
                <a:gd name="connsiteX173" fmla="*/ 5213047 w 5319645"/>
                <a:gd name="connsiteY173" fmla="*/ 1463589 h 4221303"/>
                <a:gd name="connsiteX174" fmla="*/ 5261428 w 5319645"/>
                <a:gd name="connsiteY174" fmla="*/ 1403113 h 4221303"/>
                <a:gd name="connsiteX175" fmla="*/ 5297714 w 5319645"/>
                <a:gd name="connsiteY175" fmla="*/ 1378922 h 4221303"/>
                <a:gd name="connsiteX176" fmla="*/ 5297714 w 5319645"/>
                <a:gd name="connsiteY176" fmla="*/ 1088637 h 4221303"/>
                <a:gd name="connsiteX177" fmla="*/ 5273523 w 5319645"/>
                <a:gd name="connsiteY177" fmla="*/ 991875 h 4221303"/>
                <a:gd name="connsiteX178" fmla="*/ 5225142 w 5319645"/>
                <a:gd name="connsiteY178" fmla="*/ 943494 h 4221303"/>
                <a:gd name="connsiteX179" fmla="*/ 5213047 w 5319645"/>
                <a:gd name="connsiteY179" fmla="*/ 907208 h 4221303"/>
                <a:gd name="connsiteX180" fmla="*/ 5164666 w 5319645"/>
                <a:gd name="connsiteY180" fmla="*/ 858827 h 4221303"/>
                <a:gd name="connsiteX181" fmla="*/ 5128381 w 5319645"/>
                <a:gd name="connsiteY181" fmla="*/ 786256 h 4221303"/>
                <a:gd name="connsiteX182" fmla="*/ 5116285 w 5319645"/>
                <a:gd name="connsiteY182" fmla="*/ 749970 h 4221303"/>
                <a:gd name="connsiteX183" fmla="*/ 5092095 w 5319645"/>
                <a:gd name="connsiteY183" fmla="*/ 725779 h 4221303"/>
                <a:gd name="connsiteX184" fmla="*/ 5067904 w 5319645"/>
                <a:gd name="connsiteY184" fmla="*/ 689494 h 4221303"/>
                <a:gd name="connsiteX185" fmla="*/ 5007428 w 5319645"/>
                <a:gd name="connsiteY185" fmla="*/ 580637 h 4221303"/>
                <a:gd name="connsiteX186" fmla="*/ 4971142 w 5319645"/>
                <a:gd name="connsiteY186" fmla="*/ 556446 h 4221303"/>
                <a:gd name="connsiteX187" fmla="*/ 4910666 w 5319645"/>
                <a:gd name="connsiteY187" fmla="*/ 495970 h 4221303"/>
                <a:gd name="connsiteX188" fmla="*/ 4886476 w 5319645"/>
                <a:gd name="connsiteY188" fmla="*/ 471779 h 4221303"/>
                <a:gd name="connsiteX189" fmla="*/ 4826000 w 5319645"/>
                <a:gd name="connsiteY189" fmla="*/ 423398 h 4221303"/>
                <a:gd name="connsiteX190" fmla="*/ 4753428 w 5319645"/>
                <a:gd name="connsiteY190" fmla="*/ 326637 h 4221303"/>
                <a:gd name="connsiteX191" fmla="*/ 4729238 w 5319645"/>
                <a:gd name="connsiteY191" fmla="*/ 290351 h 4221303"/>
                <a:gd name="connsiteX192" fmla="*/ 4620381 w 5319645"/>
                <a:gd name="connsiteY192" fmla="*/ 241970 h 4221303"/>
                <a:gd name="connsiteX193" fmla="*/ 4596190 w 5319645"/>
                <a:gd name="connsiteY193" fmla="*/ 217779 h 4221303"/>
                <a:gd name="connsiteX194" fmla="*/ 4559904 w 5319645"/>
                <a:gd name="connsiteY194" fmla="*/ 193589 h 4221303"/>
                <a:gd name="connsiteX195" fmla="*/ 4535714 w 5319645"/>
                <a:gd name="connsiteY195" fmla="*/ 169398 h 4221303"/>
                <a:gd name="connsiteX196" fmla="*/ 4499428 w 5319645"/>
                <a:gd name="connsiteY196" fmla="*/ 157303 h 4221303"/>
                <a:gd name="connsiteX197" fmla="*/ 4463142 w 5319645"/>
                <a:gd name="connsiteY197" fmla="*/ 133113 h 4221303"/>
                <a:gd name="connsiteX198" fmla="*/ 4438952 w 5319645"/>
                <a:gd name="connsiteY198" fmla="*/ 108922 h 4221303"/>
                <a:gd name="connsiteX199" fmla="*/ 4366381 w 5319645"/>
                <a:gd name="connsiteY199" fmla="*/ 84732 h 4221303"/>
                <a:gd name="connsiteX200" fmla="*/ 4342190 w 5319645"/>
                <a:gd name="connsiteY200" fmla="*/ 60541 h 4221303"/>
                <a:gd name="connsiteX201" fmla="*/ 4293809 w 5319645"/>
                <a:gd name="connsiteY201" fmla="*/ 48446 h 4221303"/>
                <a:gd name="connsiteX202" fmla="*/ 4257523 w 5319645"/>
                <a:gd name="connsiteY202" fmla="*/ 36351 h 4221303"/>
                <a:gd name="connsiteX203" fmla="*/ 4197047 w 5319645"/>
                <a:gd name="connsiteY203" fmla="*/ 24256 h 4221303"/>
                <a:gd name="connsiteX204" fmla="*/ 4100285 w 5319645"/>
                <a:gd name="connsiteY204" fmla="*/ 65 h 422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</a:cxnLst>
              <a:rect l="l" t="t" r="r" b="b"/>
              <a:pathLst>
                <a:path w="5319645" h="4221303">
                  <a:moveTo>
                    <a:pt x="4100285" y="65"/>
                  </a:moveTo>
                  <a:cubicBezTo>
                    <a:pt x="4059968" y="65"/>
                    <a:pt x="4012231" y="7129"/>
                    <a:pt x="3955142" y="24256"/>
                  </a:cubicBezTo>
                  <a:cubicBezTo>
                    <a:pt x="3930719" y="31583"/>
                    <a:pt x="3882571" y="48446"/>
                    <a:pt x="3882571" y="48446"/>
                  </a:cubicBezTo>
                  <a:cubicBezTo>
                    <a:pt x="3870476" y="60541"/>
                    <a:pt x="3861238" y="76425"/>
                    <a:pt x="3846285" y="84732"/>
                  </a:cubicBezTo>
                  <a:cubicBezTo>
                    <a:pt x="3823995" y="97115"/>
                    <a:pt x="3797904" y="100859"/>
                    <a:pt x="3773714" y="108922"/>
                  </a:cubicBezTo>
                  <a:lnTo>
                    <a:pt x="3701142" y="133113"/>
                  </a:lnTo>
                  <a:lnTo>
                    <a:pt x="3664857" y="145208"/>
                  </a:lnTo>
                  <a:lnTo>
                    <a:pt x="3628571" y="157303"/>
                  </a:lnTo>
                  <a:cubicBezTo>
                    <a:pt x="3606070" y="179805"/>
                    <a:pt x="3598613" y="190425"/>
                    <a:pt x="3568095" y="205684"/>
                  </a:cubicBezTo>
                  <a:cubicBezTo>
                    <a:pt x="3556691" y="211386"/>
                    <a:pt x="3543904" y="213747"/>
                    <a:pt x="3531809" y="217779"/>
                  </a:cubicBezTo>
                  <a:cubicBezTo>
                    <a:pt x="3507619" y="233906"/>
                    <a:pt x="3479796" y="245602"/>
                    <a:pt x="3459238" y="266160"/>
                  </a:cubicBezTo>
                  <a:cubicBezTo>
                    <a:pt x="3451174" y="274224"/>
                    <a:pt x="3444536" y="284025"/>
                    <a:pt x="3435047" y="290351"/>
                  </a:cubicBezTo>
                  <a:cubicBezTo>
                    <a:pt x="3420045" y="300352"/>
                    <a:pt x="3402793" y="306478"/>
                    <a:pt x="3386666" y="314541"/>
                  </a:cubicBezTo>
                  <a:cubicBezTo>
                    <a:pt x="3370539" y="330668"/>
                    <a:pt x="3350936" y="343945"/>
                    <a:pt x="3338285" y="362922"/>
                  </a:cubicBezTo>
                  <a:cubicBezTo>
                    <a:pt x="3330222" y="375017"/>
                    <a:pt x="3323667" y="388268"/>
                    <a:pt x="3314095" y="399208"/>
                  </a:cubicBezTo>
                  <a:cubicBezTo>
                    <a:pt x="3227066" y="498671"/>
                    <a:pt x="3285638" y="429232"/>
                    <a:pt x="3217333" y="483875"/>
                  </a:cubicBezTo>
                  <a:cubicBezTo>
                    <a:pt x="3208428" y="490999"/>
                    <a:pt x="3202047" y="500941"/>
                    <a:pt x="3193142" y="508065"/>
                  </a:cubicBezTo>
                  <a:cubicBezTo>
                    <a:pt x="3181791" y="517146"/>
                    <a:pt x="3167894" y="522796"/>
                    <a:pt x="3156857" y="532256"/>
                  </a:cubicBezTo>
                  <a:cubicBezTo>
                    <a:pt x="3054214" y="620237"/>
                    <a:pt x="3155487" y="549297"/>
                    <a:pt x="3072190" y="604827"/>
                  </a:cubicBezTo>
                  <a:cubicBezTo>
                    <a:pt x="3064127" y="616922"/>
                    <a:pt x="3058279" y="630834"/>
                    <a:pt x="3048000" y="641113"/>
                  </a:cubicBezTo>
                  <a:cubicBezTo>
                    <a:pt x="3037721" y="651392"/>
                    <a:pt x="3021020" y="654136"/>
                    <a:pt x="3011714" y="665303"/>
                  </a:cubicBezTo>
                  <a:cubicBezTo>
                    <a:pt x="3000171" y="679154"/>
                    <a:pt x="2996800" y="698223"/>
                    <a:pt x="2987523" y="713684"/>
                  </a:cubicBezTo>
                  <a:cubicBezTo>
                    <a:pt x="2972565" y="738614"/>
                    <a:pt x="2952144" y="760252"/>
                    <a:pt x="2939142" y="786256"/>
                  </a:cubicBezTo>
                  <a:cubicBezTo>
                    <a:pt x="2922587" y="819366"/>
                    <a:pt x="2913557" y="842429"/>
                    <a:pt x="2890762" y="870922"/>
                  </a:cubicBezTo>
                  <a:cubicBezTo>
                    <a:pt x="2883638" y="879827"/>
                    <a:pt x="2874635" y="887049"/>
                    <a:pt x="2866571" y="895113"/>
                  </a:cubicBezTo>
                  <a:cubicBezTo>
                    <a:pt x="2858508" y="911240"/>
                    <a:pt x="2855130" y="930745"/>
                    <a:pt x="2842381" y="943494"/>
                  </a:cubicBezTo>
                  <a:cubicBezTo>
                    <a:pt x="2821823" y="964052"/>
                    <a:pt x="2794000" y="975748"/>
                    <a:pt x="2769809" y="991875"/>
                  </a:cubicBezTo>
                  <a:cubicBezTo>
                    <a:pt x="2757714" y="999938"/>
                    <a:pt x="2743802" y="1005786"/>
                    <a:pt x="2733523" y="1016065"/>
                  </a:cubicBezTo>
                  <a:lnTo>
                    <a:pt x="2685142" y="1064446"/>
                  </a:lnTo>
                  <a:cubicBezTo>
                    <a:pt x="2677079" y="1072510"/>
                    <a:pt x="2670440" y="1082312"/>
                    <a:pt x="2660952" y="1088637"/>
                  </a:cubicBezTo>
                  <a:lnTo>
                    <a:pt x="2624666" y="1112827"/>
                  </a:lnTo>
                  <a:cubicBezTo>
                    <a:pt x="2620634" y="1124922"/>
                    <a:pt x="2620221" y="1138913"/>
                    <a:pt x="2612571" y="1149113"/>
                  </a:cubicBezTo>
                  <a:cubicBezTo>
                    <a:pt x="2595466" y="1171920"/>
                    <a:pt x="2552095" y="1209589"/>
                    <a:pt x="2552095" y="1209589"/>
                  </a:cubicBezTo>
                  <a:cubicBezTo>
                    <a:pt x="2548063" y="1221684"/>
                    <a:pt x="2547965" y="1235919"/>
                    <a:pt x="2540000" y="1245875"/>
                  </a:cubicBezTo>
                  <a:cubicBezTo>
                    <a:pt x="2530919" y="1257226"/>
                    <a:pt x="2515065" y="1260984"/>
                    <a:pt x="2503714" y="1270065"/>
                  </a:cubicBezTo>
                  <a:cubicBezTo>
                    <a:pt x="2494809" y="1277189"/>
                    <a:pt x="2486647" y="1285351"/>
                    <a:pt x="2479523" y="1294256"/>
                  </a:cubicBezTo>
                  <a:cubicBezTo>
                    <a:pt x="2470442" y="1305607"/>
                    <a:pt x="2465612" y="1320262"/>
                    <a:pt x="2455333" y="1330541"/>
                  </a:cubicBezTo>
                  <a:cubicBezTo>
                    <a:pt x="2445054" y="1340820"/>
                    <a:pt x="2430214" y="1345426"/>
                    <a:pt x="2419047" y="1354732"/>
                  </a:cubicBezTo>
                  <a:cubicBezTo>
                    <a:pt x="2358646" y="1405066"/>
                    <a:pt x="2410245" y="1381856"/>
                    <a:pt x="2346476" y="1403113"/>
                  </a:cubicBezTo>
                  <a:cubicBezTo>
                    <a:pt x="2338412" y="1411176"/>
                    <a:pt x="2332485" y="1422203"/>
                    <a:pt x="2322285" y="1427303"/>
                  </a:cubicBezTo>
                  <a:cubicBezTo>
                    <a:pt x="2260491" y="1458199"/>
                    <a:pt x="2287270" y="1416643"/>
                    <a:pt x="2249714" y="1463589"/>
                  </a:cubicBezTo>
                  <a:cubicBezTo>
                    <a:pt x="2240633" y="1474940"/>
                    <a:pt x="2234829" y="1488708"/>
                    <a:pt x="2225523" y="1499875"/>
                  </a:cubicBezTo>
                  <a:cubicBezTo>
                    <a:pt x="2214573" y="1513015"/>
                    <a:pt x="2200188" y="1523020"/>
                    <a:pt x="2189238" y="1536160"/>
                  </a:cubicBezTo>
                  <a:cubicBezTo>
                    <a:pt x="2162446" y="1568311"/>
                    <a:pt x="2162369" y="1583181"/>
                    <a:pt x="2140857" y="1620827"/>
                  </a:cubicBezTo>
                  <a:cubicBezTo>
                    <a:pt x="2110307" y="1674290"/>
                    <a:pt x="2123263" y="1643369"/>
                    <a:pt x="2080381" y="1693398"/>
                  </a:cubicBezTo>
                  <a:cubicBezTo>
                    <a:pt x="2060518" y="1716571"/>
                    <a:pt x="2010933" y="1795428"/>
                    <a:pt x="1983619" y="1802256"/>
                  </a:cubicBezTo>
                  <a:cubicBezTo>
                    <a:pt x="1922869" y="1817443"/>
                    <a:pt x="1951008" y="1809094"/>
                    <a:pt x="1898952" y="1826446"/>
                  </a:cubicBezTo>
                  <a:cubicBezTo>
                    <a:pt x="1886857" y="1834510"/>
                    <a:pt x="1873606" y="1841064"/>
                    <a:pt x="1862666" y="1850637"/>
                  </a:cubicBezTo>
                  <a:cubicBezTo>
                    <a:pt x="1841211" y="1869410"/>
                    <a:pt x="1822349" y="1890954"/>
                    <a:pt x="1802190" y="1911113"/>
                  </a:cubicBezTo>
                  <a:lnTo>
                    <a:pt x="1765904" y="1947398"/>
                  </a:lnTo>
                  <a:lnTo>
                    <a:pt x="1717523" y="1995779"/>
                  </a:lnTo>
                  <a:cubicBezTo>
                    <a:pt x="1705428" y="2003843"/>
                    <a:pt x="1692589" y="2010889"/>
                    <a:pt x="1681238" y="2019970"/>
                  </a:cubicBezTo>
                  <a:cubicBezTo>
                    <a:pt x="1672333" y="2027094"/>
                    <a:pt x="1667247" y="2039060"/>
                    <a:pt x="1657047" y="2044160"/>
                  </a:cubicBezTo>
                  <a:cubicBezTo>
                    <a:pt x="1642179" y="2051594"/>
                    <a:pt x="1624793" y="2052224"/>
                    <a:pt x="1608666" y="2056256"/>
                  </a:cubicBezTo>
                  <a:cubicBezTo>
                    <a:pt x="1516402" y="2148520"/>
                    <a:pt x="1623614" y="2052126"/>
                    <a:pt x="1536095" y="2104637"/>
                  </a:cubicBezTo>
                  <a:cubicBezTo>
                    <a:pt x="1526317" y="2110504"/>
                    <a:pt x="1520809" y="2121703"/>
                    <a:pt x="1511904" y="2128827"/>
                  </a:cubicBezTo>
                  <a:cubicBezTo>
                    <a:pt x="1500553" y="2137908"/>
                    <a:pt x="1486970" y="2143936"/>
                    <a:pt x="1475619" y="2153017"/>
                  </a:cubicBezTo>
                  <a:cubicBezTo>
                    <a:pt x="1466714" y="2160141"/>
                    <a:pt x="1460770" y="2170668"/>
                    <a:pt x="1451428" y="2177208"/>
                  </a:cubicBezTo>
                  <a:cubicBezTo>
                    <a:pt x="1420268" y="2199020"/>
                    <a:pt x="1385094" y="2214863"/>
                    <a:pt x="1354666" y="2237684"/>
                  </a:cubicBezTo>
                  <a:cubicBezTo>
                    <a:pt x="1196547" y="2356274"/>
                    <a:pt x="1393804" y="2209728"/>
                    <a:pt x="1270000" y="2298160"/>
                  </a:cubicBezTo>
                  <a:cubicBezTo>
                    <a:pt x="1253596" y="2309877"/>
                    <a:pt x="1239122" y="2324444"/>
                    <a:pt x="1221619" y="2334446"/>
                  </a:cubicBezTo>
                  <a:cubicBezTo>
                    <a:pt x="1210549" y="2340772"/>
                    <a:pt x="1197052" y="2341519"/>
                    <a:pt x="1185333" y="2346541"/>
                  </a:cubicBezTo>
                  <a:cubicBezTo>
                    <a:pt x="1168760" y="2353644"/>
                    <a:pt x="1153693" y="2364036"/>
                    <a:pt x="1136952" y="2370732"/>
                  </a:cubicBezTo>
                  <a:cubicBezTo>
                    <a:pt x="1136939" y="2370737"/>
                    <a:pt x="1046244" y="2400967"/>
                    <a:pt x="1028095" y="2407017"/>
                  </a:cubicBezTo>
                  <a:cubicBezTo>
                    <a:pt x="992826" y="2418774"/>
                    <a:pt x="977585" y="2421955"/>
                    <a:pt x="943428" y="2443303"/>
                  </a:cubicBezTo>
                  <a:cubicBezTo>
                    <a:pt x="926333" y="2453987"/>
                    <a:pt x="911451" y="2467872"/>
                    <a:pt x="895047" y="2479589"/>
                  </a:cubicBezTo>
                  <a:cubicBezTo>
                    <a:pt x="883218" y="2488038"/>
                    <a:pt x="870113" y="2494698"/>
                    <a:pt x="858762" y="2503779"/>
                  </a:cubicBezTo>
                  <a:cubicBezTo>
                    <a:pt x="849857" y="2510903"/>
                    <a:pt x="843476" y="2520846"/>
                    <a:pt x="834571" y="2527970"/>
                  </a:cubicBezTo>
                  <a:cubicBezTo>
                    <a:pt x="823220" y="2537051"/>
                    <a:pt x="809322" y="2542700"/>
                    <a:pt x="798285" y="2552160"/>
                  </a:cubicBezTo>
                  <a:cubicBezTo>
                    <a:pt x="725233" y="2614775"/>
                    <a:pt x="780292" y="2590411"/>
                    <a:pt x="713619" y="2612637"/>
                  </a:cubicBezTo>
                  <a:cubicBezTo>
                    <a:pt x="619274" y="2706978"/>
                    <a:pt x="775241" y="2554180"/>
                    <a:pt x="653142" y="2661017"/>
                  </a:cubicBezTo>
                  <a:cubicBezTo>
                    <a:pt x="631687" y="2679790"/>
                    <a:pt x="619712" y="2712479"/>
                    <a:pt x="592666" y="2721494"/>
                  </a:cubicBezTo>
                  <a:lnTo>
                    <a:pt x="520095" y="2745684"/>
                  </a:lnTo>
                  <a:cubicBezTo>
                    <a:pt x="458802" y="2806977"/>
                    <a:pt x="538123" y="2734868"/>
                    <a:pt x="459619" y="2781970"/>
                  </a:cubicBezTo>
                  <a:cubicBezTo>
                    <a:pt x="449841" y="2787837"/>
                    <a:pt x="445206" y="2800293"/>
                    <a:pt x="435428" y="2806160"/>
                  </a:cubicBezTo>
                  <a:cubicBezTo>
                    <a:pt x="346010" y="2859810"/>
                    <a:pt x="454605" y="2769047"/>
                    <a:pt x="362857" y="2842446"/>
                  </a:cubicBezTo>
                  <a:cubicBezTo>
                    <a:pt x="353952" y="2849570"/>
                    <a:pt x="345790" y="2857732"/>
                    <a:pt x="338666" y="2866637"/>
                  </a:cubicBezTo>
                  <a:cubicBezTo>
                    <a:pt x="329585" y="2877988"/>
                    <a:pt x="325827" y="2893841"/>
                    <a:pt x="314476" y="2902922"/>
                  </a:cubicBezTo>
                  <a:cubicBezTo>
                    <a:pt x="304520" y="2910887"/>
                    <a:pt x="290285" y="2910985"/>
                    <a:pt x="278190" y="2915017"/>
                  </a:cubicBezTo>
                  <a:lnTo>
                    <a:pt x="133047" y="3060160"/>
                  </a:lnTo>
                  <a:cubicBezTo>
                    <a:pt x="124983" y="3068224"/>
                    <a:pt x="115183" y="3074863"/>
                    <a:pt x="108857" y="3084351"/>
                  </a:cubicBezTo>
                  <a:lnTo>
                    <a:pt x="60476" y="3156922"/>
                  </a:lnTo>
                  <a:cubicBezTo>
                    <a:pt x="56444" y="3169017"/>
                    <a:pt x="54941" y="3182275"/>
                    <a:pt x="48381" y="3193208"/>
                  </a:cubicBezTo>
                  <a:cubicBezTo>
                    <a:pt x="42514" y="3202986"/>
                    <a:pt x="29290" y="3207198"/>
                    <a:pt x="24190" y="3217398"/>
                  </a:cubicBezTo>
                  <a:cubicBezTo>
                    <a:pt x="12786" y="3240205"/>
                    <a:pt x="0" y="3289970"/>
                    <a:pt x="0" y="3289970"/>
                  </a:cubicBezTo>
                  <a:cubicBezTo>
                    <a:pt x="4032" y="3362541"/>
                    <a:pt x="5204" y="3435328"/>
                    <a:pt x="12095" y="3507684"/>
                  </a:cubicBezTo>
                  <a:cubicBezTo>
                    <a:pt x="13304" y="3520376"/>
                    <a:pt x="16780" y="3533595"/>
                    <a:pt x="24190" y="3543970"/>
                  </a:cubicBezTo>
                  <a:cubicBezTo>
                    <a:pt x="37446" y="3562529"/>
                    <a:pt x="72571" y="3592351"/>
                    <a:pt x="72571" y="3592351"/>
                  </a:cubicBezTo>
                  <a:cubicBezTo>
                    <a:pt x="106834" y="3695144"/>
                    <a:pt x="59048" y="3569813"/>
                    <a:pt x="108857" y="3652827"/>
                  </a:cubicBezTo>
                  <a:cubicBezTo>
                    <a:pt x="115417" y="3663760"/>
                    <a:pt x="115250" y="3677709"/>
                    <a:pt x="120952" y="3689113"/>
                  </a:cubicBezTo>
                  <a:cubicBezTo>
                    <a:pt x="136209" y="3719628"/>
                    <a:pt x="146833" y="3727089"/>
                    <a:pt x="169333" y="3749589"/>
                  </a:cubicBezTo>
                  <a:cubicBezTo>
                    <a:pt x="189681" y="3810634"/>
                    <a:pt x="166651" y="3766297"/>
                    <a:pt x="217714" y="3810065"/>
                  </a:cubicBezTo>
                  <a:cubicBezTo>
                    <a:pt x="320376" y="3898060"/>
                    <a:pt x="219072" y="3827097"/>
                    <a:pt x="302381" y="3882637"/>
                  </a:cubicBezTo>
                  <a:cubicBezTo>
                    <a:pt x="370917" y="3985441"/>
                    <a:pt x="258037" y="3826201"/>
                    <a:pt x="399142" y="3967303"/>
                  </a:cubicBezTo>
                  <a:lnTo>
                    <a:pt x="459619" y="4027779"/>
                  </a:lnTo>
                  <a:cubicBezTo>
                    <a:pt x="482122" y="4050282"/>
                    <a:pt x="489573" y="4060899"/>
                    <a:pt x="520095" y="4076160"/>
                  </a:cubicBezTo>
                  <a:cubicBezTo>
                    <a:pt x="531499" y="4081862"/>
                    <a:pt x="545236" y="4082064"/>
                    <a:pt x="556381" y="4088256"/>
                  </a:cubicBezTo>
                  <a:cubicBezTo>
                    <a:pt x="581795" y="4102375"/>
                    <a:pt x="602948" y="4123635"/>
                    <a:pt x="628952" y="4136637"/>
                  </a:cubicBezTo>
                  <a:cubicBezTo>
                    <a:pt x="645079" y="4144700"/>
                    <a:pt x="661678" y="4151882"/>
                    <a:pt x="677333" y="4160827"/>
                  </a:cubicBezTo>
                  <a:cubicBezTo>
                    <a:pt x="689954" y="4168039"/>
                    <a:pt x="700335" y="4179113"/>
                    <a:pt x="713619" y="4185017"/>
                  </a:cubicBezTo>
                  <a:cubicBezTo>
                    <a:pt x="736920" y="4195373"/>
                    <a:pt x="762000" y="4201144"/>
                    <a:pt x="786190" y="4209208"/>
                  </a:cubicBezTo>
                  <a:lnTo>
                    <a:pt x="822476" y="4221303"/>
                  </a:lnTo>
                  <a:cubicBezTo>
                    <a:pt x="826488" y="4220902"/>
                    <a:pt x="973407" y="4210183"/>
                    <a:pt x="1003904" y="4197113"/>
                  </a:cubicBezTo>
                  <a:cubicBezTo>
                    <a:pt x="1014386" y="4192621"/>
                    <a:pt x="1018316" y="4178789"/>
                    <a:pt x="1028095" y="4172922"/>
                  </a:cubicBezTo>
                  <a:cubicBezTo>
                    <a:pt x="1039028" y="4166362"/>
                    <a:pt x="1052286" y="4164859"/>
                    <a:pt x="1064381" y="4160827"/>
                  </a:cubicBezTo>
                  <a:cubicBezTo>
                    <a:pt x="1241916" y="4042470"/>
                    <a:pt x="1055156" y="4162643"/>
                    <a:pt x="1185333" y="4088256"/>
                  </a:cubicBezTo>
                  <a:cubicBezTo>
                    <a:pt x="1250987" y="4050740"/>
                    <a:pt x="1191375" y="4074146"/>
                    <a:pt x="1257904" y="4051970"/>
                  </a:cubicBezTo>
                  <a:cubicBezTo>
                    <a:pt x="1312177" y="3997697"/>
                    <a:pt x="1247723" y="4054938"/>
                    <a:pt x="1318381" y="4015684"/>
                  </a:cubicBezTo>
                  <a:cubicBezTo>
                    <a:pt x="1443150" y="3946368"/>
                    <a:pt x="1345132" y="3982576"/>
                    <a:pt x="1427238" y="3955208"/>
                  </a:cubicBezTo>
                  <a:cubicBezTo>
                    <a:pt x="1474485" y="3907959"/>
                    <a:pt x="1424910" y="3950323"/>
                    <a:pt x="1487714" y="3918922"/>
                  </a:cubicBezTo>
                  <a:cubicBezTo>
                    <a:pt x="1581505" y="3872028"/>
                    <a:pt x="1469079" y="3913039"/>
                    <a:pt x="1560285" y="3882637"/>
                  </a:cubicBezTo>
                  <a:cubicBezTo>
                    <a:pt x="1568349" y="3874573"/>
                    <a:pt x="1574697" y="3864313"/>
                    <a:pt x="1584476" y="3858446"/>
                  </a:cubicBezTo>
                  <a:cubicBezTo>
                    <a:pt x="1595409" y="3851886"/>
                    <a:pt x="1610806" y="3854316"/>
                    <a:pt x="1620762" y="3846351"/>
                  </a:cubicBezTo>
                  <a:cubicBezTo>
                    <a:pt x="1632113" y="3837270"/>
                    <a:pt x="1634673" y="3820344"/>
                    <a:pt x="1644952" y="3810065"/>
                  </a:cubicBezTo>
                  <a:cubicBezTo>
                    <a:pt x="1655231" y="3799786"/>
                    <a:pt x="1669143" y="3793938"/>
                    <a:pt x="1681238" y="3785875"/>
                  </a:cubicBezTo>
                  <a:cubicBezTo>
                    <a:pt x="1699200" y="3758931"/>
                    <a:pt x="1704997" y="3745096"/>
                    <a:pt x="1729619" y="3725398"/>
                  </a:cubicBezTo>
                  <a:cubicBezTo>
                    <a:pt x="1740970" y="3716317"/>
                    <a:pt x="1754553" y="3710289"/>
                    <a:pt x="1765904" y="3701208"/>
                  </a:cubicBezTo>
                  <a:cubicBezTo>
                    <a:pt x="1774809" y="3694084"/>
                    <a:pt x="1781190" y="3684141"/>
                    <a:pt x="1790095" y="3677017"/>
                  </a:cubicBezTo>
                  <a:cubicBezTo>
                    <a:pt x="1823590" y="3650222"/>
                    <a:pt x="1824342" y="3653507"/>
                    <a:pt x="1862666" y="3640732"/>
                  </a:cubicBezTo>
                  <a:cubicBezTo>
                    <a:pt x="1874761" y="3632668"/>
                    <a:pt x="1887784" y="3625847"/>
                    <a:pt x="1898952" y="3616541"/>
                  </a:cubicBezTo>
                  <a:cubicBezTo>
                    <a:pt x="1992087" y="3538929"/>
                    <a:pt x="1881429" y="3616130"/>
                    <a:pt x="1971523" y="3556065"/>
                  </a:cubicBezTo>
                  <a:cubicBezTo>
                    <a:pt x="1987650" y="3531875"/>
                    <a:pt x="1999346" y="3504052"/>
                    <a:pt x="2019904" y="3483494"/>
                  </a:cubicBezTo>
                  <a:cubicBezTo>
                    <a:pt x="2027968" y="3475430"/>
                    <a:pt x="2036971" y="3468208"/>
                    <a:pt x="2044095" y="3459303"/>
                  </a:cubicBezTo>
                  <a:cubicBezTo>
                    <a:pt x="2053176" y="3447952"/>
                    <a:pt x="2058979" y="3434184"/>
                    <a:pt x="2068285" y="3423017"/>
                  </a:cubicBezTo>
                  <a:cubicBezTo>
                    <a:pt x="2079235" y="3409876"/>
                    <a:pt x="2093620" y="3399872"/>
                    <a:pt x="2104571" y="3386732"/>
                  </a:cubicBezTo>
                  <a:cubicBezTo>
                    <a:pt x="2113877" y="3375565"/>
                    <a:pt x="2118483" y="3360725"/>
                    <a:pt x="2128762" y="3350446"/>
                  </a:cubicBezTo>
                  <a:cubicBezTo>
                    <a:pt x="2139041" y="3340167"/>
                    <a:pt x="2154107" y="3335828"/>
                    <a:pt x="2165047" y="3326256"/>
                  </a:cubicBezTo>
                  <a:cubicBezTo>
                    <a:pt x="2186502" y="3307483"/>
                    <a:pt x="2205364" y="3285938"/>
                    <a:pt x="2225523" y="3265779"/>
                  </a:cubicBezTo>
                  <a:lnTo>
                    <a:pt x="2249714" y="3241589"/>
                  </a:lnTo>
                  <a:lnTo>
                    <a:pt x="2273904" y="3217398"/>
                  </a:lnTo>
                  <a:cubicBezTo>
                    <a:pt x="2281968" y="3209334"/>
                    <a:pt x="2291769" y="3202696"/>
                    <a:pt x="2298095" y="3193208"/>
                  </a:cubicBezTo>
                  <a:cubicBezTo>
                    <a:pt x="2314222" y="3169018"/>
                    <a:pt x="2325918" y="3141195"/>
                    <a:pt x="2346476" y="3120637"/>
                  </a:cubicBezTo>
                  <a:lnTo>
                    <a:pt x="2419047" y="3048065"/>
                  </a:lnTo>
                  <a:cubicBezTo>
                    <a:pt x="2427111" y="3040001"/>
                    <a:pt x="2436913" y="3033363"/>
                    <a:pt x="2443238" y="3023875"/>
                  </a:cubicBezTo>
                  <a:cubicBezTo>
                    <a:pt x="2454226" y="3007393"/>
                    <a:pt x="2472468" y="2974889"/>
                    <a:pt x="2491619" y="2963398"/>
                  </a:cubicBezTo>
                  <a:cubicBezTo>
                    <a:pt x="2502551" y="2956839"/>
                    <a:pt x="2516501" y="2957005"/>
                    <a:pt x="2527904" y="2951303"/>
                  </a:cubicBezTo>
                  <a:cubicBezTo>
                    <a:pt x="2621697" y="2904407"/>
                    <a:pt x="2509266" y="2945422"/>
                    <a:pt x="2600476" y="2915017"/>
                  </a:cubicBezTo>
                  <a:cubicBezTo>
                    <a:pt x="2620635" y="2894858"/>
                    <a:pt x="2645138" y="2878262"/>
                    <a:pt x="2660952" y="2854541"/>
                  </a:cubicBezTo>
                  <a:cubicBezTo>
                    <a:pt x="2735412" y="2742851"/>
                    <a:pt x="2640389" y="2880246"/>
                    <a:pt x="2709333" y="2794065"/>
                  </a:cubicBezTo>
                  <a:cubicBezTo>
                    <a:pt x="2718414" y="2782714"/>
                    <a:pt x="2724442" y="2769130"/>
                    <a:pt x="2733523" y="2757779"/>
                  </a:cubicBezTo>
                  <a:cubicBezTo>
                    <a:pt x="2763527" y="2720274"/>
                    <a:pt x="2757081" y="2746948"/>
                    <a:pt x="2781904" y="2697303"/>
                  </a:cubicBezTo>
                  <a:cubicBezTo>
                    <a:pt x="2814154" y="2632804"/>
                    <a:pt x="2767861" y="2688130"/>
                    <a:pt x="2818190" y="2612637"/>
                  </a:cubicBezTo>
                  <a:cubicBezTo>
                    <a:pt x="2824516" y="2603149"/>
                    <a:pt x="2835257" y="2597351"/>
                    <a:pt x="2842381" y="2588446"/>
                  </a:cubicBezTo>
                  <a:cubicBezTo>
                    <a:pt x="2862079" y="2563823"/>
                    <a:pt x="2883188" y="2514367"/>
                    <a:pt x="2914952" y="2503779"/>
                  </a:cubicBezTo>
                  <a:lnTo>
                    <a:pt x="2951238" y="2491684"/>
                  </a:lnTo>
                  <a:cubicBezTo>
                    <a:pt x="2969202" y="2464737"/>
                    <a:pt x="2974995" y="2450908"/>
                    <a:pt x="2999619" y="2431208"/>
                  </a:cubicBezTo>
                  <a:cubicBezTo>
                    <a:pt x="3075909" y="2370176"/>
                    <a:pt x="3001685" y="2441234"/>
                    <a:pt x="3060095" y="2382827"/>
                  </a:cubicBezTo>
                  <a:cubicBezTo>
                    <a:pt x="3138872" y="2225275"/>
                    <a:pt x="3049679" y="2396159"/>
                    <a:pt x="3144762" y="2237684"/>
                  </a:cubicBezTo>
                  <a:cubicBezTo>
                    <a:pt x="3156857" y="2217525"/>
                    <a:pt x="3163198" y="2192507"/>
                    <a:pt x="3181047" y="2177208"/>
                  </a:cubicBezTo>
                  <a:cubicBezTo>
                    <a:pt x="3193668" y="2166390"/>
                    <a:pt x="3213301" y="2169145"/>
                    <a:pt x="3229428" y="2165113"/>
                  </a:cubicBezTo>
                  <a:cubicBezTo>
                    <a:pt x="3237492" y="2157049"/>
                    <a:pt x="3244130" y="2147248"/>
                    <a:pt x="3253619" y="2140922"/>
                  </a:cubicBezTo>
                  <a:cubicBezTo>
                    <a:pt x="3268621" y="2130921"/>
                    <a:pt x="3288149" y="2128275"/>
                    <a:pt x="3302000" y="2116732"/>
                  </a:cubicBezTo>
                  <a:cubicBezTo>
                    <a:pt x="3374946" y="2055943"/>
                    <a:pt x="3275840" y="2097229"/>
                    <a:pt x="3362476" y="2068351"/>
                  </a:cubicBezTo>
                  <a:lnTo>
                    <a:pt x="3435047" y="1995779"/>
                  </a:lnTo>
                  <a:cubicBezTo>
                    <a:pt x="3447142" y="1983684"/>
                    <a:pt x="3457101" y="1968982"/>
                    <a:pt x="3471333" y="1959494"/>
                  </a:cubicBezTo>
                  <a:lnTo>
                    <a:pt x="3507619" y="1935303"/>
                  </a:lnTo>
                  <a:cubicBezTo>
                    <a:pt x="3511651" y="1923208"/>
                    <a:pt x="3510699" y="1908032"/>
                    <a:pt x="3519714" y="1899017"/>
                  </a:cubicBezTo>
                  <a:cubicBezTo>
                    <a:pt x="3528729" y="1890002"/>
                    <a:pt x="3544596" y="1892624"/>
                    <a:pt x="3556000" y="1886922"/>
                  </a:cubicBezTo>
                  <a:cubicBezTo>
                    <a:pt x="3569002" y="1880421"/>
                    <a:pt x="3580934" y="1871813"/>
                    <a:pt x="3592285" y="1862732"/>
                  </a:cubicBezTo>
                  <a:cubicBezTo>
                    <a:pt x="3601190" y="1855608"/>
                    <a:pt x="3609352" y="1847446"/>
                    <a:pt x="3616476" y="1838541"/>
                  </a:cubicBezTo>
                  <a:cubicBezTo>
                    <a:pt x="3625557" y="1827190"/>
                    <a:pt x="3628339" y="1809960"/>
                    <a:pt x="3640666" y="1802256"/>
                  </a:cubicBezTo>
                  <a:cubicBezTo>
                    <a:pt x="3689054" y="1772014"/>
                    <a:pt x="3707186" y="1787138"/>
                    <a:pt x="3749523" y="1765970"/>
                  </a:cubicBezTo>
                  <a:lnTo>
                    <a:pt x="3846285" y="1717589"/>
                  </a:lnTo>
                  <a:cubicBezTo>
                    <a:pt x="3862412" y="1709525"/>
                    <a:pt x="3881916" y="1706147"/>
                    <a:pt x="3894666" y="1693398"/>
                  </a:cubicBezTo>
                  <a:cubicBezTo>
                    <a:pt x="3902730" y="1685335"/>
                    <a:pt x="3909079" y="1675075"/>
                    <a:pt x="3918857" y="1669208"/>
                  </a:cubicBezTo>
                  <a:cubicBezTo>
                    <a:pt x="3937453" y="1658051"/>
                    <a:pt x="4002614" y="1647618"/>
                    <a:pt x="4015619" y="1645017"/>
                  </a:cubicBezTo>
                  <a:cubicBezTo>
                    <a:pt x="4027714" y="1636954"/>
                    <a:pt x="4038902" y="1627328"/>
                    <a:pt x="4051904" y="1620827"/>
                  </a:cubicBezTo>
                  <a:cubicBezTo>
                    <a:pt x="4083290" y="1605134"/>
                    <a:pt x="4129793" y="1602831"/>
                    <a:pt x="4160762" y="1596637"/>
                  </a:cubicBezTo>
                  <a:cubicBezTo>
                    <a:pt x="4177062" y="1593377"/>
                    <a:pt x="4192526" y="1585030"/>
                    <a:pt x="4209142" y="1584541"/>
                  </a:cubicBezTo>
                  <a:cubicBezTo>
                    <a:pt x="4467094" y="1576954"/>
                    <a:pt x="4725206" y="1576478"/>
                    <a:pt x="4983238" y="1572446"/>
                  </a:cubicBezTo>
                  <a:cubicBezTo>
                    <a:pt x="4996243" y="1569845"/>
                    <a:pt x="5061405" y="1559413"/>
                    <a:pt x="5080000" y="1548256"/>
                  </a:cubicBezTo>
                  <a:cubicBezTo>
                    <a:pt x="5089778" y="1542389"/>
                    <a:pt x="5095285" y="1531189"/>
                    <a:pt x="5104190" y="1524065"/>
                  </a:cubicBezTo>
                  <a:cubicBezTo>
                    <a:pt x="5115541" y="1514984"/>
                    <a:pt x="5127474" y="1506376"/>
                    <a:pt x="5140476" y="1499875"/>
                  </a:cubicBezTo>
                  <a:cubicBezTo>
                    <a:pt x="5200089" y="1470068"/>
                    <a:pt x="5155280" y="1509802"/>
                    <a:pt x="5213047" y="1463589"/>
                  </a:cubicBezTo>
                  <a:cubicBezTo>
                    <a:pt x="5272897" y="1415709"/>
                    <a:pt x="5198561" y="1465980"/>
                    <a:pt x="5261428" y="1403113"/>
                  </a:cubicBezTo>
                  <a:cubicBezTo>
                    <a:pt x="5271707" y="1392834"/>
                    <a:pt x="5285619" y="1386986"/>
                    <a:pt x="5297714" y="1378922"/>
                  </a:cubicBezTo>
                  <a:cubicBezTo>
                    <a:pt x="5335658" y="1265090"/>
                    <a:pt x="5316766" y="1336320"/>
                    <a:pt x="5297714" y="1088637"/>
                  </a:cubicBezTo>
                  <a:cubicBezTo>
                    <a:pt x="5297320" y="1083514"/>
                    <a:pt x="5283314" y="1005581"/>
                    <a:pt x="5273523" y="991875"/>
                  </a:cubicBezTo>
                  <a:cubicBezTo>
                    <a:pt x="5260267" y="973316"/>
                    <a:pt x="5225142" y="943494"/>
                    <a:pt x="5225142" y="943494"/>
                  </a:cubicBezTo>
                  <a:cubicBezTo>
                    <a:pt x="5221110" y="931399"/>
                    <a:pt x="5220457" y="917583"/>
                    <a:pt x="5213047" y="907208"/>
                  </a:cubicBezTo>
                  <a:cubicBezTo>
                    <a:pt x="5199791" y="888649"/>
                    <a:pt x="5164666" y="858827"/>
                    <a:pt x="5164666" y="858827"/>
                  </a:cubicBezTo>
                  <a:cubicBezTo>
                    <a:pt x="5134267" y="767627"/>
                    <a:pt x="5175272" y="880036"/>
                    <a:pt x="5128381" y="786256"/>
                  </a:cubicBezTo>
                  <a:cubicBezTo>
                    <a:pt x="5122679" y="774852"/>
                    <a:pt x="5122845" y="760903"/>
                    <a:pt x="5116285" y="749970"/>
                  </a:cubicBezTo>
                  <a:cubicBezTo>
                    <a:pt x="5110418" y="740192"/>
                    <a:pt x="5099219" y="734684"/>
                    <a:pt x="5092095" y="725779"/>
                  </a:cubicBezTo>
                  <a:cubicBezTo>
                    <a:pt x="5083014" y="714428"/>
                    <a:pt x="5075968" y="701589"/>
                    <a:pt x="5067904" y="689494"/>
                  </a:cubicBezTo>
                  <a:cubicBezTo>
                    <a:pt x="5055300" y="651681"/>
                    <a:pt x="5043078" y="604404"/>
                    <a:pt x="5007428" y="580637"/>
                  </a:cubicBezTo>
                  <a:cubicBezTo>
                    <a:pt x="4995333" y="572573"/>
                    <a:pt x="4982082" y="566019"/>
                    <a:pt x="4971142" y="556446"/>
                  </a:cubicBezTo>
                  <a:cubicBezTo>
                    <a:pt x="4949687" y="537673"/>
                    <a:pt x="4930825" y="516129"/>
                    <a:pt x="4910666" y="495970"/>
                  </a:cubicBezTo>
                  <a:cubicBezTo>
                    <a:pt x="4902603" y="487906"/>
                    <a:pt x="4895964" y="478104"/>
                    <a:pt x="4886476" y="471779"/>
                  </a:cubicBezTo>
                  <a:cubicBezTo>
                    <a:pt x="4840702" y="441264"/>
                    <a:pt x="4860469" y="457868"/>
                    <a:pt x="4826000" y="423398"/>
                  </a:cubicBezTo>
                  <a:cubicBezTo>
                    <a:pt x="4794526" y="328984"/>
                    <a:pt x="4846089" y="465633"/>
                    <a:pt x="4753428" y="326637"/>
                  </a:cubicBezTo>
                  <a:cubicBezTo>
                    <a:pt x="4745365" y="314542"/>
                    <a:pt x="4741565" y="298055"/>
                    <a:pt x="4729238" y="290351"/>
                  </a:cubicBezTo>
                  <a:cubicBezTo>
                    <a:pt x="4575788" y="194444"/>
                    <a:pt x="4716127" y="318567"/>
                    <a:pt x="4620381" y="241970"/>
                  </a:cubicBezTo>
                  <a:cubicBezTo>
                    <a:pt x="4611476" y="234846"/>
                    <a:pt x="4605095" y="224903"/>
                    <a:pt x="4596190" y="217779"/>
                  </a:cubicBezTo>
                  <a:cubicBezTo>
                    <a:pt x="4584839" y="208698"/>
                    <a:pt x="4571255" y="202670"/>
                    <a:pt x="4559904" y="193589"/>
                  </a:cubicBezTo>
                  <a:cubicBezTo>
                    <a:pt x="4550999" y="186465"/>
                    <a:pt x="4545492" y="175265"/>
                    <a:pt x="4535714" y="169398"/>
                  </a:cubicBezTo>
                  <a:cubicBezTo>
                    <a:pt x="4524781" y="162838"/>
                    <a:pt x="4510832" y="163005"/>
                    <a:pt x="4499428" y="157303"/>
                  </a:cubicBezTo>
                  <a:cubicBezTo>
                    <a:pt x="4486426" y="150802"/>
                    <a:pt x="4474493" y="142194"/>
                    <a:pt x="4463142" y="133113"/>
                  </a:cubicBezTo>
                  <a:cubicBezTo>
                    <a:pt x="4454237" y="125989"/>
                    <a:pt x="4449152" y="114022"/>
                    <a:pt x="4438952" y="108922"/>
                  </a:cubicBezTo>
                  <a:cubicBezTo>
                    <a:pt x="4416145" y="97518"/>
                    <a:pt x="4366381" y="84732"/>
                    <a:pt x="4366381" y="84732"/>
                  </a:cubicBezTo>
                  <a:cubicBezTo>
                    <a:pt x="4358317" y="76668"/>
                    <a:pt x="4352390" y="65641"/>
                    <a:pt x="4342190" y="60541"/>
                  </a:cubicBezTo>
                  <a:cubicBezTo>
                    <a:pt x="4327322" y="53107"/>
                    <a:pt x="4309793" y="53013"/>
                    <a:pt x="4293809" y="48446"/>
                  </a:cubicBezTo>
                  <a:cubicBezTo>
                    <a:pt x="4281550" y="44944"/>
                    <a:pt x="4269892" y="39443"/>
                    <a:pt x="4257523" y="36351"/>
                  </a:cubicBezTo>
                  <a:cubicBezTo>
                    <a:pt x="4237579" y="31365"/>
                    <a:pt x="4216880" y="29665"/>
                    <a:pt x="4197047" y="24256"/>
                  </a:cubicBezTo>
                  <a:cubicBezTo>
                    <a:pt x="4098998" y="-2485"/>
                    <a:pt x="4140602" y="65"/>
                    <a:pt x="4100285" y="65"/>
                  </a:cubicBezTo>
                  <a:close/>
                </a:path>
              </a:pathLst>
            </a:custGeom>
            <a:solidFill>
              <a:srgbClr val="FFFF00">
                <a:alpha val="25000"/>
              </a:srgbClr>
            </a:solidFill>
            <a:ln w="3175" cmpd="sng">
              <a:solidFill>
                <a:srgbClr val="464638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18324876">
              <a:off x="4026840" y="4613929"/>
              <a:ext cx="1950647" cy="53984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latin typeface="Calibri"/>
                  <a:cs typeface="Calibri"/>
                </a:rPr>
                <a:t>rupture zone</a:t>
              </a:r>
              <a:endParaRPr lang="en-US" sz="2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1964 Great Alaska earthquake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67207" y="2048735"/>
            <a:ext cx="67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49855" y="472966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5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 rot="16200000">
            <a:off x="-2781299" y="2705098"/>
            <a:ext cx="6858001" cy="1447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spc="-5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j-ea"/>
                <a:cs typeface="+mj-cs"/>
              </a:rPr>
              <a:t>up &amp; down</a:t>
            </a:r>
            <a:endParaRPr kumimoji="0" lang="en-US" sz="12000" b="1" i="0" u="none" strike="noStrike" kern="1200" cap="none" spc="-50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" name="Picture 1" descr="Screen Shot 2014-03-25 at 7.33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918" y="76200"/>
            <a:ext cx="7760082" cy="6680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295400" y="-152400"/>
            <a:ext cx="7848600" cy="70104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184065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16973</TotalTime>
  <Words>969</Words>
  <Application>Microsoft Macintosh PowerPoint</Application>
  <PresentationFormat>On-screen Show (4:3)</PresentationFormat>
  <Paragraphs>212</Paragraphs>
  <Slides>31</Slides>
  <Notes>8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Executive</vt:lpstr>
      <vt:lpstr>The Alaska Earthquake Center and Overview of Seismicity</vt:lpstr>
      <vt:lpstr>PowerPoint Presentation</vt:lpstr>
      <vt:lpstr>Earthquake Center mission and historical perspective</vt:lpstr>
      <vt:lpstr>People</vt:lpstr>
      <vt:lpstr>Why is it important to monitor earthquakes in Alaska?</vt:lpstr>
      <vt:lpstr>Types of Faults</vt:lpstr>
      <vt:lpstr>PowerPoint Presentation</vt:lpstr>
      <vt:lpstr>The 1964 Great Alaska earthquake</vt:lpstr>
      <vt:lpstr>PowerPoint Presentation</vt:lpstr>
      <vt:lpstr>PowerPoint Presentation</vt:lpstr>
      <vt:lpstr>Alaska regional seismic network - History</vt:lpstr>
      <vt:lpstr>Alaska regional seismic network - Present</vt:lpstr>
      <vt:lpstr>Reported seismicity in Alaska</vt:lpstr>
      <vt:lpstr>Contributions to picks for regional earthquake processing</vt:lpstr>
      <vt:lpstr>Seismicity in Alaska 2015</vt:lpstr>
      <vt:lpstr>M&gt;=5 Events in Alaska in 2015</vt:lpstr>
      <vt:lpstr>January-February Pribilof Islands earthquakes</vt:lpstr>
      <vt:lpstr>M6.8 May 29 Sutwik Island Earthquake</vt:lpstr>
      <vt:lpstr>July-September  Fox Islands events</vt:lpstr>
      <vt:lpstr>M6.3 July 29 Iliamna earthquake</vt:lpstr>
      <vt:lpstr>Data</vt:lpstr>
      <vt:lpstr>M&gt;=4 earthquakes for past 25 years</vt:lpstr>
      <vt:lpstr>PowerPoint Presentation</vt:lpstr>
      <vt:lpstr>Future priorities</vt:lpstr>
      <vt:lpstr>PowerPoint Presentation</vt:lpstr>
      <vt:lpstr>Other projects</vt:lpstr>
      <vt:lpstr>Tectonics of Alaska</vt:lpstr>
      <vt:lpstr>Products</vt:lpstr>
      <vt:lpstr>ShakeMap</vt:lpstr>
      <vt:lpstr>Seismic network</vt:lpstr>
      <vt:lpstr>Budget</vt:lpstr>
    </vt:vector>
  </TitlesOfParts>
  <Company>Univ. of Alaska Fairbanks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Seismicity in Alaska: An Overview with 2014 Highlights</dc:title>
  <dc:creator>Natasha Ruppert</dc:creator>
  <cp:lastModifiedBy>Natalia Ruppert</cp:lastModifiedBy>
  <cp:revision>174</cp:revision>
  <dcterms:created xsi:type="dcterms:W3CDTF">2014-11-05T22:45:17Z</dcterms:created>
  <dcterms:modified xsi:type="dcterms:W3CDTF">2015-11-10T05:48:36Z</dcterms:modified>
</cp:coreProperties>
</file>