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5"/>
  </p:notesMasterIdLst>
  <p:sldIdLst>
    <p:sldId id="256" r:id="rId2"/>
    <p:sldId id="265" r:id="rId3"/>
    <p:sldId id="271" r:id="rId4"/>
    <p:sldId id="264" r:id="rId5"/>
    <p:sldId id="266" r:id="rId6"/>
    <p:sldId id="258" r:id="rId7"/>
    <p:sldId id="275" r:id="rId8"/>
    <p:sldId id="276" r:id="rId9"/>
    <p:sldId id="261" r:id="rId10"/>
    <p:sldId id="277" r:id="rId11"/>
    <p:sldId id="274" r:id="rId12"/>
    <p:sldId id="273" r:id="rId13"/>
    <p:sldId id="27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p14:section name="Untitled Section" id="{A53C1580-2619-4C46-A05C-5AF20B557B7F}">
          <p14:sldIdLst>
            <p14:sldId id="256"/>
            <p14:sldId id="265"/>
            <p14:sldId id="271"/>
            <p14:sldId id="264"/>
            <p14:sldId id="266"/>
            <p14:sldId id="258"/>
            <p14:sldId id="270"/>
            <p14:sldId id="269"/>
            <p14:sldId id="259"/>
            <p14:sldId id="261"/>
            <p14:sldId id="272"/>
            <p14:sldId id="274"/>
            <p14:sldId id="273"/>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038" autoAdjust="0"/>
    <p:restoredTop sz="94660"/>
  </p:normalViewPr>
  <p:slideViewPr>
    <p:cSldViewPr snapToGrid="0" snapToObjects="1">
      <p:cViewPr>
        <p:scale>
          <a:sx n="100" d="100"/>
          <a:sy n="100" d="100"/>
        </p:scale>
        <p:origin x="-1152" y="-4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96393-8FFA-AF47-974C-451781124298}" type="datetimeFigureOut">
              <a:rPr lang="en-US"/>
              <a:pPr/>
              <a:t>11/9/15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67143-FD14-0245-8FD1-DBCFA0A0A5DD}" type="slidenum">
              <a: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6181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 system, web</a:t>
            </a:r>
            <a:r>
              <a:rPr lang="en-US" baseline="0"/>
              <a:t> services oriented</a:t>
            </a:r>
            <a:endParaRPr lang="en-US"/>
          </a:p>
        </p:txBody>
      </p:sp>
      <p:sp>
        <p:nvSpPr>
          <p:cNvPr id="4" name="Slide Number Placeholder 3"/>
          <p:cNvSpPr>
            <a:spLocks noGrp="1"/>
          </p:cNvSpPr>
          <p:nvPr>
            <p:ph type="sldNum" sz="quarter" idx="10"/>
          </p:nvPr>
        </p:nvSpPr>
        <p:spPr/>
        <p:txBody>
          <a:bodyPr/>
          <a:lstStyle/>
          <a:p>
            <a:fld id="{63C67143-FD14-0245-8FD1-DBCFA0A0A5DD}" type="slidenum">
              <a:rPr/>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4681634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the</a:t>
            </a:r>
            <a:r>
              <a:rPr lang="en-US" baseline="0" dirty="0" smtClean="0"/>
              <a:t> html report</a:t>
            </a:r>
            <a:endParaRPr lang="en-US" dirty="0"/>
          </a:p>
        </p:txBody>
      </p:sp>
      <p:sp>
        <p:nvSpPr>
          <p:cNvPr id="4" name="Slide Number Placeholder 3"/>
          <p:cNvSpPr>
            <a:spLocks noGrp="1"/>
          </p:cNvSpPr>
          <p:nvPr>
            <p:ph type="sldNum" sz="quarter" idx="10"/>
          </p:nvPr>
        </p:nvSpPr>
        <p:spPr/>
        <p:txBody>
          <a:bodyPr/>
          <a:lstStyle/>
          <a:p>
            <a:fld id="{63C67143-FD14-0245-8FD1-DBCFA0A0A5DD}"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all these metrics through web services, which makes</a:t>
            </a:r>
            <a:r>
              <a:rPr lang="en-US" baseline="0" dirty="0"/>
              <a:t> it easy to incorporate into scripts or import to other tools</a:t>
            </a:r>
            <a:r>
              <a:rPr lang="en-US" baseline="0" dirty="0" smtClean="0"/>
              <a:t>.</a:t>
            </a:r>
          </a:p>
          <a:p>
            <a:r>
              <a:rPr lang="en-US" baseline="0" dirty="0" smtClean="0"/>
              <a:t>46 </a:t>
            </a:r>
            <a:r>
              <a:rPr lang="en-US" baseline="0" dirty="0" smtClean="0"/>
              <a:t>metrics</a:t>
            </a:r>
          </a:p>
          <a:p>
            <a:r>
              <a:rPr lang="en-US" baseline="0" smtClean="0"/>
              <a:t>ASL </a:t>
            </a:r>
            <a:r>
              <a:rPr lang="en-US" baseline="0" dirty="0" smtClean="0"/>
              <a:t>has shared their coherence metric for co-located sensors</a:t>
            </a:r>
          </a:p>
          <a:p>
            <a:endParaRPr lang="en-US" dirty="0"/>
          </a:p>
        </p:txBody>
      </p:sp>
      <p:sp>
        <p:nvSpPr>
          <p:cNvPr id="4" name="Slide Number Placeholder 3"/>
          <p:cNvSpPr>
            <a:spLocks noGrp="1"/>
          </p:cNvSpPr>
          <p:nvPr>
            <p:ph type="sldNum" sz="quarter" idx="10"/>
          </p:nvPr>
        </p:nvSpPr>
        <p:spPr/>
        <p:txBody>
          <a:bodyPr/>
          <a:lstStyle/>
          <a:p>
            <a:fld id="{63C67143-FD14-0245-8FD1-DBCFA0A0A5DD}" type="slidenum">
              <a:rPr lang="uk-UA"/>
              <a:pPr/>
              <a:t>3</a:t>
            </a:fld>
            <a:endParaRPr lang="uk-UA"/>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6267747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we’re certain</a:t>
            </a:r>
            <a:r>
              <a:rPr lang="en-US" baseline="0"/>
              <a:t> that we can keep up with the full archive for current data, we’ll move backwards and fill in the holes in our existing archive that didn’t get run as virtual networks.</a:t>
            </a:r>
            <a:endParaRPr lang="en-US"/>
          </a:p>
        </p:txBody>
      </p:sp>
      <p:sp>
        <p:nvSpPr>
          <p:cNvPr id="4" name="Slide Number Placeholder 3"/>
          <p:cNvSpPr>
            <a:spLocks noGrp="1"/>
          </p:cNvSpPr>
          <p:nvPr>
            <p:ph type="sldNum" sz="quarter" idx="10"/>
          </p:nvPr>
        </p:nvSpPr>
        <p:spPr/>
        <p:txBody>
          <a:bodyPr/>
          <a:lstStyle/>
          <a:p>
            <a:fld id="{63C67143-FD14-0245-8FD1-DBCFA0A0A5DD}" type="slidenum">
              <a:rPr/>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848102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Subset of 12 </a:t>
            </a:r>
            <a:r>
              <a:rPr lang="en-US" dirty="0" smtClean="0"/>
              <a:t>metrics, denoted by color. Transparency indicates</a:t>
            </a:r>
            <a:r>
              <a:rPr lang="en-US" baseline="0" dirty="0" smtClean="0"/>
              <a:t> whether we have &gt; 0, 50, 80 coverage per month. Red indicates no coverage. </a:t>
            </a:r>
            <a:endParaRPr lang="en-US" dirty="0" smtClean="0"/>
          </a:p>
          <a:p>
            <a:r>
              <a:rPr lang="en-US" dirty="0"/>
              <a:t>The network definition for N4 has</a:t>
            </a:r>
            <a:r>
              <a:rPr lang="en-US" baseline="0" dirty="0"/>
              <a:t> a start year of 2013, and the first data in our archive is for November 2013</a:t>
            </a:r>
            <a:r>
              <a:rPr lang="en-US" baseline="0" dirty="0" smtClean="0"/>
              <a:t>.</a:t>
            </a:r>
          </a:p>
          <a:p>
            <a:endParaRPr lang="en-US" baseline="0" dirty="0"/>
          </a:p>
        </p:txBody>
      </p:sp>
      <p:sp>
        <p:nvSpPr>
          <p:cNvPr id="4" name="Slide Number Placeholder 3"/>
          <p:cNvSpPr>
            <a:spLocks noGrp="1"/>
          </p:cNvSpPr>
          <p:nvPr>
            <p:ph type="sldNum" sz="quarter" idx="10"/>
          </p:nvPr>
        </p:nvSpPr>
        <p:spPr/>
        <p:txBody>
          <a:bodyPr/>
          <a:lstStyle/>
          <a:p>
            <a:fld id="{63C67143-FD14-0245-8FD1-DBCFA0A0A5DD}" type="slidenum">
              <a:rPr/>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989728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C67143-FD14-0245-8FD1-DBCFA0A0A5DD}" type="slidenum">
              <a:rPr/>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084141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receive data outside these time periods, recalculation needs to be kicked off by hand.</a:t>
            </a:r>
            <a:endParaRPr lang="en-US" dirty="0"/>
          </a:p>
        </p:txBody>
      </p:sp>
      <p:sp>
        <p:nvSpPr>
          <p:cNvPr id="4" name="Slide Number Placeholder 3"/>
          <p:cNvSpPr>
            <a:spLocks noGrp="1"/>
          </p:cNvSpPr>
          <p:nvPr>
            <p:ph type="sldNum" sz="quarter" idx="10"/>
          </p:nvPr>
        </p:nvSpPr>
        <p:spPr/>
        <p:txBody>
          <a:bodyPr/>
          <a:lstStyle/>
          <a:p>
            <a:fld id="{63C67143-FD14-0245-8FD1-DBCFA0A0A5DD}" type="slidenum">
              <a:rPr/>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084141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Internal web service</a:t>
            </a:r>
          </a:p>
          <a:p>
            <a:r>
              <a:rPr lang="en-US"/>
              <a:t>Doesn</a:t>
            </a:r>
            <a:r>
              <a:rPr lang="uk-UA"/>
              <a:t>’</a:t>
            </a:r>
            <a:r>
              <a:rPr lang="en-US"/>
              <a:t>t</a:t>
            </a:r>
            <a:r>
              <a:rPr lang="en-US" baseline="0"/>
              <a:t> cover event based metrics yet</a:t>
            </a:r>
            <a:endParaRPr lang="en-US"/>
          </a:p>
        </p:txBody>
      </p:sp>
      <p:sp>
        <p:nvSpPr>
          <p:cNvPr id="4" name="Slide Number Placeholder 3"/>
          <p:cNvSpPr>
            <a:spLocks noGrp="1"/>
          </p:cNvSpPr>
          <p:nvPr>
            <p:ph type="sldNum" sz="quarter" idx="10"/>
          </p:nvPr>
        </p:nvSpPr>
        <p:spPr/>
        <p:txBody>
          <a:bodyPr/>
          <a:lstStyle/>
          <a:p>
            <a:fld id="{63C67143-FD14-0245-8FD1-DBCFA0A0A5DD}" type="slidenum">
              <a:rPr/>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084141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Composite PDF for all TA stations since 2005 takes less than a minute to</a:t>
            </a:r>
            <a:r>
              <a:rPr lang="en-US" baseline="0" dirty="0" smtClean="0"/>
              <a:t> create.</a:t>
            </a:r>
            <a:endParaRPr lang="en-US" dirty="0"/>
          </a:p>
        </p:txBody>
      </p:sp>
      <p:sp>
        <p:nvSpPr>
          <p:cNvPr id="4" name="Slide Number Placeholder 3"/>
          <p:cNvSpPr>
            <a:spLocks noGrp="1"/>
          </p:cNvSpPr>
          <p:nvPr>
            <p:ph type="sldNum" sz="quarter" idx="10"/>
          </p:nvPr>
        </p:nvSpPr>
        <p:spPr/>
        <p:txBody>
          <a:bodyPr/>
          <a:lstStyle/>
          <a:p>
            <a:fld id="{63C67143-FD14-0245-8FD1-DBCFA0A0A5D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a:t>
            </a:r>
            <a:r>
              <a:rPr lang="en-US" baseline="0" smtClean="0"/>
              <a:t>packages available</a:t>
            </a:r>
            <a:endParaRPr lang="en-US" dirty="0"/>
          </a:p>
        </p:txBody>
      </p:sp>
      <p:sp>
        <p:nvSpPr>
          <p:cNvPr id="4" name="Slide Number Placeholder 3"/>
          <p:cNvSpPr>
            <a:spLocks noGrp="1"/>
          </p:cNvSpPr>
          <p:nvPr>
            <p:ph type="sldNum" sz="quarter" idx="10"/>
          </p:nvPr>
        </p:nvSpPr>
        <p:spPr/>
        <p:txBody>
          <a:bodyPr/>
          <a:lstStyle/>
          <a:p>
            <a:fld id="{63C67143-FD14-0245-8FD1-DBCFA0A0A5DD}" type="slidenum">
              <a:rPr/>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084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13" descr="_GLOBE_FULL_IMAGE-SM"/>
          <p:cNvPicPr>
            <a:picLocks noChangeAspect="1" noChangeArrowheads="1"/>
          </p:cNvPicPr>
          <p:nvPr/>
        </p:nvPicPr>
        <p:blipFill>
          <a:blip r:embed="rId2"/>
          <a:srcRect/>
          <a:stretch>
            <a:fillRect/>
          </a:stretch>
        </p:blipFill>
        <p:spPr bwMode="auto">
          <a:xfrm>
            <a:off x="0" y="50800"/>
            <a:ext cx="7391400" cy="6781800"/>
          </a:xfrm>
          <a:prstGeom prst="rect">
            <a:avLst/>
          </a:prstGeom>
          <a:noFill/>
          <a:ln w="9525">
            <a:noFill/>
            <a:miter lim="800000"/>
            <a:headEnd/>
            <a:tailEnd/>
          </a:ln>
        </p:spPr>
      </p:pic>
      <p:sp>
        <p:nvSpPr>
          <p:cNvPr id="2143235" name="Rectangle 3"/>
          <p:cNvSpPr>
            <a:spLocks noGrp="1" noChangeArrowheads="1"/>
          </p:cNvSpPr>
          <p:nvPr>
            <p:ph type="ctrTitle"/>
          </p:nvPr>
        </p:nvSpPr>
        <p:spPr>
          <a:xfrm>
            <a:off x="838200" y="228600"/>
            <a:ext cx="7772400" cy="1143000"/>
          </a:xfrm>
        </p:spPr>
        <p:txBody>
          <a:bodyPr/>
          <a:lstStyle>
            <a:lvl1pPr>
              <a:defRPr>
                <a:solidFill>
                  <a:schemeClr val="bg1"/>
                </a:solidFill>
              </a:defRPr>
            </a:lvl1pPr>
          </a:lstStyle>
          <a:p>
            <a:r>
              <a:rPr lang="en-US" smtClean="0"/>
              <a:t>Click to edit Master title style</a:t>
            </a:r>
            <a:endParaRPr lang="en-US"/>
          </a:p>
        </p:txBody>
      </p:sp>
      <p:sp>
        <p:nvSpPr>
          <p:cNvPr id="2143236" name="Rectangle 4"/>
          <p:cNvSpPr>
            <a:spLocks noGrp="1" noChangeArrowheads="1"/>
          </p:cNvSpPr>
          <p:nvPr>
            <p:ph type="subTitle" idx="1"/>
          </p:nvPr>
        </p:nvSpPr>
        <p:spPr>
          <a:xfrm>
            <a:off x="2362200" y="1676400"/>
            <a:ext cx="6400800" cy="1752600"/>
          </a:xfrm>
        </p:spPr>
        <p:txBody>
          <a:bodyPr/>
          <a:lstStyle>
            <a:lvl1pPr marL="0" indent="0" algn="ctr">
              <a:buFont typeface="Arial" pitchFamily="-109" charset="0"/>
              <a:buNone/>
              <a:defRPr>
                <a:solidFill>
                  <a:schemeClr val="bg1"/>
                </a:solidFill>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chemeClr val="bg1"/>
                </a:solidFill>
              </a:defRPr>
            </a:lvl1pPr>
          </a:lstStyle>
          <a:p>
            <a:fld id="{E57236C0-9858-1D45-A442-E4C2F3B4DB1B}" type="datetimeFigureOut">
              <a:rPr lang="en-US"/>
              <a:pPr/>
              <a:t>11/9/15</a:t>
            </a:fld>
            <a:endParaRPr lang="en-US"/>
          </a:p>
        </p:txBody>
      </p:sp>
      <p:sp>
        <p:nvSpPr>
          <p:cNvPr id="6" name="Rectangle 6"/>
          <p:cNvSpPr>
            <a:spLocks noGrp="1" noChangeArrowheads="1"/>
          </p:cNvSpPr>
          <p:nvPr>
            <p:ph type="ftr" sz="quarter" idx="11"/>
          </p:nvPr>
        </p:nvSpPr>
        <p:spPr/>
        <p:txBody>
          <a:bodyPr/>
          <a:lstStyle>
            <a:lvl1pPr>
              <a:defRPr>
                <a:solidFill>
                  <a:schemeClr val="bg1"/>
                </a:solidFill>
              </a:defRPr>
            </a:lvl1pPr>
          </a:lstStyle>
          <a:p>
            <a:endParaRPr lang="en-US"/>
          </a:p>
        </p:txBody>
      </p:sp>
      <p:sp>
        <p:nvSpPr>
          <p:cNvPr id="7" name="Rectangle 7"/>
          <p:cNvSpPr>
            <a:spLocks noGrp="1" noChangeArrowheads="1"/>
          </p:cNvSpPr>
          <p:nvPr>
            <p:ph type="sldNum" sz="quarter" idx="12"/>
          </p:nvPr>
        </p:nvSpPr>
        <p:spPr>
          <a:xfrm>
            <a:off x="6553200" y="6248400"/>
            <a:ext cx="1905000" cy="457200"/>
          </a:xfrm>
        </p:spPr>
        <p:txBody>
          <a:bodyPr/>
          <a:lstStyle>
            <a:lvl1pPr>
              <a:defRPr>
                <a:solidFill>
                  <a:schemeClr val="bg1"/>
                </a:solidFill>
              </a:defRPr>
            </a:lvl1pPr>
          </a:lstStyle>
          <a:p>
            <a:fld id="{F807A6AF-1C7C-4E41-86DC-DA2927C1B7B4}" type="slidenum">
              <a:rPr lang="uk-UA"/>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2209800"/>
            <a:ext cx="3810000" cy="3810000"/>
          </a:xfrm>
        </p:spPr>
        <p:txBody>
          <a:bodyPr/>
          <a:lstStyle/>
          <a:p>
            <a:pPr lvl="0"/>
            <a:r>
              <a:rPr lang="en-US" noProof="0" dirty="0" smtClean="0"/>
              <a:t>Click icon to add chart</a:t>
            </a:r>
          </a:p>
        </p:txBody>
      </p:sp>
      <p:sp>
        <p:nvSpPr>
          <p:cNvPr id="5"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E57236C0-9858-1D45-A442-E4C2F3B4DB1B}" type="datetimeFigureOut">
              <a:rPr lang="en-US"/>
              <a:pPr/>
              <a:t>11/9/15</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F807A6AF-1C7C-4E41-86DC-DA2927C1B7B4}" type="slidenum">
              <a:rPr lang="uk-UA"/>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10668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4"/>
          <p:cNvSpPr>
            <a:spLocks noGrp="1" noChangeArrowheads="1"/>
          </p:cNvSpPr>
          <p:nvPr>
            <p:ph type="body" idx="1"/>
          </p:nvPr>
        </p:nvSpPr>
        <p:spPr bwMode="auto">
          <a:xfrm>
            <a:off x="685800" y="22098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4221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b="0">
                <a:latin typeface="Arial" pitchFamily="-109" charset="0"/>
                <a:ea typeface="+mn-ea"/>
                <a:cs typeface="+mn-cs"/>
              </a:defRPr>
            </a:lvl1pPr>
          </a:lstStyle>
          <a:p>
            <a:fld id="{E57236C0-9858-1D45-A442-E4C2F3B4DB1B}" type="datetimeFigureOut">
              <a:rPr lang="en-US"/>
              <a:pPr/>
              <a:t>11/9/15</a:t>
            </a:fld>
            <a:endParaRPr lang="en-US"/>
          </a:p>
        </p:txBody>
      </p:sp>
      <p:sp>
        <p:nvSpPr>
          <p:cNvPr id="214221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latin typeface="Arial" pitchFamily="-109" charset="0"/>
                <a:ea typeface="+mn-ea"/>
                <a:cs typeface="+mn-cs"/>
              </a:defRPr>
            </a:lvl1pPr>
          </a:lstStyle>
          <a:p>
            <a:endParaRPr lang="en-US"/>
          </a:p>
        </p:txBody>
      </p:sp>
      <p:sp>
        <p:nvSpPr>
          <p:cNvPr id="2142215" name="Rectangle 7"/>
          <p:cNvSpPr>
            <a:spLocks noGrp="1" noChangeArrowheads="1"/>
          </p:cNvSpPr>
          <p:nvPr>
            <p:ph type="sldNum" sz="quarter" idx="4"/>
          </p:nvPr>
        </p:nvSpPr>
        <p:spPr bwMode="auto">
          <a:xfrm>
            <a:off x="7034213"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latin typeface="Arial" pitchFamily="-109" charset="0"/>
                <a:ea typeface="+mn-ea"/>
                <a:cs typeface="+mn-cs"/>
              </a:defRPr>
            </a:lvl1pPr>
          </a:lstStyle>
          <a:p>
            <a:fld id="{F807A6AF-1C7C-4E41-86DC-DA2927C1B7B4}" type="slidenum">
              <a:rPr lang="uk-UA"/>
              <a:pPr/>
              <a:t>‹#›</a:t>
            </a:fld>
            <a:endParaRPr lang="uk-UA"/>
          </a:p>
        </p:txBody>
      </p:sp>
      <p:pic>
        <p:nvPicPr>
          <p:cNvPr id="1031" name="Picture 16" descr="ES_07_NoUnav_Banner"/>
          <p:cNvPicPr>
            <a:picLocks noChangeAspect="1" noChangeArrowheads="1"/>
          </p:cNvPicPr>
          <p:nvPr/>
        </p:nvPicPr>
        <p:blipFill>
          <a:blip r:embed="rId16"/>
          <a:srcRect/>
          <a:stretch>
            <a:fillRect/>
          </a:stretch>
        </p:blipFill>
        <p:spPr bwMode="auto">
          <a:xfrm>
            <a:off x="0" y="0"/>
            <a:ext cx="9144000" cy="866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1" fontAlgn="base" hangingPunct="1">
        <a:spcBef>
          <a:spcPct val="20000"/>
        </a:spcBef>
        <a:spcAft>
          <a:spcPct val="0"/>
        </a:spcAft>
        <a:buFont typeface="Arial" pitchFamily="-112"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112"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112"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Arial" pitchFamily="-112"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112"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ran.r-project.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file://localhost/Users/gillian/Desktop/InitialReport.v3.html" TargetMode="External"/><Relationship Id="rId4" Type="http://schemas.openxmlformats.org/officeDocument/2006/relationships/hyperlink" Target="file://localhost/Users/GillianSharer/Desktop/InitialReport.v3.html"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ervices.iris.edu/musta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66868"/>
            <a:ext cx="7772400" cy="1143000"/>
          </a:xfrm>
        </p:spPr>
        <p:txBody>
          <a:bodyPr/>
          <a:lstStyle/>
          <a:p>
            <a:r>
              <a:rPr lang="en-US" dirty="0"/>
              <a:t>MUSTANG Quality </a:t>
            </a:r>
            <a:r>
              <a:rPr lang="en-US" dirty="0" smtClean="0"/>
              <a:t>Assurance</a:t>
            </a:r>
            <a:endParaRPr lang="en-US" dirty="0"/>
          </a:p>
        </p:txBody>
      </p:sp>
      <p:sp>
        <p:nvSpPr>
          <p:cNvPr id="4" name="Subtitle 2"/>
          <p:cNvSpPr txBox="1">
            <a:spLocks/>
          </p:cNvSpPr>
          <p:nvPr/>
        </p:nvSpPr>
        <p:spPr bwMode="auto">
          <a:xfrm>
            <a:off x="5118953" y="3076192"/>
            <a:ext cx="3491647"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109" charset="0"/>
              <a:buNone/>
              <a:defRPr sz="3200">
                <a:solidFill>
                  <a:schemeClr val="bg1"/>
                </a:solidFill>
                <a:latin typeface="+mn-lt"/>
                <a:ea typeface="+mn-ea"/>
                <a:cs typeface="+mn-cs"/>
              </a:defRPr>
            </a:lvl1pPr>
            <a:lvl2pPr marL="742950" indent="-285750" algn="l" rtl="0" eaLnBrk="1" fontAlgn="base" hangingPunct="1">
              <a:spcBef>
                <a:spcPct val="20000"/>
              </a:spcBef>
              <a:spcAft>
                <a:spcPct val="0"/>
              </a:spcAft>
              <a:buFont typeface="Arial" pitchFamily="-112"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112"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Arial" pitchFamily="-112"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112"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9pPr>
          </a:lstStyle>
          <a:p>
            <a:pPr algn="l"/>
            <a:r>
              <a:rPr lang="en-US" sz="2400" dirty="0">
                <a:solidFill>
                  <a:schemeClr val="bg1">
                    <a:lumMod val="85000"/>
                  </a:schemeClr>
                </a:solidFill>
              </a:rPr>
              <a:t>Gillian Sharer</a:t>
            </a:r>
          </a:p>
          <a:p>
            <a:pPr algn="l"/>
            <a:r>
              <a:rPr lang="en-US" sz="2400" dirty="0">
                <a:solidFill>
                  <a:schemeClr val="bg1">
                    <a:lumMod val="85000"/>
                  </a:schemeClr>
                </a:solidFill>
              </a:rPr>
              <a:t>TA Team Meeting</a:t>
            </a:r>
          </a:p>
          <a:p>
            <a:pPr algn="l"/>
            <a:r>
              <a:rPr lang="en-US" sz="2400" dirty="0">
                <a:solidFill>
                  <a:schemeClr val="bg1">
                    <a:lumMod val="85000"/>
                  </a:schemeClr>
                </a:solidFill>
              </a:rPr>
              <a:t>November</a:t>
            </a:r>
            <a:r>
              <a:rPr lang="en-US" sz="2400" dirty="0" smtClean="0">
                <a:solidFill>
                  <a:schemeClr val="bg1">
                    <a:lumMod val="85000"/>
                  </a:schemeClr>
                </a:solidFill>
              </a:rPr>
              <a:t> 9-</a:t>
            </a:r>
            <a:r>
              <a:rPr lang="en-US" sz="2400" dirty="0">
                <a:solidFill>
                  <a:schemeClr val="bg1">
                    <a:lumMod val="85000"/>
                  </a:schemeClr>
                </a:solidFill>
              </a:rPr>
              <a:t>10, 2015</a:t>
            </a:r>
          </a:p>
          <a:p>
            <a:pPr algn="l"/>
            <a:endParaRPr lang="en-US" sz="2400" dirty="0">
              <a:solidFill>
                <a:schemeClr val="bg1">
                  <a:lumMod val="85000"/>
                </a:schemeClr>
              </a:solidFill>
            </a:endParaRPr>
          </a:p>
          <a:p>
            <a:pPr algn="l"/>
            <a:r>
              <a:rPr lang="en-US" sz="1800" dirty="0">
                <a:solidFill>
                  <a:schemeClr val="bg1">
                    <a:lumMod val="85000"/>
                  </a:schemeClr>
                </a:solidFill>
              </a:rPr>
              <a:t>With contributions from Rob Casey, Bruce </a:t>
            </a:r>
            <a:r>
              <a:rPr lang="en-US" sz="1800" dirty="0" err="1">
                <a:solidFill>
                  <a:schemeClr val="bg1">
                    <a:lumMod val="85000"/>
                  </a:schemeClr>
                </a:solidFill>
              </a:rPr>
              <a:t>Weertman</a:t>
            </a:r>
            <a:r>
              <a:rPr lang="en-US" sz="1800" dirty="0">
                <a:solidFill>
                  <a:schemeClr val="bg1">
                    <a:lumMod val="85000"/>
                  </a:schemeClr>
                </a:solidFill>
              </a:rPr>
              <a:t>, Laura Hutchinson, and Mary Templeton</a:t>
            </a:r>
          </a:p>
        </p:txBody>
      </p:sp>
      <p:sp>
        <p:nvSpPr>
          <p:cNvPr id="5" name="TextBox 4"/>
          <p:cNvSpPr txBox="1"/>
          <p:nvPr/>
        </p:nvSpPr>
        <p:spPr>
          <a:xfrm>
            <a:off x="3481822" y="1809868"/>
            <a:ext cx="5128778" cy="461665"/>
          </a:xfrm>
          <a:prstGeom prst="rect">
            <a:avLst/>
          </a:prstGeom>
          <a:noFill/>
        </p:spPr>
        <p:txBody>
          <a:bodyPr wrap="none" rtlCol="0">
            <a:spAutoFit/>
          </a:bodyPr>
          <a:lstStyle/>
          <a:p>
            <a:pPr algn="ctr"/>
            <a:r>
              <a:rPr lang="en-US" sz="2400" dirty="0" smtClean="0">
                <a:solidFill>
                  <a:schemeClr val="bg1"/>
                </a:solidFill>
              </a:rPr>
              <a:t>Recent Progress and Development</a:t>
            </a:r>
            <a:r>
              <a:rPr lang="en-US" sz="2400" dirty="0" smtClean="0"/>
              <a:t> </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874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
          <p:cNvSpPr txBox="1">
            <a:spLocks/>
          </p:cNvSpPr>
          <p:nvPr/>
        </p:nvSpPr>
        <p:spPr bwMode="auto">
          <a:xfrm>
            <a:off x="685799" y="-79951"/>
            <a:ext cx="8136439"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pPr algn="r"/>
            <a:r>
              <a:rPr lang="en-US" dirty="0" smtClean="0">
                <a:ln>
                  <a:solidFill>
                    <a:schemeClr val="tx1"/>
                  </a:solidFill>
                </a:ln>
                <a:solidFill>
                  <a:schemeClr val="bg1"/>
                </a:solidFill>
              </a:rPr>
              <a:t>CRAN R Code</a:t>
            </a:r>
            <a:endParaRPr lang="en-US" dirty="0">
              <a:ln>
                <a:solidFill>
                  <a:schemeClr val="tx1"/>
                </a:solidFill>
              </a:ln>
              <a:solidFill>
                <a:schemeClr val="bg1"/>
              </a:solidFill>
            </a:endParaRPr>
          </a:p>
        </p:txBody>
      </p:sp>
      <p:sp>
        <p:nvSpPr>
          <p:cNvPr id="7" name="TextBox 6"/>
          <p:cNvSpPr txBox="1"/>
          <p:nvPr/>
        </p:nvSpPr>
        <p:spPr>
          <a:xfrm>
            <a:off x="460666" y="1536700"/>
            <a:ext cx="8361572" cy="369332"/>
          </a:xfrm>
          <a:prstGeom prst="rect">
            <a:avLst/>
          </a:prstGeom>
          <a:noFill/>
        </p:spPr>
        <p:txBody>
          <a:bodyPr wrap="square" rtlCol="0">
            <a:spAutoFit/>
          </a:bodyPr>
          <a:lstStyle/>
          <a:p>
            <a:r>
              <a:rPr lang="en-US" dirty="0" smtClean="0"/>
              <a:t> </a:t>
            </a:r>
          </a:p>
        </p:txBody>
      </p:sp>
      <p:grpSp>
        <p:nvGrpSpPr>
          <p:cNvPr id="8" name="Group 7"/>
          <p:cNvGrpSpPr/>
          <p:nvPr/>
        </p:nvGrpSpPr>
        <p:grpSpPr>
          <a:xfrm>
            <a:off x="471885" y="1371600"/>
            <a:ext cx="8200231" cy="4805100"/>
            <a:chOff x="704496" y="1097280"/>
            <a:chExt cx="8200231" cy="4805100"/>
          </a:xfrm>
        </p:grpSpPr>
        <p:sp>
          <p:nvSpPr>
            <p:cNvPr id="14" name="TextBox 13"/>
            <p:cNvSpPr txBox="1"/>
            <p:nvPr/>
          </p:nvSpPr>
          <p:spPr>
            <a:xfrm>
              <a:off x="704496" y="1097280"/>
              <a:ext cx="8200231" cy="461665"/>
            </a:xfrm>
            <a:prstGeom prst="rect">
              <a:avLst/>
            </a:prstGeom>
            <a:noFill/>
          </p:spPr>
          <p:txBody>
            <a:bodyPr wrap="none" rtlCol="0">
              <a:spAutoFit/>
            </a:bodyPr>
            <a:lstStyle/>
            <a:p>
              <a:r>
                <a:rPr lang="en-US" sz="2400" dirty="0" smtClean="0"/>
                <a:t>R code for MUSTANG metrics is now available from CRAN</a:t>
              </a:r>
              <a:endParaRPr lang="en-US" sz="2400" dirty="0"/>
            </a:p>
          </p:txBody>
        </p:sp>
        <p:sp>
          <p:nvSpPr>
            <p:cNvPr id="5" name="Rectangle 4"/>
            <p:cNvSpPr/>
            <p:nvPr/>
          </p:nvSpPr>
          <p:spPr>
            <a:xfrm>
              <a:off x="2459095" y="1655064"/>
              <a:ext cx="4225811" cy="1569660"/>
            </a:xfrm>
            <a:prstGeom prst="rect">
              <a:avLst/>
            </a:prstGeom>
          </p:spPr>
          <p:txBody>
            <a:bodyPr wrap="none">
              <a:spAutoFit/>
            </a:bodyPr>
            <a:lstStyle/>
            <a:p>
              <a:pPr algn="ctr"/>
              <a:r>
                <a:rPr lang="en-US" dirty="0" smtClean="0"/>
                <a:t>The Comprehensive R Archive Network</a:t>
              </a:r>
            </a:p>
            <a:p>
              <a:pPr algn="ctr"/>
              <a:endParaRPr lang="en-US" dirty="0" smtClean="0"/>
            </a:p>
            <a:p>
              <a:pPr algn="ctr"/>
              <a:r>
                <a:rPr lang="en-US" sz="2400" dirty="0" err="1" smtClean="0">
                  <a:hlinkClick r:id="rId3"/>
                </a:rPr>
                <a:t>https://cran.r-project.org</a:t>
              </a:r>
              <a:endParaRPr lang="en-US" sz="2400" dirty="0" smtClean="0"/>
            </a:p>
            <a:p>
              <a:endParaRPr lang="en-US" dirty="0" smtClean="0"/>
            </a:p>
            <a:p>
              <a:endParaRPr lang="en-US" dirty="0"/>
            </a:p>
          </p:txBody>
        </p:sp>
        <p:sp>
          <p:nvSpPr>
            <p:cNvPr id="6" name="TextBox 5"/>
            <p:cNvSpPr txBox="1"/>
            <p:nvPr/>
          </p:nvSpPr>
          <p:spPr>
            <a:xfrm>
              <a:off x="1102316" y="3224724"/>
              <a:ext cx="7404591" cy="2677656"/>
            </a:xfrm>
            <a:prstGeom prst="rect">
              <a:avLst/>
            </a:prstGeom>
            <a:noFill/>
          </p:spPr>
          <p:txBody>
            <a:bodyPr wrap="none" rtlCol="0">
              <a:spAutoFit/>
            </a:bodyPr>
            <a:lstStyle/>
            <a:p>
              <a:pPr marL="342900" indent="-342900">
                <a:buFont typeface="+mj-lt"/>
                <a:buAutoNum type="arabicPeriod"/>
              </a:pPr>
              <a:r>
                <a:rPr lang="en-US" sz="2400" dirty="0" err="1" smtClean="0"/>
                <a:t>IRISMustangMetrics</a:t>
              </a:r>
              <a:r>
                <a:rPr lang="en-US" sz="2400" dirty="0" smtClean="0"/>
                <a:t> </a:t>
              </a:r>
              <a:r>
                <a:rPr lang="en-US" dirty="0" smtClean="0"/>
                <a:t>– statistics and metrics for seismic data</a:t>
              </a:r>
            </a:p>
            <a:p>
              <a:pPr marL="342900" indent="-342900">
                <a:buFont typeface="+mj-lt"/>
                <a:buAutoNum type="arabicPeriod"/>
              </a:pPr>
              <a:endParaRPr lang="en-US" sz="2400" dirty="0" smtClean="0"/>
            </a:p>
            <a:p>
              <a:pPr marL="342900" indent="-342900">
                <a:buFont typeface="+mj-lt"/>
                <a:buAutoNum type="arabicPeriod"/>
              </a:pPr>
              <a:r>
                <a:rPr lang="en-US" sz="2400" dirty="0" err="1" smtClean="0"/>
                <a:t>IRISSeismic</a:t>
              </a:r>
              <a:r>
                <a:rPr lang="en-US" dirty="0" smtClean="0"/>
                <a:t> – classes and methods for seismic data analysis</a:t>
              </a:r>
            </a:p>
            <a:p>
              <a:pPr marL="342900" indent="-342900">
                <a:buFont typeface="+mj-lt"/>
                <a:buAutoNum type="arabicPeriod"/>
              </a:pPr>
              <a:endParaRPr lang="en-US" sz="2400" dirty="0" smtClean="0"/>
            </a:p>
            <a:p>
              <a:pPr marL="342900" indent="-342900">
                <a:buFont typeface="+mj-lt"/>
                <a:buAutoNum type="arabicPeriod"/>
              </a:pPr>
              <a:r>
                <a:rPr lang="en-US" sz="2400" dirty="0" err="1" smtClean="0"/>
                <a:t>seismicRoll</a:t>
              </a:r>
              <a:r>
                <a:rPr lang="en-US" sz="2400" dirty="0" smtClean="0"/>
                <a:t> </a:t>
              </a:r>
              <a:r>
                <a:rPr lang="en-US" dirty="0" smtClean="0"/>
                <a:t>– additional functions operating on a rolling window</a:t>
              </a:r>
            </a:p>
            <a:p>
              <a:pPr marL="342900" indent="-342900">
                <a:buFont typeface="+mj-lt"/>
                <a:buAutoNum type="arabicPeriod"/>
              </a:pPr>
              <a:endParaRPr lang="en-US" sz="2400" dirty="0" smtClean="0"/>
            </a:p>
            <a:p>
              <a:pPr marL="342900" indent="-342900">
                <a:buFont typeface="+mj-lt"/>
                <a:buAutoNum type="arabicPeriod"/>
              </a:pPr>
              <a:endParaRPr lang="en-US" sz="2400" dirty="0"/>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8194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5-11-06 at 7.43.34 PM.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02182" y="986849"/>
            <a:ext cx="5020056" cy="5623560"/>
          </a:xfrm>
          <a:prstGeom prst="rect">
            <a:avLst/>
          </a:prstGeom>
          <a:ln>
            <a:solidFill>
              <a:schemeClr val="tx1"/>
            </a:solidFill>
          </a:ln>
        </p:spPr>
      </p:pic>
      <p:sp>
        <p:nvSpPr>
          <p:cNvPr id="6" name="Title 1"/>
          <p:cNvSpPr txBox="1">
            <a:spLocks/>
          </p:cNvSpPr>
          <p:nvPr/>
        </p:nvSpPr>
        <p:spPr bwMode="auto">
          <a:xfrm>
            <a:off x="685799" y="-79951"/>
            <a:ext cx="8136439"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pPr algn="r"/>
            <a:r>
              <a:rPr lang="en-US">
                <a:ln>
                  <a:solidFill>
                    <a:schemeClr val="tx1"/>
                  </a:solidFill>
                </a:ln>
                <a:solidFill>
                  <a:schemeClr val="bg1"/>
                </a:solidFill>
              </a:rPr>
              <a:t>Using MUSTANG for QA</a:t>
            </a:r>
          </a:p>
        </p:txBody>
      </p:sp>
      <p:sp>
        <p:nvSpPr>
          <p:cNvPr id="7" name="TextBox 6"/>
          <p:cNvSpPr txBox="1"/>
          <p:nvPr/>
        </p:nvSpPr>
        <p:spPr>
          <a:xfrm>
            <a:off x="393700" y="2165982"/>
            <a:ext cx="3200965" cy="1846659"/>
          </a:xfrm>
          <a:prstGeom prst="rect">
            <a:avLst/>
          </a:prstGeom>
          <a:noFill/>
        </p:spPr>
        <p:txBody>
          <a:bodyPr wrap="square" rtlCol="0">
            <a:spAutoFit/>
          </a:bodyPr>
          <a:lstStyle/>
          <a:p>
            <a:r>
              <a:rPr lang="en-US" sz="2400" dirty="0"/>
              <a:t>Simple text report</a:t>
            </a:r>
          </a:p>
          <a:p>
            <a:endParaRPr lang="en-US" dirty="0"/>
          </a:p>
          <a:p>
            <a:r>
              <a:rPr lang="en-US" dirty="0"/>
              <a:t>Created by multiple calls to </a:t>
            </a:r>
            <a:r>
              <a:rPr lang="en-US" dirty="0" err="1">
                <a:solidFill>
                  <a:srgbClr val="0000FF"/>
                </a:solidFill>
              </a:rPr>
              <a:t>services.iris.edu</a:t>
            </a:r>
            <a:r>
              <a:rPr lang="en-US" dirty="0">
                <a:solidFill>
                  <a:srgbClr val="0000FF"/>
                </a:solidFill>
              </a:rPr>
              <a:t>/mustang/</a:t>
            </a:r>
            <a:r>
              <a:rPr lang="en-US" dirty="0" smtClean="0">
                <a:solidFill>
                  <a:srgbClr val="0000FF"/>
                </a:solidFill>
              </a:rPr>
              <a:t>measurements </a:t>
            </a:r>
            <a:r>
              <a:rPr lang="en-US" dirty="0"/>
              <a:t>in a shell script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4826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7772400" cy="3810000"/>
          </a:xfrm>
        </p:spPr>
        <p:txBody>
          <a:bodyPr/>
          <a:lstStyle/>
          <a:p>
            <a:pPr marL="0" indent="0" algn="ctr">
              <a:buNone/>
            </a:pPr>
            <a:endParaRPr lang="en-US" dirty="0">
              <a:hlinkClick r:id="rId3" action="ppaction://hlinkfile"/>
            </a:endParaRPr>
          </a:p>
          <a:p>
            <a:pPr marL="0" indent="0" algn="ctr">
              <a:buNone/>
            </a:pPr>
            <a:r>
              <a:rPr lang="en-US" dirty="0">
                <a:solidFill>
                  <a:srgbClr val="0000FF"/>
                </a:solidFill>
                <a:hlinkClick r:id="rId4" action="ppaction://hlinkfile"/>
              </a:rPr>
              <a:t>Prototype Report for Analyst Review</a:t>
            </a:r>
            <a:endParaRPr lang="en-US" dirty="0">
              <a:solidFill>
                <a:srgbClr val="0000FF"/>
              </a:solidFill>
            </a:endParaRPr>
          </a:p>
        </p:txBody>
      </p:sp>
      <p:sp>
        <p:nvSpPr>
          <p:cNvPr id="4" name="Title 1"/>
          <p:cNvSpPr txBox="1">
            <a:spLocks/>
          </p:cNvSpPr>
          <p:nvPr/>
        </p:nvSpPr>
        <p:spPr bwMode="auto">
          <a:xfrm>
            <a:off x="685799" y="-79951"/>
            <a:ext cx="8136439"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pPr algn="r"/>
            <a:r>
              <a:rPr lang="en-US">
                <a:ln>
                  <a:solidFill>
                    <a:schemeClr val="tx1"/>
                  </a:solidFill>
                </a:ln>
                <a:solidFill>
                  <a:schemeClr val="bg1"/>
                </a:solidFill>
              </a:rPr>
              <a:t>Using MUSTANG for QA</a:t>
            </a:r>
          </a:p>
        </p:txBody>
      </p:sp>
      <p:sp>
        <p:nvSpPr>
          <p:cNvPr id="5" name="TextBox 4"/>
          <p:cNvSpPr txBox="1"/>
          <p:nvPr/>
        </p:nvSpPr>
        <p:spPr>
          <a:xfrm>
            <a:off x="1845458" y="3657252"/>
            <a:ext cx="5453085" cy="738664"/>
          </a:xfrm>
          <a:prstGeom prst="rect">
            <a:avLst/>
          </a:prstGeom>
          <a:noFill/>
        </p:spPr>
        <p:txBody>
          <a:bodyPr wrap="none" rtlCol="0">
            <a:spAutoFit/>
          </a:bodyPr>
          <a:lstStyle/>
          <a:p>
            <a:endParaRPr lang="en-US" dirty="0" smtClean="0"/>
          </a:p>
          <a:p>
            <a:pPr algn="ctr"/>
            <a:r>
              <a:rPr lang="en-US" sz="2400" dirty="0" smtClean="0"/>
              <a:t>Html report </a:t>
            </a:r>
            <a:r>
              <a:rPr lang="en-US" sz="2400" dirty="0"/>
              <a:t>created using R Markdown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4112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66868"/>
            <a:ext cx="7772400" cy="1143000"/>
          </a:xfrm>
        </p:spPr>
        <p:txBody>
          <a:bodyPr/>
          <a:lstStyle/>
          <a:p>
            <a:r>
              <a:rPr lang="en-US" dirty="0"/>
              <a:t>MUSTANG Quality </a:t>
            </a:r>
            <a:r>
              <a:rPr lang="en-US" dirty="0" smtClean="0"/>
              <a:t>Assurance</a:t>
            </a:r>
            <a:endParaRPr lang="en-US" dirty="0"/>
          </a:p>
        </p:txBody>
      </p:sp>
      <p:sp>
        <p:nvSpPr>
          <p:cNvPr id="4" name="Subtitle 2"/>
          <p:cNvSpPr txBox="1">
            <a:spLocks/>
          </p:cNvSpPr>
          <p:nvPr/>
        </p:nvSpPr>
        <p:spPr bwMode="auto">
          <a:xfrm>
            <a:off x="5118953" y="3076192"/>
            <a:ext cx="3491647"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109" charset="0"/>
              <a:buNone/>
              <a:defRPr sz="3200">
                <a:solidFill>
                  <a:schemeClr val="bg1"/>
                </a:solidFill>
                <a:latin typeface="+mn-lt"/>
                <a:ea typeface="+mn-ea"/>
                <a:cs typeface="+mn-cs"/>
              </a:defRPr>
            </a:lvl1pPr>
            <a:lvl2pPr marL="742950" indent="-285750" algn="l" rtl="0" eaLnBrk="1" fontAlgn="base" hangingPunct="1">
              <a:spcBef>
                <a:spcPct val="20000"/>
              </a:spcBef>
              <a:spcAft>
                <a:spcPct val="0"/>
              </a:spcAft>
              <a:buFont typeface="Arial" pitchFamily="-112"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112"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Arial" pitchFamily="-112"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112"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9pPr>
          </a:lstStyle>
          <a:p>
            <a:pPr algn="l"/>
            <a:r>
              <a:rPr lang="en-US" sz="2400">
                <a:solidFill>
                  <a:schemeClr val="bg1">
                    <a:lumMod val="85000"/>
                  </a:schemeClr>
                </a:solidFill>
              </a:rPr>
              <a:t>Gillian Sharer</a:t>
            </a:r>
          </a:p>
          <a:p>
            <a:pPr algn="l"/>
            <a:r>
              <a:rPr lang="en-US" sz="2400">
                <a:solidFill>
                  <a:schemeClr val="bg1">
                    <a:lumMod val="85000"/>
                  </a:schemeClr>
                </a:solidFill>
              </a:rPr>
              <a:t>TA Team Meeting</a:t>
            </a:r>
          </a:p>
          <a:p>
            <a:pPr algn="l"/>
            <a:r>
              <a:rPr lang="en-US" sz="2400">
                <a:solidFill>
                  <a:schemeClr val="bg1">
                    <a:lumMod val="85000"/>
                  </a:schemeClr>
                </a:solidFill>
              </a:rPr>
              <a:t>November 8-10, 2015</a:t>
            </a:r>
          </a:p>
          <a:p>
            <a:pPr algn="l"/>
            <a:endParaRPr lang="en-US" sz="2400">
              <a:solidFill>
                <a:schemeClr val="bg1">
                  <a:lumMod val="85000"/>
                </a:schemeClr>
              </a:solidFill>
            </a:endParaRPr>
          </a:p>
          <a:p>
            <a:pPr algn="l"/>
            <a:r>
              <a:rPr lang="en-US" sz="1800">
                <a:solidFill>
                  <a:schemeClr val="bg1">
                    <a:lumMod val="85000"/>
                  </a:schemeClr>
                </a:solidFill>
              </a:rPr>
              <a:t>With contributions from Rob Casey, Bruce Weertman, Laura Hutchinson, and Mary Templeton</a:t>
            </a:r>
          </a:p>
        </p:txBody>
      </p:sp>
      <p:sp>
        <p:nvSpPr>
          <p:cNvPr id="5" name="TextBox 4"/>
          <p:cNvSpPr txBox="1"/>
          <p:nvPr/>
        </p:nvSpPr>
        <p:spPr>
          <a:xfrm>
            <a:off x="3481822" y="1809868"/>
            <a:ext cx="5128778" cy="461665"/>
          </a:xfrm>
          <a:prstGeom prst="rect">
            <a:avLst/>
          </a:prstGeom>
          <a:noFill/>
        </p:spPr>
        <p:txBody>
          <a:bodyPr wrap="none" rtlCol="0">
            <a:spAutoFit/>
          </a:bodyPr>
          <a:lstStyle/>
          <a:p>
            <a:pPr algn="ctr"/>
            <a:r>
              <a:rPr lang="en-US" sz="2400" dirty="0" smtClean="0">
                <a:solidFill>
                  <a:schemeClr val="bg1"/>
                </a:solidFill>
              </a:rPr>
              <a:t>Recent Progress and Development</a:t>
            </a:r>
            <a:r>
              <a:rPr lang="en-US" sz="2400" dirty="0" smtClean="0"/>
              <a:t> </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874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12777" y="996751"/>
            <a:ext cx="8530293" cy="3287542"/>
          </a:xfrm>
        </p:spPr>
        <p:txBody>
          <a:bodyPr/>
          <a:lstStyle/>
          <a:p>
            <a:pPr marL="0" indent="0" algn="ctr">
              <a:buNone/>
            </a:pPr>
            <a:endParaRPr lang="en-US" sz="1800" dirty="0"/>
          </a:p>
          <a:p>
            <a:pPr marL="0" indent="0" algn="ctr">
              <a:buNone/>
            </a:pPr>
            <a:r>
              <a:rPr lang="en-US" sz="4400" b="1" dirty="0">
                <a:solidFill>
                  <a:srgbClr val="660066"/>
                </a:solidFill>
              </a:rPr>
              <a:t>MUSTANG</a:t>
            </a:r>
          </a:p>
          <a:p>
            <a:pPr marL="0" indent="0" algn="ctr">
              <a:buNone/>
            </a:pPr>
            <a:r>
              <a:rPr lang="en-US" sz="1800" dirty="0">
                <a:solidFill>
                  <a:srgbClr val="660066"/>
                </a:solidFill>
              </a:rPr>
              <a:t>M</a:t>
            </a:r>
            <a:r>
              <a:rPr lang="en-US" sz="1800" dirty="0"/>
              <a:t>odular </a:t>
            </a:r>
            <a:r>
              <a:rPr lang="en-US" sz="1800" dirty="0">
                <a:solidFill>
                  <a:srgbClr val="660066"/>
                </a:solidFill>
              </a:rPr>
              <a:t>U</a:t>
            </a:r>
            <a:r>
              <a:rPr lang="en-US" sz="1800" dirty="0"/>
              <a:t>tility For </a:t>
            </a:r>
            <a:r>
              <a:rPr lang="en-US" sz="1800" dirty="0">
                <a:solidFill>
                  <a:srgbClr val="660066"/>
                </a:solidFill>
              </a:rPr>
              <a:t>Sta</a:t>
            </a:r>
            <a:r>
              <a:rPr lang="en-US" sz="1800" dirty="0"/>
              <a:t>tistical K</a:t>
            </a:r>
            <a:r>
              <a:rPr lang="en-US" sz="1800" dirty="0">
                <a:solidFill>
                  <a:srgbClr val="660066"/>
                </a:solidFill>
              </a:rPr>
              <a:t>n</a:t>
            </a:r>
            <a:r>
              <a:rPr lang="en-US" sz="1800" dirty="0"/>
              <a:t>owledge </a:t>
            </a:r>
            <a:r>
              <a:rPr lang="en-US" sz="1800" dirty="0">
                <a:solidFill>
                  <a:srgbClr val="660066"/>
                </a:solidFill>
              </a:rPr>
              <a:t>G</a:t>
            </a:r>
            <a:r>
              <a:rPr lang="en-US" sz="1800" dirty="0"/>
              <a:t>athering</a:t>
            </a:r>
          </a:p>
          <a:p>
            <a:pPr marL="0" indent="0" algn="ctr">
              <a:buNone/>
            </a:pPr>
            <a:endParaRPr lang="en-US" sz="1800" b="1" dirty="0">
              <a:ln>
                <a:solidFill>
                  <a:schemeClr val="tx1"/>
                </a:solidFill>
              </a:ln>
              <a:solidFill>
                <a:srgbClr val="000090"/>
              </a:solidFill>
            </a:endParaRPr>
          </a:p>
          <a:p>
            <a:pPr marL="0" indent="0" algn="ctr">
              <a:buNone/>
            </a:pPr>
            <a:r>
              <a:rPr lang="en-US" sz="2400" dirty="0"/>
              <a:t>Seismic data quality metrics and PSD,PDF web services</a:t>
            </a:r>
          </a:p>
          <a:p>
            <a:pPr marL="0" indent="0" algn="ctr">
              <a:buNone/>
            </a:pPr>
            <a:r>
              <a:rPr lang="en-US" dirty="0">
                <a:solidFill>
                  <a:srgbClr val="0000FF"/>
                </a:solidFill>
                <a:hlinkClick r:id="rId3"/>
              </a:rPr>
              <a:t>http://</a:t>
            </a:r>
            <a:r>
              <a:rPr lang="en-US" dirty="0" err="1">
                <a:solidFill>
                  <a:srgbClr val="0000FF"/>
                </a:solidFill>
                <a:hlinkClick r:id="rId3"/>
              </a:rPr>
              <a:t>services.iris.edu/mustang</a:t>
            </a:r>
            <a:r>
              <a:rPr lang="en-US" dirty="0">
                <a:solidFill>
                  <a:srgbClr val="0000FF"/>
                </a:solidFill>
                <a:hlinkClick r:id="rId3"/>
              </a:rPr>
              <a:t>/</a:t>
            </a:r>
            <a:endParaRPr lang="en-US" dirty="0">
              <a:solidFill>
                <a:srgbClr val="0000FF"/>
              </a:solidFill>
            </a:endParaRPr>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2400" dirty="0"/>
          </a:p>
        </p:txBody>
      </p:sp>
      <p:sp>
        <p:nvSpPr>
          <p:cNvPr id="6" name="TextBox 5"/>
          <p:cNvSpPr txBox="1"/>
          <p:nvPr/>
        </p:nvSpPr>
        <p:spPr>
          <a:xfrm>
            <a:off x="1261088" y="4642063"/>
            <a:ext cx="6877844" cy="1200329"/>
          </a:xfrm>
          <a:prstGeom prst="rect">
            <a:avLst/>
          </a:prstGeom>
          <a:noFill/>
        </p:spPr>
        <p:txBody>
          <a:bodyPr wrap="square" rtlCol="0">
            <a:spAutoFit/>
          </a:bodyPr>
          <a:lstStyle/>
          <a:p>
            <a:r>
              <a:rPr lang="en-US" dirty="0"/>
              <a:t>( QUACK was officially retired in January 2015. It has been running on an unsupported basis and the oracle database that it depends on will be gone soon, possibly by the end of the year. )</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17740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a:spLocks noGrp="1"/>
          </p:cNvSpPr>
          <p:nvPr>
            <p:ph type="title"/>
          </p:nvPr>
        </p:nvSpPr>
        <p:spPr>
          <a:xfrm>
            <a:off x="0" y="-79951"/>
            <a:ext cx="8833577" cy="1066800"/>
          </a:xfrm>
        </p:spPr>
        <p:txBody>
          <a:bodyPr/>
          <a:lstStyle/>
          <a:p>
            <a:pPr algn="r"/>
            <a:r>
              <a:rPr lang="en-US">
                <a:ln>
                  <a:solidFill>
                    <a:schemeClr val="tx1"/>
                  </a:solidFill>
                </a:ln>
                <a:solidFill>
                  <a:schemeClr val="bg1"/>
                </a:solidFill>
              </a:rPr>
              <a:t>Available Metrics   </a:t>
            </a:r>
          </a:p>
        </p:txBody>
      </p:sp>
      <p:pic>
        <p:nvPicPr>
          <p:cNvPr id="8" name="Content Placeholder 9"/>
          <p:cNvPicPr>
            <a:picLocks noGrp="1" noChangeAspect="1"/>
          </p:cNvPicPr>
          <p:nvPr>
            <p:ph idx="1"/>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534" b="-1534"/>
          <a:stretch/>
        </p:blipFill>
        <p:spPr>
          <a:xfrm>
            <a:off x="157163" y="1303774"/>
            <a:ext cx="8829675" cy="5112812"/>
          </a:xfrm>
          <a:ln w="19050">
            <a:no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331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79951"/>
            <a:ext cx="8136439" cy="1066800"/>
          </a:xfrm>
        </p:spPr>
        <p:txBody>
          <a:bodyPr/>
          <a:lstStyle/>
          <a:p>
            <a:pPr algn="r"/>
            <a:r>
              <a:rPr lang="en-US">
                <a:ln>
                  <a:solidFill>
                    <a:schemeClr val="tx1"/>
                  </a:solidFill>
                </a:ln>
                <a:solidFill>
                  <a:schemeClr val="bg1"/>
                </a:solidFill>
              </a:rPr>
              <a:t>MUSTANG</a:t>
            </a:r>
            <a:r>
              <a:rPr lang="en-US">
                <a:ln>
                  <a:solidFill>
                    <a:schemeClr val="tx1"/>
                  </a:solidFill>
                </a:ln>
              </a:rPr>
              <a:t> </a:t>
            </a:r>
            <a:r>
              <a:rPr lang="en-US">
                <a:ln>
                  <a:solidFill>
                    <a:schemeClr val="tx1"/>
                  </a:solidFill>
                </a:ln>
                <a:solidFill>
                  <a:schemeClr val="bg1"/>
                </a:solidFill>
              </a:rPr>
              <a:t>Progress</a:t>
            </a:r>
          </a:p>
        </p:txBody>
      </p:sp>
      <p:sp>
        <p:nvSpPr>
          <p:cNvPr id="3" name="Content Placeholder 2"/>
          <p:cNvSpPr>
            <a:spLocks noGrp="1"/>
          </p:cNvSpPr>
          <p:nvPr>
            <p:ph idx="1"/>
          </p:nvPr>
        </p:nvSpPr>
        <p:spPr>
          <a:xfrm>
            <a:off x="685800" y="1827273"/>
            <a:ext cx="7772400" cy="3810000"/>
          </a:xfrm>
        </p:spPr>
        <p:txBody>
          <a:bodyPr/>
          <a:lstStyle/>
          <a:p>
            <a:pPr marL="0" indent="0">
              <a:buNone/>
            </a:pPr>
            <a:r>
              <a:rPr lang="en-US" sz="2000" dirty="0"/>
              <a:t>Currently, we have almost full metrics coverage of _US-TA stations going back to 2004.</a:t>
            </a:r>
          </a:p>
          <a:p>
            <a:pPr marL="0" indent="0">
              <a:buNone/>
            </a:pPr>
            <a:endParaRPr lang="en-US" sz="2000" dirty="0"/>
          </a:p>
          <a:p>
            <a:pPr marL="0" indent="0">
              <a:buNone/>
            </a:pPr>
            <a:r>
              <a:rPr lang="en-US" sz="2000" dirty="0"/>
              <a:t>In the past, we ran metrics based on virtual network designation. This has resulted in differences in metrics coverage within networks. For example,  _CASCADIA-TA station coverage</a:t>
            </a:r>
            <a:r>
              <a:rPr lang="en-US" sz="2000" dirty="0" smtClean="0"/>
              <a:t> differs </a:t>
            </a:r>
            <a:r>
              <a:rPr lang="en-US" sz="2000" dirty="0"/>
              <a:t>_US-TA coverage</a:t>
            </a:r>
            <a:r>
              <a:rPr lang="en-US" sz="2000" dirty="0" smtClean="0"/>
              <a:t> (10% </a:t>
            </a:r>
            <a:r>
              <a:rPr lang="en-US" sz="2000" dirty="0" err="1" smtClean="0"/>
              <a:t>vs</a:t>
            </a:r>
            <a:r>
              <a:rPr lang="en-US" sz="2000" dirty="0" smtClean="0"/>
              <a:t> 99% complete for </a:t>
            </a:r>
            <a:r>
              <a:rPr lang="en-US" sz="2000" dirty="0" err="1" smtClean="0"/>
              <a:t>sample_mean</a:t>
            </a:r>
            <a:r>
              <a:rPr lang="en-US" sz="2000" dirty="0" smtClean="0"/>
              <a:t>)</a:t>
            </a:r>
            <a:r>
              <a:rPr lang="en-US" sz="2000" dirty="0"/>
              <a:t>. </a:t>
            </a:r>
          </a:p>
          <a:p>
            <a:pPr marL="0" indent="0">
              <a:buNone/>
            </a:pPr>
            <a:endParaRPr lang="en-US" sz="2000" dirty="0"/>
          </a:p>
          <a:p>
            <a:pPr marL="0" indent="0">
              <a:buNone/>
            </a:pPr>
            <a:r>
              <a:rPr lang="en-US" sz="2000" dirty="0"/>
              <a:t>Now, we are running metrics on a network basis. All networks in our archive will have metrics for all their stations for (at least) current data. Channels are still limited to </a:t>
            </a:r>
            <a:r>
              <a:rPr lang="en-US" sz="2000" dirty="0" smtClean="0"/>
              <a:t>BH and HH.. </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7735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a:spLocks noGrp="1"/>
          </p:cNvSpPr>
          <p:nvPr>
            <p:ph type="title"/>
          </p:nvPr>
        </p:nvSpPr>
        <p:spPr>
          <a:xfrm>
            <a:off x="685799" y="-79951"/>
            <a:ext cx="8136439" cy="1066800"/>
          </a:xfrm>
        </p:spPr>
        <p:txBody>
          <a:bodyPr/>
          <a:lstStyle/>
          <a:p>
            <a:pPr algn="r"/>
            <a:r>
              <a:rPr lang="en-US">
                <a:ln>
                  <a:solidFill>
                    <a:schemeClr val="tx1"/>
                  </a:solidFill>
                </a:ln>
                <a:solidFill>
                  <a:schemeClr val="bg1"/>
                </a:solidFill>
              </a:rPr>
              <a:t>MUSTANG</a:t>
            </a:r>
            <a:r>
              <a:rPr lang="en-US">
                <a:ln>
                  <a:solidFill>
                    <a:schemeClr val="tx1"/>
                  </a:solidFill>
                </a:ln>
              </a:rPr>
              <a:t> </a:t>
            </a:r>
            <a:r>
              <a:rPr lang="en-US">
                <a:ln>
                  <a:solidFill>
                    <a:schemeClr val="tx1"/>
                  </a:solidFill>
                </a:ln>
                <a:solidFill>
                  <a:schemeClr val="bg1"/>
                </a:solidFill>
              </a:rPr>
              <a:t>Progress</a:t>
            </a:r>
          </a:p>
        </p:txBody>
      </p:sp>
      <p:pic>
        <p:nvPicPr>
          <p:cNvPr id="7" name="Content Placeholder 6"/>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6370" y="1851707"/>
            <a:ext cx="8891260" cy="3864894"/>
          </a:xfrm>
        </p:spPr>
      </p:pic>
      <p:sp>
        <p:nvSpPr>
          <p:cNvPr id="4" name="Rectangle 3"/>
          <p:cNvSpPr/>
          <p:nvPr/>
        </p:nvSpPr>
        <p:spPr bwMode="auto">
          <a:xfrm>
            <a:off x="2015067" y="1905000"/>
            <a:ext cx="3670300" cy="146304"/>
          </a:xfrm>
          <a:prstGeom prst="rect">
            <a:avLst/>
          </a:prstGeom>
          <a:solidFill>
            <a:schemeClr val="bg1"/>
          </a:solidFill>
          <a:ln w="19050" cap="flat" cmpd="sng" algn="ctr">
            <a:solidFill>
              <a:schemeClr val="bg1"/>
            </a:solidFill>
            <a:prstDash val="solid"/>
            <a:round/>
            <a:headEnd type="none" w="med" len="med"/>
            <a:tailEnd type="none" w="med"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109" charset="0"/>
            </a:endParaRPr>
          </a:p>
        </p:txBody>
      </p:sp>
      <p:sp>
        <p:nvSpPr>
          <p:cNvPr id="8" name="TextBox 7"/>
          <p:cNvSpPr txBox="1"/>
          <p:nvPr/>
        </p:nvSpPr>
        <p:spPr>
          <a:xfrm>
            <a:off x="842032" y="1257300"/>
            <a:ext cx="7459945" cy="461665"/>
          </a:xfrm>
          <a:prstGeom prst="rect">
            <a:avLst/>
          </a:prstGeom>
          <a:noFill/>
        </p:spPr>
        <p:txBody>
          <a:bodyPr wrap="none" rtlCol="0">
            <a:spAutoFit/>
          </a:bodyPr>
          <a:lstStyle/>
          <a:p>
            <a:pPr algn="ctr"/>
            <a:r>
              <a:rPr lang="en-US" sz="2400" dirty="0" smtClean="0"/>
              <a:t>Metrics Coverage per Month for TA, N4, AK Networks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4718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Content Placeholder 10" descr="Screen Shot 2015-11-05 at 11.22.53 AM.png"/>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46588" b="-46588"/>
          <a:stretch>
            <a:fillRect/>
          </a:stretch>
        </p:blipFill>
        <p:spPr>
          <a:xfrm>
            <a:off x="0" y="4114800"/>
            <a:ext cx="9144000" cy="3644900"/>
          </a:xfrm>
        </p:spPr>
      </p:pic>
      <p:sp>
        <p:nvSpPr>
          <p:cNvPr id="12" name="Title 1"/>
          <p:cNvSpPr txBox="1">
            <a:spLocks/>
          </p:cNvSpPr>
          <p:nvPr/>
        </p:nvSpPr>
        <p:spPr bwMode="auto">
          <a:xfrm>
            <a:off x="685799" y="-79951"/>
            <a:ext cx="8136439"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pPr algn="r"/>
            <a:r>
              <a:rPr lang="en-US">
                <a:ln>
                  <a:solidFill>
                    <a:schemeClr val="tx1"/>
                  </a:solidFill>
                </a:ln>
                <a:solidFill>
                  <a:schemeClr val="bg1"/>
                </a:solidFill>
              </a:rPr>
              <a:t>PASTURE</a:t>
            </a:r>
          </a:p>
        </p:txBody>
      </p:sp>
      <p:sp>
        <p:nvSpPr>
          <p:cNvPr id="14" name="TextBox 13"/>
          <p:cNvSpPr txBox="1"/>
          <p:nvPr/>
        </p:nvSpPr>
        <p:spPr>
          <a:xfrm>
            <a:off x="1092397" y="1097280"/>
            <a:ext cx="6959207" cy="461665"/>
          </a:xfrm>
          <a:prstGeom prst="rect">
            <a:avLst/>
          </a:prstGeom>
          <a:noFill/>
        </p:spPr>
        <p:txBody>
          <a:bodyPr wrap="none" rtlCol="0">
            <a:spAutoFit/>
          </a:bodyPr>
          <a:lstStyle/>
          <a:p>
            <a:r>
              <a:rPr lang="en-US" sz="2400" dirty="0">
                <a:solidFill>
                  <a:srgbClr val="660066"/>
                </a:solidFill>
              </a:rPr>
              <a:t>P</a:t>
            </a:r>
            <a:r>
              <a:rPr lang="en-US" sz="2400" dirty="0"/>
              <a:t>rocess for </a:t>
            </a:r>
            <a:r>
              <a:rPr lang="en-US" sz="2400" dirty="0">
                <a:solidFill>
                  <a:srgbClr val="660066"/>
                </a:solidFill>
              </a:rPr>
              <a:t>A</a:t>
            </a:r>
            <a:r>
              <a:rPr lang="en-US" sz="2400" dirty="0"/>
              <a:t>utomated </a:t>
            </a:r>
            <a:r>
              <a:rPr lang="en-US" sz="2400" dirty="0" err="1">
                <a:solidFill>
                  <a:srgbClr val="660066"/>
                </a:solidFill>
              </a:rPr>
              <a:t>ST</a:t>
            </a:r>
            <a:r>
              <a:rPr lang="en-US" sz="2400" dirty="0" err="1"/>
              <a:t>atistic</a:t>
            </a:r>
            <a:r>
              <a:rPr lang="en-US" sz="2400" dirty="0"/>
              <a:t> </a:t>
            </a:r>
            <a:r>
              <a:rPr lang="en-US" sz="2400" dirty="0">
                <a:solidFill>
                  <a:srgbClr val="660066"/>
                </a:solidFill>
              </a:rPr>
              <a:t>U</a:t>
            </a:r>
            <a:r>
              <a:rPr lang="en-US" sz="2400" dirty="0"/>
              <a:t>pdate </a:t>
            </a:r>
            <a:r>
              <a:rPr lang="en-US" sz="2400" dirty="0" err="1">
                <a:solidFill>
                  <a:srgbClr val="660066"/>
                </a:solidFill>
              </a:rPr>
              <a:t>RE</a:t>
            </a:r>
            <a:r>
              <a:rPr lang="en-US" sz="2400" dirty="0" err="1"/>
              <a:t>ponse</a:t>
            </a:r>
            <a:endParaRPr lang="en-US" sz="2400" dirty="0"/>
          </a:p>
        </p:txBody>
      </p:sp>
      <p:sp>
        <p:nvSpPr>
          <p:cNvPr id="15" name="TextBox 14"/>
          <p:cNvSpPr txBox="1"/>
          <p:nvPr/>
        </p:nvSpPr>
        <p:spPr>
          <a:xfrm>
            <a:off x="532960" y="1654849"/>
            <a:ext cx="8078081" cy="3447098"/>
          </a:xfrm>
          <a:prstGeom prst="rect">
            <a:avLst/>
          </a:prstGeom>
          <a:noFill/>
        </p:spPr>
        <p:txBody>
          <a:bodyPr wrap="square" rtlCol="0">
            <a:spAutoFit/>
          </a:bodyPr>
          <a:lstStyle/>
          <a:p>
            <a:r>
              <a:rPr lang="en-US" dirty="0"/>
              <a:t>PASTURE is the system that facilitates the correction of metric values by MUSTANG when data changes.</a:t>
            </a:r>
          </a:p>
          <a:p>
            <a:endParaRPr lang="en-US" dirty="0"/>
          </a:p>
          <a:p>
            <a:r>
              <a:rPr lang="en-US" dirty="0"/>
              <a:t>Compares waveform archive dates with MUSTANG load dates and returns:</a:t>
            </a:r>
          </a:p>
          <a:p>
            <a:endParaRPr lang="en-US" sz="1000" dirty="0"/>
          </a:p>
          <a:p>
            <a:pPr marL="800100" lvl="1" indent="-342900">
              <a:buFont typeface="Arial"/>
              <a:buChar char="•"/>
            </a:pPr>
            <a:r>
              <a:rPr lang="en-US" dirty="0"/>
              <a:t>M: measurement is current</a:t>
            </a:r>
          </a:p>
          <a:p>
            <a:pPr marL="800100" lvl="1" indent="-342900">
              <a:buFont typeface="Arial"/>
              <a:buChar char="•"/>
            </a:pPr>
            <a:r>
              <a:rPr lang="en-US" dirty="0"/>
              <a:t>W: waveform, no measurement</a:t>
            </a:r>
          </a:p>
          <a:p>
            <a:pPr marL="800100" lvl="1" indent="-342900">
              <a:buFont typeface="Arial"/>
              <a:buChar char="•"/>
            </a:pPr>
            <a:r>
              <a:rPr lang="en-US" dirty="0"/>
              <a:t>S: measurement is stale and needs to be recalculated</a:t>
            </a:r>
          </a:p>
          <a:p>
            <a:pPr marL="800100" lvl="1" indent="-342900">
              <a:buFont typeface="Arial"/>
              <a:buChar char="•"/>
            </a:pPr>
            <a:r>
              <a:rPr lang="en-US" dirty="0"/>
              <a:t>O: measurement, but no waveform (orphan)</a:t>
            </a:r>
          </a:p>
          <a:p>
            <a:pPr marL="800100" lvl="1" indent="-342900">
              <a:buFont typeface="Arial"/>
              <a:buChar char="•"/>
            </a:pPr>
            <a:endParaRPr lang="en-US" sz="1000" dirty="0"/>
          </a:p>
          <a:p>
            <a:pPr marL="3175" lvl="1"/>
            <a:r>
              <a:rPr lang="en-US" dirty="0"/>
              <a:t>For each station-channel-day and metric (does not cover event-based metrics yet)</a:t>
            </a:r>
          </a:p>
          <a:p>
            <a:r>
              <a:rPr lang="en-US" dirty="0"/>
              <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819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Content Placeholder 10" descr="Screen Shot 2015-11-05 at 11.22.53 AM.png"/>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46588" b="-46588"/>
          <a:stretch>
            <a:fillRect/>
          </a:stretch>
        </p:blipFill>
        <p:spPr>
          <a:xfrm>
            <a:off x="0" y="4114800"/>
            <a:ext cx="9144000" cy="3644900"/>
          </a:xfrm>
        </p:spPr>
      </p:pic>
      <p:sp>
        <p:nvSpPr>
          <p:cNvPr id="12" name="Title 1"/>
          <p:cNvSpPr txBox="1">
            <a:spLocks/>
          </p:cNvSpPr>
          <p:nvPr/>
        </p:nvSpPr>
        <p:spPr bwMode="auto">
          <a:xfrm>
            <a:off x="685799" y="-79951"/>
            <a:ext cx="8136439"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pPr algn="r"/>
            <a:r>
              <a:rPr lang="en-US">
                <a:ln>
                  <a:solidFill>
                    <a:schemeClr val="tx1"/>
                  </a:solidFill>
                </a:ln>
                <a:solidFill>
                  <a:schemeClr val="bg1"/>
                </a:solidFill>
              </a:rPr>
              <a:t>PASTURE</a:t>
            </a:r>
          </a:p>
        </p:txBody>
      </p:sp>
      <p:sp>
        <p:nvSpPr>
          <p:cNvPr id="14" name="TextBox 13"/>
          <p:cNvSpPr txBox="1"/>
          <p:nvPr/>
        </p:nvSpPr>
        <p:spPr>
          <a:xfrm>
            <a:off x="2079371" y="1097280"/>
            <a:ext cx="4985259" cy="461665"/>
          </a:xfrm>
          <a:prstGeom prst="rect">
            <a:avLst/>
          </a:prstGeom>
          <a:noFill/>
        </p:spPr>
        <p:txBody>
          <a:bodyPr wrap="none" rtlCol="0">
            <a:spAutoFit/>
          </a:bodyPr>
          <a:lstStyle/>
          <a:p>
            <a:r>
              <a:rPr lang="en-US" sz="2400" dirty="0" smtClean="0"/>
              <a:t>Using PASTURE to Update Metrics</a:t>
            </a:r>
            <a:endParaRPr lang="en-US" sz="2400" dirty="0"/>
          </a:p>
        </p:txBody>
      </p:sp>
      <p:sp>
        <p:nvSpPr>
          <p:cNvPr id="15" name="TextBox 14"/>
          <p:cNvSpPr txBox="1"/>
          <p:nvPr/>
        </p:nvSpPr>
        <p:spPr>
          <a:xfrm>
            <a:off x="532960" y="1655064"/>
            <a:ext cx="8078081" cy="2739211"/>
          </a:xfrm>
          <a:prstGeom prst="rect">
            <a:avLst/>
          </a:prstGeom>
          <a:noFill/>
        </p:spPr>
        <p:txBody>
          <a:bodyPr wrap="square" rtlCol="0">
            <a:spAutoFit/>
          </a:bodyPr>
          <a:lstStyle/>
          <a:p>
            <a:r>
              <a:rPr lang="en-US" dirty="0" smtClean="0"/>
              <a:t>Currently, automatic recalculation of stale metrics occurs:</a:t>
            </a:r>
          </a:p>
          <a:p>
            <a:endParaRPr lang="en-US" sz="1000" dirty="0" smtClean="0"/>
          </a:p>
          <a:p>
            <a:pPr marL="342900" indent="-342900">
              <a:buFont typeface="+mj-lt"/>
              <a:buAutoNum type="arabicPeriod"/>
            </a:pPr>
            <a:r>
              <a:rPr lang="en-US" dirty="0" smtClean="0"/>
              <a:t>Once a week, covering a time period of 3 weeks to 1 week prior</a:t>
            </a:r>
          </a:p>
          <a:p>
            <a:pPr marL="342900" indent="-342900">
              <a:buFont typeface="+mj-lt"/>
              <a:buAutoNum type="arabicPeriod"/>
            </a:pPr>
            <a:r>
              <a:rPr lang="en-US" dirty="0" smtClean="0"/>
              <a:t>Every 21 days, covering the previous calendar month</a:t>
            </a:r>
          </a:p>
          <a:p>
            <a:endParaRPr lang="en-US" dirty="0" smtClean="0"/>
          </a:p>
          <a:p>
            <a:r>
              <a:rPr lang="en-US" dirty="0" smtClean="0"/>
              <a:t>The recalculation is based on a single representative metric. If this metric is stale, then all metrics for that day are recalculated.</a:t>
            </a:r>
          </a:p>
          <a:p>
            <a:endParaRPr lang="en-US" dirty="0" smtClean="0"/>
          </a:p>
          <a:p>
            <a:r>
              <a:rPr lang="en-US" dirty="0" smtClean="0"/>
              <a:t>In the future, automatic recalculation will occur on a larger time scale and all metrics will be checked for staleness.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8194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
          <p:cNvSpPr txBox="1">
            <a:spLocks/>
          </p:cNvSpPr>
          <p:nvPr/>
        </p:nvSpPr>
        <p:spPr bwMode="auto">
          <a:xfrm>
            <a:off x="685799" y="-79951"/>
            <a:ext cx="8136439"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pPr algn="r"/>
            <a:r>
              <a:rPr lang="en-US" dirty="0">
                <a:ln>
                  <a:solidFill>
                    <a:schemeClr val="tx1"/>
                  </a:solidFill>
                </a:ln>
                <a:solidFill>
                  <a:schemeClr val="bg1"/>
                </a:solidFill>
              </a:rPr>
              <a:t>PASTURE</a:t>
            </a:r>
          </a:p>
        </p:txBody>
      </p:sp>
      <p:sp>
        <p:nvSpPr>
          <p:cNvPr id="14" name="TextBox 13"/>
          <p:cNvSpPr txBox="1"/>
          <p:nvPr/>
        </p:nvSpPr>
        <p:spPr>
          <a:xfrm>
            <a:off x="983969" y="1097280"/>
            <a:ext cx="7176063" cy="461665"/>
          </a:xfrm>
          <a:prstGeom prst="rect">
            <a:avLst/>
          </a:prstGeom>
          <a:noFill/>
        </p:spPr>
        <p:txBody>
          <a:bodyPr wrap="none" rtlCol="0">
            <a:spAutoFit/>
          </a:bodyPr>
          <a:lstStyle/>
          <a:p>
            <a:r>
              <a:rPr lang="en-US" sz="2400" dirty="0" smtClean="0"/>
              <a:t>Correction of PSD Values When Metadata Changes </a:t>
            </a:r>
            <a:endParaRPr lang="en-US" sz="2400" dirty="0"/>
          </a:p>
        </p:txBody>
      </p:sp>
      <p:sp>
        <p:nvSpPr>
          <p:cNvPr id="7" name="TextBox 6"/>
          <p:cNvSpPr txBox="1"/>
          <p:nvPr/>
        </p:nvSpPr>
        <p:spPr>
          <a:xfrm>
            <a:off x="460666" y="1536700"/>
            <a:ext cx="8361572" cy="4154984"/>
          </a:xfrm>
          <a:prstGeom prst="rect">
            <a:avLst/>
          </a:prstGeom>
          <a:noFill/>
        </p:spPr>
        <p:txBody>
          <a:bodyPr wrap="square" rtlCol="0">
            <a:spAutoFit/>
          </a:bodyPr>
          <a:lstStyle/>
          <a:p>
            <a:r>
              <a:rPr lang="en-US" dirty="0" smtClean="0"/>
              <a:t> </a:t>
            </a:r>
          </a:p>
          <a:p>
            <a:pPr marL="342900" indent="-342900">
              <a:buFont typeface="+mj-lt"/>
              <a:buAutoNum type="arabicPeriod"/>
            </a:pPr>
            <a:r>
              <a:rPr lang="en-US" dirty="0" smtClean="0"/>
              <a:t>PSD Response Refresher </a:t>
            </a:r>
          </a:p>
          <a:p>
            <a:pPr marL="342900" indent="-342900">
              <a:buFont typeface="+mj-lt"/>
              <a:buAutoNum type="arabicPeriod"/>
            </a:pPr>
            <a:endParaRPr lang="en-US" sz="1000" dirty="0" smtClean="0"/>
          </a:p>
          <a:p>
            <a:pPr marL="800100" lvl="1" indent="-342900">
              <a:buFont typeface="Wingdings" charset="2"/>
              <a:buChar char="Ø"/>
            </a:pPr>
            <a:r>
              <a:rPr lang="en-US" dirty="0"/>
              <a:t>compares cached responses with current metadata. This runs every Monday and marks days that need correction as “stale”.</a:t>
            </a:r>
          </a:p>
          <a:p>
            <a:pPr marL="342900" indent="-342900">
              <a:buFont typeface="+mj-lt"/>
              <a:buAutoNum type="arabicPeriod"/>
            </a:pPr>
            <a:endParaRPr lang="en-US" dirty="0" smtClean="0"/>
          </a:p>
          <a:p>
            <a:pPr marL="342900" indent="-342900">
              <a:buFont typeface="+mj-lt"/>
              <a:buAutoNum type="arabicPeriod"/>
            </a:pPr>
            <a:r>
              <a:rPr lang="en-US" dirty="0" smtClean="0"/>
              <a:t>PSD </a:t>
            </a:r>
            <a:r>
              <a:rPr lang="en-US" dirty="0"/>
              <a:t>Corrector </a:t>
            </a:r>
          </a:p>
          <a:p>
            <a:pPr marL="342900" indent="-342900">
              <a:buFont typeface="+mj-lt"/>
              <a:buAutoNum type="arabicPeriod"/>
            </a:pPr>
            <a:endParaRPr lang="en-US" sz="1000" dirty="0" smtClean="0"/>
          </a:p>
          <a:p>
            <a:pPr marL="800100" lvl="1" indent="-342900">
              <a:buFont typeface="Wingdings" charset="2"/>
              <a:buChar char="Ø"/>
            </a:pPr>
            <a:r>
              <a:rPr lang="en-US" dirty="0" smtClean="0"/>
              <a:t>recognizes </a:t>
            </a:r>
            <a:r>
              <a:rPr lang="en-US" dirty="0"/>
              <a:t>what days are stale and applies the current response information to the </a:t>
            </a:r>
            <a:r>
              <a:rPr lang="en-US" dirty="0" err="1" smtClean="0"/>
              <a:t>PSDs</a:t>
            </a:r>
            <a:r>
              <a:rPr lang="en-US" dirty="0"/>
              <a:t>.</a:t>
            </a:r>
            <a:r>
              <a:rPr lang="en-US" dirty="0" smtClean="0"/>
              <a:t> </a:t>
            </a:r>
          </a:p>
          <a:p>
            <a:pPr marL="800100" lvl="1" indent="-342900">
              <a:buFont typeface="Wingdings" charset="2"/>
              <a:buChar char="Ø"/>
            </a:pPr>
            <a:endParaRPr lang="en-US" dirty="0" smtClean="0"/>
          </a:p>
          <a:p>
            <a:pPr marL="342900" indent="-342900">
              <a:buFont typeface="+mj-lt"/>
              <a:buAutoNum type="arabicPeriod"/>
            </a:pPr>
            <a:r>
              <a:rPr lang="en-US" dirty="0" smtClean="0"/>
              <a:t> PSD Merger</a:t>
            </a:r>
          </a:p>
          <a:p>
            <a:pPr marL="342900" indent="-342900">
              <a:buFont typeface="+mj-lt"/>
              <a:buAutoNum type="arabicPeriod"/>
            </a:pPr>
            <a:endParaRPr lang="en-US" sz="1000" dirty="0" smtClean="0"/>
          </a:p>
          <a:p>
            <a:pPr marL="800100" lvl="1" indent="-342900">
              <a:buFont typeface="Wingdings" charset="2"/>
              <a:buChar char="Ø"/>
            </a:pPr>
            <a:r>
              <a:rPr lang="en-US" dirty="0" smtClean="0"/>
              <a:t>tiered storage of PSD histograms and modes for each station-channel</a:t>
            </a:r>
          </a:p>
          <a:p>
            <a:pPr marL="800100" lvl="1" indent="-342900">
              <a:buFont typeface="Wingdings" charset="2"/>
              <a:buChar char="Ø"/>
            </a:pPr>
            <a:r>
              <a:rPr lang="en-US" dirty="0" smtClean="0"/>
              <a:t>day, week, month, year, all </a:t>
            </a:r>
          </a:p>
          <a:p>
            <a:pPr marL="800100" lvl="1" indent="-342900">
              <a:buFont typeface="Wingdings" charset="2"/>
              <a:buChar char="Ø"/>
            </a:pPr>
            <a:r>
              <a:rPr lang="en-US" dirty="0" smtClean="0"/>
              <a:t>very fast data retrieval</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819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32869" y="1065981"/>
            <a:ext cx="8679254" cy="2308324"/>
          </a:xfrm>
          <a:prstGeom prst="rect">
            <a:avLst/>
          </a:prstGeom>
          <a:noFill/>
        </p:spPr>
        <p:txBody>
          <a:bodyPr wrap="none" rtlCol="0">
            <a:spAutoFit/>
          </a:bodyPr>
          <a:lstStyle/>
          <a:p>
            <a:r>
              <a:rPr lang="en-US">
                <a:solidFill>
                  <a:srgbClr val="0000FF"/>
                </a:solidFill>
              </a:rPr>
              <a:t>url &lt;- http://services.iris.edu/mustang/noise-pdf/1/query?target=TA.*.*.BHZ.M</a:t>
            </a:r>
          </a:p>
          <a:p>
            <a:r>
              <a:rPr lang="en-US">
                <a:solidFill>
                  <a:srgbClr val="0000FF"/>
                </a:solidFill>
              </a:rPr>
              <a:t>&amp;starttime=2005-01-01&amp;format=plot&amp;plot.interpolation=bicubic&amp;plot.period.min=0.1</a:t>
            </a:r>
          </a:p>
          <a:p>
            <a:r>
              <a:rPr lang="en-US">
                <a:solidFill>
                  <a:srgbClr val="0000FF"/>
                </a:solidFill>
              </a:rPr>
              <a:t>&amp;plot.period.max=183&amp;plot.power.min=-200&amp;plot.power.max=-50</a:t>
            </a:r>
          </a:p>
          <a:p>
            <a:r>
              <a:rPr lang="en-US">
                <a:solidFill>
                  <a:srgbClr val="0000FF"/>
                </a:solidFill>
              </a:rPr>
              <a:t>&amp;plot.subtitlefont.size=18&amp;plot.labelfont.size=16&amp;plot.titlefont.size=20”</a:t>
            </a:r>
          </a:p>
          <a:p>
            <a:endParaRPr lang="en-US" sz="1400"/>
          </a:p>
          <a:p>
            <a:r>
              <a:rPr lang="en-US">
                <a:solidFill>
                  <a:srgbClr val="0000FF"/>
                </a:solidFill>
              </a:rPr>
              <a:t>system.time(download.file(url,"TA.PDF.BHZ.png",method="curl"))</a:t>
            </a:r>
          </a:p>
          <a:p>
            <a:r>
              <a:rPr lang="de-DE"/>
              <a:t> user  system elapsed </a:t>
            </a:r>
          </a:p>
          <a:p>
            <a:r>
              <a:rPr lang="de-DE"/>
              <a:t>  0.039   0.033  56.176 </a:t>
            </a:r>
            <a:endParaRPr lang="en-US"/>
          </a:p>
        </p:txBody>
      </p:sp>
      <p:pic>
        <p:nvPicPr>
          <p:cNvPr id="8" name="Picture 7" descr="TA.PDF.BHZ.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52558" y="3036608"/>
            <a:ext cx="4445000" cy="3175000"/>
          </a:xfrm>
          <a:prstGeom prst="rect">
            <a:avLst/>
          </a:prstGeom>
          <a:ln>
            <a:solidFill>
              <a:schemeClr val="tx1"/>
            </a:solidFill>
          </a:ln>
        </p:spPr>
      </p:pic>
      <p:sp>
        <p:nvSpPr>
          <p:cNvPr id="4" name="Title 1"/>
          <p:cNvSpPr txBox="1">
            <a:spLocks/>
          </p:cNvSpPr>
          <p:nvPr/>
        </p:nvSpPr>
        <p:spPr bwMode="auto">
          <a:xfrm>
            <a:off x="685799" y="-79951"/>
            <a:ext cx="8136439"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pPr algn="r"/>
            <a:r>
              <a:rPr lang="en-US" dirty="0" smtClean="0">
                <a:ln>
                  <a:solidFill>
                    <a:schemeClr val="tx1"/>
                  </a:solidFill>
                </a:ln>
                <a:solidFill>
                  <a:schemeClr val="bg1"/>
                </a:solidFill>
              </a:rPr>
              <a:t>noise-</a:t>
            </a:r>
            <a:r>
              <a:rPr lang="en-US" dirty="0" err="1" smtClean="0">
                <a:ln>
                  <a:solidFill>
                    <a:schemeClr val="tx1"/>
                  </a:solidFill>
                </a:ln>
                <a:solidFill>
                  <a:schemeClr val="bg1"/>
                </a:solidFill>
              </a:rPr>
              <a:t>pdf</a:t>
            </a:r>
            <a:endParaRPr lang="en-US" dirty="0">
              <a:ln>
                <a:solidFill>
                  <a:schemeClr val="tx1"/>
                </a:solidFill>
              </a:ln>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74212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ATM2012_QC">
  <a:themeElements>
    <a:clrScheme name="Custom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00FF"/>
      </a:hlink>
      <a:folHlink>
        <a:srgbClr val="996600"/>
      </a:folHlink>
    </a:clrScheme>
    <a:fontScheme name="Circle Strokes">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25000"/>
          </a:schemeClr>
        </a:solidFill>
        <a:ln w="19050" cap="flat" cmpd="sng" algn="ctr">
          <a:solidFill>
            <a:schemeClr val="tx1"/>
          </a:solidFill>
          <a:prstDash val="solid"/>
          <a:round/>
          <a:headEnd type="none" w="med" len="med"/>
          <a:tailEnd type="none" w="med"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alpha val="25000"/>
          </a:schemeClr>
        </a:solidFill>
        <a:ln w="19050" cap="flat" cmpd="sng" algn="ctr">
          <a:solidFill>
            <a:schemeClr val="tx1"/>
          </a:solidFill>
          <a:prstDash val="solid"/>
          <a:round/>
          <a:headEnd type="none" w="med" len="med"/>
          <a:tailEnd type="none" w="med"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109" charset="0"/>
          </a:defRPr>
        </a:defPPr>
      </a:lstStyle>
    </a:lnDef>
  </a:objectDefaults>
  <a:extraClrSchemeLst>
    <a:extraClrScheme>
      <a:clrScheme name="Circle Strok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rcle Strok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5598</TotalTime>
  <Words>886</Words>
  <Application>Microsoft Macintosh PowerPoint</Application>
  <PresentationFormat>On-screen Show (4:3)</PresentationFormat>
  <Paragraphs>124</Paragraphs>
  <Slides>13</Slides>
  <Notes>10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TATM2012_QC</vt:lpstr>
      <vt:lpstr>MUSTANG Quality Assurance</vt:lpstr>
      <vt:lpstr>Slide 2</vt:lpstr>
      <vt:lpstr>Available Metrics   </vt:lpstr>
      <vt:lpstr>MUSTANG Progress</vt:lpstr>
      <vt:lpstr>MUSTANG Progress</vt:lpstr>
      <vt:lpstr>Slide 6</vt:lpstr>
      <vt:lpstr>Slide 7</vt:lpstr>
      <vt:lpstr>Slide 8</vt:lpstr>
      <vt:lpstr>Slide 9</vt:lpstr>
      <vt:lpstr>Slide 10</vt:lpstr>
      <vt:lpstr>Slide 11</vt:lpstr>
      <vt:lpstr>Slide 12</vt:lpstr>
      <vt:lpstr>MUSTANG Quality Assurance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 Team Meeting </dc:title>
  <dc:creator>Gillian Sharer</dc:creator>
  <cp:lastModifiedBy>Gillian Sharer</cp:lastModifiedBy>
  <cp:revision>49</cp:revision>
  <dcterms:created xsi:type="dcterms:W3CDTF">2015-11-09T16:25:31Z</dcterms:created>
  <dcterms:modified xsi:type="dcterms:W3CDTF">2015-11-09T16:26:24Z</dcterms:modified>
</cp:coreProperties>
</file>