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0" r:id="rId6"/>
    <p:sldId id="259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13" autoAdjust="0"/>
  </p:normalViewPr>
  <p:slideViewPr>
    <p:cSldViewPr snapToGrid="0" snapToObjects="1">
      <p:cViewPr varScale="1">
        <p:scale>
          <a:sx n="178" d="100"/>
          <a:sy n="178" d="100"/>
        </p:scale>
        <p:origin x="-3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ouseSysHD:Users:mstaats:Desktop:TA%202015%20Team%20Meeting_graphs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GrouseSysHD:Users:mstaats:Desktop:TA%202015%20Team%20Meeting_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Sheet1!$A$2:$A$10</c:f>
              <c:strCache>
                <c:ptCount val="9"/>
                <c:pt idx="0">
                  <c:v>Military</c:v>
                </c:pt>
                <c:pt idx="1">
                  <c:v>NPS</c:v>
                </c:pt>
                <c:pt idx="2">
                  <c:v>BLM Fairbanks</c:v>
                </c:pt>
                <c:pt idx="3">
                  <c:v>BLM Anchorage</c:v>
                </c:pt>
                <c:pt idx="4">
                  <c:v>BLM NPR-A</c:v>
                </c:pt>
                <c:pt idx="5">
                  <c:v>Private</c:v>
                </c:pt>
                <c:pt idx="6">
                  <c:v>FWS</c:v>
                </c:pt>
                <c:pt idx="7">
                  <c:v>Native Village/ Corp</c:v>
                </c:pt>
                <c:pt idx="8">
                  <c:v>DNR/State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1.0</c:v>
                </c:pt>
                <c:pt idx="1">
                  <c:v>4.0</c:v>
                </c:pt>
                <c:pt idx="2">
                  <c:v>12.0</c:v>
                </c:pt>
                <c:pt idx="3">
                  <c:v>14.0</c:v>
                </c:pt>
                <c:pt idx="4">
                  <c:v>16.0</c:v>
                </c:pt>
                <c:pt idx="5">
                  <c:v>16.0</c:v>
                </c:pt>
                <c:pt idx="6">
                  <c:v>19.0</c:v>
                </c:pt>
                <c:pt idx="7">
                  <c:v>23.0</c:v>
                </c:pt>
                <c:pt idx="8">
                  <c:v>58.0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Sheet2!$A$2:$A$7</c:f>
              <c:strCache>
                <c:ptCount val="6"/>
                <c:pt idx="0">
                  <c:v>BC Lands</c:v>
                </c:pt>
                <c:pt idx="1">
                  <c:v>BC Highways</c:v>
                </c:pt>
                <c:pt idx="2">
                  <c:v>Provincial Park</c:v>
                </c:pt>
                <c:pt idx="3">
                  <c:v>First Nations/ Villages</c:v>
                </c:pt>
                <c:pt idx="4">
                  <c:v>NPS</c:v>
                </c:pt>
                <c:pt idx="5">
                  <c:v>Yukon Lands</c:v>
                </c:pt>
              </c:strCache>
            </c:strRef>
          </c:cat>
          <c:val>
            <c:numRef>
              <c:f>Sheet2!$B$2:$B$7</c:f>
              <c:numCache>
                <c:formatCode>General</c:formatCode>
                <c:ptCount val="6"/>
                <c:pt idx="0">
                  <c:v>3.0</c:v>
                </c:pt>
                <c:pt idx="1">
                  <c:v>2.0</c:v>
                </c:pt>
                <c:pt idx="2">
                  <c:v>2.0</c:v>
                </c:pt>
                <c:pt idx="3">
                  <c:v>6.0</c:v>
                </c:pt>
                <c:pt idx="4">
                  <c:v>4.0</c:v>
                </c:pt>
                <c:pt idx="5">
                  <c:v>27.0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0.68587</cdr:x>
      <cdr:y>0.01893</cdr:y>
    </cdr:from>
    <cdr:to>
      <cdr:x>0.78038</cdr:x>
      <cdr:y>0.53263</cdr:y>
    </cdr:to>
    <cdr:sp macro="" textlink="">
      <cdr:nvSpPr>
        <cdr:cNvPr id="3" name="Right Brace 2"/>
        <cdr:cNvSpPr/>
      </cdr:nvSpPr>
      <cdr:spPr>
        <a:xfrm xmlns:a="http://schemas.openxmlformats.org/drawingml/2006/main" rot="19679797">
          <a:off x="6271551" y="110171"/>
          <a:ext cx="864246" cy="2990019"/>
        </a:xfrm>
        <a:prstGeom xmlns:a="http://schemas.openxmlformats.org/drawingml/2006/main" prst="rightBrace">
          <a:avLst>
            <a:gd name="adj1" fmla="val 36286"/>
            <a:gd name="adj2" fmla="val 49275"/>
          </a:avLst>
        </a:prstGeom>
        <a:ln xmlns:a="http://schemas.openxmlformats.org/drawingml/2006/main" w="12700" cmpd="sng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7DB85-5B6B-AE41-8936-A696C334B40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6E4D1-710F-054C-A0EE-28F19430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5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(10/30/15 16:37) -----</a:t>
            </a:r>
          </a:p>
          <a:p>
            <a:r>
              <a:rPr lang="en-US"/>
              <a:t>Overarching Sci and Expor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6E4D1-710F-054C-A0EE-28F19430F8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4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(10/30/15 16:37) -----</a:t>
            </a:r>
          </a:p>
          <a:p>
            <a:r>
              <a:rPr lang="en-US" dirty="0"/>
              <a:t>* NEPA</a:t>
            </a:r>
            <a:r>
              <a:rPr lang="en-US" dirty="0" smtClean="0"/>
              <a:t>-environment (national environmental</a:t>
            </a:r>
            <a:r>
              <a:rPr lang="en-US" baseline="0" dirty="0" smtClean="0"/>
              <a:t> policy act</a:t>
            </a:r>
            <a:endParaRPr lang="en-US" dirty="0"/>
          </a:p>
          <a:p>
            <a:r>
              <a:rPr lang="en-US" dirty="0"/>
              <a:t>* </a:t>
            </a:r>
            <a:r>
              <a:rPr lang="en-US" dirty="0" smtClean="0"/>
              <a:t>Sensitivity: </a:t>
            </a:r>
            <a:r>
              <a:rPr lang="en-US" dirty="0"/>
              <a:t>Cost recovery, </a:t>
            </a:r>
            <a:r>
              <a:rPr lang="en-US" dirty="0" smtClean="0"/>
              <a:t>scheduling </a:t>
            </a:r>
            <a:r>
              <a:rPr lang="en-US" dirty="0"/>
              <a:t>staff to be on site during or before (BLM and NPS)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6E4D1-710F-054C-A0EE-28F19430F8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6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1611" y="1665375"/>
            <a:ext cx="697953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350" y="32601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3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6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70" y="0"/>
            <a:ext cx="7094853" cy="10374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7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4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5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9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22600" y="41734"/>
            <a:ext cx="7041192" cy="864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1870"/>
            <a:ext cx="8229600" cy="4844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8D0B-F0C7-694F-AD2A-65410ECA273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443" y="1671337"/>
            <a:ext cx="6711233" cy="1470025"/>
          </a:xfrm>
        </p:spPr>
        <p:txBody>
          <a:bodyPr/>
          <a:lstStyle/>
          <a:p>
            <a:r>
              <a:rPr lang="en-US" b="1" dirty="0"/>
              <a:t>Site Permitting Process and Ongoing Requirements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6876" y="3272095"/>
            <a:ext cx="6400800" cy="1752600"/>
          </a:xfrm>
        </p:spPr>
        <p:txBody>
          <a:bodyPr/>
          <a:lstStyle/>
          <a:p>
            <a:r>
              <a:rPr lang="en-US" dirty="0" smtClean="0"/>
              <a:t>Molly Staats</a:t>
            </a:r>
          </a:p>
          <a:p>
            <a:r>
              <a:rPr lang="en-US" dirty="0" smtClean="0"/>
              <a:t>November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9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Status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" y="1040343"/>
            <a:ext cx="5801474" cy="1861795"/>
          </a:xfrm>
        </p:spPr>
        <p:txBody>
          <a:bodyPr>
            <a:noAutofit/>
          </a:bodyPr>
          <a:lstStyle/>
          <a:p>
            <a:r>
              <a:rPr lang="en-US" sz="2400" dirty="0" smtClean="0"/>
              <a:t>BLM </a:t>
            </a:r>
            <a:r>
              <a:rPr lang="en-US" sz="2400" dirty="0"/>
              <a:t>Mapper/ State </a:t>
            </a:r>
            <a:r>
              <a:rPr lang="en-US" sz="2400" dirty="0" smtClean="0"/>
              <a:t>Mapper/ Yukon Lands Viewer</a:t>
            </a:r>
            <a:endParaRPr lang="en-US" sz="2400" dirty="0"/>
          </a:p>
          <a:p>
            <a:r>
              <a:rPr lang="en-US" sz="2400" dirty="0" smtClean="0"/>
              <a:t>Case Reviews (non state/federal lands)</a:t>
            </a:r>
          </a:p>
          <a:p>
            <a:r>
              <a:rPr lang="en-US" sz="2400" dirty="0" smtClean="0"/>
              <a:t>Agency Internal Land Status Review</a:t>
            </a:r>
            <a:endParaRPr lang="en-US" sz="2400" dirty="0"/>
          </a:p>
        </p:txBody>
      </p:sp>
      <p:pic>
        <p:nvPicPr>
          <p:cNvPr id="5" name="Picture 4" descr="Screen Shot 2015-07-13 at 11.38.34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054" y="2812974"/>
            <a:ext cx="5549559" cy="391755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6" descr="Screen Shot 2015-07-13 at 11.40.23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819" y="1058475"/>
            <a:ext cx="3129379" cy="2604640"/>
          </a:xfrm>
          <a:prstGeom prst="rect">
            <a:avLst/>
          </a:prstGeom>
        </p:spPr>
      </p:pic>
      <p:pic>
        <p:nvPicPr>
          <p:cNvPr id="4" name="Picture 3" descr="Screen Shot 2015-10-26 at 3.46.17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820" y="3794033"/>
            <a:ext cx="3199604" cy="2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we permitting with?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2568" y="1476436"/>
            <a:ext cx="4001820" cy="2193262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Secondary: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/>
              <a:t>NSB (1 month)</a:t>
            </a:r>
            <a:endParaRPr lang="en-US" sz="2400" dirty="0"/>
          </a:p>
          <a:p>
            <a:pPr marL="285750" indent="-285750">
              <a:buFontTx/>
              <a:buChar char="•"/>
            </a:pPr>
            <a:r>
              <a:rPr lang="en-US" sz="2400" dirty="0"/>
              <a:t>Native </a:t>
            </a:r>
            <a:r>
              <a:rPr lang="en-US" sz="2400" dirty="0" smtClean="0"/>
              <a:t>Villages (days to months)</a:t>
            </a:r>
            <a:endParaRPr lang="en-US" sz="2400" dirty="0"/>
          </a:p>
          <a:p>
            <a:pPr marL="285750" indent="-285750">
              <a:buFontTx/>
              <a:buChar char="•"/>
            </a:pPr>
            <a:r>
              <a:rPr lang="en-US" sz="2400" dirty="0" smtClean="0"/>
              <a:t>Military (6 months +)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8571" y="1472544"/>
            <a:ext cx="4470529" cy="48442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Primary:</a:t>
            </a:r>
          </a:p>
          <a:p>
            <a:pPr marL="285750" indent="-285750">
              <a:buFontTx/>
              <a:buChar char="•"/>
            </a:pPr>
            <a:r>
              <a:rPr lang="en-US" sz="2800" u="sng" dirty="0" smtClean="0"/>
              <a:t>Federal</a:t>
            </a:r>
          </a:p>
          <a:p>
            <a:pPr marL="685800" lvl="1">
              <a:buFontTx/>
              <a:buChar char="•"/>
            </a:pPr>
            <a:r>
              <a:rPr lang="en-US" dirty="0"/>
              <a:t>BLM </a:t>
            </a:r>
          </a:p>
          <a:p>
            <a:pPr lvl="2">
              <a:buFontTx/>
              <a:buChar char="•"/>
            </a:pPr>
            <a:r>
              <a:rPr lang="en-US" sz="2800" dirty="0"/>
              <a:t>NPR-A (6 months)</a:t>
            </a:r>
          </a:p>
          <a:p>
            <a:pPr lvl="2">
              <a:buFontTx/>
              <a:buChar char="•"/>
            </a:pPr>
            <a:r>
              <a:rPr lang="en-US" sz="2800" dirty="0"/>
              <a:t>Fairbanks (9 months)</a:t>
            </a:r>
          </a:p>
          <a:p>
            <a:pPr lvl="2">
              <a:buFontTx/>
              <a:buChar char="•"/>
            </a:pPr>
            <a:r>
              <a:rPr lang="en-US" sz="2800" dirty="0"/>
              <a:t>Anchorage (1 ½ years +</a:t>
            </a:r>
            <a:r>
              <a:rPr lang="en-US" sz="2800" dirty="0" smtClean="0"/>
              <a:t>)</a:t>
            </a:r>
          </a:p>
          <a:p>
            <a:pPr lvl="1">
              <a:buFontTx/>
              <a:buChar char="•"/>
            </a:pPr>
            <a:r>
              <a:rPr lang="en-US" dirty="0"/>
              <a:t>FWS (1 ½ years +)</a:t>
            </a:r>
          </a:p>
          <a:p>
            <a:pPr lvl="1">
              <a:buFontTx/>
              <a:buChar char="•"/>
            </a:pPr>
            <a:r>
              <a:rPr lang="en-US" dirty="0"/>
              <a:t>NPS </a:t>
            </a:r>
            <a:r>
              <a:rPr lang="en-US" dirty="0" smtClean="0"/>
              <a:t>(5 </a:t>
            </a:r>
            <a:r>
              <a:rPr lang="en-US" dirty="0"/>
              <a:t>months</a:t>
            </a:r>
            <a:r>
              <a:rPr lang="en-US" dirty="0" smtClean="0"/>
              <a:t>)</a:t>
            </a:r>
          </a:p>
          <a:p>
            <a:pPr>
              <a:buFontTx/>
              <a:buChar char="•"/>
            </a:pPr>
            <a:r>
              <a:rPr lang="en-US" sz="2800" u="sng" dirty="0" smtClean="0"/>
              <a:t>State</a:t>
            </a:r>
          </a:p>
          <a:p>
            <a:pPr lvl="1">
              <a:buFontTx/>
              <a:buChar char="•"/>
            </a:pPr>
            <a:r>
              <a:rPr lang="en-US" dirty="0" smtClean="0"/>
              <a:t>DNR </a:t>
            </a:r>
            <a:r>
              <a:rPr lang="en-US" dirty="0"/>
              <a:t>(2-3 months)</a:t>
            </a:r>
          </a:p>
          <a:p>
            <a:pPr marL="285750" indent="-285750">
              <a:buFontTx/>
              <a:buChar char="•"/>
            </a:pPr>
            <a:r>
              <a:rPr lang="en-US" sz="2800" u="sng" dirty="0" smtClean="0"/>
              <a:t>Other</a:t>
            </a:r>
          </a:p>
          <a:p>
            <a:pPr marL="685800" lvl="1">
              <a:buFontTx/>
              <a:buChar char="•"/>
            </a:pPr>
            <a:r>
              <a:rPr lang="en-US" dirty="0"/>
              <a:t>Native Corps (1 month +</a:t>
            </a:r>
            <a:r>
              <a:rPr lang="en-US" dirty="0" smtClean="0"/>
              <a:t>)</a:t>
            </a:r>
          </a:p>
          <a:p>
            <a:pPr marL="685800" lvl="1">
              <a:buFontTx/>
              <a:buChar char="•"/>
            </a:pPr>
            <a:r>
              <a:rPr lang="en-US" dirty="0" smtClean="0"/>
              <a:t>Private (1 day to few weeks)</a:t>
            </a:r>
          </a:p>
        </p:txBody>
      </p:sp>
      <p:pic>
        <p:nvPicPr>
          <p:cNvPr id="5" name="Picture 4" descr="ak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428" y="3865882"/>
            <a:ext cx="2910877" cy="2741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8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we permitting with?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2567" y="1476436"/>
            <a:ext cx="4099855" cy="2193262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Secondary: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/>
              <a:t>Yukon Highways (1 month +)</a:t>
            </a:r>
            <a:endParaRPr lang="en-US" sz="2400" dirty="0"/>
          </a:p>
          <a:p>
            <a:pPr marL="285750" indent="-285750">
              <a:buFontTx/>
              <a:buChar char="•"/>
            </a:pPr>
            <a:r>
              <a:rPr lang="en-US" sz="2400" dirty="0" smtClean="0"/>
              <a:t>BC Highways (3 months +)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8571" y="1472544"/>
            <a:ext cx="4470529" cy="46553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Primary:</a:t>
            </a:r>
          </a:p>
          <a:p>
            <a:pPr marL="342900" lvl="1" indent="-342900">
              <a:buFontTx/>
              <a:buChar char="•"/>
            </a:pPr>
            <a:r>
              <a:rPr lang="en-US" sz="2400" u="sng" dirty="0" err="1"/>
              <a:t>Sci</a:t>
            </a:r>
            <a:r>
              <a:rPr lang="en-US" sz="2400" u="sng" dirty="0"/>
              <a:t> and Explorers </a:t>
            </a:r>
            <a:r>
              <a:rPr lang="en-US" sz="2400" dirty="0"/>
              <a:t>(</a:t>
            </a:r>
            <a:r>
              <a:rPr lang="en-US" sz="2400" dirty="0" smtClean="0"/>
              <a:t>3 months +)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u="sng" dirty="0" smtClean="0"/>
              <a:t>Territory/Province</a:t>
            </a:r>
          </a:p>
          <a:p>
            <a:pPr lvl="1">
              <a:buFontTx/>
              <a:buChar char="•"/>
            </a:pPr>
            <a:r>
              <a:rPr lang="en-US" sz="2400" dirty="0" smtClean="0"/>
              <a:t>Yukon Lands (6 months +)</a:t>
            </a:r>
          </a:p>
          <a:p>
            <a:pPr lvl="1">
              <a:buFontTx/>
              <a:buChar char="•"/>
            </a:pPr>
            <a:r>
              <a:rPr lang="en-US" sz="2400" dirty="0" smtClean="0"/>
              <a:t>BC Lands (3 months)</a:t>
            </a:r>
          </a:p>
          <a:p>
            <a:pPr lvl="1">
              <a:buFontTx/>
              <a:buChar char="•"/>
            </a:pPr>
            <a:r>
              <a:rPr lang="en-US" sz="2400" dirty="0" smtClean="0"/>
              <a:t>National </a:t>
            </a:r>
            <a:r>
              <a:rPr lang="en-US" sz="2400" dirty="0"/>
              <a:t>Park (</a:t>
            </a:r>
            <a:r>
              <a:rPr lang="en-US" sz="2400" dirty="0" smtClean="0"/>
              <a:t>3 months +)</a:t>
            </a:r>
          </a:p>
          <a:p>
            <a:pPr lvl="1">
              <a:buFontTx/>
              <a:buChar char="•"/>
            </a:pPr>
            <a:r>
              <a:rPr lang="en-US" sz="2400" dirty="0" smtClean="0"/>
              <a:t>Provincial/Territorial </a:t>
            </a:r>
            <a:r>
              <a:rPr lang="en-US" sz="2400" dirty="0" smtClean="0"/>
              <a:t>Park </a:t>
            </a:r>
            <a:endParaRPr lang="en-US" sz="2400" dirty="0"/>
          </a:p>
          <a:p>
            <a:pPr marL="285750" indent="-285750">
              <a:buFontTx/>
              <a:buChar char="•"/>
            </a:pPr>
            <a:r>
              <a:rPr lang="en-US" sz="2400" u="sng" dirty="0" smtClean="0"/>
              <a:t>Other</a:t>
            </a:r>
          </a:p>
          <a:p>
            <a:pPr marL="685800" lvl="1">
              <a:buFontTx/>
              <a:buChar char="•"/>
            </a:pPr>
            <a:r>
              <a:rPr lang="en-US" sz="2400" dirty="0" smtClean="0"/>
              <a:t>First </a:t>
            </a:r>
            <a:r>
              <a:rPr lang="en-US" sz="2400" dirty="0"/>
              <a:t>Nations (1 month </a:t>
            </a:r>
            <a:r>
              <a:rPr lang="en-US" sz="2400" dirty="0" smtClean="0"/>
              <a:t>+)</a:t>
            </a:r>
          </a:p>
          <a:p>
            <a:pPr marL="685800" lvl="1">
              <a:buFontTx/>
              <a:buChar char="•"/>
            </a:pPr>
            <a:r>
              <a:rPr lang="en-US" sz="2400" dirty="0" smtClean="0"/>
              <a:t>Private</a:t>
            </a:r>
          </a:p>
        </p:txBody>
      </p:sp>
      <p:pic>
        <p:nvPicPr>
          <p:cNvPr id="6" name="Picture 5" descr="1314738574738001735Canada Map.svg.hi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4820">
            <a:off x="6669399" y="3544354"/>
            <a:ext cx="1543963" cy="4705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02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Permitting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65" y="1160584"/>
            <a:ext cx="8719958" cy="55743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dirty="0"/>
              <a:t>Process:</a:t>
            </a:r>
          </a:p>
          <a:p>
            <a:pPr marL="285750" indent="-285750">
              <a:buFontTx/>
              <a:buChar char="•"/>
            </a:pPr>
            <a:r>
              <a:rPr lang="en-US" dirty="0"/>
              <a:t>Request internal land status review</a:t>
            </a:r>
          </a:p>
          <a:p>
            <a:pPr marL="285750" indent="-285750">
              <a:buFontTx/>
              <a:buChar char="•"/>
            </a:pPr>
            <a:r>
              <a:rPr lang="en-US" dirty="0"/>
              <a:t>In-person meeting</a:t>
            </a:r>
          </a:p>
          <a:p>
            <a:pPr marL="285750" indent="-285750">
              <a:buFontTx/>
              <a:buChar char="•"/>
            </a:pPr>
            <a:r>
              <a:rPr lang="en-US" dirty="0"/>
              <a:t>Official request </a:t>
            </a:r>
            <a:r>
              <a:rPr lang="en-US" dirty="0" smtClean="0"/>
              <a:t>letter and/or Application</a:t>
            </a:r>
          </a:p>
          <a:p>
            <a:pPr marL="685800" lvl="1">
              <a:buFontTx/>
              <a:buChar char="•"/>
            </a:pPr>
            <a:r>
              <a:rPr lang="en-US" dirty="0" smtClean="0"/>
              <a:t>Primary, alternates, and descope</a:t>
            </a:r>
          </a:p>
          <a:p>
            <a:pPr marL="685800" lvl="1">
              <a:buFontTx/>
              <a:buChar char="•"/>
            </a:pPr>
            <a:r>
              <a:rPr lang="en-US" dirty="0" smtClean="0"/>
              <a:t>Applications range in size/</a:t>
            </a:r>
            <a:r>
              <a:rPr lang="en-US" dirty="0" smtClean="0"/>
              <a:t>detail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Monthly check-in (Nagging!)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Permit and Payment</a:t>
            </a:r>
            <a:endParaRPr lang="en-US" dirty="0"/>
          </a:p>
          <a:p>
            <a:pPr marL="0" indent="0">
              <a:buNone/>
            </a:pPr>
            <a:r>
              <a:rPr lang="en-US" sz="3600" b="1" dirty="0"/>
              <a:t>Delays:</a:t>
            </a:r>
          </a:p>
          <a:p>
            <a:pPr marL="285750" indent="-285750">
              <a:buFontTx/>
              <a:buChar char="•"/>
            </a:pPr>
            <a:r>
              <a:rPr lang="en-US" dirty="0"/>
              <a:t>NEPA</a:t>
            </a:r>
          </a:p>
          <a:p>
            <a:pPr marL="285750" indent="-285750">
              <a:buFontTx/>
              <a:buChar char="•"/>
            </a:pPr>
            <a:r>
              <a:rPr lang="en-US" dirty="0"/>
              <a:t>Archeological </a:t>
            </a:r>
            <a:r>
              <a:rPr lang="en-US" dirty="0" smtClean="0"/>
              <a:t>potential</a:t>
            </a:r>
            <a:r>
              <a:rPr lang="en-US" dirty="0"/>
              <a:t>/ Cultural </a:t>
            </a:r>
            <a:r>
              <a:rPr lang="en-US" dirty="0" smtClean="0"/>
              <a:t>sensitivity (Install site visits)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Wilderness and Wildlife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Ambiguous </a:t>
            </a:r>
            <a:r>
              <a:rPr lang="en-US" dirty="0"/>
              <a:t>land </a:t>
            </a:r>
            <a:r>
              <a:rPr lang="en-US" dirty="0" smtClean="0"/>
              <a:t>status or boundaries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/>
              <a:t>Multiple permitting agencies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Landowner Breakdown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867071"/>
              </p:ext>
            </p:extLst>
          </p:nvPr>
        </p:nvGraphicFramePr>
        <p:xfrm>
          <a:off x="0" y="1037420"/>
          <a:ext cx="9144000" cy="582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k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02" y="1037420"/>
            <a:ext cx="2102850" cy="198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091885" y="2168875"/>
            <a:ext cx="97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26%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98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Landowner Breakdown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883827"/>
              </p:ext>
            </p:extLst>
          </p:nvPr>
        </p:nvGraphicFramePr>
        <p:xfrm>
          <a:off x="77116" y="1037420"/>
          <a:ext cx="9066883" cy="582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1314738574738001735Canada Map.svg.hi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4820">
            <a:off x="925064" y="893271"/>
            <a:ext cx="1096318" cy="3341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8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pic>
        <p:nvPicPr>
          <p:cNvPr id="7" name="Picture 6" descr="2015_11_05_ATA_Status_ALL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4" t="2732" r="13314" b="2732"/>
          <a:stretch/>
        </p:blipFill>
        <p:spPr>
          <a:xfrm>
            <a:off x="0" y="1152079"/>
            <a:ext cx="6749419" cy="55934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406" y="1152079"/>
            <a:ext cx="2601018" cy="5399981"/>
          </a:xfr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301 Total Sites*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110 Certified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46 Installed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65 Existing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63 Permitted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15 alternates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70 Application Submitted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18 alternates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27 Require Permitting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But 10 </a:t>
            </a:r>
            <a:r>
              <a:rPr lang="en-US" sz="2000" dirty="0" smtClean="0">
                <a:solidFill>
                  <a:schemeClr val="tx1"/>
                </a:solidFill>
              </a:rPr>
              <a:t>descoped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25 AEC, AT, AVO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6 require recon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But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4 </a:t>
            </a:r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dirty="0" smtClean="0">
                <a:solidFill>
                  <a:schemeClr val="tx1"/>
                </a:solidFill>
              </a:rPr>
              <a:t>escoped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5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12" y="1153450"/>
            <a:ext cx="7890390" cy="6587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2016 Installation Permitting Stats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92751" y="1812153"/>
            <a:ext cx="2908278" cy="5152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91 Sites </a:t>
            </a:r>
            <a:r>
              <a:rPr lang="en-US" sz="1200" dirty="0" smtClean="0"/>
              <a:t>(9 Descoped)</a:t>
            </a:r>
          </a:p>
          <a:p>
            <a:pPr lvl="2"/>
            <a:r>
              <a:rPr lang="en-US" sz="1800" dirty="0" smtClean="0"/>
              <a:t>19 Existing or Co-locates</a:t>
            </a:r>
          </a:p>
          <a:p>
            <a:pPr lvl="2"/>
            <a:r>
              <a:rPr lang="en-US" sz="1800" dirty="0" smtClean="0"/>
              <a:t>21 Permit Accepted</a:t>
            </a:r>
          </a:p>
          <a:p>
            <a:pPr lvl="2"/>
            <a:r>
              <a:rPr lang="en-US" sz="1800" dirty="0" smtClean="0"/>
              <a:t>35 Permit Submitted</a:t>
            </a:r>
          </a:p>
          <a:p>
            <a:pPr lvl="2"/>
            <a:r>
              <a:rPr lang="en-US" sz="1800" dirty="0" smtClean="0"/>
              <a:t>16 Need Permitting</a:t>
            </a:r>
            <a:endParaRPr lang="en-US" sz="2400" dirty="0" smtClean="0"/>
          </a:p>
          <a:p>
            <a:pPr lvl="2"/>
            <a:endParaRPr lang="en-US" sz="2000" dirty="0" smtClean="0"/>
          </a:p>
          <a:p>
            <a:pPr lvl="1"/>
            <a:endParaRPr lang="en-US" sz="2400" dirty="0"/>
          </a:p>
        </p:txBody>
      </p:sp>
      <p:pic>
        <p:nvPicPr>
          <p:cNvPr id="4" name="Picture 3" descr="2015_11_05_Permitting and 2016 Install Plan_1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81" t="6399" r="15810" b="5577"/>
          <a:stretch/>
        </p:blipFill>
        <p:spPr>
          <a:xfrm>
            <a:off x="2873829" y="1661161"/>
            <a:ext cx="6066971" cy="49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0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htTemplate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LightTemplate.potx</Template>
  <TotalTime>3492</TotalTime>
  <Words>408</Words>
  <Application>Microsoft Macintosh PowerPoint</Application>
  <PresentationFormat>On-screen Show (4:3)</PresentationFormat>
  <Paragraphs>88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LightTemplate</vt:lpstr>
      <vt:lpstr>Site Permitting Process and Ongoing Requirements </vt:lpstr>
      <vt:lpstr>Land Status Review</vt:lpstr>
      <vt:lpstr>Who are we permitting with?</vt:lpstr>
      <vt:lpstr>Who are we permitting with?</vt:lpstr>
      <vt:lpstr>Permitting Process</vt:lpstr>
      <vt:lpstr>Landowner Breakdown</vt:lpstr>
      <vt:lpstr>Landowner Breakdown</vt:lpstr>
      <vt:lpstr>Status</vt:lpstr>
      <vt:lpstr>Next Steps</vt:lpstr>
    </vt:vector>
  </TitlesOfParts>
  <Manager/>
  <Company>Design Services, Geophysical Institute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 Timm</dc:creator>
  <cp:keywords/>
  <dc:description/>
  <cp:lastModifiedBy>Molly Staats</cp:lastModifiedBy>
  <cp:revision>36</cp:revision>
  <dcterms:created xsi:type="dcterms:W3CDTF">2015-07-17T01:21:57Z</dcterms:created>
  <dcterms:modified xsi:type="dcterms:W3CDTF">2015-11-05T23:44:27Z</dcterms:modified>
  <cp:category/>
</cp:coreProperties>
</file>