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444" r:id="rId4"/>
    <p:sldId id="436" r:id="rId5"/>
    <p:sldId id="438" r:id="rId6"/>
    <p:sldId id="401" r:id="rId7"/>
    <p:sldId id="647" r:id="rId8"/>
    <p:sldId id="651" r:id="rId9"/>
    <p:sldId id="652" r:id="rId10"/>
    <p:sldId id="260" r:id="rId11"/>
    <p:sldId id="379" r:id="rId12"/>
    <p:sldId id="262" r:id="rId13"/>
    <p:sldId id="258" r:id="rId14"/>
    <p:sldId id="649" r:id="rId15"/>
    <p:sldId id="261" r:id="rId16"/>
    <p:sldId id="25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000"/>
    <p:restoredTop sz="94690"/>
  </p:normalViewPr>
  <p:slideViewPr>
    <p:cSldViewPr snapToGrid="0" snapToObjects="1">
      <p:cViewPr varScale="1">
        <p:scale>
          <a:sx n="81" d="100"/>
          <a:sy n="81" d="100"/>
        </p:scale>
        <p:origin x="84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36B58-8021-F247-BA39-494FD24F2414}" type="datetimeFigureOut">
              <a:rPr lang="en-US" smtClean="0"/>
              <a:t>10/8/19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0BE93-F43F-624B-B1AB-1AD0BFE07EB0}" type="slidenum">
              <a:rPr lang="en-US" smtClean="0"/>
              <a:t>‹#›</a:t>
            </a:fld>
            <a:endParaRPr lang="en-US"/>
          </a:p>
        </p:txBody>
      </p:sp>
    </p:spTree>
    <p:extLst>
      <p:ext uri="{BB962C8B-B14F-4D97-AF65-F5344CB8AC3E}">
        <p14:creationId xmlns:p14="http://schemas.microsoft.com/office/powerpoint/2010/main" val="24474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Map of aftershocks of the Sep. 16, 2015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earthquake, color-coded by depth (key, lower right). Large purple star is the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earthquake </a:t>
            </a:r>
            <a:r>
              <a:rPr lang="en-US" sz="1200" kern="1200" dirty="0" err="1">
                <a:solidFill>
                  <a:schemeClr val="tx1"/>
                </a:solidFill>
                <a:effectLst/>
                <a:latin typeface="+mn-lt"/>
                <a:ea typeface="+mn-ea"/>
                <a:cs typeface="+mn-cs"/>
              </a:rPr>
              <a:t>mainshock</a:t>
            </a:r>
            <a:r>
              <a:rPr lang="en-US" sz="1200" kern="1200" dirty="0">
                <a:solidFill>
                  <a:schemeClr val="tx1"/>
                </a:solidFill>
                <a:effectLst/>
                <a:latin typeface="+mn-lt"/>
                <a:ea typeface="+mn-ea"/>
                <a:cs typeface="+mn-cs"/>
              </a:rPr>
              <a:t> epicenter; small purple star is Feb. 27, 2010 Maule earthquake main shock epicenter.  Maule aftershocks plotted as small filled circles, with same depth color coding as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aftershocks (larger, unfilled circles).  Two sets of </a:t>
            </a:r>
            <a:r>
              <a:rPr lang="en-US" sz="1200" kern="1200" dirty="0" err="1">
                <a:solidFill>
                  <a:schemeClr val="tx1"/>
                </a:solidFill>
                <a:effectLst/>
                <a:latin typeface="+mn-lt"/>
                <a:ea typeface="+mn-ea"/>
                <a:cs typeface="+mn-cs"/>
              </a:rPr>
              <a:t>isoslab</a:t>
            </a:r>
            <a:r>
              <a:rPr lang="en-US" sz="1200" kern="1200" dirty="0">
                <a:solidFill>
                  <a:schemeClr val="tx1"/>
                </a:solidFill>
                <a:effectLst/>
                <a:latin typeface="+mn-lt"/>
                <a:ea typeface="+mn-ea"/>
                <a:cs typeface="+mn-cs"/>
              </a:rPr>
              <a:t> depth contours shown:  in white, from Hayes et al. (2012), and in purple from Anderson et al. (2007).  The differences in the slab morphology estimates highlight the need for augmenting the catalog of seismicity with well-located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aftershocks in the flat slab region (30°-32°S).  Note that the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earthquake generated many aftershocks in the flat slab region, well east and deeper than events of the Maule aftershocks sequence. Map at lower left locates the area in the context of Andean megathrusts.</a:t>
            </a:r>
          </a:p>
        </p:txBody>
      </p:sp>
      <p:sp>
        <p:nvSpPr>
          <p:cNvPr id="4" name="Slide Number Placeholder 3"/>
          <p:cNvSpPr>
            <a:spLocks noGrp="1"/>
          </p:cNvSpPr>
          <p:nvPr>
            <p:ph type="sldNum" sz="quarter" idx="10"/>
          </p:nvPr>
        </p:nvSpPr>
        <p:spPr/>
        <p:txBody>
          <a:bodyPr/>
          <a:lstStyle/>
          <a:p>
            <a:fld id="{FCD21BB9-BCE2-D642-92ED-10CFABF40A0B}" type="slidenum">
              <a:rPr lang="en-US" smtClean="0"/>
              <a:t>4</a:t>
            </a:fld>
            <a:endParaRPr lang="en-US"/>
          </a:p>
        </p:txBody>
      </p:sp>
    </p:spTree>
    <p:extLst>
      <p:ext uri="{BB962C8B-B14F-4D97-AF65-F5344CB8AC3E}">
        <p14:creationId xmlns:p14="http://schemas.microsoft.com/office/powerpoint/2010/main" val="75336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Crude</a:t>
            </a:r>
            <a:r>
              <a:rPr lang="en-US" baseline="0" dirty="0"/>
              <a:t> </a:t>
            </a:r>
            <a:r>
              <a:rPr lang="en-US" dirty="0"/>
              <a:t>W-E</a:t>
            </a:r>
            <a:r>
              <a:rPr lang="en-US" baseline="0" dirty="0"/>
              <a:t> cross section of 27000 hypocenters from CHILLAX.   High density in the rupture zone.   Double seismic zone is clear; merges at about 90-100 km.</a:t>
            </a:r>
            <a:endParaRPr lang="en-US" dirty="0"/>
          </a:p>
        </p:txBody>
      </p:sp>
      <p:sp>
        <p:nvSpPr>
          <p:cNvPr id="4" name="Slide Number Placeholder 3"/>
          <p:cNvSpPr>
            <a:spLocks noGrp="1"/>
          </p:cNvSpPr>
          <p:nvPr>
            <p:ph type="sldNum" sz="quarter" idx="10"/>
          </p:nvPr>
        </p:nvSpPr>
        <p:spPr/>
        <p:txBody>
          <a:bodyPr/>
          <a:lstStyle/>
          <a:p>
            <a:fld id="{FCD21BB9-BCE2-D642-92ED-10CFABF40A0B}" type="slidenum">
              <a:rPr lang="en-US" smtClean="0"/>
              <a:t>5</a:t>
            </a:fld>
            <a:endParaRPr lang="en-US"/>
          </a:p>
        </p:txBody>
      </p:sp>
    </p:spTree>
    <p:extLst>
      <p:ext uri="{BB962C8B-B14F-4D97-AF65-F5344CB8AC3E}">
        <p14:creationId xmlns:p14="http://schemas.microsoft.com/office/powerpoint/2010/main" val="161741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Interpretation of the structural architecture of the continental margin in the </a:t>
            </a:r>
            <a:r>
              <a:rPr lang="en-US" sz="1200" kern="1200" dirty="0" err="1">
                <a:solidFill>
                  <a:schemeClr val="tx1"/>
                </a:solidFill>
                <a:effectLst/>
                <a:latin typeface="+mn-lt"/>
                <a:ea typeface="+mn-ea"/>
                <a:cs typeface="+mn-cs"/>
              </a:rPr>
              <a:t>Illapel</a:t>
            </a:r>
            <a:r>
              <a:rPr lang="en-US" sz="1200" kern="1200" dirty="0">
                <a:solidFill>
                  <a:schemeClr val="tx1"/>
                </a:solidFill>
                <a:effectLst/>
                <a:latin typeface="+mn-lt"/>
                <a:ea typeface="+mn-ea"/>
                <a:cs typeface="+mn-cs"/>
              </a:rPr>
              <a:t> region. Upper panel: As a reference background, color contours represent W-E variations in </a:t>
            </a:r>
            <a:r>
              <a:rPr lang="en-US" sz="1200" kern="1200" dirty="0" err="1">
                <a:solidFill>
                  <a:schemeClr val="tx1"/>
                </a:solidFill>
                <a:effectLst/>
                <a:latin typeface="+mn-lt"/>
                <a:ea typeface="+mn-ea"/>
                <a:cs typeface="+mn-cs"/>
              </a:rPr>
              <a:t>Vp</a:t>
            </a:r>
            <a:r>
              <a:rPr lang="en-US" sz="1200" kern="1200" dirty="0">
                <a:solidFill>
                  <a:schemeClr val="tx1"/>
                </a:solidFill>
                <a:effectLst/>
                <a:latin typeface="+mn-lt"/>
                <a:ea typeface="+mn-ea"/>
                <a:cs typeface="+mn-cs"/>
              </a:rPr>
              <a:t>/Vs at 31.5ºS (Figure S7b) and solid circles show hypocenters within ±20 km of this section.   Lower panel: Minimum, mean and maximum elevations along W-E oriented profiles of topography within ±20 km of 31.5ºS. The onshore Coastal wedge coincides with an east-dipping monocline that is bounded to the west by a Late Paleozoic accretionary complex (</a:t>
            </a:r>
            <a:r>
              <a:rPr lang="en-US" sz="1200" kern="1200" dirty="0" err="1">
                <a:solidFill>
                  <a:schemeClr val="tx1"/>
                </a:solidFill>
                <a:effectLst/>
                <a:latin typeface="+mn-lt"/>
                <a:ea typeface="+mn-ea"/>
                <a:cs typeface="+mn-cs"/>
              </a:rPr>
              <a:t>Choapa</a:t>
            </a:r>
            <a:r>
              <a:rPr lang="en-US" sz="1200" kern="1200" dirty="0">
                <a:solidFill>
                  <a:schemeClr val="tx1"/>
                </a:solidFill>
                <a:effectLst/>
                <a:latin typeface="+mn-lt"/>
                <a:ea typeface="+mn-ea"/>
                <a:cs typeface="+mn-cs"/>
              </a:rPr>
              <a:t> metamorphic complex shown in Figure 1). The normal faults in this complex are related to Zone 1 seismicity and accommodate uplift as free surface extension resulting from thickening of the wedge. Deeper thickening is related to Zone 2 seismicity and occurs as a compressive stacking of crustal slices transported downward from the edge of the wedge to the S-point. Offshore normal faults are caused by gravitational adjustment after tectonic erosion of the Coastal wedge.  The recycling of eroded mass at and above the S-point leads to the highest elevations of the Coastal wedge being located directly above 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CD21BB9-BCE2-D642-92ED-10CFABF40A0B}" type="slidenum">
              <a:rPr lang="en-US" smtClean="0"/>
              <a:t>6</a:t>
            </a:fld>
            <a:endParaRPr lang="en-US"/>
          </a:p>
        </p:txBody>
      </p:sp>
    </p:spTree>
    <p:extLst>
      <p:ext uri="{BB962C8B-B14F-4D97-AF65-F5344CB8AC3E}">
        <p14:creationId xmlns:p14="http://schemas.microsoft.com/office/powerpoint/2010/main" val="127713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April 25, 2015, the M7.8 </a:t>
            </a:r>
            <a:r>
              <a:rPr lang="en-US" dirty="0" err="1"/>
              <a:t>Gorkha</a:t>
            </a:r>
            <a:r>
              <a:rPr lang="en-US" dirty="0"/>
              <a:t> earthquake began at ~15 km depth and ruptured from West to East, apparently unzipping </a:t>
            </a:r>
            <a:r>
              <a:rPr lang="en-US" dirty="0" err="1"/>
              <a:t>megathrust</a:t>
            </a:r>
            <a:r>
              <a:rPr lang="en-US" baseline="0" dirty="0"/>
              <a:t> along its northern locked edge. </a:t>
            </a:r>
          </a:p>
          <a:p>
            <a:r>
              <a:rPr lang="en-US" baseline="0" dirty="0"/>
              <a:t>It propagated ~140 km to the East. </a:t>
            </a:r>
          </a:p>
          <a:p>
            <a:r>
              <a:rPr lang="en-US" baseline="0" dirty="0"/>
              <a:t>The May 12 M7.3 large aftershock ruptured a smaller patch north and east of the </a:t>
            </a:r>
            <a:r>
              <a:rPr lang="en-US" baseline="0" dirty="0" err="1"/>
              <a:t>mainshock</a:t>
            </a:r>
            <a:r>
              <a:rPr lang="en-US" baseline="0" dirty="0"/>
              <a:t> rupture. </a:t>
            </a:r>
          </a:p>
          <a:p>
            <a:r>
              <a:rPr lang="en-US" baseline="0" dirty="0"/>
              <a:t>Each of these large earthquakes has associated aftershocks. Here we show earthquake locations &gt;M4 from the Nepal Seismological Center.</a:t>
            </a:r>
          </a:p>
          <a:p>
            <a:endParaRPr lang="en-US" dirty="0"/>
          </a:p>
        </p:txBody>
      </p:sp>
      <p:sp>
        <p:nvSpPr>
          <p:cNvPr id="4" name="Slide Number Placeholder 3"/>
          <p:cNvSpPr>
            <a:spLocks noGrp="1"/>
          </p:cNvSpPr>
          <p:nvPr>
            <p:ph type="sldNum" sz="quarter" idx="10"/>
          </p:nvPr>
        </p:nvSpPr>
        <p:spPr/>
        <p:txBody>
          <a:bodyPr/>
          <a:lstStyle/>
          <a:p>
            <a:fld id="{1A4DF9E2-7C9F-0E4C-A55B-E969E72BD165}" type="slidenum">
              <a:rPr lang="en-US" smtClean="0"/>
              <a:t>7</a:t>
            </a:fld>
            <a:endParaRPr lang="en-US"/>
          </a:p>
        </p:txBody>
      </p:sp>
    </p:spTree>
    <p:extLst>
      <p:ext uri="{BB962C8B-B14F-4D97-AF65-F5344CB8AC3E}">
        <p14:creationId xmlns:p14="http://schemas.microsoft.com/office/powerpoint/2010/main" val="219502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AA8A93-C638-6342-B321-A2D34C1708D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5622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AC6ED-1E50-AB44-8D4E-5D035BCFC769}"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91215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AC6ED-1E50-AB44-8D4E-5D035BCFC769}"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296574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AC6ED-1E50-AB44-8D4E-5D035BCFC769}"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74698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AC6ED-1E50-AB44-8D4E-5D035BCFC769}"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30221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DAC6ED-1E50-AB44-8D4E-5D035BCFC769}"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396602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AC6ED-1E50-AB44-8D4E-5D035BCFC769}"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372659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AC6ED-1E50-AB44-8D4E-5D035BCFC769}" type="datetimeFigureOut">
              <a:rPr lang="en-US" smtClean="0"/>
              <a:t>10/8/19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59135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AC6ED-1E50-AB44-8D4E-5D035BCFC769}" type="datetimeFigureOut">
              <a:rPr lang="en-US" smtClean="0"/>
              <a:t>10/8/19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189866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AC6ED-1E50-AB44-8D4E-5D035BCFC769}" type="datetimeFigureOut">
              <a:rPr lang="en-US" smtClean="0"/>
              <a:t>10/8/19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83328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DAC6ED-1E50-AB44-8D4E-5D035BCFC769}"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222927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DAC6ED-1E50-AB44-8D4E-5D035BCFC769}"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698AE-B526-0E4B-9907-262D9F94DDEC}" type="slidenum">
              <a:rPr lang="en-US" smtClean="0"/>
              <a:t>‹#›</a:t>
            </a:fld>
            <a:endParaRPr lang="en-US"/>
          </a:p>
        </p:txBody>
      </p:sp>
    </p:spTree>
    <p:extLst>
      <p:ext uri="{BB962C8B-B14F-4D97-AF65-F5344CB8AC3E}">
        <p14:creationId xmlns:p14="http://schemas.microsoft.com/office/powerpoint/2010/main" val="380077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AC6ED-1E50-AB44-8D4E-5D035BCFC769}" type="datetimeFigureOut">
              <a:rPr lang="en-US" smtClean="0"/>
              <a:t>10/8/19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698AE-B526-0E4B-9907-262D9F94DDEC}" type="slidenum">
              <a:rPr lang="en-US" smtClean="0"/>
              <a:t>‹#›</a:t>
            </a:fld>
            <a:endParaRPr lang="en-US"/>
          </a:p>
        </p:txBody>
      </p:sp>
    </p:spTree>
    <p:extLst>
      <p:ext uri="{BB962C8B-B14F-4D97-AF65-F5344CB8AC3E}">
        <p14:creationId xmlns:p14="http://schemas.microsoft.com/office/powerpoint/2010/main" val="2652536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sscal.nmt.edu/content/three-component-node-procurement-update"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9F104-EF88-8541-AAD3-25CE0CFA898A}"/>
              </a:ext>
            </a:extLst>
          </p:cNvPr>
          <p:cNvPicPr>
            <a:picLocks noChangeAspect="1"/>
          </p:cNvPicPr>
          <p:nvPr/>
        </p:nvPicPr>
        <p:blipFill rotWithShape="1">
          <a:blip r:embed="rId2">
            <a:alphaModFix/>
          </a:blip>
          <a:srcRect l="9241" r="12297" b="2"/>
          <a:stretch/>
        </p:blipFill>
        <p:spPr>
          <a:xfrm>
            <a:off x="-137165" y="-164595"/>
            <a:ext cx="4835780" cy="4622292"/>
          </a:xfrm>
          <a:prstGeom prst="rect">
            <a:avLst/>
          </a:prstGeom>
          <a:effectLst>
            <a:softEdge rad="533400"/>
          </a:effectLst>
        </p:spPr>
      </p:pic>
      <p:pic>
        <p:nvPicPr>
          <p:cNvPr id="13" name="Picture 12">
            <a:extLst>
              <a:ext uri="{FF2B5EF4-FFF2-40B4-BE49-F238E27FC236}">
                <a16:creationId xmlns:a16="http://schemas.microsoft.com/office/drawing/2014/main" id="{F0BE3C25-81E8-7A47-907F-4184BF3DA35E}"/>
              </a:ext>
            </a:extLst>
          </p:cNvPr>
          <p:cNvPicPr>
            <a:picLocks noChangeAspect="1"/>
          </p:cNvPicPr>
          <p:nvPr/>
        </p:nvPicPr>
        <p:blipFill rotWithShape="1">
          <a:blip r:embed="rId3">
            <a:alphaModFix/>
          </a:blip>
          <a:srcRect r="5684" b="-3"/>
          <a:stretch/>
        </p:blipFill>
        <p:spPr>
          <a:xfrm>
            <a:off x="-139929" y="3184611"/>
            <a:ext cx="4835780" cy="3845519"/>
          </a:xfrm>
          <a:prstGeom prst="rect">
            <a:avLst/>
          </a:prstGeom>
          <a:effectLst>
            <a:softEdge rad="533400"/>
          </a:effectLst>
        </p:spPr>
      </p:pic>
      <p:pic>
        <p:nvPicPr>
          <p:cNvPr id="23" name="Picture 22">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D9DABD8-7DBA-4B4D-BBE2-F640703882A2}"/>
              </a:ext>
            </a:extLst>
          </p:cNvPr>
          <p:cNvSpPr>
            <a:spLocks noGrp="1"/>
          </p:cNvSpPr>
          <p:nvPr>
            <p:ph type="ctrTitle"/>
          </p:nvPr>
        </p:nvSpPr>
        <p:spPr>
          <a:xfrm>
            <a:off x="4394837" y="352162"/>
            <a:ext cx="4434840" cy="2501569"/>
          </a:xfrm>
        </p:spPr>
        <p:txBody>
          <a:bodyPr anchor="t">
            <a:noAutofit/>
          </a:bodyPr>
          <a:lstStyle/>
          <a:p>
            <a:r>
              <a:rPr lang="en-US" sz="4400" b="1" i="1" dirty="0">
                <a:solidFill>
                  <a:srgbClr val="000000"/>
                </a:solidFill>
                <a:latin typeface="+mn-lt"/>
              </a:rPr>
              <a:t>Geohazards Rapid Response - Large Earthquakes</a:t>
            </a:r>
          </a:p>
        </p:txBody>
      </p:sp>
      <p:sp>
        <p:nvSpPr>
          <p:cNvPr id="3" name="Subtitle 2">
            <a:extLst>
              <a:ext uri="{FF2B5EF4-FFF2-40B4-BE49-F238E27FC236}">
                <a16:creationId xmlns:a16="http://schemas.microsoft.com/office/drawing/2014/main" id="{C0344CDD-215F-5845-AEB5-D3B45E2E5A2B}"/>
              </a:ext>
            </a:extLst>
          </p:cNvPr>
          <p:cNvSpPr>
            <a:spLocks noGrp="1"/>
          </p:cNvSpPr>
          <p:nvPr>
            <p:ph type="subTitle" idx="1"/>
          </p:nvPr>
        </p:nvSpPr>
        <p:spPr>
          <a:xfrm>
            <a:off x="4394837" y="2083734"/>
            <a:ext cx="4695851" cy="3954608"/>
          </a:xfrm>
        </p:spPr>
        <p:txBody>
          <a:bodyPr anchor="b">
            <a:noAutofit/>
          </a:bodyPr>
          <a:lstStyle/>
          <a:p>
            <a:pPr>
              <a:spcBef>
                <a:spcPts val="0"/>
              </a:spcBef>
            </a:pPr>
            <a:r>
              <a:rPr lang="en-US" sz="3200" b="1" i="1" dirty="0">
                <a:solidFill>
                  <a:srgbClr val="000000"/>
                </a:solidFill>
              </a:rPr>
              <a:t>Susan Beck</a:t>
            </a:r>
          </a:p>
          <a:p>
            <a:pPr>
              <a:spcBef>
                <a:spcPts val="0"/>
              </a:spcBef>
            </a:pPr>
            <a:endParaRPr lang="en-US" sz="3200" b="1" i="1" dirty="0">
              <a:solidFill>
                <a:srgbClr val="000000"/>
              </a:solidFill>
            </a:endParaRPr>
          </a:p>
          <a:p>
            <a:pPr>
              <a:spcBef>
                <a:spcPts val="0"/>
              </a:spcBef>
            </a:pPr>
            <a:r>
              <a:rPr lang="en-US" sz="3200" b="1" i="1" dirty="0">
                <a:solidFill>
                  <a:srgbClr val="000000"/>
                </a:solidFill>
              </a:rPr>
              <a:t>Contributions from: </a:t>
            </a:r>
          </a:p>
          <a:p>
            <a:pPr>
              <a:spcBef>
                <a:spcPts val="0"/>
              </a:spcBef>
            </a:pPr>
            <a:r>
              <a:rPr lang="en-US" sz="3200" b="1" i="1" dirty="0">
                <a:solidFill>
                  <a:srgbClr val="000000"/>
                </a:solidFill>
              </a:rPr>
              <a:t>Steve </a:t>
            </a:r>
            <a:r>
              <a:rPr lang="en-US" sz="3200" b="1" i="1" dirty="0" err="1">
                <a:solidFill>
                  <a:srgbClr val="000000"/>
                </a:solidFill>
              </a:rPr>
              <a:t>Roecker</a:t>
            </a:r>
            <a:r>
              <a:rPr lang="en-US" sz="3200" b="1" i="1" dirty="0">
                <a:solidFill>
                  <a:srgbClr val="000000"/>
                </a:solidFill>
              </a:rPr>
              <a:t>, </a:t>
            </a:r>
          </a:p>
          <a:p>
            <a:pPr>
              <a:spcBef>
                <a:spcPts val="0"/>
              </a:spcBef>
            </a:pPr>
            <a:r>
              <a:rPr lang="en-US" sz="3200" b="1" i="1" dirty="0">
                <a:solidFill>
                  <a:srgbClr val="000000"/>
                </a:solidFill>
              </a:rPr>
              <a:t>Yehuda Ben-Zion, Marianne Karplus &amp; </a:t>
            </a:r>
            <a:r>
              <a:rPr lang="en-US" sz="3200" b="1" i="1" dirty="0" err="1">
                <a:solidFill>
                  <a:srgbClr val="000000"/>
                </a:solidFill>
              </a:rPr>
              <a:t>Zhongwen</a:t>
            </a:r>
            <a:r>
              <a:rPr lang="en-US" sz="3200" b="1" i="1" dirty="0">
                <a:solidFill>
                  <a:srgbClr val="000000"/>
                </a:solidFill>
              </a:rPr>
              <a:t> Zhan</a:t>
            </a:r>
          </a:p>
        </p:txBody>
      </p:sp>
    </p:spTree>
    <p:extLst>
      <p:ext uri="{BB962C8B-B14F-4D97-AF65-F5344CB8AC3E}">
        <p14:creationId xmlns:p14="http://schemas.microsoft.com/office/powerpoint/2010/main" val="129255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15962"/>
          </a:xfrm>
        </p:spPr>
        <p:txBody>
          <a:bodyPr>
            <a:normAutofit/>
          </a:bodyPr>
          <a:lstStyle/>
          <a:p>
            <a:pPr algn="ctr"/>
            <a:r>
              <a:rPr lang="en-US" sz="3600" b="1" i="1" dirty="0">
                <a:latin typeface="+mn-lt"/>
              </a:rPr>
              <a:t>Preliminary results on fault damage zones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7962900" cy="508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722956" y="2019456"/>
            <a:ext cx="4840300" cy="278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6040807"/>
            <a:ext cx="8610600" cy="646331"/>
          </a:xfrm>
          <a:prstGeom prst="rect">
            <a:avLst/>
          </a:prstGeom>
          <a:noFill/>
        </p:spPr>
        <p:txBody>
          <a:bodyPr wrap="square" rtlCol="0">
            <a:spAutoFit/>
          </a:bodyPr>
          <a:lstStyle/>
          <a:p>
            <a:r>
              <a:rPr lang="en-US" i="1" dirty="0"/>
              <a:t>Energy distribution for example event (left) and 250 events (right) indicating two significant damage zones around two fault traces</a:t>
            </a:r>
          </a:p>
        </p:txBody>
      </p:sp>
      <p:sp>
        <p:nvSpPr>
          <p:cNvPr id="4" name="TextBox 3">
            <a:extLst>
              <a:ext uri="{FF2B5EF4-FFF2-40B4-BE49-F238E27FC236}">
                <a16:creationId xmlns:a16="http://schemas.microsoft.com/office/drawing/2014/main" id="{B7AD7D12-F7CF-B04B-B35F-D86149324A71}"/>
              </a:ext>
            </a:extLst>
          </p:cNvPr>
          <p:cNvSpPr txBox="1"/>
          <p:nvPr/>
        </p:nvSpPr>
        <p:spPr>
          <a:xfrm>
            <a:off x="4218345" y="2327404"/>
            <a:ext cx="649922" cy="584775"/>
          </a:xfrm>
          <a:prstGeom prst="rect">
            <a:avLst/>
          </a:prstGeom>
          <a:noFill/>
        </p:spPr>
        <p:txBody>
          <a:bodyPr wrap="none" rtlCol="0">
            <a:spAutoFit/>
          </a:bodyPr>
          <a:lstStyle/>
          <a:p>
            <a:r>
              <a:rPr lang="en-US" sz="1600" i="1" dirty="0"/>
              <a:t>Fault </a:t>
            </a:r>
          </a:p>
          <a:p>
            <a:r>
              <a:rPr lang="en-US" sz="1600" i="1" dirty="0"/>
              <a:t>trace</a:t>
            </a:r>
          </a:p>
        </p:txBody>
      </p:sp>
      <p:sp>
        <p:nvSpPr>
          <p:cNvPr id="5" name="TextBox 4">
            <a:extLst>
              <a:ext uri="{FF2B5EF4-FFF2-40B4-BE49-F238E27FC236}">
                <a16:creationId xmlns:a16="http://schemas.microsoft.com/office/drawing/2014/main" id="{394CC691-59D7-ED48-AF85-FCA857931AC8}"/>
              </a:ext>
            </a:extLst>
          </p:cNvPr>
          <p:cNvSpPr txBox="1"/>
          <p:nvPr/>
        </p:nvSpPr>
        <p:spPr>
          <a:xfrm>
            <a:off x="4218345" y="4238208"/>
            <a:ext cx="649922" cy="584775"/>
          </a:xfrm>
          <a:prstGeom prst="rect">
            <a:avLst/>
          </a:prstGeom>
          <a:noFill/>
        </p:spPr>
        <p:txBody>
          <a:bodyPr wrap="none" rtlCol="0">
            <a:spAutoFit/>
          </a:bodyPr>
          <a:lstStyle/>
          <a:p>
            <a:r>
              <a:rPr lang="en-US" sz="1600" i="1" dirty="0"/>
              <a:t>Fault </a:t>
            </a:r>
          </a:p>
          <a:p>
            <a:r>
              <a:rPr lang="en-US" sz="1600" i="1" dirty="0"/>
              <a:t>trace</a:t>
            </a:r>
          </a:p>
        </p:txBody>
      </p:sp>
      <p:sp>
        <p:nvSpPr>
          <p:cNvPr id="6" name="TextBox 5">
            <a:extLst>
              <a:ext uri="{FF2B5EF4-FFF2-40B4-BE49-F238E27FC236}">
                <a16:creationId xmlns:a16="http://schemas.microsoft.com/office/drawing/2014/main" id="{44172C17-E7F4-FC45-A845-E283B6BA21DE}"/>
              </a:ext>
            </a:extLst>
          </p:cNvPr>
          <p:cNvSpPr txBox="1"/>
          <p:nvPr/>
        </p:nvSpPr>
        <p:spPr>
          <a:xfrm>
            <a:off x="6449568" y="6442630"/>
            <a:ext cx="1787477" cy="369332"/>
          </a:xfrm>
          <a:prstGeom prst="rect">
            <a:avLst/>
          </a:prstGeom>
          <a:noFill/>
        </p:spPr>
        <p:txBody>
          <a:bodyPr wrap="none" rtlCol="0">
            <a:spAutoFit/>
          </a:bodyPr>
          <a:lstStyle/>
          <a:p>
            <a:r>
              <a:rPr lang="en-US" b="1" i="1" dirty="0">
                <a:solidFill>
                  <a:srgbClr val="000000"/>
                </a:solidFill>
              </a:rPr>
              <a:t>Yehuda Ben-Zion</a:t>
            </a:r>
            <a:endParaRPr lang="en-US" dirty="0"/>
          </a:p>
        </p:txBody>
      </p:sp>
    </p:spTree>
    <p:extLst>
      <p:ext uri="{BB962C8B-B14F-4D97-AF65-F5344CB8AC3E}">
        <p14:creationId xmlns:p14="http://schemas.microsoft.com/office/powerpoint/2010/main" val="202735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34" y="1184851"/>
            <a:ext cx="4491803" cy="1019436"/>
          </a:xfrm>
        </p:spPr>
        <p:txBody>
          <a:bodyPr>
            <a:noAutofit/>
          </a:bodyPr>
          <a:lstStyle/>
          <a:p>
            <a:pPr algn="ctr"/>
            <a:r>
              <a:rPr lang="en-US" sz="2400" b="1" i="1" dirty="0">
                <a:latin typeface="+mn-lt"/>
              </a:rPr>
              <a:t>DAS: optical fiber as </a:t>
            </a:r>
            <a:r>
              <a:rPr lang="en-US" sz="2400" b="1" i="1" dirty="0">
                <a:solidFill>
                  <a:srgbClr val="FF0000"/>
                </a:solidFill>
                <a:latin typeface="+mn-lt"/>
              </a:rPr>
              <a:t>D</a:t>
            </a:r>
            <a:r>
              <a:rPr lang="en-US" sz="2400" b="1" i="1" dirty="0">
                <a:latin typeface="+mn-lt"/>
              </a:rPr>
              <a:t>istributed </a:t>
            </a:r>
            <a:r>
              <a:rPr lang="en-US" sz="2400" b="1" i="1" dirty="0">
                <a:solidFill>
                  <a:srgbClr val="FF0000"/>
                </a:solidFill>
                <a:latin typeface="+mn-lt"/>
              </a:rPr>
              <a:t>A</a:t>
            </a:r>
            <a:r>
              <a:rPr lang="en-US" sz="2400" b="1" i="1" dirty="0">
                <a:latin typeface="+mn-lt"/>
              </a:rPr>
              <a:t>coustic </a:t>
            </a:r>
            <a:r>
              <a:rPr lang="en-US" sz="2400" b="1" i="1" dirty="0">
                <a:solidFill>
                  <a:srgbClr val="FF0000"/>
                </a:solidFill>
                <a:latin typeface="+mn-lt"/>
              </a:rPr>
              <a:t>S</a:t>
            </a:r>
            <a:r>
              <a:rPr lang="en-US" sz="2400" b="1" i="1" dirty="0">
                <a:latin typeface="+mn-lt"/>
              </a:rPr>
              <a:t>ensors</a:t>
            </a:r>
          </a:p>
        </p:txBody>
      </p:sp>
      <p:grpSp>
        <p:nvGrpSpPr>
          <p:cNvPr id="7" name="Group 6">
            <a:extLst>
              <a:ext uri="{FF2B5EF4-FFF2-40B4-BE49-F238E27FC236}">
                <a16:creationId xmlns:a16="http://schemas.microsoft.com/office/drawing/2014/main" id="{42CA621F-C6FB-AB4A-8328-D418C3323EB1}"/>
              </a:ext>
            </a:extLst>
          </p:cNvPr>
          <p:cNvGrpSpPr/>
          <p:nvPr/>
        </p:nvGrpSpPr>
        <p:grpSpPr>
          <a:xfrm>
            <a:off x="1" y="2219044"/>
            <a:ext cx="5254752" cy="1632987"/>
            <a:chOff x="385044" y="881082"/>
            <a:chExt cx="8725088" cy="1982034"/>
          </a:xfrm>
        </p:grpSpPr>
        <p:pic>
          <p:nvPicPr>
            <p:cNvPr id="16" name="Picture 15">
              <a:extLst>
                <a:ext uri="{FF2B5EF4-FFF2-40B4-BE49-F238E27FC236}">
                  <a16:creationId xmlns:a16="http://schemas.microsoft.com/office/drawing/2014/main" id="{192492E5-9623-AD43-A18C-1BA7999ACEEE}"/>
                </a:ext>
              </a:extLst>
            </p:cNvPr>
            <p:cNvPicPr>
              <a:picLocks noChangeAspect="1"/>
            </p:cNvPicPr>
            <p:nvPr/>
          </p:nvPicPr>
          <p:blipFill rotWithShape="1">
            <a:blip r:embed="rId3"/>
            <a:srcRect r="5946"/>
            <a:stretch/>
          </p:blipFill>
          <p:spPr>
            <a:xfrm>
              <a:off x="385044" y="1120145"/>
              <a:ext cx="2472444" cy="1742971"/>
            </a:xfrm>
            <a:prstGeom prst="rect">
              <a:avLst/>
            </a:prstGeom>
          </p:spPr>
        </p:pic>
        <p:grpSp>
          <p:nvGrpSpPr>
            <p:cNvPr id="6" name="Group 5">
              <a:extLst>
                <a:ext uri="{FF2B5EF4-FFF2-40B4-BE49-F238E27FC236}">
                  <a16:creationId xmlns:a16="http://schemas.microsoft.com/office/drawing/2014/main" id="{7A9948CE-C40A-8845-A4DF-E6C98D4F55DD}"/>
                </a:ext>
              </a:extLst>
            </p:cNvPr>
            <p:cNvGrpSpPr/>
            <p:nvPr/>
          </p:nvGrpSpPr>
          <p:grpSpPr>
            <a:xfrm>
              <a:off x="4123594" y="881082"/>
              <a:ext cx="3779803" cy="782068"/>
              <a:chOff x="4123594" y="698202"/>
              <a:chExt cx="3779803" cy="782068"/>
            </a:xfrm>
          </p:grpSpPr>
          <p:sp>
            <p:nvSpPr>
              <p:cNvPr id="10" name="Can 9">
                <a:extLst>
                  <a:ext uri="{FF2B5EF4-FFF2-40B4-BE49-F238E27FC236}">
                    <a16:creationId xmlns:a16="http://schemas.microsoft.com/office/drawing/2014/main" id="{7B7D356A-0DF7-1B47-8C0F-CF0471EE967C}"/>
                  </a:ext>
                </a:extLst>
              </p:cNvPr>
              <p:cNvSpPr/>
              <p:nvPr/>
            </p:nvSpPr>
            <p:spPr>
              <a:xfrm rot="16200000">
                <a:off x="5782493" y="412807"/>
                <a:ext cx="495539" cy="158627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90A46A-494D-9141-976E-71E7684C8D45}"/>
                  </a:ext>
                </a:extLst>
              </p:cNvPr>
              <p:cNvPicPr>
                <a:picLocks noChangeAspect="1"/>
              </p:cNvPicPr>
              <p:nvPr/>
            </p:nvPicPr>
            <p:blipFill rotWithShape="1">
              <a:blip r:embed="rId4"/>
              <a:srcRect t="36736"/>
              <a:stretch/>
            </p:blipFill>
            <p:spPr>
              <a:xfrm>
                <a:off x="6912797" y="947670"/>
                <a:ext cx="990600" cy="466002"/>
              </a:xfrm>
              <a:prstGeom prst="rect">
                <a:avLst/>
              </a:prstGeom>
            </p:spPr>
          </p:pic>
          <p:sp>
            <p:nvSpPr>
              <p:cNvPr id="18" name="Explosion 2 17">
                <a:extLst>
                  <a:ext uri="{FF2B5EF4-FFF2-40B4-BE49-F238E27FC236}">
                    <a16:creationId xmlns:a16="http://schemas.microsoft.com/office/drawing/2014/main" id="{B5F4F44C-F8F9-1A45-8430-59F18512ECB2}"/>
                  </a:ext>
                </a:extLst>
              </p:cNvPr>
              <p:cNvSpPr/>
              <p:nvPr/>
            </p:nvSpPr>
            <p:spPr>
              <a:xfrm>
                <a:off x="5750257" y="1251045"/>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Explosion 2 18">
                <a:extLst>
                  <a:ext uri="{FF2B5EF4-FFF2-40B4-BE49-F238E27FC236}">
                    <a16:creationId xmlns:a16="http://schemas.microsoft.com/office/drawing/2014/main" id="{4CD98C08-C1A4-9E46-A211-96AAFC1C6273}"/>
                  </a:ext>
                </a:extLst>
              </p:cNvPr>
              <p:cNvSpPr/>
              <p:nvPr/>
            </p:nvSpPr>
            <p:spPr>
              <a:xfrm>
                <a:off x="5470853" y="991028"/>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Explosion 2 19">
                <a:extLst>
                  <a:ext uri="{FF2B5EF4-FFF2-40B4-BE49-F238E27FC236}">
                    <a16:creationId xmlns:a16="http://schemas.microsoft.com/office/drawing/2014/main" id="{8030D95F-5451-5441-BD5D-A5F1F08809C6}"/>
                  </a:ext>
                </a:extLst>
              </p:cNvPr>
              <p:cNvSpPr/>
              <p:nvPr/>
            </p:nvSpPr>
            <p:spPr>
              <a:xfrm>
                <a:off x="5958632" y="1008074"/>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Explosion 2 20">
                <a:extLst>
                  <a:ext uri="{FF2B5EF4-FFF2-40B4-BE49-F238E27FC236}">
                    <a16:creationId xmlns:a16="http://schemas.microsoft.com/office/drawing/2014/main" id="{114D0A33-0EB9-3649-A433-C4802ACFF693}"/>
                  </a:ext>
                </a:extLst>
              </p:cNvPr>
              <p:cNvSpPr/>
              <p:nvPr/>
            </p:nvSpPr>
            <p:spPr>
              <a:xfrm>
                <a:off x="5597194" y="1103812"/>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Explosion 2 21">
                <a:extLst>
                  <a:ext uri="{FF2B5EF4-FFF2-40B4-BE49-F238E27FC236}">
                    <a16:creationId xmlns:a16="http://schemas.microsoft.com/office/drawing/2014/main" id="{E69BC740-4A8D-4847-8395-4D79A1F7CBCF}"/>
                  </a:ext>
                </a:extLst>
              </p:cNvPr>
              <p:cNvSpPr/>
              <p:nvPr/>
            </p:nvSpPr>
            <p:spPr>
              <a:xfrm>
                <a:off x="5787974" y="1096308"/>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Explosion 2 22">
                <a:extLst>
                  <a:ext uri="{FF2B5EF4-FFF2-40B4-BE49-F238E27FC236}">
                    <a16:creationId xmlns:a16="http://schemas.microsoft.com/office/drawing/2014/main" id="{0D67D7F1-8A57-C24A-97AA-C44275660B4E}"/>
                  </a:ext>
                </a:extLst>
              </p:cNvPr>
              <p:cNvSpPr/>
              <p:nvPr/>
            </p:nvSpPr>
            <p:spPr>
              <a:xfrm>
                <a:off x="6021576" y="1285246"/>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Explosion 2 23">
                <a:extLst>
                  <a:ext uri="{FF2B5EF4-FFF2-40B4-BE49-F238E27FC236}">
                    <a16:creationId xmlns:a16="http://schemas.microsoft.com/office/drawing/2014/main" id="{2F92A38D-96ED-D746-B36C-DB9738CEDAE1}"/>
                  </a:ext>
                </a:extLst>
              </p:cNvPr>
              <p:cNvSpPr/>
              <p:nvPr/>
            </p:nvSpPr>
            <p:spPr>
              <a:xfrm>
                <a:off x="5603291" y="1320460"/>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Explosion 2 24">
                <a:extLst>
                  <a:ext uri="{FF2B5EF4-FFF2-40B4-BE49-F238E27FC236}">
                    <a16:creationId xmlns:a16="http://schemas.microsoft.com/office/drawing/2014/main" id="{AA1F0413-42EF-204D-B712-31E08D7949FC}"/>
                  </a:ext>
                </a:extLst>
              </p:cNvPr>
              <p:cNvSpPr/>
              <p:nvPr/>
            </p:nvSpPr>
            <p:spPr>
              <a:xfrm>
                <a:off x="6187685" y="1158790"/>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Explosion 2 25">
                <a:extLst>
                  <a:ext uri="{FF2B5EF4-FFF2-40B4-BE49-F238E27FC236}">
                    <a16:creationId xmlns:a16="http://schemas.microsoft.com/office/drawing/2014/main" id="{E4C9EC0E-94E5-B040-9F55-150EEAB88E1F}"/>
                  </a:ext>
                </a:extLst>
              </p:cNvPr>
              <p:cNvSpPr/>
              <p:nvPr/>
            </p:nvSpPr>
            <p:spPr>
              <a:xfrm>
                <a:off x="6117935" y="1046453"/>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Explosion 2 26">
                <a:extLst>
                  <a:ext uri="{FF2B5EF4-FFF2-40B4-BE49-F238E27FC236}">
                    <a16:creationId xmlns:a16="http://schemas.microsoft.com/office/drawing/2014/main" id="{1459C2CA-61D4-3748-A03E-1B200495426D}"/>
                  </a:ext>
                </a:extLst>
              </p:cNvPr>
              <p:cNvSpPr/>
              <p:nvPr/>
            </p:nvSpPr>
            <p:spPr>
              <a:xfrm>
                <a:off x="6361939" y="1233821"/>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Explosion 2 27">
                <a:extLst>
                  <a:ext uri="{FF2B5EF4-FFF2-40B4-BE49-F238E27FC236}">
                    <a16:creationId xmlns:a16="http://schemas.microsoft.com/office/drawing/2014/main" id="{268793E7-2DAC-DE43-9639-3CB77C7911B9}"/>
                  </a:ext>
                </a:extLst>
              </p:cNvPr>
              <p:cNvSpPr/>
              <p:nvPr/>
            </p:nvSpPr>
            <p:spPr>
              <a:xfrm>
                <a:off x="6522674" y="1020469"/>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Explosion 2 28">
                <a:extLst>
                  <a:ext uri="{FF2B5EF4-FFF2-40B4-BE49-F238E27FC236}">
                    <a16:creationId xmlns:a16="http://schemas.microsoft.com/office/drawing/2014/main" id="{6E64C594-A1BA-FA4B-AA68-FD8B1CC0332B}"/>
                  </a:ext>
                </a:extLst>
              </p:cNvPr>
              <p:cNvSpPr/>
              <p:nvPr/>
            </p:nvSpPr>
            <p:spPr>
              <a:xfrm>
                <a:off x="6534317" y="1241811"/>
                <a:ext cx="96359" cy="96359"/>
              </a:xfrm>
              <a:prstGeom prst="irregularSeal2">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79EC725-947C-BD47-95E0-C65CE83AD34B}"/>
                  </a:ext>
                </a:extLst>
              </p:cNvPr>
              <p:cNvPicPr>
                <a:picLocks noChangeAspect="1"/>
              </p:cNvPicPr>
              <p:nvPr/>
            </p:nvPicPr>
            <p:blipFill>
              <a:blip r:embed="rId5"/>
              <a:stretch>
                <a:fillRect/>
              </a:stretch>
            </p:blipFill>
            <p:spPr>
              <a:xfrm>
                <a:off x="4171873" y="946870"/>
                <a:ext cx="990600" cy="533400"/>
              </a:xfrm>
              <a:prstGeom prst="rect">
                <a:avLst/>
              </a:prstGeom>
            </p:spPr>
          </p:pic>
          <p:sp>
            <p:nvSpPr>
              <p:cNvPr id="31" name="TextBox 30">
                <a:extLst>
                  <a:ext uri="{FF2B5EF4-FFF2-40B4-BE49-F238E27FC236}">
                    <a16:creationId xmlns:a16="http://schemas.microsoft.com/office/drawing/2014/main" id="{004732FE-0A68-304F-B451-4FFBECB145C8}"/>
                  </a:ext>
                </a:extLst>
              </p:cNvPr>
              <p:cNvSpPr txBox="1"/>
              <p:nvPr/>
            </p:nvSpPr>
            <p:spPr>
              <a:xfrm>
                <a:off x="4123594" y="702640"/>
                <a:ext cx="937955" cy="288787"/>
              </a:xfrm>
              <a:prstGeom prst="rect">
                <a:avLst/>
              </a:prstGeom>
              <a:noFill/>
            </p:spPr>
            <p:txBody>
              <a:bodyPr wrap="none" rtlCol="0">
                <a:spAutoFit/>
              </a:bodyPr>
              <a:lstStyle/>
              <a:p>
                <a:r>
                  <a:rPr lang="en-US" sz="1200" dirty="0">
                    <a:solidFill>
                      <a:srgbClr val="FF0000"/>
                    </a:solidFill>
                  </a:rPr>
                  <a:t>backscatter</a:t>
                </a:r>
              </a:p>
            </p:txBody>
          </p:sp>
          <p:sp>
            <p:nvSpPr>
              <p:cNvPr id="36" name="TextBox 35">
                <a:extLst>
                  <a:ext uri="{FF2B5EF4-FFF2-40B4-BE49-F238E27FC236}">
                    <a16:creationId xmlns:a16="http://schemas.microsoft.com/office/drawing/2014/main" id="{DB48DD7A-A9C7-C541-882E-201268CFB49F}"/>
                  </a:ext>
                </a:extLst>
              </p:cNvPr>
              <p:cNvSpPr txBox="1"/>
              <p:nvPr/>
            </p:nvSpPr>
            <p:spPr>
              <a:xfrm>
                <a:off x="6830743" y="698202"/>
                <a:ext cx="717488" cy="288787"/>
              </a:xfrm>
              <a:prstGeom prst="rect">
                <a:avLst/>
              </a:prstGeom>
              <a:noFill/>
            </p:spPr>
            <p:txBody>
              <a:bodyPr wrap="none" rtlCol="0">
                <a:spAutoFit/>
              </a:bodyPr>
              <a:lstStyle/>
              <a:p>
                <a:r>
                  <a:rPr lang="en-US" sz="1200" dirty="0">
                    <a:solidFill>
                      <a:srgbClr val="FF0000"/>
                    </a:solidFill>
                  </a:rPr>
                  <a:t>incident</a:t>
                </a:r>
              </a:p>
            </p:txBody>
          </p:sp>
        </p:grpSp>
        <p:sp>
          <p:nvSpPr>
            <p:cNvPr id="8" name="Freeform 7">
              <a:extLst>
                <a:ext uri="{FF2B5EF4-FFF2-40B4-BE49-F238E27FC236}">
                  <a16:creationId xmlns:a16="http://schemas.microsoft.com/office/drawing/2014/main" id="{31C49C30-69A0-454E-9461-3D2E8C76A988}"/>
                </a:ext>
              </a:extLst>
            </p:cNvPr>
            <p:cNvSpPr/>
            <p:nvPr/>
          </p:nvSpPr>
          <p:spPr>
            <a:xfrm>
              <a:off x="2778420" y="1312956"/>
              <a:ext cx="6331712" cy="770179"/>
            </a:xfrm>
            <a:custGeom>
              <a:avLst/>
              <a:gdLst>
                <a:gd name="connsiteX0" fmla="*/ 0 w 6121400"/>
                <a:gd name="connsiteY0" fmla="*/ 371911 h 770179"/>
                <a:gd name="connsiteX1" fmla="*/ 423333 w 6121400"/>
                <a:gd name="connsiteY1" fmla="*/ 253377 h 770179"/>
                <a:gd name="connsiteX2" fmla="*/ 1270000 w 6121400"/>
                <a:gd name="connsiteY2" fmla="*/ 397311 h 770179"/>
                <a:gd name="connsiteX3" fmla="*/ 2683933 w 6121400"/>
                <a:gd name="connsiteY3" fmla="*/ 761377 h 770179"/>
                <a:gd name="connsiteX4" fmla="*/ 4004733 w 6121400"/>
                <a:gd name="connsiteY4" fmla="*/ 608977 h 770179"/>
                <a:gd name="connsiteX5" fmla="*/ 5274733 w 6121400"/>
                <a:gd name="connsiteY5" fmla="*/ 84044 h 770179"/>
                <a:gd name="connsiteX6" fmla="*/ 6121400 w 6121400"/>
                <a:gd name="connsiteY6" fmla="*/ 7844 h 770179"/>
                <a:gd name="connsiteX0" fmla="*/ 0 w 6331712"/>
                <a:gd name="connsiteY0" fmla="*/ 381055 h 770179"/>
                <a:gd name="connsiteX1" fmla="*/ 633645 w 6331712"/>
                <a:gd name="connsiteY1" fmla="*/ 253377 h 770179"/>
                <a:gd name="connsiteX2" fmla="*/ 1480312 w 6331712"/>
                <a:gd name="connsiteY2" fmla="*/ 397311 h 770179"/>
                <a:gd name="connsiteX3" fmla="*/ 2894245 w 6331712"/>
                <a:gd name="connsiteY3" fmla="*/ 761377 h 770179"/>
                <a:gd name="connsiteX4" fmla="*/ 4215045 w 6331712"/>
                <a:gd name="connsiteY4" fmla="*/ 608977 h 770179"/>
                <a:gd name="connsiteX5" fmla="*/ 5485045 w 6331712"/>
                <a:gd name="connsiteY5" fmla="*/ 84044 h 770179"/>
                <a:gd name="connsiteX6" fmla="*/ 6331712 w 6331712"/>
                <a:gd name="connsiteY6" fmla="*/ 7844 h 77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1712" h="770179">
                  <a:moveTo>
                    <a:pt x="0" y="381055"/>
                  </a:moveTo>
                  <a:cubicBezTo>
                    <a:pt x="105833" y="319671"/>
                    <a:pt x="386926" y="250668"/>
                    <a:pt x="633645" y="253377"/>
                  </a:cubicBezTo>
                  <a:cubicBezTo>
                    <a:pt x="880364" y="256086"/>
                    <a:pt x="1103545" y="312644"/>
                    <a:pt x="1480312" y="397311"/>
                  </a:cubicBezTo>
                  <a:cubicBezTo>
                    <a:pt x="1857079" y="481978"/>
                    <a:pt x="2438456" y="726099"/>
                    <a:pt x="2894245" y="761377"/>
                  </a:cubicBezTo>
                  <a:cubicBezTo>
                    <a:pt x="3350034" y="796655"/>
                    <a:pt x="3783245" y="721866"/>
                    <a:pt x="4215045" y="608977"/>
                  </a:cubicBezTo>
                  <a:cubicBezTo>
                    <a:pt x="4646845" y="496088"/>
                    <a:pt x="5132267" y="184233"/>
                    <a:pt x="5485045" y="84044"/>
                  </a:cubicBezTo>
                  <a:cubicBezTo>
                    <a:pt x="5837823" y="-16145"/>
                    <a:pt x="6084767" y="-4151"/>
                    <a:pt x="6331712" y="7844"/>
                  </a:cubicBezTo>
                </a:path>
              </a:pathLst>
            </a:cu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29CA514-B11A-5F4C-9A6F-9549DA9BDCC1}"/>
                </a:ext>
              </a:extLst>
            </p:cNvPr>
            <p:cNvPicPr>
              <a:picLocks noChangeAspect="1"/>
            </p:cNvPicPr>
            <p:nvPr/>
          </p:nvPicPr>
          <p:blipFill rotWithShape="1">
            <a:blip r:embed="rId4"/>
            <a:srcRect t="36736"/>
            <a:stretch/>
          </p:blipFill>
          <p:spPr>
            <a:xfrm>
              <a:off x="3094330" y="1759567"/>
              <a:ext cx="990600" cy="466002"/>
            </a:xfrm>
            <a:prstGeom prst="rect">
              <a:avLst/>
            </a:prstGeom>
          </p:spPr>
        </p:pic>
        <p:cxnSp>
          <p:nvCxnSpPr>
            <p:cNvPr id="12" name="Straight Arrow Connector 11">
              <a:extLst>
                <a:ext uri="{FF2B5EF4-FFF2-40B4-BE49-F238E27FC236}">
                  <a16:creationId xmlns:a16="http://schemas.microsoft.com/office/drawing/2014/main" id="{009A1BA4-4344-F34B-9B9E-B68EB3EBE477}"/>
                </a:ext>
              </a:extLst>
            </p:cNvPr>
            <p:cNvCxnSpPr>
              <a:cxnSpLocks/>
            </p:cNvCxnSpPr>
            <p:nvPr/>
          </p:nvCxnSpPr>
          <p:spPr>
            <a:xfrm flipH="1" flipV="1">
              <a:off x="5316110" y="1644406"/>
              <a:ext cx="568223" cy="438729"/>
            </a:xfrm>
            <a:prstGeom prst="straightConnector1">
              <a:avLst/>
            </a:prstGeom>
            <a:ln w="12700">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110E3A-65AF-6148-8AB8-834800DB1B04}"/>
                </a:ext>
              </a:extLst>
            </p:cNvPr>
            <p:cNvCxnSpPr>
              <a:cxnSpLocks/>
            </p:cNvCxnSpPr>
            <p:nvPr/>
          </p:nvCxnSpPr>
          <p:spPr>
            <a:xfrm flipV="1">
              <a:off x="5960533" y="1655494"/>
              <a:ext cx="774463" cy="427642"/>
            </a:xfrm>
            <a:prstGeom prst="straightConnector1">
              <a:avLst/>
            </a:prstGeom>
            <a:ln w="12700">
              <a:solidFill>
                <a:schemeClr val="tx1"/>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BB6096F-4B46-2A48-9D70-4F7CBA6177D3}"/>
                </a:ext>
              </a:extLst>
            </p:cNvPr>
            <p:cNvCxnSpPr/>
            <p:nvPr/>
          </p:nvCxnSpPr>
          <p:spPr>
            <a:xfrm>
              <a:off x="5884333" y="2083135"/>
              <a:ext cx="76200" cy="0"/>
            </a:xfrm>
            <a:prstGeom prst="line">
              <a:avLst/>
            </a:prstGeom>
            <a:ln w="47625">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78BED68-DA7E-B340-B212-CDB9676FD568}"/>
                </a:ext>
              </a:extLst>
            </p:cNvPr>
            <p:cNvSpPr txBox="1"/>
            <p:nvPr/>
          </p:nvSpPr>
          <p:spPr>
            <a:xfrm>
              <a:off x="3040572" y="2182275"/>
              <a:ext cx="717488" cy="288787"/>
            </a:xfrm>
            <a:prstGeom prst="rect">
              <a:avLst/>
            </a:prstGeom>
            <a:noFill/>
          </p:spPr>
          <p:txBody>
            <a:bodyPr wrap="none" rtlCol="0">
              <a:spAutoFit/>
            </a:bodyPr>
            <a:lstStyle/>
            <a:p>
              <a:r>
                <a:rPr lang="en-US" sz="1200" dirty="0">
                  <a:solidFill>
                    <a:srgbClr val="FF0000"/>
                  </a:solidFill>
                </a:rPr>
                <a:t>incident</a:t>
              </a:r>
            </a:p>
          </p:txBody>
        </p:sp>
        <p:sp>
          <p:nvSpPr>
            <p:cNvPr id="37" name="TextBox 36">
              <a:extLst>
                <a:ext uri="{FF2B5EF4-FFF2-40B4-BE49-F238E27FC236}">
                  <a16:creationId xmlns:a16="http://schemas.microsoft.com/office/drawing/2014/main" id="{F6A39354-7C20-D041-93E4-ADBF9AEF0555}"/>
                </a:ext>
              </a:extLst>
            </p:cNvPr>
            <p:cNvSpPr txBox="1"/>
            <p:nvPr/>
          </p:nvSpPr>
          <p:spPr>
            <a:xfrm rot="20068794">
              <a:off x="7213530" y="1668501"/>
              <a:ext cx="1159492" cy="320874"/>
            </a:xfrm>
            <a:prstGeom prst="rect">
              <a:avLst/>
            </a:prstGeom>
            <a:noFill/>
          </p:spPr>
          <p:txBody>
            <a:bodyPr wrap="none" rtlCol="0">
              <a:spAutoFit/>
            </a:bodyPr>
            <a:lstStyle/>
            <a:p>
              <a:r>
                <a:rPr lang="en-US" sz="1400" dirty="0"/>
                <a:t>Optical Fiber</a:t>
              </a:r>
            </a:p>
          </p:txBody>
        </p:sp>
      </p:grpSp>
      <p:sp>
        <p:nvSpPr>
          <p:cNvPr id="44" name="TextBox 43">
            <a:extLst>
              <a:ext uri="{FF2B5EF4-FFF2-40B4-BE49-F238E27FC236}">
                <a16:creationId xmlns:a16="http://schemas.microsoft.com/office/drawing/2014/main" id="{F686E023-0EDB-B947-8A29-01810EB3F629}"/>
              </a:ext>
            </a:extLst>
          </p:cNvPr>
          <p:cNvSpPr txBox="1"/>
          <p:nvPr/>
        </p:nvSpPr>
        <p:spPr>
          <a:xfrm>
            <a:off x="1850822" y="3831786"/>
            <a:ext cx="3196325" cy="1477328"/>
          </a:xfrm>
          <a:prstGeom prst="rect">
            <a:avLst/>
          </a:prstGeom>
          <a:noFill/>
        </p:spPr>
        <p:txBody>
          <a:bodyPr wrap="square" rtlCol="0">
            <a:spAutoFit/>
          </a:bodyPr>
          <a:lstStyle/>
          <a:p>
            <a:r>
              <a:rPr lang="en-US" dirty="0">
                <a:solidFill>
                  <a:prstClr val="black"/>
                </a:solidFill>
              </a:rPr>
              <a:t>1 m of fiber	=1 </a:t>
            </a:r>
            <a:r>
              <a:rPr lang="en-US" dirty="0" err="1">
                <a:solidFill>
                  <a:prstClr val="black"/>
                </a:solidFill>
              </a:rPr>
              <a:t>strainmeters</a:t>
            </a:r>
            <a:endParaRPr lang="en-US" dirty="0">
              <a:solidFill>
                <a:prstClr val="black"/>
              </a:solidFill>
            </a:endParaRPr>
          </a:p>
          <a:p>
            <a:r>
              <a:rPr lang="en-US" dirty="0">
                <a:solidFill>
                  <a:prstClr val="black"/>
                </a:solidFill>
              </a:rPr>
              <a:t>10 km of fiber	=10000 sensors</a:t>
            </a:r>
          </a:p>
          <a:p>
            <a:endParaRPr lang="en-US" dirty="0">
              <a:solidFill>
                <a:prstClr val="black"/>
              </a:solidFill>
            </a:endParaRPr>
          </a:p>
          <a:p>
            <a:r>
              <a:rPr lang="en-US" dirty="0">
                <a:solidFill>
                  <a:prstClr val="black"/>
                </a:solidFill>
              </a:rPr>
              <a:t>	Continuous &amp; Real-time</a:t>
            </a:r>
          </a:p>
          <a:p>
            <a:pPr algn="ctr"/>
            <a:r>
              <a:rPr lang="en-US" dirty="0">
                <a:solidFill>
                  <a:prstClr val="black"/>
                </a:solidFill>
              </a:rPr>
              <a:t> </a:t>
            </a:r>
          </a:p>
        </p:txBody>
      </p:sp>
      <p:sp>
        <p:nvSpPr>
          <p:cNvPr id="3" name="TextBox 2">
            <a:extLst>
              <a:ext uri="{FF2B5EF4-FFF2-40B4-BE49-F238E27FC236}">
                <a16:creationId xmlns:a16="http://schemas.microsoft.com/office/drawing/2014/main" id="{F1F5D381-A7F4-DD44-A1B0-76341B2EC7F4}"/>
              </a:ext>
            </a:extLst>
          </p:cNvPr>
          <p:cNvSpPr txBox="1"/>
          <p:nvPr/>
        </p:nvSpPr>
        <p:spPr>
          <a:xfrm>
            <a:off x="121921" y="3852032"/>
            <a:ext cx="1682496" cy="1477328"/>
          </a:xfrm>
          <a:prstGeom prst="rect">
            <a:avLst/>
          </a:prstGeom>
          <a:noFill/>
        </p:spPr>
        <p:txBody>
          <a:bodyPr wrap="square" rtlCol="0">
            <a:spAutoFit/>
          </a:bodyPr>
          <a:lstStyle/>
          <a:p>
            <a:pPr algn="ctr"/>
            <a:r>
              <a:rPr lang="en-US" dirty="0"/>
              <a:t>Computer </a:t>
            </a:r>
          </a:p>
          <a:p>
            <a:pPr algn="ctr"/>
            <a:r>
              <a:rPr lang="en-US" dirty="0"/>
              <a:t>&amp; Laser unit</a:t>
            </a:r>
          </a:p>
          <a:p>
            <a:pPr algn="ctr"/>
            <a:endParaRPr lang="en-US" dirty="0"/>
          </a:p>
          <a:p>
            <a:pPr algn="ctr"/>
            <a:r>
              <a:rPr lang="en-US" dirty="0"/>
              <a:t>50~100 lb.</a:t>
            </a:r>
          </a:p>
          <a:p>
            <a:pPr algn="ctr"/>
            <a:r>
              <a:rPr lang="en-US" dirty="0"/>
              <a:t>200W power</a:t>
            </a:r>
          </a:p>
        </p:txBody>
      </p:sp>
      <p:sp>
        <p:nvSpPr>
          <p:cNvPr id="4" name="TextBox 3">
            <a:extLst>
              <a:ext uri="{FF2B5EF4-FFF2-40B4-BE49-F238E27FC236}">
                <a16:creationId xmlns:a16="http://schemas.microsoft.com/office/drawing/2014/main" id="{E5FCEE7A-B674-B74A-BE98-FEA8F17D0179}"/>
              </a:ext>
            </a:extLst>
          </p:cNvPr>
          <p:cNvSpPr txBox="1"/>
          <p:nvPr/>
        </p:nvSpPr>
        <p:spPr>
          <a:xfrm>
            <a:off x="204201" y="5542004"/>
            <a:ext cx="4416536" cy="738664"/>
          </a:xfrm>
          <a:prstGeom prst="rect">
            <a:avLst/>
          </a:prstGeom>
          <a:noFill/>
          <a:ln>
            <a:solidFill>
              <a:schemeClr val="tx1"/>
            </a:solidFill>
          </a:ln>
        </p:spPr>
        <p:txBody>
          <a:bodyPr wrap="square" rtlCol="0">
            <a:spAutoFit/>
          </a:bodyPr>
          <a:lstStyle/>
          <a:p>
            <a:r>
              <a:rPr lang="en-US" dirty="0"/>
              <a:t>Suitable for “rapid” response </a:t>
            </a:r>
            <a:r>
              <a:rPr lang="en-US" sz="2400" i="1" dirty="0"/>
              <a:t>if</a:t>
            </a:r>
            <a:r>
              <a:rPr lang="en-US" dirty="0"/>
              <a:t> having access to dark fiber near source.</a:t>
            </a:r>
          </a:p>
        </p:txBody>
      </p:sp>
      <p:sp>
        <p:nvSpPr>
          <p:cNvPr id="2" name="TextBox 1">
            <a:extLst>
              <a:ext uri="{FF2B5EF4-FFF2-40B4-BE49-F238E27FC236}">
                <a16:creationId xmlns:a16="http://schemas.microsoft.com/office/drawing/2014/main" id="{CCB9A063-D906-5A4B-8C5B-AD34668A94A3}"/>
              </a:ext>
            </a:extLst>
          </p:cNvPr>
          <p:cNvSpPr txBox="1"/>
          <p:nvPr/>
        </p:nvSpPr>
        <p:spPr>
          <a:xfrm>
            <a:off x="121920" y="82227"/>
            <a:ext cx="9022080" cy="1077218"/>
          </a:xfrm>
          <a:prstGeom prst="rect">
            <a:avLst/>
          </a:prstGeom>
          <a:noFill/>
        </p:spPr>
        <p:txBody>
          <a:bodyPr wrap="square" rtlCol="0">
            <a:spAutoFit/>
          </a:bodyPr>
          <a:lstStyle/>
          <a:p>
            <a:pPr algn="ctr"/>
            <a:r>
              <a:rPr lang="en-US" sz="3200" b="1" i="1" dirty="0"/>
              <a:t>Rapid deployment of fiber seismic networks after the 2019 Ridgecrest M7.1 earthquake</a:t>
            </a:r>
          </a:p>
        </p:txBody>
      </p:sp>
      <p:pic>
        <p:nvPicPr>
          <p:cNvPr id="34" name="Picture 33">
            <a:extLst>
              <a:ext uri="{FF2B5EF4-FFF2-40B4-BE49-F238E27FC236}">
                <a16:creationId xmlns:a16="http://schemas.microsoft.com/office/drawing/2014/main" id="{29B94834-0D52-9742-AB2F-83EDDC84D775}"/>
              </a:ext>
            </a:extLst>
          </p:cNvPr>
          <p:cNvPicPr>
            <a:picLocks noChangeAspect="1"/>
          </p:cNvPicPr>
          <p:nvPr/>
        </p:nvPicPr>
        <p:blipFill>
          <a:blip r:embed="rId6"/>
          <a:stretch>
            <a:fillRect/>
          </a:stretch>
        </p:blipFill>
        <p:spPr>
          <a:xfrm>
            <a:off x="5103770" y="2115875"/>
            <a:ext cx="3752461" cy="4161820"/>
          </a:xfrm>
          <a:prstGeom prst="rect">
            <a:avLst/>
          </a:prstGeom>
        </p:spPr>
      </p:pic>
      <p:sp>
        <p:nvSpPr>
          <p:cNvPr id="11" name="TextBox 10">
            <a:extLst>
              <a:ext uri="{FF2B5EF4-FFF2-40B4-BE49-F238E27FC236}">
                <a16:creationId xmlns:a16="http://schemas.microsoft.com/office/drawing/2014/main" id="{E5377BB5-CEF6-A84D-9DCE-D1D65004ECF4}"/>
              </a:ext>
            </a:extLst>
          </p:cNvPr>
          <p:cNvSpPr txBox="1"/>
          <p:nvPr/>
        </p:nvSpPr>
        <p:spPr>
          <a:xfrm>
            <a:off x="6493162" y="2306451"/>
            <a:ext cx="2591726" cy="92333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p:spPr>
        <p:txBody>
          <a:bodyPr wrap="square" rtlCol="0">
            <a:spAutoFit/>
          </a:bodyPr>
          <a:lstStyle/>
          <a:p>
            <a:r>
              <a:rPr lang="en-US" dirty="0"/>
              <a:t>5~10 days after the M7.1</a:t>
            </a:r>
          </a:p>
          <a:p>
            <a:r>
              <a:rPr lang="en-US" dirty="0"/>
              <a:t>2-person team, half a day</a:t>
            </a:r>
          </a:p>
          <a:p>
            <a:r>
              <a:rPr lang="en-US" dirty="0"/>
              <a:t>~50 km long cable in total</a:t>
            </a:r>
          </a:p>
        </p:txBody>
      </p:sp>
      <p:sp>
        <p:nvSpPr>
          <p:cNvPr id="13" name="TextBox 12">
            <a:extLst>
              <a:ext uri="{FF2B5EF4-FFF2-40B4-BE49-F238E27FC236}">
                <a16:creationId xmlns:a16="http://schemas.microsoft.com/office/drawing/2014/main" id="{9699E29D-F997-424D-B9BB-F23D22AFA85F}"/>
              </a:ext>
            </a:extLst>
          </p:cNvPr>
          <p:cNvSpPr txBox="1"/>
          <p:nvPr/>
        </p:nvSpPr>
        <p:spPr>
          <a:xfrm>
            <a:off x="4911687" y="1402927"/>
            <a:ext cx="4136626" cy="461665"/>
          </a:xfrm>
          <a:prstGeom prst="rect">
            <a:avLst/>
          </a:prstGeom>
          <a:noFill/>
        </p:spPr>
        <p:txBody>
          <a:bodyPr wrap="square" rtlCol="0">
            <a:spAutoFit/>
          </a:bodyPr>
          <a:lstStyle/>
          <a:p>
            <a:pPr algn="ctr"/>
            <a:r>
              <a:rPr lang="en-US" sz="2400" b="1" i="1" dirty="0"/>
              <a:t>“Rapid” DAS deployment</a:t>
            </a:r>
            <a:endParaRPr lang="en-US" sz="2400" dirty="0"/>
          </a:p>
        </p:txBody>
      </p:sp>
      <p:sp>
        <p:nvSpPr>
          <p:cNvPr id="32" name="TextBox 31">
            <a:extLst>
              <a:ext uri="{FF2B5EF4-FFF2-40B4-BE49-F238E27FC236}">
                <a16:creationId xmlns:a16="http://schemas.microsoft.com/office/drawing/2014/main" id="{C7411CFA-A90A-624F-A8F5-014BB41A8239}"/>
              </a:ext>
            </a:extLst>
          </p:cNvPr>
          <p:cNvSpPr txBox="1"/>
          <p:nvPr/>
        </p:nvSpPr>
        <p:spPr>
          <a:xfrm>
            <a:off x="1278219" y="6406441"/>
            <a:ext cx="2238113" cy="369332"/>
          </a:xfrm>
          <a:prstGeom prst="rect">
            <a:avLst/>
          </a:prstGeom>
          <a:noFill/>
        </p:spPr>
        <p:txBody>
          <a:bodyPr wrap="none" rtlCol="0">
            <a:spAutoFit/>
          </a:bodyPr>
          <a:lstStyle/>
          <a:p>
            <a:r>
              <a:rPr lang="en-US" b="1" i="1" dirty="0" err="1"/>
              <a:t>Zhongwen</a:t>
            </a:r>
            <a:r>
              <a:rPr lang="en-US" b="1" i="1" dirty="0"/>
              <a:t> Zhan</a:t>
            </a:r>
            <a:r>
              <a:rPr lang="en-US" b="1" i="1" baseline="30000" dirty="0"/>
              <a:t> </a:t>
            </a:r>
            <a:r>
              <a:rPr lang="en-US" b="1" i="1" dirty="0"/>
              <a:t>et al.</a:t>
            </a:r>
          </a:p>
        </p:txBody>
      </p:sp>
    </p:spTree>
    <p:extLst>
      <p:ext uri="{BB962C8B-B14F-4D97-AF65-F5344CB8AC3E}">
        <p14:creationId xmlns:p14="http://schemas.microsoft.com/office/powerpoint/2010/main" val="19094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E0D46-3706-5D42-9EB2-B0029BB3A096}"/>
              </a:ext>
            </a:extLst>
          </p:cNvPr>
          <p:cNvPicPr>
            <a:picLocks noChangeAspect="1"/>
          </p:cNvPicPr>
          <p:nvPr/>
        </p:nvPicPr>
        <p:blipFill rotWithShape="1">
          <a:blip r:embed="rId2"/>
          <a:srcRect b="4898"/>
          <a:stretch/>
        </p:blipFill>
        <p:spPr>
          <a:xfrm>
            <a:off x="236909" y="1109178"/>
            <a:ext cx="8670183" cy="4891573"/>
          </a:xfrm>
          <a:prstGeom prst="rect">
            <a:avLst/>
          </a:prstGeom>
        </p:spPr>
      </p:pic>
      <p:sp>
        <p:nvSpPr>
          <p:cNvPr id="2" name="TextBox 1">
            <a:extLst>
              <a:ext uri="{FF2B5EF4-FFF2-40B4-BE49-F238E27FC236}">
                <a16:creationId xmlns:a16="http://schemas.microsoft.com/office/drawing/2014/main" id="{2DA07988-9A50-8C44-B468-5BC9A3C60E38}"/>
              </a:ext>
            </a:extLst>
          </p:cNvPr>
          <p:cNvSpPr txBox="1"/>
          <p:nvPr/>
        </p:nvSpPr>
        <p:spPr>
          <a:xfrm>
            <a:off x="7850846" y="5153009"/>
            <a:ext cx="1016625" cy="369332"/>
          </a:xfrm>
          <a:prstGeom prst="rect">
            <a:avLst/>
          </a:prstGeom>
          <a:noFill/>
        </p:spPr>
        <p:txBody>
          <a:bodyPr wrap="none" rtlCol="0">
            <a:spAutoFit/>
          </a:bodyPr>
          <a:lstStyle/>
          <a:p>
            <a:r>
              <a:rPr lang="en-US" dirty="0"/>
              <a:t>0.5-20Hz</a:t>
            </a:r>
          </a:p>
        </p:txBody>
      </p:sp>
      <p:sp>
        <p:nvSpPr>
          <p:cNvPr id="4" name="TextBox 3">
            <a:extLst>
              <a:ext uri="{FF2B5EF4-FFF2-40B4-BE49-F238E27FC236}">
                <a16:creationId xmlns:a16="http://schemas.microsoft.com/office/drawing/2014/main" id="{5AF897E5-FCE2-A045-AF01-CF67412E8148}"/>
              </a:ext>
            </a:extLst>
          </p:cNvPr>
          <p:cNvSpPr txBox="1"/>
          <p:nvPr/>
        </p:nvSpPr>
        <p:spPr>
          <a:xfrm>
            <a:off x="101250" y="135330"/>
            <a:ext cx="8766221" cy="1200329"/>
          </a:xfrm>
          <a:prstGeom prst="rect">
            <a:avLst/>
          </a:prstGeom>
          <a:noFill/>
        </p:spPr>
        <p:txBody>
          <a:bodyPr wrap="square" rtlCol="0">
            <a:spAutoFit/>
          </a:bodyPr>
          <a:lstStyle/>
          <a:p>
            <a:pPr algn="ctr"/>
            <a:r>
              <a:rPr lang="en-US" sz="3600" b="1" i="1" dirty="0"/>
              <a:t>A M~4 aftershock recorded on the 10-km long Ridgecrest City array</a:t>
            </a:r>
          </a:p>
        </p:txBody>
      </p:sp>
      <p:sp>
        <p:nvSpPr>
          <p:cNvPr id="5" name="TextBox 4">
            <a:extLst>
              <a:ext uri="{FF2B5EF4-FFF2-40B4-BE49-F238E27FC236}">
                <a16:creationId xmlns:a16="http://schemas.microsoft.com/office/drawing/2014/main" id="{0C3DF204-0AE3-C64B-9089-1F227BBBF816}"/>
              </a:ext>
            </a:extLst>
          </p:cNvPr>
          <p:cNvSpPr txBox="1"/>
          <p:nvPr/>
        </p:nvSpPr>
        <p:spPr>
          <a:xfrm>
            <a:off x="6481482" y="6269635"/>
            <a:ext cx="1718740" cy="369332"/>
          </a:xfrm>
          <a:prstGeom prst="rect">
            <a:avLst/>
          </a:prstGeom>
          <a:noFill/>
        </p:spPr>
        <p:txBody>
          <a:bodyPr wrap="none" rtlCol="0">
            <a:spAutoFit/>
          </a:bodyPr>
          <a:lstStyle/>
          <a:p>
            <a:r>
              <a:rPr lang="en-US" b="1" i="1" dirty="0" err="1"/>
              <a:t>Zhongwen</a:t>
            </a:r>
            <a:r>
              <a:rPr lang="en-US" b="1" i="1" dirty="0"/>
              <a:t> Zhan</a:t>
            </a:r>
            <a:endParaRPr lang="en-US" dirty="0"/>
          </a:p>
        </p:txBody>
      </p:sp>
    </p:spTree>
    <p:extLst>
      <p:ext uri="{BB962C8B-B14F-4D97-AF65-F5344CB8AC3E}">
        <p14:creationId xmlns:p14="http://schemas.microsoft.com/office/powerpoint/2010/main" val="341481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05ED195C-357A-4576-A77E-8FE2D87F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9">
            <a:extLst>
              <a:ext uri="{FF2B5EF4-FFF2-40B4-BE49-F238E27FC236}">
                <a16:creationId xmlns:a16="http://schemas.microsoft.com/office/drawing/2014/main" id="{D52963C7-62FD-4B55-A688-FA0FE912E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F75BFE-1CDD-F84F-8314-6132EB315BF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59D0A-BA3B-5749-9EE9-A8EC0172C821}"/>
              </a:ext>
            </a:extLst>
          </p:cNvPr>
          <p:cNvSpPr>
            <a:spLocks noGrp="1"/>
          </p:cNvSpPr>
          <p:nvPr>
            <p:ph type="title"/>
          </p:nvPr>
        </p:nvSpPr>
        <p:spPr>
          <a:xfrm>
            <a:off x="147919" y="-193948"/>
            <a:ext cx="8996081" cy="1676603"/>
          </a:xfrm>
        </p:spPr>
        <p:txBody>
          <a:bodyPr>
            <a:normAutofit/>
          </a:bodyPr>
          <a:lstStyle/>
          <a:p>
            <a:pPr algn="ctr"/>
            <a:r>
              <a:rPr lang="en-US" b="1" i="1" dirty="0">
                <a:latin typeface="+mn-lt"/>
              </a:rPr>
              <a:t>Instrumentation</a:t>
            </a:r>
          </a:p>
        </p:txBody>
      </p:sp>
      <p:sp>
        <p:nvSpPr>
          <p:cNvPr id="3" name="Content Placeholder 2">
            <a:extLst>
              <a:ext uri="{FF2B5EF4-FFF2-40B4-BE49-F238E27FC236}">
                <a16:creationId xmlns:a16="http://schemas.microsoft.com/office/drawing/2014/main" id="{3C46F3DA-E8E6-2646-B00C-33B2F75A6BB0}"/>
              </a:ext>
            </a:extLst>
          </p:cNvPr>
          <p:cNvSpPr>
            <a:spLocks noGrp="1"/>
          </p:cNvSpPr>
          <p:nvPr>
            <p:ph idx="1"/>
          </p:nvPr>
        </p:nvSpPr>
        <p:spPr>
          <a:xfrm>
            <a:off x="333721" y="946608"/>
            <a:ext cx="7933764" cy="5761843"/>
          </a:xfrm>
        </p:spPr>
        <p:txBody>
          <a:bodyPr>
            <a:normAutofit fontScale="92500" lnSpcReduction="10000"/>
          </a:bodyPr>
          <a:lstStyle/>
          <a:p>
            <a:r>
              <a:rPr lang="en-US" sz="2600" b="1" i="1" dirty="0"/>
              <a:t>Sensors</a:t>
            </a:r>
            <a:r>
              <a:rPr lang="en-US" sz="2400" b="1" i="1" dirty="0"/>
              <a:t> – mixed mode 3 component seismic sensors (BB, short-period, nodes, accelerometers, GPS systems etc.) Direct burial sensors a must, DAS systems to use with fiber optic cables?</a:t>
            </a:r>
          </a:p>
          <a:p>
            <a:pPr lvl="1"/>
            <a:r>
              <a:rPr lang="en-US" i="1" dirty="0">
                <a:ea typeface="Calibri" panose="020F0502020204030204" pitchFamily="34" charset="0"/>
                <a:cs typeface="Times New Roman" panose="02020603050405020304" pitchFamily="18" charset="0"/>
              </a:rPr>
              <a:t>Broadband may not be absolutely necessary but some BB important-  Good for ambient noise looking for </a:t>
            </a:r>
            <a:r>
              <a:rPr lang="en-US" i="1" dirty="0" err="1">
                <a:ea typeface="Calibri" panose="020F0502020204030204" pitchFamily="34" charset="0"/>
                <a:cs typeface="Times New Roman" panose="02020603050405020304" pitchFamily="18" charset="0"/>
              </a:rPr>
              <a:t>dV</a:t>
            </a:r>
            <a:r>
              <a:rPr lang="en-US" i="1" dirty="0">
                <a:ea typeface="Calibri" panose="020F0502020204030204" pitchFamily="34" charset="0"/>
                <a:cs typeface="Times New Roman" panose="02020603050405020304" pitchFamily="18" charset="0"/>
              </a:rPr>
              <a:t>/dt. Better for any future studies.</a:t>
            </a:r>
          </a:p>
          <a:p>
            <a:pPr lvl="1"/>
            <a:r>
              <a:rPr lang="en-US" sz="2600" i="1" dirty="0"/>
              <a:t>Recording time?</a:t>
            </a:r>
          </a:p>
          <a:p>
            <a:pPr lvl="2"/>
            <a:r>
              <a:rPr lang="en-US" i="1" dirty="0"/>
              <a:t>Large earthquakes – 1+ year</a:t>
            </a:r>
          </a:p>
          <a:p>
            <a:pPr lvl="2"/>
            <a:r>
              <a:rPr lang="en-US" i="1" dirty="0"/>
              <a:t>Moderate earthquakes – months to 1 year</a:t>
            </a:r>
          </a:p>
          <a:p>
            <a:r>
              <a:rPr lang="en-US" sz="2600" b="1" i="1" dirty="0"/>
              <a:t>Security - </a:t>
            </a:r>
            <a:r>
              <a:rPr lang="en-US" sz="2400" i="1" dirty="0">
                <a:ea typeface="Calibri" panose="020F0502020204030204" pitchFamily="34" charset="0"/>
                <a:cs typeface="Times New Roman" panose="02020603050405020304" pitchFamily="18" charset="0"/>
              </a:rPr>
              <a:t>better to have everything below ground</a:t>
            </a:r>
            <a:endParaRPr lang="en-US" sz="2400" b="1" i="1" dirty="0"/>
          </a:p>
          <a:p>
            <a:r>
              <a:rPr lang="en-US" sz="2600" b="1" i="1" dirty="0"/>
              <a:t>Easy &amp; quick to deploy</a:t>
            </a:r>
          </a:p>
          <a:p>
            <a:pPr lvl="1"/>
            <a:r>
              <a:rPr lang="en-US" i="1" dirty="0"/>
              <a:t>Recorders &amp; sensors -</a:t>
            </a:r>
            <a:r>
              <a:rPr lang="en-US" b="1" i="1" dirty="0"/>
              <a:t>Light weight &amp; small, reliable &amp; rugged</a:t>
            </a:r>
            <a:r>
              <a:rPr lang="en-US" i="1" dirty="0"/>
              <a:t>, </a:t>
            </a:r>
            <a:r>
              <a:rPr lang="en-US" b="1" i="1" dirty="0"/>
              <a:t>low power </a:t>
            </a:r>
            <a:r>
              <a:rPr lang="en-US" i="1" dirty="0"/>
              <a:t>– easy to transport - </a:t>
            </a:r>
            <a:r>
              <a:rPr lang="en-US" i="1" dirty="0">
                <a:ea typeface="Calibri" panose="020F0502020204030204" pitchFamily="34" charset="0"/>
                <a:cs typeface="Times New Roman" panose="02020603050405020304" pitchFamily="18" charset="0"/>
              </a:rPr>
              <a:t>A large event can cover 100’s x 100’s km</a:t>
            </a:r>
            <a:r>
              <a:rPr lang="en-US" i="1" baseline="30000" dirty="0">
                <a:ea typeface="Calibri" panose="020F0502020204030204" pitchFamily="34" charset="0"/>
                <a:cs typeface="Times New Roman" panose="02020603050405020304" pitchFamily="18" charset="0"/>
              </a:rPr>
              <a:t>2</a:t>
            </a:r>
            <a:endParaRPr lang="en-US" i="1" dirty="0"/>
          </a:p>
          <a:p>
            <a:pPr lvl="1"/>
            <a:r>
              <a:rPr lang="en-US" b="1" i="1" dirty="0"/>
              <a:t>Quick deploy boxes </a:t>
            </a:r>
            <a:r>
              <a:rPr lang="en-US" i="1" dirty="0"/>
              <a:t>– just add batteries</a:t>
            </a:r>
          </a:p>
          <a:p>
            <a:pPr lvl="1"/>
            <a:r>
              <a:rPr lang="en-US" i="1" dirty="0"/>
              <a:t>Telemetry – ideal but not always possible</a:t>
            </a:r>
          </a:p>
          <a:p>
            <a:pPr lvl="1"/>
            <a:r>
              <a:rPr lang="en-US" i="1" dirty="0"/>
              <a:t>“Backpackable” systems</a:t>
            </a:r>
          </a:p>
        </p:txBody>
      </p:sp>
      <p:pic>
        <p:nvPicPr>
          <p:cNvPr id="10" name="Picture 4">
            <a:extLst>
              <a:ext uri="{FF2B5EF4-FFF2-40B4-BE49-F238E27FC236}">
                <a16:creationId xmlns:a16="http://schemas.microsoft.com/office/drawing/2014/main" id="{921ACC78-67C8-F34C-8B1C-7A206EAAE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67" t="52089" r="26553" b="11418"/>
          <a:stretch/>
        </p:blipFill>
        <p:spPr bwMode="auto">
          <a:xfrm>
            <a:off x="6391856" y="5456968"/>
            <a:ext cx="2380175" cy="1358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3"/>
            <a:extLst>
              <a:ext uri="{FF2B5EF4-FFF2-40B4-BE49-F238E27FC236}">
                <a16:creationId xmlns:a16="http://schemas.microsoft.com/office/drawing/2014/main" id="{7F9AD21F-AFF3-DC48-835F-04BA8AE41C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64" r="-1" b="23860"/>
          <a:stretch/>
        </p:blipFill>
        <p:spPr bwMode="auto">
          <a:xfrm>
            <a:off x="7541479" y="2927146"/>
            <a:ext cx="1427407" cy="999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8E88E06B-0CDB-FB4C-92BB-F83510E7D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09987" y="2683584"/>
            <a:ext cx="1019262" cy="14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96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706"/>
            <a:ext cx="9144000" cy="1325563"/>
          </a:xfrm>
        </p:spPr>
        <p:txBody>
          <a:bodyPr/>
          <a:lstStyle/>
          <a:p>
            <a:pPr algn="ctr"/>
            <a:r>
              <a:rPr lang="en-US" b="1" i="1" dirty="0">
                <a:latin typeface="+mn-lt"/>
              </a:rPr>
              <a:t>What seismic sensors do we need?</a:t>
            </a:r>
          </a:p>
        </p:txBody>
      </p:sp>
      <p:sp>
        <p:nvSpPr>
          <p:cNvPr id="5" name="Slide Number Placeholder 4"/>
          <p:cNvSpPr>
            <a:spLocks noGrp="1"/>
          </p:cNvSpPr>
          <p:nvPr>
            <p:ph type="sldNum" sz="quarter" idx="12"/>
          </p:nvPr>
        </p:nvSpPr>
        <p:spPr/>
        <p:txBody>
          <a:bodyPr/>
          <a:lstStyle/>
          <a:p>
            <a:fld id="{F7E22A5A-7420-F04D-B6BA-7D9B288E0E61}" type="slidenum">
              <a:rPr lang="en-US" smtClean="0"/>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37854486"/>
              </p:ext>
            </p:extLst>
          </p:nvPr>
        </p:nvGraphicFramePr>
        <p:xfrm>
          <a:off x="457200" y="909436"/>
          <a:ext cx="8229600" cy="5313564"/>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0000"/>
                    </a:ext>
                  </a:extLst>
                </a:gridCol>
                <a:gridCol w="2984500">
                  <a:extLst>
                    <a:ext uri="{9D8B030D-6E8A-4147-A177-3AD203B41FA5}">
                      <a16:colId xmlns:a16="http://schemas.microsoft.com/office/drawing/2014/main" val="20001"/>
                    </a:ext>
                  </a:extLst>
                </a:gridCol>
                <a:gridCol w="3302000">
                  <a:extLst>
                    <a:ext uri="{9D8B030D-6E8A-4147-A177-3AD203B41FA5}">
                      <a16:colId xmlns:a16="http://schemas.microsoft.com/office/drawing/2014/main" val="20002"/>
                    </a:ext>
                  </a:extLst>
                </a:gridCol>
              </a:tblGrid>
              <a:tr h="516620">
                <a:tc>
                  <a:txBody>
                    <a:bodyPr/>
                    <a:lstStyle/>
                    <a:p>
                      <a:pPr algn="ctr"/>
                      <a:r>
                        <a:rPr lang="en-US" dirty="0"/>
                        <a:t>Equipment type</a:t>
                      </a:r>
                    </a:p>
                  </a:txBody>
                  <a:tcPr/>
                </a:tc>
                <a:tc>
                  <a:txBody>
                    <a:bodyPr/>
                    <a:lstStyle/>
                    <a:p>
                      <a:pPr algn="ctr"/>
                      <a:r>
                        <a:rPr lang="en-US" dirty="0"/>
                        <a:t>Pros</a:t>
                      </a:r>
                    </a:p>
                  </a:txBody>
                  <a:tcPr/>
                </a:tc>
                <a:tc>
                  <a:txBody>
                    <a:bodyPr/>
                    <a:lstStyle/>
                    <a:p>
                      <a:pPr algn="ctr"/>
                      <a:r>
                        <a:rPr lang="en-US" dirty="0"/>
                        <a:t>Cons</a:t>
                      </a:r>
                    </a:p>
                  </a:txBody>
                  <a:tcPr/>
                </a:tc>
                <a:extLst>
                  <a:ext uri="{0D108BD9-81ED-4DB2-BD59-A6C34878D82A}">
                    <a16:rowId xmlns:a16="http://schemas.microsoft.com/office/drawing/2014/main" val="10000"/>
                  </a:ext>
                </a:extLst>
              </a:tr>
              <a:tr h="1199236">
                <a:tc>
                  <a:txBody>
                    <a:bodyPr/>
                    <a:lstStyle/>
                    <a:p>
                      <a:pPr algn="ctr"/>
                      <a:r>
                        <a:rPr lang="en-US" dirty="0"/>
                        <a:t>broadband</a:t>
                      </a:r>
                      <a:br>
                        <a:rPr lang="en-US" dirty="0"/>
                      </a:br>
                      <a:r>
                        <a:rPr lang="en-US" dirty="0"/>
                        <a:t>(e.g. </a:t>
                      </a:r>
                      <a:r>
                        <a:rPr lang="en-US" dirty="0" err="1"/>
                        <a:t>Guralp</a:t>
                      </a:r>
                      <a:r>
                        <a:rPr lang="en-US" baseline="0" dirty="0"/>
                        <a:t> 3T)</a:t>
                      </a:r>
                    </a:p>
                    <a:p>
                      <a:pPr algn="ctr"/>
                      <a:r>
                        <a:rPr lang="en-US" baseline="0" dirty="0"/>
                        <a:t>Trillium compact</a:t>
                      </a:r>
                      <a:endParaRPr lang="en-US" dirty="0"/>
                    </a:p>
                  </a:txBody>
                  <a:tcPr anchor="ctr"/>
                </a:tc>
                <a:tc>
                  <a:txBody>
                    <a:bodyPr/>
                    <a:lstStyle/>
                    <a:p>
                      <a:r>
                        <a:rPr lang="en-US" dirty="0"/>
                        <a:t>broad</a:t>
                      </a:r>
                      <a:r>
                        <a:rPr lang="en-US" baseline="0" dirty="0"/>
                        <a:t> frequency range, </a:t>
                      </a:r>
                      <a:r>
                        <a:rPr lang="en-US" dirty="0"/>
                        <a:t>all sources (incl. tremor), sensitive to recording very small</a:t>
                      </a:r>
                      <a:r>
                        <a:rPr lang="en-US" baseline="0" dirty="0"/>
                        <a:t> events</a:t>
                      </a:r>
                      <a:endParaRPr lang="en-US" dirty="0"/>
                    </a:p>
                  </a:txBody>
                  <a:tcPr/>
                </a:tc>
                <a:tc>
                  <a:txBody>
                    <a:bodyPr/>
                    <a:lstStyle/>
                    <a:p>
                      <a:r>
                        <a:rPr lang="en-US" dirty="0"/>
                        <a:t>delicate, needs</a:t>
                      </a:r>
                      <a:r>
                        <a:rPr lang="en-US" baseline="0" dirty="0"/>
                        <a:t> external recorder and power system</a:t>
                      </a:r>
                      <a:endParaRPr lang="en-US" dirty="0"/>
                    </a:p>
                  </a:txBody>
                  <a:tcPr/>
                </a:tc>
                <a:extLst>
                  <a:ext uri="{0D108BD9-81ED-4DB2-BD59-A6C34878D82A}">
                    <a16:rowId xmlns:a16="http://schemas.microsoft.com/office/drawing/2014/main" val="10001"/>
                  </a:ext>
                </a:extLst>
              </a:tr>
              <a:tr h="1199236">
                <a:tc>
                  <a:txBody>
                    <a:bodyPr/>
                    <a:lstStyle/>
                    <a:p>
                      <a:pPr algn="ctr"/>
                      <a:r>
                        <a:rPr lang="en-US" dirty="0"/>
                        <a:t>short period</a:t>
                      </a:r>
                      <a:br>
                        <a:rPr lang="en-US" dirty="0"/>
                      </a:br>
                      <a:r>
                        <a:rPr lang="en-US" dirty="0"/>
                        <a:t>(e.g., L-22)</a:t>
                      </a:r>
                    </a:p>
                  </a:txBody>
                  <a:tcPr anchor="ctr"/>
                </a:tc>
                <a:tc>
                  <a:txBody>
                    <a:bodyPr/>
                    <a:lstStyle/>
                    <a:p>
                      <a:r>
                        <a:rPr lang="en-US" dirty="0"/>
                        <a:t>more robust than broadband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needs</a:t>
                      </a:r>
                      <a:r>
                        <a:rPr lang="en-US" baseline="0" dirty="0"/>
                        <a:t> external recorder and power system, limited frequency range</a:t>
                      </a:r>
                      <a:endParaRPr lang="en-US" dirty="0"/>
                    </a:p>
                    <a:p>
                      <a:endParaRPr lang="en-US" dirty="0"/>
                    </a:p>
                  </a:txBody>
                  <a:tcPr/>
                </a:tc>
                <a:extLst>
                  <a:ext uri="{0D108BD9-81ED-4DB2-BD59-A6C34878D82A}">
                    <a16:rowId xmlns:a16="http://schemas.microsoft.com/office/drawing/2014/main" val="10002"/>
                  </a:ext>
                </a:extLst>
              </a:tr>
              <a:tr h="1199236">
                <a:tc>
                  <a:txBody>
                    <a:bodyPr/>
                    <a:lstStyle/>
                    <a:p>
                      <a:pPr algn="ctr"/>
                      <a:r>
                        <a:rPr lang="en-US" dirty="0"/>
                        <a:t>strong motion/ accelerometer</a:t>
                      </a:r>
                    </a:p>
                    <a:p>
                      <a:pPr algn="ctr"/>
                      <a:r>
                        <a:rPr lang="en-US" dirty="0"/>
                        <a:t>(e.g., </a:t>
                      </a:r>
                      <a:r>
                        <a:rPr lang="en-US" dirty="0" err="1"/>
                        <a:t>episensor</a:t>
                      </a:r>
                      <a:r>
                        <a:rPr lang="en-US" dirty="0"/>
                        <a:t>)</a:t>
                      </a:r>
                    </a:p>
                  </a:txBody>
                  <a:tcPr anchor="ctr"/>
                </a:tc>
                <a:tc>
                  <a:txBody>
                    <a:bodyPr/>
                    <a:lstStyle/>
                    <a:p>
                      <a:r>
                        <a:rPr lang="en-US" baseline="0" dirty="0"/>
                        <a:t>doesn’t clip for large, nearby aftershocks, good for strong motion studies, lower cost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needs</a:t>
                      </a:r>
                      <a:r>
                        <a:rPr lang="en-US" baseline="0" dirty="0"/>
                        <a:t> external recorder and power system, less sensitive</a:t>
                      </a:r>
                      <a:endParaRPr lang="en-US" dirty="0"/>
                    </a:p>
                  </a:txBody>
                  <a:tcPr/>
                </a:tc>
                <a:extLst>
                  <a:ext uri="{0D108BD9-81ED-4DB2-BD59-A6C34878D82A}">
                    <a16:rowId xmlns:a16="http://schemas.microsoft.com/office/drawing/2014/main" val="10003"/>
                  </a:ext>
                </a:extLst>
              </a:tr>
              <a:tr h="1199236">
                <a:tc>
                  <a:txBody>
                    <a:bodyPr/>
                    <a:lstStyle/>
                    <a:p>
                      <a:pPr algn="ctr"/>
                      <a:r>
                        <a:rPr lang="en-US" dirty="0"/>
                        <a:t>5-Hz 3C node</a:t>
                      </a:r>
                    </a:p>
                    <a:p>
                      <a:pPr algn="ctr"/>
                      <a:r>
                        <a:rPr lang="en-US" dirty="0"/>
                        <a:t>(e.g., </a:t>
                      </a:r>
                      <a:r>
                        <a:rPr lang="en-US" dirty="0" err="1"/>
                        <a:t>Magseis</a:t>
                      </a:r>
                      <a:r>
                        <a:rPr lang="en-US" dirty="0"/>
                        <a:t> Fairfield)</a:t>
                      </a:r>
                    </a:p>
                  </a:txBody>
                  <a:tcPr anchor="ctr"/>
                </a:tc>
                <a:tc>
                  <a:txBody>
                    <a:bodyPr/>
                    <a:lstStyle/>
                    <a:p>
                      <a:r>
                        <a:rPr lang="en-US" dirty="0"/>
                        <a:t>all-in-one system, easy-to-deploy, can be totally buried, compact, relatively robust, lower</a:t>
                      </a:r>
                      <a:r>
                        <a:rPr lang="en-US" baseline="0" dirty="0"/>
                        <a:t> cost</a:t>
                      </a:r>
                      <a:endParaRPr lang="en-US" dirty="0"/>
                    </a:p>
                  </a:txBody>
                  <a:tcPr/>
                </a:tc>
                <a:tc>
                  <a:txBody>
                    <a:bodyPr/>
                    <a:lstStyle/>
                    <a:p>
                      <a:r>
                        <a:rPr lang="en-US" dirty="0"/>
                        <a:t>lithium batteries (contained</a:t>
                      </a:r>
                      <a:r>
                        <a:rPr lang="en-US" baseline="0" dirty="0"/>
                        <a:t> in equipment) </a:t>
                      </a:r>
                      <a:r>
                        <a:rPr lang="en-US" dirty="0"/>
                        <a:t>can be hard to import, limited frequency</a:t>
                      </a:r>
                      <a:r>
                        <a:rPr lang="en-US" baseline="0" dirty="0"/>
                        <a:t> range, 35-day battery life</a:t>
                      </a:r>
                      <a:endParaRPr lang="en-US" dirty="0"/>
                    </a:p>
                  </a:txBody>
                  <a:tcPr/>
                </a:tc>
                <a:extLst>
                  <a:ext uri="{0D108BD9-81ED-4DB2-BD59-A6C34878D82A}">
                    <a16:rowId xmlns:a16="http://schemas.microsoft.com/office/drawing/2014/main" val="10004"/>
                  </a:ext>
                </a:extLst>
              </a:tr>
            </a:tbl>
          </a:graphicData>
        </a:graphic>
      </p:graphicFrame>
      <p:cxnSp>
        <p:nvCxnSpPr>
          <p:cNvPr id="8" name="Straight Connector 7"/>
          <p:cNvCxnSpPr/>
          <p:nvPr/>
        </p:nvCxnSpPr>
        <p:spPr>
          <a:xfrm>
            <a:off x="0" y="756825"/>
            <a:ext cx="9144000" cy="0"/>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7200" y="6423893"/>
            <a:ext cx="6752344" cy="369332"/>
          </a:xfrm>
          <a:prstGeom prst="rect">
            <a:avLst/>
          </a:prstGeom>
          <a:noFill/>
        </p:spPr>
        <p:txBody>
          <a:bodyPr wrap="none" rtlCol="0">
            <a:spAutoFit/>
          </a:bodyPr>
          <a:lstStyle/>
          <a:p>
            <a:r>
              <a:rPr lang="en-US" dirty="0"/>
              <a:t>Tilt meters?, Raspberry Shake?, “Cell phone” accelerometers?, Other? </a:t>
            </a:r>
          </a:p>
        </p:txBody>
      </p:sp>
      <p:sp>
        <p:nvSpPr>
          <p:cNvPr id="3" name="Rectangle 2">
            <a:extLst>
              <a:ext uri="{FF2B5EF4-FFF2-40B4-BE49-F238E27FC236}">
                <a16:creationId xmlns:a16="http://schemas.microsoft.com/office/drawing/2014/main" id="{BD8FCE01-CE1A-7243-BE8D-264D610FF485}"/>
              </a:ext>
            </a:extLst>
          </p:cNvPr>
          <p:cNvSpPr/>
          <p:nvPr/>
        </p:nvSpPr>
        <p:spPr>
          <a:xfrm>
            <a:off x="7209544" y="6488668"/>
            <a:ext cx="1894686" cy="369332"/>
          </a:xfrm>
          <a:prstGeom prst="rect">
            <a:avLst/>
          </a:prstGeom>
        </p:spPr>
        <p:txBody>
          <a:bodyPr wrap="none">
            <a:spAutoFit/>
          </a:bodyPr>
          <a:lstStyle/>
          <a:p>
            <a:r>
              <a:rPr lang="en-US" b="1" i="1" dirty="0">
                <a:solidFill>
                  <a:srgbClr val="000000"/>
                </a:solidFill>
              </a:rPr>
              <a:t>Marianne Karplus</a:t>
            </a:r>
            <a:endParaRPr lang="en-US" dirty="0"/>
          </a:p>
        </p:txBody>
      </p:sp>
    </p:spTree>
    <p:extLst>
      <p:ext uri="{BB962C8B-B14F-4D97-AF65-F5344CB8AC3E}">
        <p14:creationId xmlns:p14="http://schemas.microsoft.com/office/powerpoint/2010/main" val="395920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C6D2-D2B4-DB43-95BE-7B94D037D99F}"/>
              </a:ext>
            </a:extLst>
          </p:cNvPr>
          <p:cNvSpPr>
            <a:spLocks noGrp="1"/>
          </p:cNvSpPr>
          <p:nvPr>
            <p:ph type="title"/>
          </p:nvPr>
        </p:nvSpPr>
        <p:spPr>
          <a:xfrm>
            <a:off x="167268" y="121920"/>
            <a:ext cx="8348082" cy="1439466"/>
          </a:xfrm>
        </p:spPr>
        <p:txBody>
          <a:bodyPr>
            <a:normAutofit/>
          </a:bodyPr>
          <a:lstStyle/>
          <a:p>
            <a:pPr algn="ctr"/>
            <a:r>
              <a:rPr lang="en-US" b="1" i="1" dirty="0">
                <a:latin typeface="+mn-lt"/>
              </a:rPr>
              <a:t>Discussion Questions– </a:t>
            </a:r>
            <a:br>
              <a:rPr lang="en-US" b="1" i="1" dirty="0">
                <a:latin typeface="+mn-lt"/>
              </a:rPr>
            </a:br>
            <a:r>
              <a:rPr lang="en-US" b="1" i="1" dirty="0">
                <a:latin typeface="+mn-lt"/>
              </a:rPr>
              <a:t>what do we need?</a:t>
            </a:r>
          </a:p>
        </p:txBody>
      </p:sp>
      <p:sp>
        <p:nvSpPr>
          <p:cNvPr id="3" name="Content Placeholder 2">
            <a:extLst>
              <a:ext uri="{FF2B5EF4-FFF2-40B4-BE49-F238E27FC236}">
                <a16:creationId xmlns:a16="http://schemas.microsoft.com/office/drawing/2014/main" id="{06DDC272-ED94-6C4E-B718-B31B390A03AB}"/>
              </a:ext>
            </a:extLst>
          </p:cNvPr>
          <p:cNvSpPr>
            <a:spLocks noGrp="1"/>
          </p:cNvSpPr>
          <p:nvPr>
            <p:ph idx="1"/>
          </p:nvPr>
        </p:nvSpPr>
        <p:spPr>
          <a:xfrm>
            <a:off x="430530" y="1498322"/>
            <a:ext cx="8348082" cy="5174694"/>
          </a:xfrm>
        </p:spPr>
        <p:txBody>
          <a:bodyPr>
            <a:noAutofit/>
          </a:bodyPr>
          <a:lstStyle/>
          <a:p>
            <a:r>
              <a:rPr lang="en-US" sz="2400" b="1" i="1" dirty="0"/>
              <a:t>What kind of sensors do we need? </a:t>
            </a:r>
          </a:p>
          <a:p>
            <a:pPr lvl="1"/>
            <a:r>
              <a:rPr lang="en-US" sz="2000" i="1" dirty="0"/>
              <a:t>Mixed mode direct burial seismic sensors (multiple frequency response) &amp; continuous GPS?</a:t>
            </a:r>
          </a:p>
          <a:p>
            <a:pPr lvl="1"/>
            <a:r>
              <a:rPr lang="en-US" sz="2000" i="1" dirty="0"/>
              <a:t>How much time do we need to record?  Weeks to months to years?</a:t>
            </a:r>
          </a:p>
          <a:p>
            <a:pPr lvl="1"/>
            <a:r>
              <a:rPr lang="en-US" sz="2000" i="1" dirty="0"/>
              <a:t>Fiber optics cables? Other technologies?</a:t>
            </a:r>
          </a:p>
          <a:p>
            <a:r>
              <a:rPr lang="en-US" sz="2400" b="1" i="1" dirty="0"/>
              <a:t>More quick deploy boxes </a:t>
            </a:r>
          </a:p>
          <a:p>
            <a:pPr lvl="1"/>
            <a:r>
              <a:rPr lang="en-US" sz="2000" i="1" dirty="0"/>
              <a:t>PASSCAL, Carnegie, German systems are examples to consider and build on?</a:t>
            </a:r>
          </a:p>
          <a:p>
            <a:r>
              <a:rPr lang="en-US" sz="2400" b="1" i="1" dirty="0"/>
              <a:t>How important is telemetry?  Satellite? Cell phone?</a:t>
            </a:r>
          </a:p>
          <a:p>
            <a:pPr lvl="1"/>
            <a:r>
              <a:rPr lang="en-US" sz="2000" i="1" dirty="0"/>
              <a:t>Is it possible to do telemetry in a “rapid” mode? What is the Increased cost &amp; power?</a:t>
            </a:r>
          </a:p>
          <a:p>
            <a:r>
              <a:rPr lang="en-US" sz="2400" b="1" i="1" dirty="0"/>
              <a:t>How do we improve the “rapid” process?</a:t>
            </a:r>
          </a:p>
          <a:p>
            <a:r>
              <a:rPr lang="en-US" sz="2400" b="1" i="1" dirty="0"/>
              <a:t>How do we improve coordination across multiple groups and agencies?</a:t>
            </a:r>
          </a:p>
        </p:txBody>
      </p:sp>
    </p:spTree>
    <p:extLst>
      <p:ext uri="{BB962C8B-B14F-4D97-AF65-F5344CB8AC3E}">
        <p14:creationId xmlns:p14="http://schemas.microsoft.com/office/powerpoint/2010/main" val="228114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1893-86D6-C448-AFD6-52863289CD14}"/>
              </a:ext>
            </a:extLst>
          </p:cNvPr>
          <p:cNvSpPr>
            <a:spLocks noGrp="1"/>
          </p:cNvSpPr>
          <p:nvPr>
            <p:ph type="title"/>
          </p:nvPr>
        </p:nvSpPr>
        <p:spPr>
          <a:xfrm>
            <a:off x="628650" y="-31114"/>
            <a:ext cx="7886700" cy="1325563"/>
          </a:xfrm>
        </p:spPr>
        <p:txBody>
          <a:bodyPr/>
          <a:lstStyle/>
          <a:p>
            <a:pPr algn="ctr"/>
            <a:r>
              <a:rPr lang="en-US" b="1" i="1" dirty="0">
                <a:latin typeface="+mn-lt"/>
              </a:rPr>
              <a:t>Logistics</a:t>
            </a:r>
          </a:p>
        </p:txBody>
      </p:sp>
      <p:sp>
        <p:nvSpPr>
          <p:cNvPr id="3" name="Content Placeholder 2">
            <a:extLst>
              <a:ext uri="{FF2B5EF4-FFF2-40B4-BE49-F238E27FC236}">
                <a16:creationId xmlns:a16="http://schemas.microsoft.com/office/drawing/2014/main" id="{C51299AB-B33D-274D-904A-0F5E393EA5BA}"/>
              </a:ext>
            </a:extLst>
          </p:cNvPr>
          <p:cNvSpPr>
            <a:spLocks noGrp="1"/>
          </p:cNvSpPr>
          <p:nvPr>
            <p:ph idx="1"/>
          </p:nvPr>
        </p:nvSpPr>
        <p:spPr>
          <a:xfrm>
            <a:off x="628650" y="1173480"/>
            <a:ext cx="7886700" cy="5319394"/>
          </a:xfrm>
        </p:spPr>
        <p:txBody>
          <a:bodyPr>
            <a:normAutofit fontScale="92500" lnSpcReduction="10000"/>
          </a:bodyPr>
          <a:lstStyle/>
          <a:p>
            <a:r>
              <a:rPr lang="en-US" sz="2600" b="1" i="1" dirty="0">
                <a:ea typeface="Calibri" panose="020F0502020204030204" pitchFamily="34" charset="0"/>
                <a:cs typeface="Times New Roman" panose="02020603050405020304" pitchFamily="18" charset="0"/>
              </a:rPr>
              <a:t>Rapid deployment is essential </a:t>
            </a:r>
          </a:p>
          <a:p>
            <a:r>
              <a:rPr lang="en-US" sz="2600" b="1" i="1" dirty="0"/>
              <a:t>Rapid Funding</a:t>
            </a:r>
            <a:endParaRPr lang="en-US" sz="2600" b="1" i="1" dirty="0">
              <a:ea typeface="Calibri" panose="020F0502020204030204" pitchFamily="34" charset="0"/>
              <a:cs typeface="Times New Roman" panose="02020603050405020304" pitchFamily="18" charset="0"/>
            </a:endParaRPr>
          </a:p>
          <a:p>
            <a:r>
              <a:rPr lang="en-US" sz="2600" b="1" i="1" dirty="0"/>
              <a:t>Equipment ready to go</a:t>
            </a:r>
          </a:p>
          <a:p>
            <a:r>
              <a:rPr lang="en-US" sz="2600" b="1" i="1" dirty="0"/>
              <a:t>Coordinate between GPS &amp; seismic deployments, shipping, assessment of damage in region</a:t>
            </a:r>
          </a:p>
          <a:p>
            <a:r>
              <a:rPr lang="en-US" sz="2600" b="1" i="1" dirty="0"/>
              <a:t>Coordination between groups &amp; agencies (USGS, GEER etc.)</a:t>
            </a:r>
          </a:p>
          <a:p>
            <a:r>
              <a:rPr lang="en-US" sz="2600" b="1" i="1" dirty="0"/>
              <a:t>International deployments</a:t>
            </a:r>
          </a:p>
          <a:p>
            <a:pPr lvl="1"/>
            <a:r>
              <a:rPr lang="en-US" i="1" dirty="0"/>
              <a:t>Need to be invited into the country – in-country collaboration is essential</a:t>
            </a:r>
          </a:p>
          <a:p>
            <a:pPr lvl="1"/>
            <a:r>
              <a:rPr lang="en-US" i="1" dirty="0"/>
              <a:t>Customs &amp; Shipping can be complicated (</a:t>
            </a:r>
            <a:r>
              <a:rPr lang="en-US" i="1" dirty="0" err="1"/>
              <a:t>ie</a:t>
            </a:r>
            <a:r>
              <a:rPr lang="en-US" i="1" dirty="0"/>
              <a:t>. lithium batteries)</a:t>
            </a:r>
          </a:p>
          <a:p>
            <a:pPr lvl="1"/>
            <a:r>
              <a:rPr lang="en-US" i="1" dirty="0"/>
              <a:t>Assessment of damage – are roads open etc., can you get where you need to go?</a:t>
            </a:r>
          </a:p>
          <a:p>
            <a:pPr lvl="1"/>
            <a:r>
              <a:rPr lang="en-US" i="1" dirty="0"/>
              <a:t>International coordination – often more than one international group is deploying instrumentation</a:t>
            </a:r>
          </a:p>
          <a:p>
            <a:pPr lvl="1"/>
            <a:r>
              <a:rPr lang="en-US" i="1" dirty="0"/>
              <a:t>Coordinate with US Embassy</a:t>
            </a:r>
          </a:p>
        </p:txBody>
      </p:sp>
    </p:spTree>
    <p:extLst>
      <p:ext uri="{BB962C8B-B14F-4D97-AF65-F5344CB8AC3E}">
        <p14:creationId xmlns:p14="http://schemas.microsoft.com/office/powerpoint/2010/main" val="342026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4FCEE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2A95449-3F25-F34C-A7A0-1D2AD7273DA8}"/>
              </a:ext>
            </a:extLst>
          </p:cNvPr>
          <p:cNvSpPr/>
          <p:nvPr/>
        </p:nvSpPr>
        <p:spPr>
          <a:xfrm>
            <a:off x="0" y="122667"/>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EB10EA-C8AE-4344-94B8-EAE74862C829}"/>
              </a:ext>
            </a:extLst>
          </p:cNvPr>
          <p:cNvPicPr/>
          <p:nvPr/>
        </p:nvPicPr>
        <p:blipFill rotWithShape="1">
          <a:blip r:embed="rId2">
            <a:extLst>
              <a:ext uri="{28A0092B-C50C-407E-A947-70E740481C1C}">
                <a14:useLocalDpi xmlns:a14="http://schemas.microsoft.com/office/drawing/2010/main" val="0"/>
              </a:ext>
            </a:extLst>
          </a:blip>
          <a:srcRect l="41196" r="32996"/>
          <a:stretch/>
        </p:blipFill>
        <p:spPr>
          <a:xfrm>
            <a:off x="334028" y="960129"/>
            <a:ext cx="3702466" cy="5294895"/>
          </a:xfrm>
          <a:prstGeom prst="rect">
            <a:avLst/>
          </a:prstGeom>
          <a:effectLst/>
        </p:spPr>
      </p:pic>
      <p:sp>
        <p:nvSpPr>
          <p:cNvPr id="2" name="Title 1">
            <a:extLst>
              <a:ext uri="{FF2B5EF4-FFF2-40B4-BE49-F238E27FC236}">
                <a16:creationId xmlns:a16="http://schemas.microsoft.com/office/drawing/2014/main" id="{07C3AD05-3FC1-1843-A9E3-1A6F54016D2F}"/>
              </a:ext>
            </a:extLst>
          </p:cNvPr>
          <p:cNvSpPr>
            <a:spLocks noGrp="1"/>
          </p:cNvSpPr>
          <p:nvPr>
            <p:ph type="title"/>
          </p:nvPr>
        </p:nvSpPr>
        <p:spPr>
          <a:xfrm>
            <a:off x="335280" y="-147972"/>
            <a:ext cx="8641080" cy="1286160"/>
          </a:xfrm>
        </p:spPr>
        <p:txBody>
          <a:bodyPr anchor="b">
            <a:normAutofit/>
          </a:bodyPr>
          <a:lstStyle/>
          <a:p>
            <a:pPr algn="ctr"/>
            <a:r>
              <a:rPr lang="en-US" sz="3600" b="1" i="1" dirty="0">
                <a:latin typeface="+mn-lt"/>
              </a:rPr>
              <a:t>Rapid Response to Large Earthquakes – </a:t>
            </a:r>
            <a:br>
              <a:rPr lang="en-US" sz="3600" b="1" i="1" dirty="0">
                <a:latin typeface="+mn-lt"/>
              </a:rPr>
            </a:br>
            <a:r>
              <a:rPr lang="en-US" sz="3600" b="1" i="1" dirty="0">
                <a:latin typeface="+mn-lt"/>
              </a:rPr>
              <a:t>Key Scientific Targets </a:t>
            </a:r>
          </a:p>
        </p:txBody>
      </p:sp>
      <p:sp>
        <p:nvSpPr>
          <p:cNvPr id="3" name="Content Placeholder 2">
            <a:extLst>
              <a:ext uri="{FF2B5EF4-FFF2-40B4-BE49-F238E27FC236}">
                <a16:creationId xmlns:a16="http://schemas.microsoft.com/office/drawing/2014/main" id="{0B419BC9-4397-094E-ABDC-D687A4DDA2E0}"/>
              </a:ext>
            </a:extLst>
          </p:cNvPr>
          <p:cNvSpPr>
            <a:spLocks noGrp="1"/>
          </p:cNvSpPr>
          <p:nvPr>
            <p:ph idx="1"/>
          </p:nvPr>
        </p:nvSpPr>
        <p:spPr>
          <a:xfrm>
            <a:off x="4036494" y="1143010"/>
            <a:ext cx="4709284" cy="5714989"/>
          </a:xfrm>
        </p:spPr>
        <p:txBody>
          <a:bodyPr>
            <a:normAutofit/>
          </a:bodyPr>
          <a:lstStyle/>
          <a:p>
            <a:r>
              <a:rPr lang="en-US" sz="2400" i="1" dirty="0"/>
              <a:t>Post-seismic deformation and </a:t>
            </a:r>
            <a:r>
              <a:rPr lang="en-US" sz="2400" i="1" dirty="0" err="1"/>
              <a:t>afterslip</a:t>
            </a:r>
            <a:r>
              <a:rPr lang="en-US" sz="2400" i="1" dirty="0"/>
              <a:t> - aftershocks, slow slip events – continuum of deformation mechanisms following a mainshock</a:t>
            </a:r>
          </a:p>
          <a:p>
            <a:r>
              <a:rPr lang="en-US" sz="2400" i="1" dirty="0"/>
              <a:t>High resolution imaging of the </a:t>
            </a:r>
            <a:r>
              <a:rPr lang="en-US" sz="2400" i="1" dirty="0" err="1"/>
              <a:t>seismogenic</a:t>
            </a:r>
            <a:r>
              <a:rPr lang="en-US" sz="2400" i="1" dirty="0"/>
              <a:t> zone – fluids, fault roughness, fault damage zones, asperities…</a:t>
            </a:r>
          </a:p>
          <a:p>
            <a:r>
              <a:rPr lang="en-US" sz="2400" i="1" dirty="0"/>
              <a:t>High resolution Imaging of the volume surrounding earthquake</a:t>
            </a:r>
          </a:p>
          <a:p>
            <a:r>
              <a:rPr lang="en-US" sz="2400" i="1" dirty="0"/>
              <a:t>Triggered earthquake &amp; volcanic processes Repeating earthquakes &amp; machine learning</a:t>
            </a:r>
          </a:p>
          <a:p>
            <a:endParaRPr lang="en-US" sz="2400" dirty="0"/>
          </a:p>
          <a:p>
            <a:pPr lvl="1"/>
            <a:endParaRPr lang="en-US" sz="1300" dirty="0"/>
          </a:p>
        </p:txBody>
      </p:sp>
      <p:sp>
        <p:nvSpPr>
          <p:cNvPr id="5" name="TextBox 4">
            <a:extLst>
              <a:ext uri="{FF2B5EF4-FFF2-40B4-BE49-F238E27FC236}">
                <a16:creationId xmlns:a16="http://schemas.microsoft.com/office/drawing/2014/main" id="{96501FD3-8ECC-B346-A30A-77F5F717D036}"/>
              </a:ext>
            </a:extLst>
          </p:cNvPr>
          <p:cNvSpPr txBox="1"/>
          <p:nvPr/>
        </p:nvSpPr>
        <p:spPr>
          <a:xfrm>
            <a:off x="398223" y="6289820"/>
            <a:ext cx="3470630" cy="369332"/>
          </a:xfrm>
          <a:prstGeom prst="rect">
            <a:avLst/>
          </a:prstGeom>
          <a:noFill/>
        </p:spPr>
        <p:txBody>
          <a:bodyPr wrap="none" rtlCol="0">
            <a:spAutoFit/>
          </a:bodyPr>
          <a:lstStyle/>
          <a:p>
            <a:r>
              <a:rPr lang="en-US" i="1" dirty="0" err="1"/>
              <a:t>Sota</a:t>
            </a:r>
            <a:r>
              <a:rPr lang="en-US" i="1" dirty="0"/>
              <a:t> Cordero et al., 2019, in review</a:t>
            </a:r>
          </a:p>
        </p:txBody>
      </p:sp>
      <p:sp>
        <p:nvSpPr>
          <p:cNvPr id="6" name="TextBox 5">
            <a:extLst>
              <a:ext uri="{FF2B5EF4-FFF2-40B4-BE49-F238E27FC236}">
                <a16:creationId xmlns:a16="http://schemas.microsoft.com/office/drawing/2014/main" id="{763A468D-2234-E743-B28B-E64AD8FD02D3}"/>
              </a:ext>
            </a:extLst>
          </p:cNvPr>
          <p:cNvSpPr txBox="1"/>
          <p:nvPr/>
        </p:nvSpPr>
        <p:spPr>
          <a:xfrm>
            <a:off x="2464485" y="4308710"/>
            <a:ext cx="1459112" cy="461665"/>
          </a:xfrm>
          <a:prstGeom prst="rect">
            <a:avLst/>
          </a:prstGeom>
          <a:noFill/>
        </p:spPr>
        <p:txBody>
          <a:bodyPr wrap="square" rtlCol="0">
            <a:spAutoFit/>
          </a:bodyPr>
          <a:lstStyle/>
          <a:p>
            <a:r>
              <a:rPr lang="en-US" sz="2400" b="1" i="1" dirty="0"/>
              <a:t>Ecuador</a:t>
            </a:r>
          </a:p>
        </p:txBody>
      </p:sp>
      <p:sp>
        <p:nvSpPr>
          <p:cNvPr id="7" name="TextBox 6">
            <a:extLst>
              <a:ext uri="{FF2B5EF4-FFF2-40B4-BE49-F238E27FC236}">
                <a16:creationId xmlns:a16="http://schemas.microsoft.com/office/drawing/2014/main" id="{EDE542D3-66E0-154B-A6F4-ECD5D3722DA6}"/>
              </a:ext>
            </a:extLst>
          </p:cNvPr>
          <p:cNvSpPr txBox="1"/>
          <p:nvPr/>
        </p:nvSpPr>
        <p:spPr>
          <a:xfrm>
            <a:off x="328059" y="1323483"/>
            <a:ext cx="2360947" cy="1015663"/>
          </a:xfrm>
          <a:prstGeom prst="rect">
            <a:avLst/>
          </a:prstGeom>
          <a:noFill/>
        </p:spPr>
        <p:txBody>
          <a:bodyPr wrap="square" rtlCol="0">
            <a:spAutoFit/>
          </a:bodyPr>
          <a:lstStyle/>
          <a:p>
            <a:r>
              <a:rPr lang="en-US" sz="2000" b="1" i="1" dirty="0">
                <a:solidFill>
                  <a:schemeClr val="bg1"/>
                </a:solidFill>
              </a:rPr>
              <a:t>2016 Pedernales Earthquake (M~7.8) Aftershock sequence</a:t>
            </a:r>
          </a:p>
        </p:txBody>
      </p:sp>
    </p:spTree>
    <p:extLst>
      <p:ext uri="{BB962C8B-B14F-4D97-AF65-F5344CB8AC3E}">
        <p14:creationId xmlns:p14="http://schemas.microsoft.com/office/powerpoint/2010/main" val="2162254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DBA76-D0B5-B64D-B67E-626CA73CA2AC}"/>
              </a:ext>
            </a:extLst>
          </p:cNvPr>
          <p:cNvSpPr/>
          <p:nvPr/>
        </p:nvSpPr>
        <p:spPr>
          <a:xfrm>
            <a:off x="304800" y="202082"/>
            <a:ext cx="8570976" cy="5622052"/>
          </a:xfrm>
          <a:prstGeom prst="rect">
            <a:avLst/>
          </a:prstGeom>
        </p:spPr>
        <p:txBody>
          <a:bodyPr wrap="square">
            <a:spAutoFit/>
          </a:bodyPr>
          <a:lstStyle/>
          <a:p>
            <a:pPr algn="ctr"/>
            <a:r>
              <a:rPr lang="en-US" sz="3600" b="1" i="1" dirty="0">
                <a:ea typeface="Calibri" panose="020F0502020204030204" pitchFamily="34" charset="0"/>
                <a:cs typeface="Times New Roman" panose="02020603050405020304" pitchFamily="18" charset="0"/>
              </a:rPr>
              <a:t>Advantages of Aftershock Investigations for Seismology</a:t>
            </a:r>
          </a:p>
          <a:p>
            <a:endParaRPr lang="en-US" dirty="0">
              <a:ea typeface="Calibri" panose="020F0502020204030204" pitchFamily="34" charset="0"/>
              <a:cs typeface="Times New Roman" panose="02020603050405020304" pitchFamily="18" charset="0"/>
            </a:endParaRPr>
          </a:p>
          <a:p>
            <a:pPr>
              <a:spcAft>
                <a:spcPts val="800"/>
              </a:spcAft>
            </a:pPr>
            <a:r>
              <a:rPr lang="en-US" sz="2400" b="1" i="1" dirty="0">
                <a:ea typeface="Calibri" panose="020F0502020204030204" pitchFamily="34" charset="0"/>
                <a:cs typeface="Times New Roman" panose="02020603050405020304" pitchFamily="18" charset="0"/>
              </a:rPr>
              <a:t>Data Volume</a:t>
            </a:r>
            <a:endParaRPr lang="en-US" sz="2400" i="1" dirty="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en-US" sz="2400" i="1" dirty="0">
                <a:ea typeface="Calibri" panose="020F0502020204030204" pitchFamily="34" charset="0"/>
                <a:cs typeface="Times New Roman" panose="02020603050405020304" pitchFamily="18" charset="0"/>
              </a:rPr>
              <a:t>Lots of events in a short amount of time; an abundance of observations is </a:t>
            </a:r>
            <a:r>
              <a:rPr lang="en-US" sz="2400" b="1" i="1" dirty="0">
                <a:ea typeface="Calibri" panose="020F0502020204030204" pitchFamily="34" charset="0"/>
                <a:cs typeface="Times New Roman" panose="02020603050405020304" pitchFamily="18" charset="0"/>
              </a:rPr>
              <a:t>guaranteed</a:t>
            </a:r>
            <a:r>
              <a:rPr lang="en-US" sz="2400" i="1" dirty="0">
                <a:ea typeface="Calibri" panose="020F0502020204030204" pitchFamily="34" charset="0"/>
                <a:cs typeface="Times New Roman" panose="02020603050405020304" pitchFamily="18" charset="0"/>
              </a:rPr>
              <a:t>.   </a:t>
            </a:r>
          </a:p>
          <a:p>
            <a:pPr marL="285750" indent="-285750">
              <a:spcAft>
                <a:spcPts val="800"/>
              </a:spcAft>
              <a:buFont typeface="Arial" panose="020B0604020202020204" pitchFamily="34" charset="0"/>
              <a:buChar char="•"/>
            </a:pPr>
            <a:r>
              <a:rPr lang="en-US" sz="2400" i="1" dirty="0">
                <a:ea typeface="Calibri" panose="020F0502020204030204" pitchFamily="34" charset="0"/>
                <a:cs typeface="Times New Roman" panose="02020603050405020304" pitchFamily="18" charset="0"/>
              </a:rPr>
              <a:t>Rate of activity an order of magnitude greater than background.  </a:t>
            </a:r>
          </a:p>
          <a:p>
            <a:pPr marL="285750" indent="-285750">
              <a:spcAft>
                <a:spcPts val="800"/>
              </a:spcAft>
              <a:buFont typeface="Arial" panose="020B0604020202020204" pitchFamily="34" charset="0"/>
              <a:buChar char="•"/>
            </a:pPr>
            <a:r>
              <a:rPr lang="en-US" sz="2400" i="1" dirty="0">
                <a:ea typeface="Calibri" panose="020F0502020204030204" pitchFamily="34" charset="0"/>
                <a:cs typeface="Times New Roman" panose="02020603050405020304" pitchFamily="18" charset="0"/>
              </a:rPr>
              <a:t>Important in regions we may have avoided targeting due to the time/effort required to obtain a viable dataset with a PASSCAL-type deployment. </a:t>
            </a:r>
          </a:p>
          <a:p>
            <a:pPr marL="285750" indent="-285750">
              <a:spcAft>
                <a:spcPts val="800"/>
              </a:spcAft>
              <a:buFont typeface="Arial" panose="020B0604020202020204" pitchFamily="34" charset="0"/>
              <a:buChar char="•"/>
            </a:pPr>
            <a:r>
              <a:rPr lang="en-US" sz="2400" i="1" dirty="0">
                <a:ea typeface="Calibri" panose="020F0502020204030204" pitchFamily="34" charset="0"/>
                <a:cs typeface="Times New Roman" panose="02020603050405020304" pitchFamily="18" charset="0"/>
              </a:rPr>
              <a:t>We can get access to places that may otherwise be difficult (people/governments are more motivated to help).</a:t>
            </a:r>
          </a:p>
          <a:p>
            <a:endParaRPr lang="en-US" sz="2000"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1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278" y="755068"/>
            <a:ext cx="4287040" cy="55479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3697"/>
            <a:ext cx="7258050" cy="9392770"/>
          </a:xfrm>
          <a:prstGeom prst="rect">
            <a:avLst/>
          </a:prstGeom>
        </p:spPr>
      </p:pic>
      <p:sp>
        <p:nvSpPr>
          <p:cNvPr id="8" name="TextBox 7"/>
          <p:cNvSpPr txBox="1"/>
          <p:nvPr/>
        </p:nvSpPr>
        <p:spPr>
          <a:xfrm>
            <a:off x="2418144" y="1492199"/>
            <a:ext cx="3707027" cy="830997"/>
          </a:xfrm>
          <a:prstGeom prst="rect">
            <a:avLst/>
          </a:prstGeom>
          <a:noFill/>
        </p:spPr>
        <p:txBody>
          <a:bodyPr wrap="square" rtlCol="0">
            <a:spAutoFit/>
          </a:bodyPr>
          <a:lstStyle/>
          <a:p>
            <a:pPr algn="ctr"/>
            <a:r>
              <a:rPr lang="en-US" sz="2400" b="1" i="1" dirty="0">
                <a:ea typeface="Times New Roman" charset="0"/>
                <a:cs typeface="Times New Roman" charset="0"/>
              </a:rPr>
              <a:t>2015 </a:t>
            </a:r>
            <a:r>
              <a:rPr lang="en-US" sz="2400" b="1" i="1" dirty="0" err="1">
                <a:ea typeface="Times New Roman" charset="0"/>
                <a:cs typeface="Times New Roman" charset="0"/>
              </a:rPr>
              <a:t>Illapel</a:t>
            </a:r>
            <a:r>
              <a:rPr lang="en-US" sz="2400" b="1" i="1" dirty="0">
                <a:ea typeface="Times New Roman" charset="0"/>
                <a:cs typeface="Times New Roman" charset="0"/>
              </a:rPr>
              <a:t> Mw 8.3 Earthquake</a:t>
            </a:r>
          </a:p>
        </p:txBody>
      </p:sp>
      <p:sp>
        <p:nvSpPr>
          <p:cNvPr id="9" name="TextBox 8"/>
          <p:cNvSpPr txBox="1"/>
          <p:nvPr/>
        </p:nvSpPr>
        <p:spPr>
          <a:xfrm>
            <a:off x="2313416" y="2336152"/>
            <a:ext cx="3920181" cy="830997"/>
          </a:xfrm>
          <a:prstGeom prst="rect">
            <a:avLst/>
          </a:prstGeom>
          <a:noFill/>
        </p:spPr>
        <p:txBody>
          <a:bodyPr wrap="square" rtlCol="0">
            <a:spAutoFit/>
          </a:bodyPr>
          <a:lstStyle/>
          <a:p>
            <a:pPr algn="ctr"/>
            <a:r>
              <a:rPr lang="en-US" sz="2400" i="1" dirty="0">
                <a:ea typeface="Times New Roman" charset="0"/>
                <a:cs typeface="Times New Roman" charset="0"/>
              </a:rPr>
              <a:t>2010 Maule Mw 8.8 earthquake </a:t>
            </a:r>
          </a:p>
        </p:txBody>
      </p:sp>
      <p:sp>
        <p:nvSpPr>
          <p:cNvPr id="6" name="TextBox 5">
            <a:extLst>
              <a:ext uri="{FF2B5EF4-FFF2-40B4-BE49-F238E27FC236}">
                <a16:creationId xmlns:a16="http://schemas.microsoft.com/office/drawing/2014/main" id="{CDE7F778-9EC2-6D45-9151-AD7AE0337C5B}"/>
              </a:ext>
            </a:extLst>
          </p:cNvPr>
          <p:cNvSpPr txBox="1"/>
          <p:nvPr/>
        </p:nvSpPr>
        <p:spPr>
          <a:xfrm>
            <a:off x="0" y="239460"/>
            <a:ext cx="9143999" cy="646331"/>
          </a:xfrm>
          <a:prstGeom prst="rect">
            <a:avLst/>
          </a:prstGeom>
          <a:noFill/>
        </p:spPr>
        <p:txBody>
          <a:bodyPr wrap="square" rtlCol="0">
            <a:spAutoFit/>
          </a:bodyPr>
          <a:lstStyle/>
          <a:p>
            <a:pPr algn="ctr"/>
            <a:r>
              <a:rPr lang="en-US" sz="3600" b="1" i="1" dirty="0">
                <a:ea typeface="Times New Roman" charset="0"/>
                <a:cs typeface="Times New Roman" charset="0"/>
              </a:rPr>
              <a:t>Examples in South America</a:t>
            </a:r>
          </a:p>
        </p:txBody>
      </p:sp>
      <p:cxnSp>
        <p:nvCxnSpPr>
          <p:cNvPr id="10" name="Straight Arrow Connector 9">
            <a:extLst>
              <a:ext uri="{FF2B5EF4-FFF2-40B4-BE49-F238E27FC236}">
                <a16:creationId xmlns:a16="http://schemas.microsoft.com/office/drawing/2014/main" id="{EE44643B-4F6F-314A-B8CA-699C7CAF3718}"/>
              </a:ext>
            </a:extLst>
          </p:cNvPr>
          <p:cNvCxnSpPr>
            <a:cxnSpLocks/>
          </p:cNvCxnSpPr>
          <p:nvPr/>
        </p:nvCxnSpPr>
        <p:spPr>
          <a:xfrm flipH="1">
            <a:off x="1433946" y="2550158"/>
            <a:ext cx="1342862" cy="97887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44F313AF-CB54-0142-B935-B0AA795C7788}"/>
              </a:ext>
            </a:extLst>
          </p:cNvPr>
          <p:cNvCxnSpPr>
            <a:cxnSpLocks/>
          </p:cNvCxnSpPr>
          <p:nvPr/>
        </p:nvCxnSpPr>
        <p:spPr>
          <a:xfrm>
            <a:off x="5794454" y="2614649"/>
            <a:ext cx="965574" cy="94078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A637B9A7-BC6E-4346-B6A8-D5E7C31644BE}"/>
              </a:ext>
            </a:extLst>
          </p:cNvPr>
          <p:cNvCxnSpPr>
            <a:cxnSpLocks/>
          </p:cNvCxnSpPr>
          <p:nvPr/>
        </p:nvCxnSpPr>
        <p:spPr>
          <a:xfrm flipH="1">
            <a:off x="1558637" y="1945003"/>
            <a:ext cx="1218171" cy="84872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E868A38E-010D-3D47-AA14-6B0A32105F0C}"/>
              </a:ext>
            </a:extLst>
          </p:cNvPr>
          <p:cNvCxnSpPr>
            <a:cxnSpLocks/>
          </p:cNvCxnSpPr>
          <p:nvPr/>
        </p:nvCxnSpPr>
        <p:spPr>
          <a:xfrm>
            <a:off x="5807034" y="1949002"/>
            <a:ext cx="1042060" cy="175664"/>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a:extLst>
              <a:ext uri="{FF2B5EF4-FFF2-40B4-BE49-F238E27FC236}">
                <a16:creationId xmlns:a16="http://schemas.microsoft.com/office/drawing/2014/main" id="{EB310976-708B-2844-8195-B412AF310A30}"/>
              </a:ext>
            </a:extLst>
          </p:cNvPr>
          <p:cNvPicPr>
            <a:picLocks noChangeAspect="1"/>
          </p:cNvPicPr>
          <p:nvPr/>
        </p:nvPicPr>
        <p:blipFill>
          <a:blip r:embed="rId5"/>
          <a:stretch>
            <a:fillRect/>
          </a:stretch>
        </p:blipFill>
        <p:spPr>
          <a:xfrm>
            <a:off x="3195727" y="3555436"/>
            <a:ext cx="2598728" cy="2181186"/>
          </a:xfrm>
          <a:prstGeom prst="rect">
            <a:avLst/>
          </a:prstGeom>
        </p:spPr>
      </p:pic>
      <p:sp>
        <p:nvSpPr>
          <p:cNvPr id="22" name="TextBox 21">
            <a:extLst>
              <a:ext uri="{FF2B5EF4-FFF2-40B4-BE49-F238E27FC236}">
                <a16:creationId xmlns:a16="http://schemas.microsoft.com/office/drawing/2014/main" id="{7CF362D9-EFDC-984E-9B6F-D3545F8893D6}"/>
              </a:ext>
            </a:extLst>
          </p:cNvPr>
          <p:cNvSpPr txBox="1"/>
          <p:nvPr/>
        </p:nvSpPr>
        <p:spPr>
          <a:xfrm>
            <a:off x="2393096" y="3209187"/>
            <a:ext cx="3920181" cy="369332"/>
          </a:xfrm>
          <a:prstGeom prst="rect">
            <a:avLst/>
          </a:prstGeom>
          <a:noFill/>
        </p:spPr>
        <p:txBody>
          <a:bodyPr wrap="square" rtlCol="0">
            <a:spAutoFit/>
          </a:bodyPr>
          <a:lstStyle/>
          <a:p>
            <a:pPr algn="ctr"/>
            <a:r>
              <a:rPr lang="en-US" dirty="0">
                <a:ea typeface="Times New Roman" charset="0"/>
                <a:cs typeface="Times New Roman" charset="0"/>
              </a:rPr>
              <a:t>BTW: 2019/09/29 Mw 6.8 earthquake </a:t>
            </a:r>
          </a:p>
        </p:txBody>
      </p:sp>
      <p:cxnSp>
        <p:nvCxnSpPr>
          <p:cNvPr id="23" name="Straight Arrow Connector 22">
            <a:extLst>
              <a:ext uri="{FF2B5EF4-FFF2-40B4-BE49-F238E27FC236}">
                <a16:creationId xmlns:a16="http://schemas.microsoft.com/office/drawing/2014/main" id="{F6C05151-23E9-8F4B-B448-88E3305C5B43}"/>
              </a:ext>
            </a:extLst>
          </p:cNvPr>
          <p:cNvCxnSpPr>
            <a:cxnSpLocks/>
          </p:cNvCxnSpPr>
          <p:nvPr/>
        </p:nvCxnSpPr>
        <p:spPr>
          <a:xfrm flipV="1">
            <a:off x="4495091" y="3758150"/>
            <a:ext cx="2515915" cy="887879"/>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5671ED1E-DD17-D945-AC3C-FAD50A4629CB}"/>
              </a:ext>
            </a:extLst>
          </p:cNvPr>
          <p:cNvSpPr txBox="1"/>
          <p:nvPr/>
        </p:nvSpPr>
        <p:spPr>
          <a:xfrm>
            <a:off x="6760028" y="6279513"/>
            <a:ext cx="1513491" cy="369332"/>
          </a:xfrm>
          <a:prstGeom prst="rect">
            <a:avLst/>
          </a:prstGeom>
          <a:noFill/>
        </p:spPr>
        <p:txBody>
          <a:bodyPr wrap="none" rtlCol="0">
            <a:spAutoFit/>
          </a:bodyPr>
          <a:lstStyle/>
          <a:p>
            <a:r>
              <a:rPr lang="en-US" b="1" i="1" dirty="0">
                <a:solidFill>
                  <a:srgbClr val="000000"/>
                </a:solidFill>
              </a:rPr>
              <a:t>Steve </a:t>
            </a:r>
            <a:r>
              <a:rPr lang="en-US" b="1" i="1" dirty="0" err="1">
                <a:solidFill>
                  <a:srgbClr val="000000"/>
                </a:solidFill>
              </a:rPr>
              <a:t>Roecker</a:t>
            </a:r>
            <a:endParaRPr lang="en-US" dirty="0"/>
          </a:p>
        </p:txBody>
      </p:sp>
    </p:spTree>
    <p:extLst>
      <p:ext uri="{BB962C8B-B14F-4D97-AF65-F5344CB8AC3E}">
        <p14:creationId xmlns:p14="http://schemas.microsoft.com/office/powerpoint/2010/main" val="7010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FBE7ED-BBED-A943-A0AF-3E042B42C187}"/>
              </a:ext>
            </a:extLst>
          </p:cNvPr>
          <p:cNvGrpSpPr/>
          <p:nvPr/>
        </p:nvGrpSpPr>
        <p:grpSpPr>
          <a:xfrm>
            <a:off x="-162957" y="933918"/>
            <a:ext cx="6656294" cy="5143500"/>
            <a:chOff x="1552146" y="185351"/>
            <a:chExt cx="8875059"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46" y="185351"/>
              <a:ext cx="8875059" cy="6858000"/>
            </a:xfrm>
            <a:prstGeom prst="rect">
              <a:avLst/>
            </a:prstGeom>
          </p:spPr>
        </p:pic>
        <p:grpSp>
          <p:nvGrpSpPr>
            <p:cNvPr id="3" name="Group 2">
              <a:extLst>
                <a:ext uri="{FF2B5EF4-FFF2-40B4-BE49-F238E27FC236}">
                  <a16:creationId xmlns:a16="http://schemas.microsoft.com/office/drawing/2014/main" id="{B0DBB4E5-987A-A049-9DE3-609FE8CC1AE6}"/>
                </a:ext>
              </a:extLst>
            </p:cNvPr>
            <p:cNvGrpSpPr/>
            <p:nvPr/>
          </p:nvGrpSpPr>
          <p:grpSpPr>
            <a:xfrm>
              <a:off x="2545492" y="1001584"/>
              <a:ext cx="7006279" cy="5329768"/>
              <a:chOff x="2545492" y="1001584"/>
              <a:chExt cx="7006279" cy="5329768"/>
            </a:xfrm>
          </p:grpSpPr>
          <p:sp>
            <p:nvSpPr>
              <p:cNvPr id="5" name="TextBox 4"/>
              <p:cNvSpPr txBox="1"/>
              <p:nvPr/>
            </p:nvSpPr>
            <p:spPr>
              <a:xfrm>
                <a:off x="2545492" y="5931242"/>
                <a:ext cx="518984" cy="400109"/>
              </a:xfrm>
              <a:prstGeom prst="rect">
                <a:avLst/>
              </a:prstGeom>
              <a:noFill/>
            </p:spPr>
            <p:txBody>
              <a:bodyPr wrap="square" rtlCol="0">
                <a:spAutoFit/>
              </a:bodyPr>
              <a:lstStyle/>
              <a:p>
                <a:r>
                  <a:rPr lang="en-US" sz="1350" dirty="0"/>
                  <a:t>W</a:t>
                </a:r>
              </a:p>
            </p:txBody>
          </p:sp>
          <p:sp>
            <p:nvSpPr>
              <p:cNvPr id="6" name="TextBox 5"/>
              <p:cNvSpPr txBox="1"/>
              <p:nvPr/>
            </p:nvSpPr>
            <p:spPr>
              <a:xfrm>
                <a:off x="9082216" y="5931243"/>
                <a:ext cx="284205" cy="400109"/>
              </a:xfrm>
              <a:prstGeom prst="rect">
                <a:avLst/>
              </a:prstGeom>
              <a:noFill/>
            </p:spPr>
            <p:txBody>
              <a:bodyPr wrap="square" rtlCol="0">
                <a:spAutoFit/>
              </a:bodyPr>
              <a:lstStyle/>
              <a:p>
                <a:r>
                  <a:rPr lang="en-US" sz="1350" dirty="0"/>
                  <a:t>E</a:t>
                </a:r>
              </a:p>
            </p:txBody>
          </p:sp>
          <p:sp>
            <p:nvSpPr>
              <p:cNvPr id="2" name="TextBox 1">
                <a:extLst>
                  <a:ext uri="{FF2B5EF4-FFF2-40B4-BE49-F238E27FC236}">
                    <a16:creationId xmlns:a16="http://schemas.microsoft.com/office/drawing/2014/main" id="{74B8E053-E07F-FE43-97BF-8C78968BA8CD}"/>
                  </a:ext>
                </a:extLst>
              </p:cNvPr>
              <p:cNvSpPr txBox="1"/>
              <p:nvPr/>
            </p:nvSpPr>
            <p:spPr>
              <a:xfrm>
                <a:off x="3484605" y="1001584"/>
                <a:ext cx="1482811" cy="400109"/>
              </a:xfrm>
              <a:prstGeom prst="rect">
                <a:avLst/>
              </a:prstGeom>
              <a:noFill/>
            </p:spPr>
            <p:txBody>
              <a:bodyPr wrap="square" rtlCol="0">
                <a:spAutoFit/>
              </a:bodyPr>
              <a:lstStyle/>
              <a:p>
                <a:r>
                  <a:rPr lang="en-US" sz="1350" dirty="0"/>
                  <a:t>Coast</a:t>
                </a:r>
              </a:p>
            </p:txBody>
          </p:sp>
          <p:sp>
            <p:nvSpPr>
              <p:cNvPr id="7" name="TextBox 6">
                <a:extLst>
                  <a:ext uri="{FF2B5EF4-FFF2-40B4-BE49-F238E27FC236}">
                    <a16:creationId xmlns:a16="http://schemas.microsoft.com/office/drawing/2014/main" id="{1A04BE12-0858-EB4F-8878-74AFA1DE4181}"/>
                  </a:ext>
                </a:extLst>
              </p:cNvPr>
              <p:cNvSpPr txBox="1"/>
              <p:nvPr/>
            </p:nvSpPr>
            <p:spPr>
              <a:xfrm>
                <a:off x="7599406" y="1001584"/>
                <a:ext cx="1482811" cy="400109"/>
              </a:xfrm>
              <a:prstGeom prst="rect">
                <a:avLst/>
              </a:prstGeom>
              <a:noFill/>
            </p:spPr>
            <p:txBody>
              <a:bodyPr wrap="square" rtlCol="0">
                <a:spAutoFit/>
              </a:bodyPr>
              <a:lstStyle/>
              <a:p>
                <a:r>
                  <a:rPr lang="en-US" sz="1350" dirty="0"/>
                  <a:t>High Andes</a:t>
                </a:r>
              </a:p>
            </p:txBody>
          </p:sp>
          <p:cxnSp>
            <p:nvCxnSpPr>
              <p:cNvPr id="8" name="Straight Arrow Connector 7">
                <a:extLst>
                  <a:ext uri="{FF2B5EF4-FFF2-40B4-BE49-F238E27FC236}">
                    <a16:creationId xmlns:a16="http://schemas.microsoft.com/office/drawing/2014/main" id="{7A768D27-8CF3-6442-9069-FBCC334293C5}"/>
                  </a:ext>
                </a:extLst>
              </p:cNvPr>
              <p:cNvCxnSpPr>
                <a:cxnSpLocks/>
              </p:cNvCxnSpPr>
              <p:nvPr/>
            </p:nvCxnSpPr>
            <p:spPr>
              <a:xfrm>
                <a:off x="3799540" y="1370916"/>
                <a:ext cx="0" cy="359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3E295D-3DEF-1241-8784-925621FCD591}"/>
                  </a:ext>
                </a:extLst>
              </p:cNvPr>
              <p:cNvCxnSpPr>
                <a:cxnSpLocks/>
              </p:cNvCxnSpPr>
              <p:nvPr/>
            </p:nvCxnSpPr>
            <p:spPr>
              <a:xfrm>
                <a:off x="8227377" y="1370916"/>
                <a:ext cx="0" cy="359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AAAD9C-0EC8-3340-A294-EAC751CC6B24}"/>
                  </a:ext>
                </a:extLst>
              </p:cNvPr>
              <p:cNvSpPr txBox="1"/>
              <p:nvPr/>
            </p:nvSpPr>
            <p:spPr>
              <a:xfrm>
                <a:off x="2932669" y="5005172"/>
                <a:ext cx="1482811" cy="677108"/>
              </a:xfrm>
              <a:prstGeom prst="rect">
                <a:avLst/>
              </a:prstGeom>
              <a:noFill/>
            </p:spPr>
            <p:txBody>
              <a:bodyPr wrap="square" rtlCol="0">
                <a:spAutoFit/>
              </a:bodyPr>
              <a:lstStyle/>
              <a:p>
                <a:r>
                  <a:rPr lang="en-US" sz="1350" dirty="0"/>
                  <a:t>Double Seismic Zone</a:t>
                </a:r>
              </a:p>
            </p:txBody>
          </p:sp>
          <p:cxnSp>
            <p:nvCxnSpPr>
              <p:cNvPr id="12" name="Straight Arrow Connector 11">
                <a:extLst>
                  <a:ext uri="{FF2B5EF4-FFF2-40B4-BE49-F238E27FC236}">
                    <a16:creationId xmlns:a16="http://schemas.microsoft.com/office/drawing/2014/main" id="{EB4EDE82-F91F-834D-8FC8-722BF7E5D5EF}"/>
                  </a:ext>
                </a:extLst>
              </p:cNvPr>
              <p:cNvCxnSpPr>
                <a:cxnSpLocks/>
              </p:cNvCxnSpPr>
              <p:nvPr/>
            </p:nvCxnSpPr>
            <p:spPr>
              <a:xfrm flipV="1">
                <a:off x="3799540" y="4287795"/>
                <a:ext cx="1167877" cy="951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F46DFF-9D2F-214B-9F78-FCD8D6D7D2FB}"/>
                  </a:ext>
                </a:extLst>
              </p:cNvPr>
              <p:cNvSpPr txBox="1"/>
              <p:nvPr/>
            </p:nvSpPr>
            <p:spPr>
              <a:xfrm>
                <a:off x="7290499" y="3237637"/>
                <a:ext cx="2261272" cy="677108"/>
              </a:xfrm>
              <a:prstGeom prst="rect">
                <a:avLst/>
              </a:prstGeom>
              <a:noFill/>
            </p:spPr>
            <p:txBody>
              <a:bodyPr wrap="square" rtlCol="0">
                <a:spAutoFit/>
              </a:bodyPr>
              <a:lstStyle/>
              <a:p>
                <a:r>
                  <a:rPr lang="en-US" sz="1350" dirty="0"/>
                  <a:t>End of Rupture; Elastic Coupling?</a:t>
                </a:r>
              </a:p>
            </p:txBody>
          </p:sp>
          <p:cxnSp>
            <p:nvCxnSpPr>
              <p:cNvPr id="16" name="Straight Arrow Connector 15">
                <a:extLst>
                  <a:ext uri="{FF2B5EF4-FFF2-40B4-BE49-F238E27FC236}">
                    <a16:creationId xmlns:a16="http://schemas.microsoft.com/office/drawing/2014/main" id="{863232F3-1FE3-F249-88AD-BEADD373AD84}"/>
                  </a:ext>
                </a:extLst>
              </p:cNvPr>
              <p:cNvCxnSpPr>
                <a:cxnSpLocks/>
              </p:cNvCxnSpPr>
              <p:nvPr/>
            </p:nvCxnSpPr>
            <p:spPr>
              <a:xfrm flipH="1">
                <a:off x="6561438" y="3560802"/>
                <a:ext cx="729061" cy="146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6CC07E-65E9-6F41-8D37-0565827A5BB0}"/>
                  </a:ext>
                </a:extLst>
              </p:cNvPr>
              <p:cNvSpPr txBox="1"/>
              <p:nvPr/>
            </p:nvSpPr>
            <p:spPr>
              <a:xfrm>
                <a:off x="7290499" y="2555441"/>
                <a:ext cx="2261272" cy="677108"/>
              </a:xfrm>
              <a:prstGeom prst="rect">
                <a:avLst/>
              </a:prstGeom>
              <a:noFill/>
            </p:spPr>
            <p:txBody>
              <a:bodyPr wrap="square" rtlCol="0">
                <a:spAutoFit/>
              </a:bodyPr>
              <a:lstStyle/>
              <a:p>
                <a:r>
                  <a:rPr lang="en-US" sz="1350" dirty="0"/>
                  <a:t>Diffuse Upper Plate Seismicity</a:t>
                </a:r>
              </a:p>
            </p:txBody>
          </p:sp>
          <p:cxnSp>
            <p:nvCxnSpPr>
              <p:cNvPr id="19" name="Straight Arrow Connector 18">
                <a:extLst>
                  <a:ext uri="{FF2B5EF4-FFF2-40B4-BE49-F238E27FC236}">
                    <a16:creationId xmlns:a16="http://schemas.microsoft.com/office/drawing/2014/main" id="{0DD7095C-FF67-5049-A4E2-3C90E35808D7}"/>
                  </a:ext>
                </a:extLst>
              </p:cNvPr>
              <p:cNvCxnSpPr>
                <a:cxnSpLocks/>
              </p:cNvCxnSpPr>
              <p:nvPr/>
            </p:nvCxnSpPr>
            <p:spPr>
              <a:xfrm flipH="1" flipV="1">
                <a:off x="6375400" y="2555441"/>
                <a:ext cx="915100" cy="228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53D3502-CC67-4C45-93F5-BAF8DD94C65A}"/>
                  </a:ext>
                </a:extLst>
              </p:cNvPr>
              <p:cNvSpPr txBox="1"/>
              <p:nvPr/>
            </p:nvSpPr>
            <p:spPr>
              <a:xfrm>
                <a:off x="5796005" y="5278993"/>
                <a:ext cx="2261272" cy="400109"/>
              </a:xfrm>
              <a:prstGeom prst="rect">
                <a:avLst/>
              </a:prstGeom>
              <a:noFill/>
            </p:spPr>
            <p:txBody>
              <a:bodyPr wrap="square" rtlCol="0">
                <a:spAutoFit/>
              </a:bodyPr>
              <a:lstStyle/>
              <a:p>
                <a:r>
                  <a:rPr lang="en-US" sz="1350" dirty="0"/>
                  <a:t>Something a bit odd?</a:t>
                </a:r>
              </a:p>
            </p:txBody>
          </p:sp>
          <p:cxnSp>
            <p:nvCxnSpPr>
              <p:cNvPr id="22" name="Straight Arrow Connector 21">
                <a:extLst>
                  <a:ext uri="{FF2B5EF4-FFF2-40B4-BE49-F238E27FC236}">
                    <a16:creationId xmlns:a16="http://schemas.microsoft.com/office/drawing/2014/main" id="{5D239F86-DFCB-5B43-BECE-1C2C2CC99050}"/>
                  </a:ext>
                </a:extLst>
              </p:cNvPr>
              <p:cNvCxnSpPr>
                <a:cxnSpLocks/>
                <a:stCxn id="21" idx="0"/>
              </p:cNvCxnSpPr>
              <p:nvPr/>
            </p:nvCxnSpPr>
            <p:spPr>
              <a:xfrm flipH="1" flipV="1">
                <a:off x="5796007" y="3917217"/>
                <a:ext cx="1130635" cy="13617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 name="TextBox 12">
            <a:extLst>
              <a:ext uri="{FF2B5EF4-FFF2-40B4-BE49-F238E27FC236}">
                <a16:creationId xmlns:a16="http://schemas.microsoft.com/office/drawing/2014/main" id="{B99583E5-462B-0046-9C6A-63BACE37F545}"/>
              </a:ext>
            </a:extLst>
          </p:cNvPr>
          <p:cNvSpPr txBox="1"/>
          <p:nvPr/>
        </p:nvSpPr>
        <p:spPr>
          <a:xfrm>
            <a:off x="5702855" y="1337268"/>
            <a:ext cx="3316229" cy="4801314"/>
          </a:xfrm>
          <a:prstGeom prst="rect">
            <a:avLst/>
          </a:prstGeom>
          <a:noFill/>
        </p:spPr>
        <p:txBody>
          <a:bodyPr wrap="square" rtlCol="0">
            <a:spAutoFit/>
          </a:bodyPr>
          <a:lstStyle/>
          <a:p>
            <a:endParaRPr lang="en-US" i="1" dirty="0">
              <a:cs typeface="Times New Roman" panose="02020603050405020304" pitchFamily="18" charset="0"/>
            </a:endParaRPr>
          </a:p>
          <a:p>
            <a:pPr marL="342900" indent="-342900">
              <a:buAutoNum type="arabicPeriod"/>
            </a:pPr>
            <a:r>
              <a:rPr lang="en-US" i="1" dirty="0">
                <a:cs typeface="Times New Roman" panose="02020603050405020304" pitchFamily="18" charset="0"/>
              </a:rPr>
              <a:t>About 80% of the aftershocks recorded (the dark area) are located in the upper plate.  (The rupture surface is at the bottom of that dark region).</a:t>
            </a:r>
          </a:p>
          <a:p>
            <a:pPr marL="342900" indent="-342900">
              <a:buAutoNum type="arabicPeriod"/>
            </a:pPr>
            <a:endParaRPr lang="en-US" i="1" dirty="0">
              <a:cs typeface="Times New Roman" panose="02020603050405020304" pitchFamily="18" charset="0"/>
            </a:endParaRPr>
          </a:p>
          <a:p>
            <a:pPr marL="342900" indent="-342900">
              <a:buAutoNum type="arabicPeriod"/>
            </a:pPr>
            <a:r>
              <a:rPr lang="en-US" i="1" dirty="0">
                <a:cs typeface="Times New Roman" panose="02020603050405020304" pitchFamily="18" charset="0"/>
              </a:rPr>
              <a:t> There is a fair amount of seismicity in the subduction “wedge” above the coupling zone.</a:t>
            </a:r>
          </a:p>
          <a:p>
            <a:pPr marL="342900" indent="-342900">
              <a:buAutoNum type="arabicPeriod"/>
            </a:pPr>
            <a:endParaRPr lang="en-US" i="1" dirty="0">
              <a:cs typeface="Times New Roman" panose="02020603050405020304" pitchFamily="18" charset="0"/>
            </a:endParaRPr>
          </a:p>
          <a:p>
            <a:pPr marL="342900" indent="-342900">
              <a:buAutoNum type="arabicPeriod"/>
            </a:pPr>
            <a:r>
              <a:rPr lang="en-US" i="1" dirty="0">
                <a:cs typeface="Times New Roman" panose="02020603050405020304" pitchFamily="18" charset="0"/>
              </a:rPr>
              <a:t>These rates far exceed the ambient background, and indicates how post-seismic strain is released at depths of 10s of km.</a:t>
            </a:r>
          </a:p>
        </p:txBody>
      </p:sp>
      <p:sp>
        <p:nvSpPr>
          <p:cNvPr id="14" name="TextBox 13">
            <a:extLst>
              <a:ext uri="{FF2B5EF4-FFF2-40B4-BE49-F238E27FC236}">
                <a16:creationId xmlns:a16="http://schemas.microsoft.com/office/drawing/2014/main" id="{48BF006A-E860-8F47-AC7E-368A965D4802}"/>
              </a:ext>
            </a:extLst>
          </p:cNvPr>
          <p:cNvSpPr txBox="1"/>
          <p:nvPr/>
        </p:nvSpPr>
        <p:spPr>
          <a:xfrm>
            <a:off x="890016" y="6169152"/>
            <a:ext cx="1513491" cy="369332"/>
          </a:xfrm>
          <a:prstGeom prst="rect">
            <a:avLst/>
          </a:prstGeom>
          <a:noFill/>
        </p:spPr>
        <p:txBody>
          <a:bodyPr wrap="none" rtlCol="0">
            <a:spAutoFit/>
          </a:bodyPr>
          <a:lstStyle/>
          <a:p>
            <a:r>
              <a:rPr lang="en-US" b="1" i="1" dirty="0">
                <a:solidFill>
                  <a:srgbClr val="000000"/>
                </a:solidFill>
              </a:rPr>
              <a:t>Steve </a:t>
            </a:r>
            <a:r>
              <a:rPr lang="en-US" b="1" i="1" dirty="0" err="1">
                <a:solidFill>
                  <a:srgbClr val="000000"/>
                </a:solidFill>
              </a:rPr>
              <a:t>Roecker</a:t>
            </a:r>
            <a:endParaRPr lang="en-US" dirty="0"/>
          </a:p>
        </p:txBody>
      </p:sp>
      <p:sp>
        <p:nvSpPr>
          <p:cNvPr id="17" name="TextBox 16">
            <a:extLst>
              <a:ext uri="{FF2B5EF4-FFF2-40B4-BE49-F238E27FC236}">
                <a16:creationId xmlns:a16="http://schemas.microsoft.com/office/drawing/2014/main" id="{8C3C8D26-FC7D-564F-A3A6-7B306D2D2A98}"/>
              </a:ext>
            </a:extLst>
          </p:cNvPr>
          <p:cNvSpPr txBox="1"/>
          <p:nvPr/>
        </p:nvSpPr>
        <p:spPr>
          <a:xfrm>
            <a:off x="188259" y="126761"/>
            <a:ext cx="8830825" cy="1477328"/>
          </a:xfrm>
          <a:prstGeom prst="rect">
            <a:avLst/>
          </a:prstGeom>
          <a:noFill/>
        </p:spPr>
        <p:txBody>
          <a:bodyPr wrap="square" rtlCol="0">
            <a:spAutoFit/>
          </a:bodyPr>
          <a:lstStyle/>
          <a:p>
            <a:pPr algn="ctr"/>
            <a:r>
              <a:rPr lang="en-US" sz="3600" b="1" i="1" dirty="0">
                <a:ea typeface="Times New Roman" charset="0"/>
                <a:cs typeface="Times New Roman" charset="0"/>
              </a:rPr>
              <a:t>2015 </a:t>
            </a:r>
            <a:r>
              <a:rPr lang="en-US" sz="3600" b="1" i="1" dirty="0" err="1">
                <a:ea typeface="Times New Roman" charset="0"/>
                <a:cs typeface="Times New Roman" charset="0"/>
              </a:rPr>
              <a:t>Illapel</a:t>
            </a:r>
            <a:r>
              <a:rPr lang="en-US" sz="3600" b="1" i="1" dirty="0">
                <a:ea typeface="Times New Roman" charset="0"/>
                <a:cs typeface="Times New Roman" charset="0"/>
              </a:rPr>
              <a:t> Mw 8.3 Earthquake Aftershock Sequence</a:t>
            </a:r>
          </a:p>
          <a:p>
            <a:pPr algn="ctr"/>
            <a:endParaRPr lang="en-US" dirty="0"/>
          </a:p>
        </p:txBody>
      </p:sp>
    </p:spTree>
    <p:extLst>
      <p:ext uri="{BB962C8B-B14F-4D97-AF65-F5344CB8AC3E}">
        <p14:creationId xmlns:p14="http://schemas.microsoft.com/office/powerpoint/2010/main" val="19042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866F3F-12B6-0A45-BC68-5EA6AE8714F5}"/>
              </a:ext>
            </a:extLst>
          </p:cNvPr>
          <p:cNvPicPr>
            <a:picLocks noGrp="1" noChangeAspect="1"/>
          </p:cNvPicPr>
          <p:nvPr>
            <p:ph idx="1"/>
          </p:nvPr>
        </p:nvPicPr>
        <p:blipFill rotWithShape="1">
          <a:blip r:embed="rId3"/>
          <a:srcRect b="47916"/>
          <a:stretch/>
        </p:blipFill>
        <p:spPr>
          <a:xfrm>
            <a:off x="144245" y="1168978"/>
            <a:ext cx="4874831" cy="3285791"/>
          </a:xfrm>
        </p:spPr>
      </p:pic>
      <p:pic>
        <p:nvPicPr>
          <p:cNvPr id="3" name="Picture 2">
            <a:extLst>
              <a:ext uri="{FF2B5EF4-FFF2-40B4-BE49-F238E27FC236}">
                <a16:creationId xmlns:a16="http://schemas.microsoft.com/office/drawing/2014/main" id="{478D726E-BC67-304F-8010-F9FF85D2160E}"/>
              </a:ext>
            </a:extLst>
          </p:cNvPr>
          <p:cNvPicPr>
            <a:picLocks noChangeAspect="1"/>
          </p:cNvPicPr>
          <p:nvPr/>
        </p:nvPicPr>
        <p:blipFill>
          <a:blip r:embed="rId4"/>
          <a:stretch>
            <a:fillRect/>
          </a:stretch>
        </p:blipFill>
        <p:spPr>
          <a:xfrm>
            <a:off x="4469309" y="1445245"/>
            <a:ext cx="4440322" cy="2640192"/>
          </a:xfrm>
          <a:prstGeom prst="rect">
            <a:avLst/>
          </a:prstGeom>
        </p:spPr>
      </p:pic>
      <p:sp>
        <p:nvSpPr>
          <p:cNvPr id="2" name="TextBox 1">
            <a:extLst>
              <a:ext uri="{FF2B5EF4-FFF2-40B4-BE49-F238E27FC236}">
                <a16:creationId xmlns:a16="http://schemas.microsoft.com/office/drawing/2014/main" id="{481957E9-6C18-1748-A22A-EA69978C5FF1}"/>
              </a:ext>
            </a:extLst>
          </p:cNvPr>
          <p:cNvSpPr txBox="1"/>
          <p:nvPr/>
        </p:nvSpPr>
        <p:spPr>
          <a:xfrm>
            <a:off x="322579" y="4454769"/>
            <a:ext cx="8821421" cy="1938992"/>
          </a:xfrm>
          <a:prstGeom prst="rect">
            <a:avLst/>
          </a:prstGeom>
          <a:noFill/>
        </p:spPr>
        <p:txBody>
          <a:bodyPr wrap="square" rtlCol="0">
            <a:spAutoFit/>
          </a:bodyPr>
          <a:lstStyle/>
          <a:p>
            <a:r>
              <a:rPr lang="en-US" sz="2000" i="1" dirty="0">
                <a:cs typeface="Times New Roman" panose="02020603050405020304" pitchFamily="18" charset="0"/>
              </a:rPr>
              <a:t>The tomographic image generated from these aftershocks (left) supports a tectonic environment similar to an “S-point” underplating model (right)</a:t>
            </a:r>
          </a:p>
          <a:p>
            <a:endParaRPr lang="en-US" sz="2000" i="1" dirty="0">
              <a:cs typeface="Times New Roman" panose="02020603050405020304" pitchFamily="18" charset="0"/>
            </a:endParaRPr>
          </a:p>
          <a:p>
            <a:r>
              <a:rPr lang="en-US" sz="2000" i="1" dirty="0">
                <a:cs typeface="Times New Roman" panose="02020603050405020304" pitchFamily="18" charset="0"/>
              </a:rPr>
              <a:t>One problem though:   There is very little sedimentary cover along this part of the arc!  Where is the underplating material coming from?   </a:t>
            </a:r>
          </a:p>
          <a:p>
            <a:r>
              <a:rPr lang="en-US" sz="2000" i="1" dirty="0">
                <a:cs typeface="Times New Roman" panose="02020603050405020304" pitchFamily="18" charset="0"/>
              </a:rPr>
              <a:t>Subduction Erosion!</a:t>
            </a:r>
          </a:p>
        </p:txBody>
      </p:sp>
      <p:sp>
        <p:nvSpPr>
          <p:cNvPr id="4" name="TextBox 3">
            <a:extLst>
              <a:ext uri="{FF2B5EF4-FFF2-40B4-BE49-F238E27FC236}">
                <a16:creationId xmlns:a16="http://schemas.microsoft.com/office/drawing/2014/main" id="{4B904E60-F0B8-0943-9B7C-A28173A322F0}"/>
              </a:ext>
            </a:extLst>
          </p:cNvPr>
          <p:cNvSpPr txBox="1"/>
          <p:nvPr/>
        </p:nvSpPr>
        <p:spPr>
          <a:xfrm>
            <a:off x="0" y="279573"/>
            <a:ext cx="8995558" cy="646331"/>
          </a:xfrm>
          <a:prstGeom prst="rect">
            <a:avLst/>
          </a:prstGeom>
          <a:noFill/>
        </p:spPr>
        <p:txBody>
          <a:bodyPr wrap="square" rtlCol="0">
            <a:spAutoFit/>
          </a:bodyPr>
          <a:lstStyle/>
          <a:p>
            <a:pPr algn="ctr"/>
            <a:r>
              <a:rPr lang="en-US" sz="3600" b="1" i="1" dirty="0"/>
              <a:t>Chile Forearc – 2015 </a:t>
            </a:r>
            <a:r>
              <a:rPr lang="en-US" sz="3600" b="1" i="1" dirty="0" err="1"/>
              <a:t>Illapel</a:t>
            </a:r>
            <a:r>
              <a:rPr lang="en-US" sz="3600" b="1" i="1" dirty="0"/>
              <a:t> Earthquake</a:t>
            </a:r>
          </a:p>
        </p:txBody>
      </p:sp>
      <p:sp>
        <p:nvSpPr>
          <p:cNvPr id="6" name="TextBox 5">
            <a:extLst>
              <a:ext uri="{FF2B5EF4-FFF2-40B4-BE49-F238E27FC236}">
                <a16:creationId xmlns:a16="http://schemas.microsoft.com/office/drawing/2014/main" id="{E2BCE792-CEEE-8E4D-B31E-CFEE78385A9C}"/>
              </a:ext>
            </a:extLst>
          </p:cNvPr>
          <p:cNvSpPr txBox="1"/>
          <p:nvPr/>
        </p:nvSpPr>
        <p:spPr>
          <a:xfrm>
            <a:off x="6702911" y="6314931"/>
            <a:ext cx="1513491" cy="369332"/>
          </a:xfrm>
          <a:prstGeom prst="rect">
            <a:avLst/>
          </a:prstGeom>
          <a:noFill/>
        </p:spPr>
        <p:txBody>
          <a:bodyPr wrap="none" rtlCol="0">
            <a:spAutoFit/>
          </a:bodyPr>
          <a:lstStyle/>
          <a:p>
            <a:r>
              <a:rPr lang="en-US" b="1" i="1" dirty="0">
                <a:solidFill>
                  <a:srgbClr val="000000"/>
                </a:solidFill>
              </a:rPr>
              <a:t>Steve </a:t>
            </a:r>
            <a:r>
              <a:rPr lang="en-US" b="1" i="1" dirty="0" err="1">
                <a:solidFill>
                  <a:srgbClr val="000000"/>
                </a:solidFill>
              </a:rPr>
              <a:t>Roecker</a:t>
            </a:r>
            <a:endParaRPr lang="en-US" dirty="0"/>
          </a:p>
        </p:txBody>
      </p:sp>
    </p:spTree>
    <p:extLst>
      <p:ext uri="{BB962C8B-B14F-4D97-AF65-F5344CB8AC3E}">
        <p14:creationId xmlns:p14="http://schemas.microsoft.com/office/powerpoint/2010/main" val="13116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palmap_newSlip_2.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450" y="1633491"/>
            <a:ext cx="6691245" cy="4404642"/>
          </a:xfrm>
          <a:prstGeom prst="rect">
            <a:avLst/>
          </a:prstGeom>
        </p:spPr>
      </p:pic>
      <p:sp>
        <p:nvSpPr>
          <p:cNvPr id="2" name="Title 1"/>
          <p:cNvSpPr>
            <a:spLocks noGrp="1"/>
          </p:cNvSpPr>
          <p:nvPr>
            <p:ph type="title"/>
          </p:nvPr>
        </p:nvSpPr>
        <p:spPr>
          <a:xfrm>
            <a:off x="0" y="75313"/>
            <a:ext cx="9144000" cy="901357"/>
          </a:xfrm>
        </p:spPr>
        <p:txBody>
          <a:bodyPr>
            <a:noAutofit/>
          </a:bodyPr>
          <a:lstStyle/>
          <a:p>
            <a:pPr algn="ctr"/>
            <a:r>
              <a:rPr lang="en-US" sz="3600" b="1" i="1" dirty="0">
                <a:latin typeface="+mn-lt"/>
              </a:rPr>
              <a:t>M7.8 April 25, 2015 </a:t>
            </a:r>
            <a:r>
              <a:rPr lang="en-US" sz="3600" b="1" i="1" dirty="0" err="1">
                <a:latin typeface="+mn-lt"/>
              </a:rPr>
              <a:t>Gorkha</a:t>
            </a:r>
            <a:r>
              <a:rPr lang="en-US" sz="3600" b="1" i="1" dirty="0">
                <a:latin typeface="+mn-lt"/>
              </a:rPr>
              <a:t> earthquake, </a:t>
            </a:r>
            <a:br>
              <a:rPr lang="en-US" sz="3600" b="1" i="1" dirty="0">
                <a:latin typeface="+mn-lt"/>
              </a:rPr>
            </a:br>
            <a:r>
              <a:rPr lang="en-US" sz="3600" b="1" i="1" dirty="0">
                <a:latin typeface="+mn-lt"/>
              </a:rPr>
              <a:t>Nepal RAPID aftershock deployment</a:t>
            </a:r>
          </a:p>
        </p:txBody>
      </p:sp>
      <p:sp>
        <p:nvSpPr>
          <p:cNvPr id="4" name="Slide Number Placeholder 3"/>
          <p:cNvSpPr>
            <a:spLocks noGrp="1"/>
          </p:cNvSpPr>
          <p:nvPr>
            <p:ph type="sldNum" sz="quarter" idx="12"/>
          </p:nvPr>
        </p:nvSpPr>
        <p:spPr>
          <a:xfrm>
            <a:off x="6553200" y="7226506"/>
            <a:ext cx="2057400" cy="365125"/>
          </a:xfrm>
        </p:spPr>
        <p:txBody>
          <a:bodyPr/>
          <a:lstStyle/>
          <a:p>
            <a:fld id="{F7E22A5A-7420-F04D-B6BA-7D9B288E0E61}" type="slidenum">
              <a:rPr lang="en-US" smtClean="0"/>
              <a:t>7</a:t>
            </a:fld>
            <a:endParaRPr lang="en-US"/>
          </a:p>
        </p:txBody>
      </p:sp>
      <p:sp>
        <p:nvSpPr>
          <p:cNvPr id="6" name="TextBox 5"/>
          <p:cNvSpPr txBox="1"/>
          <p:nvPr/>
        </p:nvSpPr>
        <p:spPr>
          <a:xfrm>
            <a:off x="3354499" y="1038621"/>
            <a:ext cx="3084169" cy="1200329"/>
          </a:xfrm>
          <a:prstGeom prst="rect">
            <a:avLst/>
          </a:prstGeom>
          <a:solidFill>
            <a:schemeClr val="bg1"/>
          </a:solidFill>
        </p:spPr>
        <p:txBody>
          <a:bodyPr wrap="square" rtlCol="0">
            <a:spAutoFit/>
          </a:bodyPr>
          <a:lstStyle/>
          <a:p>
            <a:r>
              <a:rPr lang="en-US" dirty="0">
                <a:cs typeface="Garamond"/>
              </a:rPr>
              <a:t>MFT – main frontal thrust</a:t>
            </a:r>
          </a:p>
          <a:p>
            <a:r>
              <a:rPr lang="en-US" dirty="0">
                <a:cs typeface="Garamond"/>
              </a:rPr>
              <a:t>MBT – main boundary thrust</a:t>
            </a:r>
          </a:p>
          <a:p>
            <a:r>
              <a:rPr lang="en-US" dirty="0">
                <a:cs typeface="Garamond"/>
              </a:rPr>
              <a:t>MCT – main central thrust</a:t>
            </a:r>
          </a:p>
          <a:p>
            <a:r>
              <a:rPr lang="en-US" dirty="0">
                <a:cs typeface="Garamond"/>
              </a:rPr>
              <a:t>MHT – main Himalayan thrust</a:t>
            </a:r>
          </a:p>
        </p:txBody>
      </p:sp>
      <p:sp>
        <p:nvSpPr>
          <p:cNvPr id="9" name="TextBox 8"/>
          <p:cNvSpPr txBox="1"/>
          <p:nvPr/>
        </p:nvSpPr>
        <p:spPr>
          <a:xfrm>
            <a:off x="35355" y="5858074"/>
            <a:ext cx="6517846" cy="954107"/>
          </a:xfrm>
          <a:prstGeom prst="rect">
            <a:avLst/>
          </a:prstGeom>
          <a:noFill/>
        </p:spPr>
        <p:txBody>
          <a:bodyPr wrap="square" rtlCol="0">
            <a:spAutoFit/>
          </a:bodyPr>
          <a:lstStyle/>
          <a:p>
            <a:r>
              <a:rPr lang="en-US" sz="1400" dirty="0">
                <a:latin typeface="Times New Roman"/>
                <a:cs typeface="Times New Roman"/>
              </a:rPr>
              <a:t>red dots: quakes &gt;M4 25/4 to 12/5; blue dots: quakes &gt;M4 12/5 to 7/6 (</a:t>
            </a:r>
            <a:r>
              <a:rPr lang="en-US" sz="1400" dirty="0" err="1">
                <a:latin typeface="Times New Roman"/>
                <a:cs typeface="Times New Roman"/>
              </a:rPr>
              <a:t>Adhikari</a:t>
            </a:r>
            <a:r>
              <a:rPr lang="en-US" sz="1400" dirty="0">
                <a:latin typeface="Times New Roman"/>
                <a:cs typeface="Times New Roman"/>
              </a:rPr>
              <a:t> et al., 2015), dots sized by depth. orange dots: NAMASTE catalog (no </a:t>
            </a:r>
            <a:r>
              <a:rPr lang="en-US" sz="1400" dirty="0" err="1">
                <a:latin typeface="Times New Roman"/>
                <a:cs typeface="Times New Roman"/>
              </a:rPr>
              <a:t>hypoDD</a:t>
            </a:r>
            <a:r>
              <a:rPr lang="en-US" sz="1400" dirty="0">
                <a:latin typeface="Times New Roman"/>
                <a:cs typeface="Times New Roman"/>
              </a:rPr>
              <a:t>); Rupture models from Elliott et al., 2016; large black triangles: 46 NAMASTE stations; small black triangles: </a:t>
            </a:r>
            <a:r>
              <a:rPr lang="en-US" sz="1400" dirty="0" err="1">
                <a:latin typeface="Times New Roman"/>
                <a:cs typeface="Times New Roman"/>
              </a:rPr>
              <a:t>HiCLIMB</a:t>
            </a:r>
            <a:endParaRPr lang="en-US" sz="1400" dirty="0">
              <a:latin typeface="Times New Roman"/>
              <a:cs typeface="Times New Roman"/>
            </a:endParaRPr>
          </a:p>
        </p:txBody>
      </p:sp>
      <p:sp>
        <p:nvSpPr>
          <p:cNvPr id="12" name="Content Placeholder 2"/>
          <p:cNvSpPr>
            <a:spLocks noGrp="1"/>
          </p:cNvSpPr>
          <p:nvPr>
            <p:ph sz="half" idx="1"/>
          </p:nvPr>
        </p:nvSpPr>
        <p:spPr>
          <a:xfrm>
            <a:off x="6553200" y="1259431"/>
            <a:ext cx="2445596" cy="5310254"/>
          </a:xfrm>
        </p:spPr>
        <p:txBody>
          <a:bodyPr>
            <a:normAutofit fontScale="77500" lnSpcReduction="20000"/>
          </a:bodyPr>
          <a:lstStyle/>
          <a:p>
            <a:r>
              <a:rPr lang="en-US" i="1" dirty="0"/>
              <a:t>45 broadband &amp; short-period seismometers for 11 months</a:t>
            </a:r>
          </a:p>
          <a:p>
            <a:r>
              <a:rPr lang="en-US" i="1" dirty="0">
                <a:solidFill>
                  <a:srgbClr val="000000"/>
                </a:solidFill>
              </a:rPr>
              <a:t>Deployed across rupture area at ~20-km spacing.</a:t>
            </a:r>
          </a:p>
          <a:p>
            <a:r>
              <a:rPr lang="en-US" i="1" dirty="0">
                <a:solidFill>
                  <a:srgbClr val="000000"/>
                </a:solidFill>
              </a:rPr>
              <a:t>Designed to supplement Nepal Seismological Center networks.</a:t>
            </a:r>
            <a:endParaRPr lang="en-US" i="1" dirty="0"/>
          </a:p>
          <a:p>
            <a:r>
              <a:rPr lang="en-US" i="1" u="sng" dirty="0"/>
              <a:t>Scientific goals</a:t>
            </a:r>
            <a:r>
              <a:rPr lang="en-US" i="1" dirty="0"/>
              <a:t>: earthquake locations and mechanisms, structural studies</a:t>
            </a:r>
          </a:p>
        </p:txBody>
      </p:sp>
      <p:sp>
        <p:nvSpPr>
          <p:cNvPr id="3" name="TextBox 2">
            <a:extLst>
              <a:ext uri="{FF2B5EF4-FFF2-40B4-BE49-F238E27FC236}">
                <a16:creationId xmlns:a16="http://schemas.microsoft.com/office/drawing/2014/main" id="{6834C15A-5947-7046-804B-A96FD448B4E5}"/>
              </a:ext>
            </a:extLst>
          </p:cNvPr>
          <p:cNvSpPr txBox="1"/>
          <p:nvPr/>
        </p:nvSpPr>
        <p:spPr>
          <a:xfrm>
            <a:off x="6828655" y="6321601"/>
            <a:ext cx="1894686" cy="369332"/>
          </a:xfrm>
          <a:prstGeom prst="rect">
            <a:avLst/>
          </a:prstGeom>
          <a:noFill/>
        </p:spPr>
        <p:txBody>
          <a:bodyPr wrap="none" rtlCol="0">
            <a:spAutoFit/>
          </a:bodyPr>
          <a:lstStyle/>
          <a:p>
            <a:r>
              <a:rPr lang="en-US" b="1" i="1" dirty="0">
                <a:solidFill>
                  <a:srgbClr val="000000"/>
                </a:solidFill>
              </a:rPr>
              <a:t>Marianne Karplus</a:t>
            </a:r>
            <a:endParaRPr lang="en-US" dirty="0"/>
          </a:p>
        </p:txBody>
      </p:sp>
      <p:cxnSp>
        <p:nvCxnSpPr>
          <p:cNvPr id="10" name="Straight Arrow Connector 9">
            <a:extLst>
              <a:ext uri="{FF2B5EF4-FFF2-40B4-BE49-F238E27FC236}">
                <a16:creationId xmlns:a16="http://schemas.microsoft.com/office/drawing/2014/main" id="{887BBD01-BA8F-624A-BAC3-0A504E1170CC}"/>
              </a:ext>
            </a:extLst>
          </p:cNvPr>
          <p:cNvCxnSpPr>
            <a:cxnSpLocks/>
          </p:cNvCxnSpPr>
          <p:nvPr/>
        </p:nvCxnSpPr>
        <p:spPr>
          <a:xfrm>
            <a:off x="1658112" y="2238950"/>
            <a:ext cx="207264" cy="1704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5-Point Star 15">
            <a:extLst>
              <a:ext uri="{FF2B5EF4-FFF2-40B4-BE49-F238E27FC236}">
                <a16:creationId xmlns:a16="http://schemas.microsoft.com/office/drawing/2014/main" id="{2A2D9FEA-77A7-6D4D-9EED-3438CCE00B69}"/>
              </a:ext>
            </a:extLst>
          </p:cNvPr>
          <p:cNvSpPr/>
          <p:nvPr/>
        </p:nvSpPr>
        <p:spPr>
          <a:xfrm>
            <a:off x="4572000" y="3088188"/>
            <a:ext cx="243840" cy="219456"/>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111A429A-B6FC-BD44-9D17-5116FB17A93D}"/>
              </a:ext>
            </a:extLst>
          </p:cNvPr>
          <p:cNvSpPr/>
          <p:nvPr/>
        </p:nvSpPr>
        <p:spPr>
          <a:xfrm>
            <a:off x="1796743" y="2281520"/>
            <a:ext cx="243840" cy="21945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42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6200"/>
            <a:ext cx="6169266" cy="2031325"/>
          </a:xfrm>
          <a:prstGeom prst="rect">
            <a:avLst/>
          </a:prstGeom>
          <a:noFill/>
        </p:spPr>
        <p:txBody>
          <a:bodyPr wrap="square" rtlCol="0">
            <a:spAutoFit/>
          </a:bodyPr>
          <a:lstStyle/>
          <a:p>
            <a:r>
              <a:rPr lang="en-US" sz="3200" b="1" i="1" dirty="0">
                <a:solidFill>
                  <a:srgbClr val="FF0000"/>
                </a:solidFill>
              </a:rPr>
              <a:t>Rapid SCEC response to the 2019  Ridgecrest EQ (M~7.1) sequence </a:t>
            </a:r>
          </a:p>
          <a:p>
            <a:endParaRPr lang="en-US" sz="800" dirty="0">
              <a:solidFill>
                <a:srgbClr val="FF0000"/>
              </a:solidFill>
            </a:endParaRPr>
          </a:p>
          <a:p>
            <a:endParaRPr lang="en-US" dirty="0"/>
          </a:p>
          <a:p>
            <a:endParaRPr lang="en-US" dirty="0"/>
          </a:p>
          <a:p>
            <a:endParaRPr lang="en-US" dirty="0"/>
          </a:p>
        </p:txBody>
      </p:sp>
      <p:pic>
        <p:nvPicPr>
          <p:cNvPr id="5" name="Google Shape;1639;p167"/>
          <p:cNvPicPr preferRelativeResize="0"/>
          <p:nvPr/>
        </p:nvPicPr>
        <p:blipFill rotWithShape="1">
          <a:blip r:embed="rId2">
            <a:alphaModFix/>
          </a:blip>
          <a:srcRect t="5981" r="7697" b="3806"/>
          <a:stretch/>
        </p:blipFill>
        <p:spPr>
          <a:xfrm>
            <a:off x="6256128" y="437396"/>
            <a:ext cx="2855392" cy="4582660"/>
          </a:xfrm>
          <a:prstGeom prst="rect">
            <a:avLst/>
          </a:prstGeom>
          <a:noFill/>
          <a:ln>
            <a:noFill/>
          </a:ln>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89632"/>
            <a:ext cx="3025357" cy="300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97866" y="4855524"/>
            <a:ext cx="2788905" cy="2077492"/>
          </a:xfrm>
          <a:prstGeom prst="rect">
            <a:avLst/>
          </a:prstGeom>
          <a:noFill/>
        </p:spPr>
        <p:txBody>
          <a:bodyPr wrap="square" rtlCol="0">
            <a:spAutoFit/>
          </a:bodyPr>
          <a:lstStyle/>
          <a:p>
            <a:r>
              <a:rPr lang="en-US" sz="1200" dirty="0"/>
              <a:t>Kendrick, </a:t>
            </a:r>
            <a:r>
              <a:rPr lang="en-US" sz="1200" dirty="0" err="1"/>
              <a:t>Akciz</a:t>
            </a:r>
            <a:r>
              <a:rPr lang="en-US" sz="1200" dirty="0"/>
              <a:t>, </a:t>
            </a:r>
            <a:r>
              <a:rPr lang="en-US" sz="1200" dirty="0" err="1"/>
              <a:t>Angster</a:t>
            </a:r>
            <a:r>
              <a:rPr lang="en-US" sz="1200" dirty="0"/>
              <a:t>, Avouac, Bennett, Blake, Brooks, Burgess, </a:t>
            </a:r>
            <a:r>
              <a:rPr lang="en-US" sz="1200" dirty="0" err="1"/>
              <a:t>Chupik</a:t>
            </a:r>
            <a:r>
              <a:rPr lang="en-US" sz="1200" dirty="0"/>
              <a:t>, Dawson, </a:t>
            </a:r>
            <a:r>
              <a:rPr lang="en-US" sz="1200" dirty="0" err="1"/>
              <a:t>DeFrisco</a:t>
            </a:r>
            <a:r>
              <a:rPr lang="en-US" sz="1200" dirty="0"/>
              <a:t>, Delano, DeLong, Dolan, </a:t>
            </a:r>
            <a:r>
              <a:rPr lang="en-US" sz="1200" dirty="0" err="1"/>
              <a:t>DuRoss</a:t>
            </a:r>
            <a:r>
              <a:rPr lang="en-US" sz="1200" dirty="0"/>
              <a:t>, </a:t>
            </a:r>
            <a:r>
              <a:rPr lang="en-US" sz="1200" dirty="0" err="1"/>
              <a:t>Ericksen</a:t>
            </a:r>
            <a:r>
              <a:rPr lang="en-US" sz="1200" dirty="0"/>
              <a:t>, Frost, Gold, Haddon, Hatem, Hernandez, Hitchcock, Hudnut, Koehler, </a:t>
            </a:r>
            <a:r>
              <a:rPr lang="en-US" sz="1200" dirty="0" err="1"/>
              <a:t>Kozaci</a:t>
            </a:r>
            <a:r>
              <a:rPr lang="en-US" sz="1200" dirty="0"/>
              <a:t>, </a:t>
            </a:r>
            <a:r>
              <a:rPr lang="en-US" sz="1200" dirty="0" err="1"/>
              <a:t>Ladinsky</a:t>
            </a:r>
            <a:r>
              <a:rPr lang="en-US" sz="1200" dirty="0"/>
              <a:t>, Madugo, McPhillips, Milliner, </a:t>
            </a:r>
            <a:r>
              <a:rPr lang="en-US" sz="1200" dirty="0" err="1"/>
              <a:t>Morelan</a:t>
            </a:r>
            <a:r>
              <a:rPr lang="en-US" sz="1200" dirty="0"/>
              <a:t>, </a:t>
            </a:r>
            <a:r>
              <a:rPr lang="en-US" sz="1200" dirty="0" err="1"/>
              <a:t>Nevitt</a:t>
            </a:r>
            <a:r>
              <a:rPr lang="en-US" sz="1200" dirty="0"/>
              <a:t>, Olson, Padilla, Patton, </a:t>
            </a:r>
            <a:r>
              <a:rPr lang="en-US" sz="1200" dirty="0" err="1"/>
              <a:t>Philibosian</a:t>
            </a:r>
            <a:r>
              <a:rPr lang="en-US" sz="1200" dirty="0"/>
              <a:t>, Ponti, </a:t>
            </a:r>
            <a:r>
              <a:rPr lang="en-US" sz="1200" dirty="0" err="1"/>
              <a:t>Pridmore</a:t>
            </a:r>
            <a:r>
              <a:rPr lang="en-US" sz="1200" dirty="0"/>
              <a:t>, Rosa, Roth, Scharer, Seitz, Swanson, Thomas, Thompson, </a:t>
            </a:r>
            <a:r>
              <a:rPr lang="en-US" sz="1200" dirty="0" err="1"/>
              <a:t>Treiman</a:t>
            </a:r>
            <a:r>
              <a:rPr lang="en-US" sz="1200" dirty="0"/>
              <a:t>, Williams, Oskin</a:t>
            </a:r>
          </a:p>
          <a:p>
            <a:endParaRPr lang="en-US" sz="900" dirty="0"/>
          </a:p>
        </p:txBody>
      </p:sp>
      <p:sp>
        <p:nvSpPr>
          <p:cNvPr id="11" name="TextBox 10"/>
          <p:cNvSpPr txBox="1"/>
          <p:nvPr/>
        </p:nvSpPr>
        <p:spPr>
          <a:xfrm>
            <a:off x="3352800" y="6195139"/>
            <a:ext cx="3045066" cy="646331"/>
          </a:xfrm>
          <a:prstGeom prst="rect">
            <a:avLst/>
          </a:prstGeom>
          <a:noFill/>
        </p:spPr>
        <p:txBody>
          <a:bodyPr wrap="square" rtlCol="0">
            <a:spAutoFit/>
          </a:bodyPr>
          <a:lstStyle/>
          <a:p>
            <a:r>
              <a:rPr lang="en-US" sz="1200" dirty="0"/>
              <a:t>Catchings, Allam, Steidl, Berg, Downy, Goldman, Ma, Chan,, </a:t>
            </a:r>
            <a:r>
              <a:rPr lang="en-US" sz="1200" dirty="0" err="1"/>
              <a:t>Langermann</a:t>
            </a:r>
            <a:r>
              <a:rPr lang="en-US" sz="1200" dirty="0"/>
              <a:t>, </a:t>
            </a:r>
            <a:r>
              <a:rPr lang="en-US" sz="1200" dirty="0" err="1"/>
              <a:t>McEvilly</a:t>
            </a:r>
            <a:r>
              <a:rPr lang="en-US" sz="1200" dirty="0"/>
              <a:t>, </a:t>
            </a:r>
            <a:r>
              <a:rPr lang="en-US" sz="1200" dirty="0" err="1"/>
              <a:t>Mongovin</a:t>
            </a:r>
            <a:r>
              <a:rPr lang="en-US" sz="1200" dirty="0"/>
              <a:t>, Gosh, Cochran, Ben-Zion</a:t>
            </a:r>
          </a:p>
        </p:txBody>
      </p:sp>
      <p:sp>
        <p:nvSpPr>
          <p:cNvPr id="12" name="TextBox 11"/>
          <p:cNvSpPr txBox="1"/>
          <p:nvPr/>
        </p:nvSpPr>
        <p:spPr>
          <a:xfrm>
            <a:off x="76200" y="5437632"/>
            <a:ext cx="3238251" cy="830997"/>
          </a:xfrm>
          <a:prstGeom prst="rect">
            <a:avLst/>
          </a:prstGeom>
          <a:noFill/>
        </p:spPr>
        <p:txBody>
          <a:bodyPr wrap="square" rtlCol="0">
            <a:spAutoFit/>
          </a:bodyPr>
          <a:lstStyle/>
          <a:p>
            <a:r>
              <a:rPr lang="en-US" sz="1200" dirty="0"/>
              <a:t>Funning, Fialko, Hammond, Kyriakopoulos, Wu, Richards-Dinger, Terry, Floyd </a:t>
            </a:r>
            <a:r>
              <a:rPr lang="en-US" sz="1200" dirty="0" err="1"/>
              <a:t>Jin</a:t>
            </a:r>
            <a:r>
              <a:rPr lang="en-US" sz="1200" dirty="0"/>
              <a:t>, </a:t>
            </a:r>
            <a:r>
              <a:rPr lang="en-US" sz="1200" dirty="0" err="1"/>
              <a:t>Tymofyeyeva</a:t>
            </a:r>
            <a:r>
              <a:rPr lang="en-US" sz="1200" dirty="0"/>
              <a:t>, Sandwell, </a:t>
            </a:r>
            <a:r>
              <a:rPr lang="en-US" sz="1200" dirty="0" err="1"/>
              <a:t>Haase</a:t>
            </a:r>
            <a:r>
              <a:rPr lang="en-US" sz="1200" dirty="0"/>
              <a:t>, Xu, Young, Crandall-Bear, </a:t>
            </a:r>
            <a:r>
              <a:rPr lang="en-US" sz="1200" dirty="0" err="1"/>
              <a:t>Pecoraro</a:t>
            </a:r>
            <a:r>
              <a:rPr lang="en-US" sz="1200" dirty="0"/>
              <a:t>, </a:t>
            </a:r>
            <a:r>
              <a:rPr lang="en-US" sz="1200" dirty="0" err="1"/>
              <a:t>Blewitt</a:t>
            </a:r>
            <a:r>
              <a:rPr lang="en-US" sz="1200" dirty="0"/>
              <a:t>, Kreemer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452" y="1548031"/>
            <a:ext cx="3010148" cy="470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42583" y="1060798"/>
            <a:ext cx="4687530" cy="461665"/>
          </a:xfrm>
          <a:prstGeom prst="rect">
            <a:avLst/>
          </a:prstGeom>
          <a:noFill/>
        </p:spPr>
        <p:txBody>
          <a:bodyPr wrap="square" rtlCol="0">
            <a:spAutoFit/>
          </a:bodyPr>
          <a:lstStyle/>
          <a:p>
            <a:pPr algn="ctr"/>
            <a:r>
              <a:rPr lang="en-US" sz="2400" i="1" dirty="0"/>
              <a:t>Deployment of &gt;550 seismic sensors </a:t>
            </a:r>
          </a:p>
        </p:txBody>
      </p:sp>
      <p:sp>
        <p:nvSpPr>
          <p:cNvPr id="10" name="TextBox 9"/>
          <p:cNvSpPr txBox="1"/>
          <p:nvPr/>
        </p:nvSpPr>
        <p:spPr>
          <a:xfrm>
            <a:off x="148288" y="1722197"/>
            <a:ext cx="3010148" cy="646331"/>
          </a:xfrm>
          <a:prstGeom prst="rect">
            <a:avLst/>
          </a:prstGeom>
          <a:noFill/>
        </p:spPr>
        <p:txBody>
          <a:bodyPr wrap="square" rtlCol="0">
            <a:spAutoFit/>
          </a:bodyPr>
          <a:lstStyle/>
          <a:p>
            <a:pPr algn="ctr"/>
            <a:r>
              <a:rPr lang="en-US" dirty="0"/>
              <a:t>GPS measurements at &gt;20 sites; </a:t>
            </a:r>
            <a:r>
              <a:rPr lang="en-US" dirty="0" err="1"/>
              <a:t>InSAR</a:t>
            </a:r>
            <a:r>
              <a:rPr lang="en-US" dirty="0"/>
              <a:t> results</a:t>
            </a:r>
          </a:p>
        </p:txBody>
      </p:sp>
      <p:sp>
        <p:nvSpPr>
          <p:cNvPr id="13" name="TextBox 12"/>
          <p:cNvSpPr txBox="1"/>
          <p:nvPr/>
        </p:nvSpPr>
        <p:spPr>
          <a:xfrm>
            <a:off x="6477000" y="68064"/>
            <a:ext cx="2617704" cy="369332"/>
          </a:xfrm>
          <a:prstGeom prst="rect">
            <a:avLst/>
          </a:prstGeom>
          <a:noFill/>
        </p:spPr>
        <p:txBody>
          <a:bodyPr wrap="none" rtlCol="0">
            <a:spAutoFit/>
          </a:bodyPr>
          <a:lstStyle/>
          <a:p>
            <a:r>
              <a:rPr lang="en-US" i="1" dirty="0"/>
              <a:t>Geological mapping; Lidar</a:t>
            </a:r>
          </a:p>
        </p:txBody>
      </p:sp>
      <p:sp>
        <p:nvSpPr>
          <p:cNvPr id="6" name="TextBox 5">
            <a:extLst>
              <a:ext uri="{FF2B5EF4-FFF2-40B4-BE49-F238E27FC236}">
                <a16:creationId xmlns:a16="http://schemas.microsoft.com/office/drawing/2014/main" id="{899D2335-20A8-1C4D-AD1B-DB90DEFD19E5}"/>
              </a:ext>
            </a:extLst>
          </p:cNvPr>
          <p:cNvSpPr txBox="1"/>
          <p:nvPr/>
        </p:nvSpPr>
        <p:spPr>
          <a:xfrm>
            <a:off x="634952" y="6311045"/>
            <a:ext cx="1787477" cy="369332"/>
          </a:xfrm>
          <a:prstGeom prst="rect">
            <a:avLst/>
          </a:prstGeom>
          <a:noFill/>
        </p:spPr>
        <p:txBody>
          <a:bodyPr wrap="none" rtlCol="0">
            <a:spAutoFit/>
          </a:bodyPr>
          <a:lstStyle/>
          <a:p>
            <a:r>
              <a:rPr lang="en-US" b="1" i="1" dirty="0">
                <a:solidFill>
                  <a:srgbClr val="000000"/>
                </a:solidFill>
              </a:rPr>
              <a:t>Yehuda Ben-Zion</a:t>
            </a:r>
            <a:endParaRPr lang="en-US" dirty="0"/>
          </a:p>
        </p:txBody>
      </p:sp>
    </p:spTree>
    <p:extLst>
      <p:ext uri="{BB962C8B-B14F-4D97-AF65-F5344CB8AC3E}">
        <p14:creationId xmlns:p14="http://schemas.microsoft.com/office/powerpoint/2010/main" val="347362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57" y="527274"/>
            <a:ext cx="7543800" cy="579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6428601"/>
            <a:ext cx="8991600" cy="307777"/>
          </a:xfrm>
          <a:prstGeom prst="rect">
            <a:avLst/>
          </a:prstGeom>
          <a:noFill/>
        </p:spPr>
        <p:txBody>
          <a:bodyPr wrap="square" rtlCol="0">
            <a:spAutoFit/>
          </a:bodyPr>
          <a:lstStyle/>
          <a:p>
            <a:r>
              <a:rPr lang="en-US" sz="1400" dirty="0"/>
              <a:t>Catchings, Allam, Steidl, Berg, Downy, Goldman, Ma, Chan,, </a:t>
            </a:r>
            <a:r>
              <a:rPr lang="en-US" sz="1400" dirty="0" err="1"/>
              <a:t>Langermann</a:t>
            </a:r>
            <a:r>
              <a:rPr lang="en-US" sz="1400" dirty="0"/>
              <a:t>, </a:t>
            </a:r>
            <a:r>
              <a:rPr lang="en-US" sz="1400" dirty="0" err="1"/>
              <a:t>McEvilly</a:t>
            </a:r>
            <a:r>
              <a:rPr lang="en-US" sz="1400" dirty="0"/>
              <a:t>, </a:t>
            </a:r>
            <a:r>
              <a:rPr lang="en-US" sz="1400" dirty="0" err="1"/>
              <a:t>Mongovin</a:t>
            </a:r>
            <a:r>
              <a:rPr lang="en-US" sz="1400" dirty="0"/>
              <a:t>, Gosh, Cochran, Ben-Zion</a:t>
            </a:r>
          </a:p>
        </p:txBody>
      </p:sp>
      <p:sp>
        <p:nvSpPr>
          <p:cNvPr id="5" name="TextBox 4"/>
          <p:cNvSpPr txBox="1"/>
          <p:nvPr/>
        </p:nvSpPr>
        <p:spPr>
          <a:xfrm>
            <a:off x="6629400" y="419993"/>
            <a:ext cx="2438400" cy="4031873"/>
          </a:xfrm>
          <a:prstGeom prst="rect">
            <a:avLst/>
          </a:prstGeom>
          <a:solidFill>
            <a:srgbClr val="FFC000"/>
          </a:solidFill>
        </p:spPr>
        <p:txBody>
          <a:bodyPr wrap="square" rtlCol="0">
            <a:spAutoFit/>
          </a:bodyPr>
          <a:lstStyle/>
          <a:p>
            <a:pPr marL="227013" indent="-227013"/>
            <a:r>
              <a:rPr lang="en-US" u="sng" dirty="0"/>
              <a:t>Arrays</a:t>
            </a:r>
          </a:p>
          <a:p>
            <a:pPr marL="112713" indent="-112713">
              <a:buFont typeface="Arial" panose="020B0604020202020204" pitchFamily="34" charset="0"/>
              <a:buChar char="•"/>
            </a:pPr>
            <a:r>
              <a:rPr lang="en-US" sz="1600" dirty="0"/>
              <a:t>Two 2D arrays </a:t>
            </a:r>
            <a:r>
              <a:rPr lang="en-US" sz="1400" dirty="0"/>
              <a:t>(50 x 60 km</a:t>
            </a:r>
            <a:r>
              <a:rPr lang="en-US" sz="1400" baseline="30000" dirty="0"/>
              <a:t>2</a:t>
            </a:r>
            <a:r>
              <a:rPr lang="en-US" sz="1400" dirty="0"/>
              <a:t> with 10 km spacing and 25 x 30 km</a:t>
            </a:r>
            <a:r>
              <a:rPr lang="en-US" sz="1400" baseline="30000" dirty="0"/>
              <a:t>2 </a:t>
            </a:r>
            <a:r>
              <a:rPr lang="en-US" sz="1400" dirty="0"/>
              <a:t>with 5 km spacing)</a:t>
            </a:r>
          </a:p>
          <a:p>
            <a:pPr marL="112713" indent="-112713">
              <a:buFont typeface="Arial" panose="020B0604020202020204" pitchFamily="34" charset="0"/>
              <a:buChar char="•"/>
            </a:pPr>
            <a:r>
              <a:rPr lang="en-US" sz="1600" dirty="0"/>
              <a:t>Twelve 3-7 km linear arrays </a:t>
            </a:r>
            <a:r>
              <a:rPr lang="en-US" sz="1400" dirty="0"/>
              <a:t>(100 m sensor spacing) </a:t>
            </a:r>
            <a:r>
              <a:rPr lang="en-US" sz="1600" dirty="0"/>
              <a:t>across faults and seismicity structures (shown better next slide)</a:t>
            </a:r>
          </a:p>
          <a:p>
            <a:pPr marL="112713" indent="-112713"/>
            <a:endParaRPr lang="en-US" sz="1600" u="sng" dirty="0"/>
          </a:p>
          <a:p>
            <a:pPr marL="227013" indent="-227013"/>
            <a:r>
              <a:rPr lang="en-US" u="sng" dirty="0"/>
              <a:t>Senor types</a:t>
            </a:r>
          </a:p>
          <a:p>
            <a:pPr marL="112713" indent="-112713">
              <a:buFont typeface="Arial" panose="020B0604020202020204" pitchFamily="34" charset="0"/>
              <a:buChar char="•"/>
            </a:pPr>
            <a:r>
              <a:rPr lang="en-US" sz="1600" dirty="0"/>
              <a:t>218 3C Fairfield nodes </a:t>
            </a:r>
          </a:p>
          <a:p>
            <a:pPr marL="112713" indent="-112713">
              <a:buFont typeface="Arial" panose="020B0604020202020204" pitchFamily="34" charset="0"/>
              <a:buChar char="•"/>
            </a:pPr>
            <a:r>
              <a:rPr lang="en-US" sz="1600" dirty="0"/>
              <a:t>245 3C </a:t>
            </a:r>
            <a:r>
              <a:rPr lang="en-US" sz="1600" dirty="0" err="1"/>
              <a:t>SmartSolo</a:t>
            </a:r>
            <a:r>
              <a:rPr lang="en-US" sz="1600" dirty="0"/>
              <a:t> nodes </a:t>
            </a:r>
          </a:p>
          <a:p>
            <a:pPr marL="112713" indent="-112713">
              <a:buFont typeface="Arial" panose="020B0604020202020204" pitchFamily="34" charset="0"/>
              <a:buChar char="•"/>
            </a:pPr>
            <a:r>
              <a:rPr lang="en-US" sz="1600" dirty="0"/>
              <a:t>15 Broadband Sensors </a:t>
            </a:r>
          </a:p>
          <a:p>
            <a:pPr marL="112713" indent="-112713">
              <a:buFont typeface="Arial" panose="020B0604020202020204" pitchFamily="34" charset="0"/>
              <a:buChar char="•"/>
            </a:pPr>
            <a:r>
              <a:rPr lang="en-US" sz="1600" dirty="0"/>
              <a:t> 3 Broadband/Node</a:t>
            </a:r>
          </a:p>
          <a:p>
            <a:r>
              <a:rPr lang="en-US" sz="1600" dirty="0"/>
              <a:t>    comparison sites</a:t>
            </a:r>
          </a:p>
        </p:txBody>
      </p:sp>
      <p:sp>
        <p:nvSpPr>
          <p:cNvPr id="2" name="TextBox 1"/>
          <p:cNvSpPr txBox="1"/>
          <p:nvPr/>
        </p:nvSpPr>
        <p:spPr>
          <a:xfrm>
            <a:off x="76200" y="-44823"/>
            <a:ext cx="8991600" cy="646331"/>
          </a:xfrm>
          <a:prstGeom prst="rect">
            <a:avLst/>
          </a:prstGeom>
          <a:noFill/>
        </p:spPr>
        <p:txBody>
          <a:bodyPr wrap="square" rtlCol="0">
            <a:spAutoFit/>
          </a:bodyPr>
          <a:lstStyle/>
          <a:p>
            <a:pPr algn="ctr"/>
            <a:r>
              <a:rPr lang="en-US" sz="3600" b="1" i="1" dirty="0"/>
              <a:t>2D and linear arrays </a:t>
            </a:r>
          </a:p>
        </p:txBody>
      </p:sp>
      <p:sp>
        <p:nvSpPr>
          <p:cNvPr id="6" name="TextBox 5"/>
          <p:cNvSpPr txBox="1"/>
          <p:nvPr/>
        </p:nvSpPr>
        <p:spPr>
          <a:xfrm>
            <a:off x="0" y="1752600"/>
            <a:ext cx="2895600" cy="2585323"/>
          </a:xfrm>
          <a:prstGeom prst="rect">
            <a:avLst/>
          </a:prstGeom>
          <a:solidFill>
            <a:srgbClr val="FFC000"/>
          </a:solidFill>
        </p:spPr>
        <p:txBody>
          <a:bodyPr wrap="square" rtlCol="0">
            <a:spAutoFit/>
          </a:bodyPr>
          <a:lstStyle/>
          <a:p>
            <a:r>
              <a:rPr lang="en-US" u="sng" dirty="0"/>
              <a:t>Goals</a:t>
            </a:r>
          </a:p>
          <a:p>
            <a:pPr marL="112713" indent="-112713">
              <a:buFont typeface="Arial" panose="020B0604020202020204" pitchFamily="34" charset="0"/>
              <a:buChar char="•"/>
            </a:pPr>
            <a:r>
              <a:rPr lang="en-US" sz="1600" dirty="0"/>
              <a:t>Detailed event catalog</a:t>
            </a:r>
          </a:p>
          <a:p>
            <a:pPr marL="112713" indent="-112713">
              <a:buFont typeface="Arial" panose="020B0604020202020204" pitchFamily="34" charset="0"/>
              <a:buChar char="•"/>
            </a:pPr>
            <a:r>
              <a:rPr lang="en-US" sz="1600" dirty="0"/>
              <a:t>3D </a:t>
            </a:r>
            <a:r>
              <a:rPr lang="en-US" sz="1600" dirty="0" err="1"/>
              <a:t>Vp</a:t>
            </a:r>
            <a:r>
              <a:rPr lang="en-US" sz="1600" dirty="0"/>
              <a:t>, Vs, </a:t>
            </a:r>
            <a:r>
              <a:rPr lang="en-US" sz="1600" dirty="0" err="1"/>
              <a:t>Vp</a:t>
            </a:r>
            <a:r>
              <a:rPr lang="en-US" sz="1600" dirty="0"/>
              <a:t>/Vs, Q, anisotropy</a:t>
            </a:r>
          </a:p>
          <a:p>
            <a:pPr marL="112713" indent="-112713">
              <a:buFont typeface="Arial" panose="020B0604020202020204" pitchFamily="34" charset="0"/>
              <a:buChar char="•"/>
            </a:pPr>
            <a:r>
              <a:rPr lang="en-US" sz="1600" dirty="0"/>
              <a:t>Fault zone damage structure</a:t>
            </a:r>
          </a:p>
          <a:p>
            <a:pPr marL="112713" indent="-112713">
              <a:buFont typeface="Arial" panose="020B0604020202020204" pitchFamily="34" charset="0"/>
              <a:buChar char="•"/>
            </a:pPr>
            <a:r>
              <a:rPr lang="en-US" sz="1600" dirty="0"/>
              <a:t>Earthquake source properties (stress drops, full source mechanisms, directivities)</a:t>
            </a:r>
          </a:p>
          <a:p>
            <a:pPr marL="112713" indent="-112713">
              <a:buFont typeface="Arial" panose="020B0604020202020204" pitchFamily="34" charset="0"/>
              <a:buChar char="•"/>
            </a:pPr>
            <a:r>
              <a:rPr lang="en-US" sz="1600" dirty="0"/>
              <a:t>Temporal changes of </a:t>
            </a:r>
            <a:r>
              <a:rPr lang="en-US" sz="1600" dirty="0" err="1"/>
              <a:t>Vp</a:t>
            </a:r>
            <a:r>
              <a:rPr lang="en-US" sz="1600" dirty="0"/>
              <a:t>, Vs, Q</a:t>
            </a:r>
          </a:p>
          <a:p>
            <a:pPr marL="112713" indent="-112713">
              <a:buFont typeface="Arial" panose="020B0604020202020204" pitchFamily="34" charset="0"/>
              <a:buChar char="•"/>
            </a:pPr>
            <a:r>
              <a:rPr lang="en-US" sz="1600" dirty="0"/>
              <a:t>Comparison of sensors</a:t>
            </a:r>
          </a:p>
          <a:p>
            <a:endParaRPr lang="en-US" sz="1600" dirty="0"/>
          </a:p>
        </p:txBody>
      </p:sp>
      <p:sp>
        <p:nvSpPr>
          <p:cNvPr id="3" name="TextBox 2">
            <a:extLst>
              <a:ext uri="{FF2B5EF4-FFF2-40B4-BE49-F238E27FC236}">
                <a16:creationId xmlns:a16="http://schemas.microsoft.com/office/drawing/2014/main" id="{9B4C91CF-08BD-6444-B7ED-3DA7DAB8F99F}"/>
              </a:ext>
            </a:extLst>
          </p:cNvPr>
          <p:cNvSpPr txBox="1"/>
          <p:nvPr/>
        </p:nvSpPr>
        <p:spPr>
          <a:xfrm>
            <a:off x="8070457" y="4829263"/>
            <a:ext cx="1073543" cy="646331"/>
          </a:xfrm>
          <a:prstGeom prst="rect">
            <a:avLst/>
          </a:prstGeom>
          <a:noFill/>
        </p:spPr>
        <p:txBody>
          <a:bodyPr wrap="square" rtlCol="0">
            <a:spAutoFit/>
          </a:bodyPr>
          <a:lstStyle/>
          <a:p>
            <a:r>
              <a:rPr lang="en-US" b="1" i="1" dirty="0">
                <a:solidFill>
                  <a:srgbClr val="000000"/>
                </a:solidFill>
              </a:rPr>
              <a:t>Yehuda Ben-Zion</a:t>
            </a:r>
            <a:endParaRPr lang="en-US" dirty="0"/>
          </a:p>
        </p:txBody>
      </p:sp>
    </p:spTree>
    <p:extLst>
      <p:ext uri="{BB962C8B-B14F-4D97-AF65-F5344CB8AC3E}">
        <p14:creationId xmlns:p14="http://schemas.microsoft.com/office/powerpoint/2010/main" val="322418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1944</Words>
  <Application>Microsoft Macintosh PowerPoint</Application>
  <PresentationFormat>On-screen Show (4:3)</PresentationFormat>
  <Paragraphs>191</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Geohazards Rapid Response - Large Earthquakes</vt:lpstr>
      <vt:lpstr>Rapid Response to Large Earthquakes –  Key Scientific Targets </vt:lpstr>
      <vt:lpstr>PowerPoint Presentation</vt:lpstr>
      <vt:lpstr>PowerPoint Presentation</vt:lpstr>
      <vt:lpstr>PowerPoint Presentation</vt:lpstr>
      <vt:lpstr>PowerPoint Presentation</vt:lpstr>
      <vt:lpstr>M7.8 April 25, 2015 Gorkha earthquake,  Nepal RAPID aftershock deployment</vt:lpstr>
      <vt:lpstr>PowerPoint Presentation</vt:lpstr>
      <vt:lpstr>PowerPoint Presentation</vt:lpstr>
      <vt:lpstr>Preliminary results on fault damage zones</vt:lpstr>
      <vt:lpstr>DAS: optical fiber as Distributed Acoustic Sensors</vt:lpstr>
      <vt:lpstr>PowerPoint Presentation</vt:lpstr>
      <vt:lpstr>Instrumentation</vt:lpstr>
      <vt:lpstr>What seismic sensors do we need?</vt:lpstr>
      <vt:lpstr>Discussion Questions–  what do we need?</vt:lpstr>
      <vt:lpstr>Logistics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Geohazards Rapid Response - Large Earthquakes</dc:title>
  <dc:creator>Beck, Susan L - (slbeck)</dc:creator>
  <cp:lastModifiedBy>Beck, Susan L - (slbeck)</cp:lastModifiedBy>
  <cp:revision>31</cp:revision>
  <dcterms:created xsi:type="dcterms:W3CDTF">2019-10-02T03:03:07Z</dcterms:created>
  <dcterms:modified xsi:type="dcterms:W3CDTF">2019-10-08T18:33:48Z</dcterms:modified>
</cp:coreProperties>
</file>