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807" r:id="rId2"/>
    <p:sldId id="1808" r:id="rId3"/>
    <p:sldId id="1809" r:id="rId4"/>
    <p:sldId id="1810" r:id="rId5"/>
    <p:sldId id="1811" r:id="rId6"/>
    <p:sldId id="1812" r:id="rId7"/>
    <p:sldId id="181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0"/>
    <p:restoredTop sz="94698"/>
  </p:normalViewPr>
  <p:slideViewPr>
    <p:cSldViewPr snapToGrid="0" snapToObjects="1">
      <p:cViewPr varScale="1">
        <p:scale>
          <a:sx n="133" d="100"/>
          <a:sy n="133" d="100"/>
        </p:scale>
        <p:origin x="216" y="6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33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013E0-747B-1848-99EA-56702873FC31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B996D-18F4-ED4F-8FE7-E3033F8F2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216C5678-EE20-4FA5-88E2-6E0BD67A2E26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B11D738E-8962-435F-8C43-147B8DD7E819}" type="datetime1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09CAEA93-55E7-4DA9-90C2-089A26EEFEC4}" type="datetime1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E34CF3C7-6809-4F39-BD67-A75817BDDE0A}" type="datetime1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40BAADF0-1749-4E8B-9691-B44A5F8C0895}" type="datetime1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118BBB94-68E6-4675-A946-F1C5994EDBD7}" type="datetime1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55197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17965"/>
            <a:ext cx="8229600" cy="237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BD881-C766-864B-84DB-716FB192FB4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000" kern="1200">
          <a:solidFill>
            <a:schemeClr val="accent5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269A-329A-EE4A-ABE9-026938BB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197"/>
            <a:ext cx="8229600" cy="611590"/>
          </a:xfrm>
        </p:spPr>
        <p:txBody>
          <a:bodyPr/>
          <a:lstStyle/>
          <a:p>
            <a:r>
              <a:rPr lang="en-US" dirty="0"/>
              <a:t>Determining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885A-02DC-4F4F-85DA-B1C4A0C0A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9666"/>
            <a:ext cx="8229600" cy="3513221"/>
          </a:xfrm>
        </p:spPr>
        <p:txBody>
          <a:bodyPr>
            <a:normAutofit/>
          </a:bodyPr>
          <a:lstStyle/>
          <a:p>
            <a:r>
              <a:rPr lang="en-US" sz="3200" dirty="0"/>
              <a:t>Timeline for this project</a:t>
            </a:r>
          </a:p>
          <a:p>
            <a:r>
              <a:rPr lang="en-US" sz="3200" dirty="0"/>
              <a:t>Evaluation and qualifications</a:t>
            </a:r>
          </a:p>
          <a:p>
            <a:r>
              <a:rPr lang="en-US" sz="3200" dirty="0"/>
              <a:t>Procurement</a:t>
            </a:r>
          </a:p>
          <a:p>
            <a:r>
              <a:rPr lang="en-US" sz="3200" dirty="0"/>
              <a:t>Community Oversight</a:t>
            </a:r>
          </a:p>
          <a:p>
            <a:r>
              <a:rPr lang="en-US" sz="3200" dirty="0"/>
              <a:t>Operational Models</a:t>
            </a:r>
          </a:p>
        </p:txBody>
      </p:sp>
    </p:spTree>
    <p:extLst>
      <p:ext uri="{BB962C8B-B14F-4D97-AF65-F5344CB8AC3E}">
        <p14:creationId xmlns:p14="http://schemas.microsoft.com/office/powerpoint/2010/main" val="385536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AFF7E-5044-1F45-A92A-32BDCD196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" y="807778"/>
            <a:ext cx="8884119" cy="41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2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269A-329A-EE4A-ABE9-026938BB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197"/>
            <a:ext cx="8229600" cy="611590"/>
          </a:xfrm>
        </p:spPr>
        <p:txBody>
          <a:bodyPr/>
          <a:lstStyle/>
          <a:p>
            <a:r>
              <a:rPr lang="en-US" dirty="0"/>
              <a:t>Evaluation and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885A-02DC-4F4F-85DA-B1C4A0C0A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1166"/>
            <a:ext cx="8229600" cy="3083457"/>
          </a:xfrm>
        </p:spPr>
        <p:txBody>
          <a:bodyPr/>
          <a:lstStyle/>
          <a:p>
            <a:r>
              <a:rPr lang="en-US" dirty="0"/>
              <a:t>Identify key instrumentation types</a:t>
            </a:r>
          </a:p>
          <a:p>
            <a:r>
              <a:rPr lang="en-US" dirty="0"/>
              <a:t>New instrumentation (other than “more”)</a:t>
            </a:r>
          </a:p>
          <a:p>
            <a:pPr lvl="1"/>
            <a:r>
              <a:rPr lang="en-US" dirty="0"/>
              <a:t>Develop functional specifications, RFQ’s and evaluation criteria</a:t>
            </a:r>
          </a:p>
          <a:p>
            <a:pPr lvl="1"/>
            <a:r>
              <a:rPr lang="en-US" dirty="0"/>
              <a:t>Procure small evaluation sets</a:t>
            </a:r>
          </a:p>
          <a:p>
            <a:pPr lvl="1"/>
            <a:r>
              <a:rPr lang="en-US" dirty="0"/>
              <a:t>Evaluation and review by working group</a:t>
            </a:r>
          </a:p>
          <a:p>
            <a:r>
              <a:rPr lang="en-US" dirty="0"/>
              <a:t>Selection of one or more procurement options</a:t>
            </a:r>
          </a:p>
        </p:txBody>
      </p:sp>
    </p:spTree>
    <p:extLst>
      <p:ext uri="{BB962C8B-B14F-4D97-AF65-F5344CB8AC3E}">
        <p14:creationId xmlns:p14="http://schemas.microsoft.com/office/powerpoint/2010/main" val="352686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269A-329A-EE4A-ABE9-026938BB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197"/>
            <a:ext cx="8229600" cy="611590"/>
          </a:xfrm>
        </p:spPr>
        <p:txBody>
          <a:bodyPr/>
          <a:lstStyle/>
          <a:p>
            <a:r>
              <a:rPr lang="en-US" dirty="0"/>
              <a:t>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885A-02DC-4F4F-85DA-B1C4A0C0A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1166"/>
            <a:ext cx="8229600" cy="3083457"/>
          </a:xfrm>
        </p:spPr>
        <p:txBody>
          <a:bodyPr/>
          <a:lstStyle/>
          <a:p>
            <a:r>
              <a:rPr lang="en-US" dirty="0"/>
              <a:t>Develop final RFP’s</a:t>
            </a:r>
          </a:p>
          <a:p>
            <a:r>
              <a:rPr lang="en-US" dirty="0"/>
              <a:t>FAT</a:t>
            </a:r>
          </a:p>
          <a:p>
            <a:r>
              <a:rPr lang="en-US" dirty="0"/>
              <a:t>Integration with PASSCAL systems, inventory and logistics</a:t>
            </a:r>
          </a:p>
          <a:p>
            <a:r>
              <a:rPr lang="en-US" dirty="0"/>
              <a:t>USE IT</a:t>
            </a:r>
          </a:p>
        </p:txBody>
      </p:sp>
    </p:spTree>
    <p:extLst>
      <p:ext uri="{BB962C8B-B14F-4D97-AF65-F5344CB8AC3E}">
        <p14:creationId xmlns:p14="http://schemas.microsoft.com/office/powerpoint/2010/main" val="36778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269A-329A-EE4A-ABE9-026938BB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197"/>
            <a:ext cx="8229600" cy="611590"/>
          </a:xfrm>
        </p:spPr>
        <p:txBody>
          <a:bodyPr/>
          <a:lstStyle/>
          <a:p>
            <a:r>
              <a:rPr lang="en-US" dirty="0"/>
              <a:t>Community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885A-02DC-4F4F-85DA-B1C4A0C0A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1166"/>
            <a:ext cx="8229600" cy="3083457"/>
          </a:xfrm>
        </p:spPr>
        <p:txBody>
          <a:bodyPr/>
          <a:lstStyle/>
          <a:p>
            <a:r>
              <a:rPr lang="en-US" dirty="0"/>
              <a:t>IRIS PASSCAL Standing Committee (PASC)</a:t>
            </a:r>
          </a:p>
          <a:p>
            <a:pPr lvl="1"/>
            <a:r>
              <a:rPr lang="en-US" dirty="0"/>
              <a:t>Reporting to the IRIS Board of Directors</a:t>
            </a:r>
          </a:p>
          <a:p>
            <a:pPr lvl="1"/>
            <a:endParaRPr lang="en-US" dirty="0"/>
          </a:p>
          <a:p>
            <a:r>
              <a:rPr lang="en-US" dirty="0"/>
              <a:t>Potential Working Groups</a:t>
            </a:r>
          </a:p>
          <a:p>
            <a:pPr lvl="1"/>
            <a:r>
              <a:rPr lang="en-US" dirty="0"/>
              <a:t>Equipment Selection and Evaluation</a:t>
            </a:r>
          </a:p>
          <a:p>
            <a:pPr lvl="1"/>
            <a:r>
              <a:rPr lang="en-US" dirty="0"/>
              <a:t>Policy and Procedure approval for usage</a:t>
            </a:r>
          </a:p>
        </p:txBody>
      </p:sp>
    </p:spTree>
    <p:extLst>
      <p:ext uri="{BB962C8B-B14F-4D97-AF65-F5344CB8AC3E}">
        <p14:creationId xmlns:p14="http://schemas.microsoft.com/office/powerpoint/2010/main" val="270494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269A-329A-EE4A-ABE9-026938BB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197"/>
            <a:ext cx="8229600" cy="611590"/>
          </a:xfrm>
        </p:spPr>
        <p:txBody>
          <a:bodyPr/>
          <a:lstStyle/>
          <a:p>
            <a:r>
              <a:rPr lang="en-US" dirty="0"/>
              <a:t>Operational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885A-02DC-4F4F-85DA-B1C4A0C0A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1166"/>
            <a:ext cx="8229600" cy="3397718"/>
          </a:xfrm>
        </p:spPr>
        <p:txBody>
          <a:bodyPr>
            <a:normAutofit/>
          </a:bodyPr>
          <a:lstStyle/>
          <a:p>
            <a:r>
              <a:rPr lang="en-US" dirty="0"/>
              <a:t>Rapid Response will require immediately availability</a:t>
            </a:r>
          </a:p>
          <a:p>
            <a:pPr lvl="1"/>
            <a:r>
              <a:rPr lang="en-US" dirty="0"/>
              <a:t>Set aside equipment from the general PASSCAL Pool</a:t>
            </a:r>
          </a:p>
          <a:p>
            <a:pPr lvl="1"/>
            <a:r>
              <a:rPr lang="en-US" dirty="0"/>
              <a:t>Specialized PIC support to ensure it’s ready to go at all times</a:t>
            </a:r>
          </a:p>
          <a:p>
            <a:r>
              <a:rPr lang="en-US" dirty="0"/>
              <a:t>Need funding commitments to minimize risk</a:t>
            </a:r>
          </a:p>
          <a:p>
            <a:r>
              <a:rPr lang="en-US" dirty="0"/>
              <a:t>Duration may need to be limited</a:t>
            </a:r>
          </a:p>
          <a:p>
            <a:pPr lvl="1"/>
            <a:r>
              <a:rPr lang="en-US" dirty="0"/>
              <a:t>Difficult if short term responses turn into long term monitoring experiments</a:t>
            </a:r>
          </a:p>
          <a:p>
            <a:pPr lvl="1"/>
            <a:r>
              <a:rPr lang="en-US" dirty="0"/>
              <a:t>Options to transition into more standard PASSCAL experiment</a:t>
            </a:r>
          </a:p>
          <a:p>
            <a:pPr lvl="1"/>
            <a:r>
              <a:rPr lang="en-US" dirty="0"/>
              <a:t>Return/replace equipment to Rapid Response pool</a:t>
            </a:r>
          </a:p>
          <a:p>
            <a:r>
              <a:rPr lang="en-US" dirty="0"/>
              <a:t>Policy review through the PASC/IRIS Board</a:t>
            </a:r>
          </a:p>
        </p:txBody>
      </p:sp>
    </p:spTree>
    <p:extLst>
      <p:ext uri="{BB962C8B-B14F-4D97-AF65-F5344CB8AC3E}">
        <p14:creationId xmlns:p14="http://schemas.microsoft.com/office/powerpoint/2010/main" val="216024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269A-329A-EE4A-ABE9-026938BB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197"/>
            <a:ext cx="8229600" cy="611590"/>
          </a:xfrm>
        </p:spPr>
        <p:txBody>
          <a:bodyPr/>
          <a:lstStyle/>
          <a:p>
            <a:r>
              <a:rPr lang="en-US" dirty="0"/>
              <a:t>Operational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885A-02DC-4F4F-85DA-B1C4A0C0A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1166"/>
            <a:ext cx="8229600" cy="3083457"/>
          </a:xfrm>
        </p:spPr>
        <p:txBody>
          <a:bodyPr/>
          <a:lstStyle/>
          <a:p>
            <a:r>
              <a:rPr lang="en-US" dirty="0"/>
              <a:t>Coordination with other Geohazards Groups</a:t>
            </a:r>
          </a:p>
          <a:p>
            <a:pPr lvl="1"/>
            <a:r>
              <a:rPr lang="en-US" dirty="0"/>
              <a:t>UNAVCO/GAGE, USGS, NOAA,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Incorporation of coordination within SAGE policies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11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134</TotalTime>
  <Words>195</Words>
  <Application>Microsoft Macintosh PowerPoint</Application>
  <PresentationFormat>On-screen Show (16:9)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Palatino Linotype</vt:lpstr>
      <vt:lpstr>Executive</vt:lpstr>
      <vt:lpstr>Determining Capabilities</vt:lpstr>
      <vt:lpstr>PowerPoint Presentation</vt:lpstr>
      <vt:lpstr>Evaluation and Qualifications</vt:lpstr>
      <vt:lpstr>Procurement</vt:lpstr>
      <vt:lpstr>Community Oversight</vt:lpstr>
      <vt:lpstr>Operational Models</vt:lpstr>
      <vt:lpstr>Operational Models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Apologies for  the Short Notice</dc:title>
  <dc:creator>Johanna Adams</dc:creator>
  <cp:lastModifiedBy>Kent Anderson</cp:lastModifiedBy>
  <cp:revision>29</cp:revision>
  <dcterms:created xsi:type="dcterms:W3CDTF">2013-11-22T17:03:54Z</dcterms:created>
  <dcterms:modified xsi:type="dcterms:W3CDTF">2019-10-08T16:28:12Z</dcterms:modified>
</cp:coreProperties>
</file>