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6" r:id="rId1"/>
  </p:sldMasterIdLst>
  <p:sldIdLst>
    <p:sldId id="256" r:id="rId2"/>
    <p:sldId id="261" r:id="rId3"/>
    <p:sldId id="257" r:id="rId4"/>
    <p:sldId id="262" r:id="rId5"/>
    <p:sldId id="393" r:id="rId6"/>
    <p:sldId id="484" r:id="rId7"/>
    <p:sldId id="483" r:id="rId8"/>
    <p:sldId id="485" r:id="rId9"/>
    <p:sldId id="259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1"/>
    <p:restoredTop sz="94630"/>
  </p:normalViewPr>
  <p:slideViewPr>
    <p:cSldViewPr snapToGrid="0" snapToObjects="1">
      <p:cViewPr varScale="1">
        <p:scale>
          <a:sx n="108" d="100"/>
          <a:sy n="108" d="100"/>
        </p:scale>
        <p:origin x="2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28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9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47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6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0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6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0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59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4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1B22662-3DB7-B44E-BD38-131EBEDF187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9F08C8C-34AE-684B-9232-A8A5A2C40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2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2016RG000542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4EC5A-AEF3-944F-B179-67D6CE099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003" y="359929"/>
            <a:ext cx="11283030" cy="1156637"/>
          </a:xfrm>
        </p:spPr>
        <p:txBody>
          <a:bodyPr/>
          <a:lstStyle/>
          <a:p>
            <a:r>
              <a:rPr lang="en-US" b="1" dirty="0"/>
              <a:t>Induced Seismicity hazards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7C813-C5F0-7A49-900D-13AF158C1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7366" y="1814417"/>
            <a:ext cx="3889798" cy="4559300"/>
          </a:xfrm>
        </p:spPr>
        <p:txBody>
          <a:bodyPr>
            <a:normAutofit/>
          </a:bodyPr>
          <a:lstStyle/>
          <a:p>
            <a:r>
              <a:rPr lang="en-US" b="1" dirty="0"/>
              <a:t>Summary of Webinar</a:t>
            </a:r>
          </a:p>
          <a:p>
            <a:r>
              <a:rPr lang="en-US" b="1" dirty="0"/>
              <a:t>Thursday, September 26th @ 3pm ET</a:t>
            </a:r>
          </a:p>
          <a:p>
            <a:br>
              <a:rPr lang="en-US" dirty="0"/>
            </a:br>
            <a:r>
              <a:rPr lang="en-US" dirty="0"/>
              <a:t>Host: Heather DeShon, SMU</a:t>
            </a:r>
          </a:p>
          <a:p>
            <a:endParaRPr lang="en-US" dirty="0"/>
          </a:p>
          <a:p>
            <a:r>
              <a:rPr lang="en-US" dirty="0"/>
              <a:t>Invited Speakers: </a:t>
            </a:r>
          </a:p>
          <a:p>
            <a:r>
              <a:rPr lang="en-US" dirty="0"/>
              <a:t>Mike Brudzinski, Miami-Ohio</a:t>
            </a:r>
          </a:p>
          <a:p>
            <a:r>
              <a:rPr lang="en-US" dirty="0"/>
              <a:t>Stephen Veitch, UTEP</a:t>
            </a:r>
          </a:p>
          <a:p>
            <a:r>
              <a:rPr lang="en-US" dirty="0"/>
              <a:t>Jake Walter, OGS</a:t>
            </a:r>
          </a:p>
          <a:p>
            <a:r>
              <a:rPr lang="en-US" dirty="0"/>
              <a:t>Elizabeth Cochran, USGS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DC1A9-93A6-FD49-8650-EEA96E9F3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43"/>
          <a:stretch/>
        </p:blipFill>
        <p:spPr>
          <a:xfrm>
            <a:off x="478003" y="1814417"/>
            <a:ext cx="7439363" cy="455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83364-C060-E943-801D-D94AC9EA3EBE}"/>
              </a:ext>
            </a:extLst>
          </p:cNvPr>
          <p:cNvSpPr txBox="1"/>
          <p:nvPr/>
        </p:nvSpPr>
        <p:spPr>
          <a:xfrm>
            <a:off x="312234" y="6373717"/>
            <a:ext cx="820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Credit </a:t>
            </a:r>
            <a:r>
              <a:rPr lang="en-US" dirty="0" err="1"/>
              <a:t>Grigoli</a:t>
            </a:r>
            <a:r>
              <a:rPr lang="en-US" dirty="0"/>
              <a:t> et al. 2017 </a:t>
            </a:r>
            <a:r>
              <a:rPr lang="en-US" b="1" dirty="0">
                <a:hlinkClick r:id="rId3"/>
              </a:rPr>
              <a:t>https://doi.org/10.1002/2016RG000542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1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D751F766-0D11-D44E-B774-556C08A03B93}"/>
              </a:ext>
            </a:extLst>
          </p:cNvPr>
          <p:cNvSpPr/>
          <p:nvPr/>
        </p:nvSpPr>
        <p:spPr>
          <a:xfrm>
            <a:off x="-1688122" y="0"/>
            <a:ext cx="7765364" cy="6858000"/>
          </a:xfrm>
          <a:prstGeom prst="rect">
            <a:avLst/>
          </a:prstGeom>
          <a:blipFill>
            <a:blip r:embed="rId2" cstate="print">
              <a:alphaModFix amt="6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E8CFB0-AF03-1644-ABBA-E4076D8F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0" y="374552"/>
            <a:ext cx="4815840" cy="1299504"/>
          </a:xfrm>
        </p:spPr>
        <p:txBody>
          <a:bodyPr>
            <a:noAutofit/>
          </a:bodyPr>
          <a:lstStyle/>
          <a:p>
            <a:r>
              <a:rPr lang="en-US" sz="3400" dirty="0"/>
              <a:t>Questions to Keep in Mind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7A701-AD15-B544-8738-84FEE7A7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1983545"/>
            <a:ext cx="4815840" cy="487445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000" dirty="0"/>
              <a:t>What are the key missing data needed to effectively estimate short- and long-term hazard &amp; design mitigation strategies?</a:t>
            </a:r>
          </a:p>
          <a:p>
            <a:endParaRPr lang="en-US" sz="2000" dirty="0"/>
          </a:p>
          <a:p>
            <a:r>
              <a:rPr lang="en-US" sz="2000" dirty="0"/>
              <a:t>What are the strengths of existing capabilities?  What strengths cannot be lost?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What are the limitations of existing capabilities?  Which limitations need to be overcome first to address fundamental science?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4A99C-6AE4-7943-932C-82C5113A298F}"/>
              </a:ext>
            </a:extLst>
          </p:cNvPr>
          <p:cNvSpPr txBox="1"/>
          <p:nvPr/>
        </p:nvSpPr>
        <p:spPr>
          <a:xfrm>
            <a:off x="3768436" y="51386"/>
            <a:ext cx="2308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Nodes in Pecos, TX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Provided by S. Veitch</a:t>
            </a:r>
          </a:p>
        </p:txBody>
      </p:sp>
    </p:spTree>
    <p:extLst>
      <p:ext uri="{BB962C8B-B14F-4D97-AF65-F5344CB8AC3E}">
        <p14:creationId xmlns:p14="http://schemas.microsoft.com/office/powerpoint/2010/main" val="344599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Background.pdf">
            <a:extLst>
              <a:ext uri="{FF2B5EF4-FFF2-40B4-BE49-F238E27FC236}">
                <a16:creationId xmlns:a16="http://schemas.microsoft.com/office/drawing/2014/main" id="{1376C60B-F873-7D44-AADE-AA1396456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1"/>
          <a:stretch/>
        </p:blipFill>
        <p:spPr>
          <a:xfrm>
            <a:off x="-83130" y="-6142"/>
            <a:ext cx="6170037" cy="6891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9AD87-E3D8-C245-8A29-08518B1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622846"/>
            <a:ext cx="4486656" cy="114149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Deployment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C2037-B1B2-A54B-88EB-1C2F1516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390" y="467651"/>
            <a:ext cx="4815840" cy="60810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Operational Monitoring </a:t>
            </a:r>
          </a:p>
          <a:p>
            <a:pPr lvl="1"/>
            <a:r>
              <a:rPr lang="en-US" sz="2000" dirty="0"/>
              <a:t>Real-time earthquake detection </a:t>
            </a:r>
          </a:p>
          <a:p>
            <a:pPr lvl="1"/>
            <a:r>
              <a:rPr lang="en-US" sz="2000" dirty="0"/>
              <a:t>Situational awareness for communicating to stakeholders (local, state, federal governments, emergency responders, regulators, public, etc.</a:t>
            </a:r>
          </a:p>
          <a:p>
            <a:pPr lvl="1"/>
            <a:endParaRPr lang="en-US" sz="2000" dirty="0"/>
          </a:p>
          <a:p>
            <a:r>
              <a:rPr lang="en-US" sz="2400" dirty="0"/>
              <a:t>Research Studies</a:t>
            </a:r>
          </a:p>
          <a:p>
            <a:pPr lvl="1"/>
            <a:r>
              <a:rPr lang="en-US" sz="2000" dirty="0"/>
              <a:t>Understand the relationship between seismicity and human activities (oil &amp; gas activities, geothermal, CO2 sequestration, mining, dam impoundment, etc.)</a:t>
            </a:r>
          </a:p>
          <a:p>
            <a:pPr lvl="1"/>
            <a:r>
              <a:rPr lang="en-US" sz="2000" dirty="0"/>
              <a:t>Estimate expected magnitudes, resulting ground motions</a:t>
            </a:r>
          </a:p>
          <a:p>
            <a:pPr lvl="1"/>
            <a:r>
              <a:rPr lang="en-US" sz="2000" dirty="0"/>
              <a:t>Use findings to forecast hazard, inform operators/regulators on best practices.</a:t>
            </a:r>
          </a:p>
          <a:p>
            <a:endParaRPr lang="en-US" sz="2300" dirty="0"/>
          </a:p>
          <a:p>
            <a:r>
              <a:rPr lang="en-US" sz="2300" dirty="0"/>
              <a:t>Educational &amp; Community Impacts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E4D05-DF17-8340-B0B4-F6F2E73609EC}"/>
              </a:ext>
            </a:extLst>
          </p:cNvPr>
          <p:cNvSpPr txBox="1"/>
          <p:nvPr/>
        </p:nvSpPr>
        <p:spPr>
          <a:xfrm>
            <a:off x="3026758" y="6211669"/>
            <a:ext cx="306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Nodal &amp; BB deployment, OK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Image provided by E. Cochran</a:t>
            </a:r>
          </a:p>
        </p:txBody>
      </p:sp>
    </p:spTree>
    <p:extLst>
      <p:ext uri="{BB962C8B-B14F-4D97-AF65-F5344CB8AC3E}">
        <p14:creationId xmlns:p14="http://schemas.microsoft.com/office/powerpoint/2010/main" val="291905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7A2E2B-99A8-C54A-BA3A-22A775BD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338880"/>
            <a:ext cx="4486656" cy="1141497"/>
          </a:xfrm>
        </p:spPr>
        <p:txBody>
          <a:bodyPr/>
          <a:lstStyle/>
          <a:p>
            <a:r>
              <a:rPr lang="en-US" dirty="0"/>
              <a:t>Rapid Response Challenges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C513C2-737A-094C-8396-C9FF2D033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5163711F-97A3-D049-9AFF-3292515A4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" r="51312" b="27681"/>
          <a:stretch/>
        </p:blipFill>
        <p:spPr>
          <a:xfrm>
            <a:off x="6273945" y="119466"/>
            <a:ext cx="3388671" cy="330953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03C58E-420F-6F4F-8847-9A4663B42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024" y="1665026"/>
            <a:ext cx="5131558" cy="519297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400" dirty="0"/>
              <a:t>Establishing a baseline dataset remains difficult &amp; identifying the relevant data to baseline remains an issue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Events can be small &amp; shallow, requiring many stations close to the source zone and high sampling rates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We fail to monitor the beginning of the activation of fault(s), capture the middle, and frequently have to remove instruments before the sequences end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Coverage is uneven, noise can be an issue, telemetry may not work, wide range of sensors can be in the field, tilt in clays, rural and metropolitan deployment/security concerns</a:t>
            </a:r>
          </a:p>
        </p:txBody>
      </p:sp>
      <p:pic>
        <p:nvPicPr>
          <p:cNvPr id="13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BE37E660-C41A-5D40-9CE6-1C5B036F0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2" r="1930" b="27309"/>
          <a:stretch/>
        </p:blipFill>
        <p:spPr>
          <a:xfrm>
            <a:off x="9042553" y="2895419"/>
            <a:ext cx="3149447" cy="2927586"/>
          </a:xfrm>
          <a:prstGeom prst="rect">
            <a:avLst/>
          </a:prstGeom>
        </p:spPr>
      </p:pic>
      <p:pic>
        <p:nvPicPr>
          <p:cNvPr id="1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5871C41D-5DAF-F648-809B-A43050B4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4" t="74079" r="47124" b="3053"/>
          <a:stretch/>
        </p:blipFill>
        <p:spPr>
          <a:xfrm>
            <a:off x="9662616" y="119466"/>
            <a:ext cx="1889304" cy="1105469"/>
          </a:xfrm>
          <a:prstGeom prst="rect">
            <a:avLst/>
          </a:prstGeom>
        </p:spPr>
      </p:pic>
      <p:pic>
        <p:nvPicPr>
          <p:cNvPr id="16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76C0BB2F-78C5-884D-BA90-E8FE24BC8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7" t="73654" r="9068" b="2877"/>
          <a:stretch/>
        </p:blipFill>
        <p:spPr>
          <a:xfrm>
            <a:off x="9109198" y="5823005"/>
            <a:ext cx="3016156" cy="1134578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7F2266D-9478-9B40-9731-157FF54D8719}"/>
              </a:ext>
            </a:extLst>
          </p:cNvPr>
          <p:cNvSpPr/>
          <p:nvPr/>
        </p:nvSpPr>
        <p:spPr>
          <a:xfrm>
            <a:off x="6273945" y="3780430"/>
            <a:ext cx="2651691" cy="22728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 of a typical situation: </a:t>
            </a:r>
          </a:p>
          <a:p>
            <a:pPr algn="ctr"/>
            <a:r>
              <a:rPr lang="en-US" dirty="0"/>
              <a:t>The North Texas Rapid Response Seismic Networks</a:t>
            </a:r>
          </a:p>
        </p:txBody>
      </p:sp>
    </p:spTree>
    <p:extLst>
      <p:ext uri="{BB962C8B-B14F-4D97-AF65-F5344CB8AC3E}">
        <p14:creationId xmlns:p14="http://schemas.microsoft.com/office/powerpoint/2010/main" val="30253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A61B88-8D66-8D4E-937E-A40208129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366" y="0"/>
            <a:ext cx="5296634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60D5915-F5E6-4D4A-853F-68527F29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262564"/>
            <a:ext cx="6160820" cy="1188720"/>
          </a:xfrm>
        </p:spPr>
        <p:txBody>
          <a:bodyPr/>
          <a:lstStyle/>
          <a:p>
            <a:r>
              <a:rPr lang="en-US" dirty="0"/>
              <a:t>Technical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F69E3-BF5A-664A-BA31-0BD1A08D4030}"/>
              </a:ext>
            </a:extLst>
          </p:cNvPr>
          <p:cNvSpPr txBox="1"/>
          <p:nvPr/>
        </p:nvSpPr>
        <p:spPr>
          <a:xfrm>
            <a:off x="484909" y="1649186"/>
            <a:ext cx="616082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Record earthquakes across a variety of sizes</a:t>
            </a:r>
            <a:endParaRPr lang="en-US" sz="2200" dirty="0"/>
          </a:p>
          <a:p>
            <a:r>
              <a:rPr lang="en-US" dirty="0"/>
              <a:t>– societal obligation to assist with timely public reporting  </a:t>
            </a:r>
          </a:p>
          <a:p>
            <a:r>
              <a:rPr lang="en-US" sz="2200" dirty="0"/>
              <a:t> </a:t>
            </a:r>
          </a:p>
          <a:p>
            <a:r>
              <a:rPr lang="en-US" sz="2200" dirty="0"/>
              <a:t>Record strong motions</a:t>
            </a:r>
          </a:p>
          <a:p>
            <a:r>
              <a:rPr lang="en-US" dirty="0"/>
              <a:t>– opportunity to understand short- &amp; long-term hazard</a:t>
            </a:r>
          </a:p>
          <a:p>
            <a:r>
              <a:rPr lang="en-US" sz="2200" dirty="0"/>
              <a:t> </a:t>
            </a:r>
          </a:p>
          <a:p>
            <a:r>
              <a:rPr lang="en-US" sz="2200" dirty="0"/>
              <a:t>Continuous data, 3 component</a:t>
            </a:r>
          </a:p>
          <a:p>
            <a:endParaRPr lang="en-US" sz="2200" dirty="0"/>
          </a:p>
          <a:p>
            <a:r>
              <a:rPr lang="en-US" sz="2200" dirty="0"/>
              <a:t>Robust sensor housing and tilt-tolerance</a:t>
            </a:r>
          </a:p>
          <a:p>
            <a:r>
              <a:rPr lang="en-US" dirty="0"/>
              <a:t>– even when directly buried (reduced noise)</a:t>
            </a:r>
          </a:p>
          <a:p>
            <a:r>
              <a:rPr lang="en-US" sz="2200" b="1" dirty="0"/>
              <a:t> </a:t>
            </a:r>
            <a:endParaRPr lang="en-US" sz="2200" dirty="0"/>
          </a:p>
          <a:p>
            <a:r>
              <a:rPr lang="en-US" sz="2200" b="1" dirty="0"/>
              <a:t>Telemetry-capable</a:t>
            </a:r>
            <a:endParaRPr lang="en-US" sz="2200" dirty="0"/>
          </a:p>
          <a:p>
            <a:r>
              <a:rPr lang="en-US" sz="2200" dirty="0"/>
              <a:t> </a:t>
            </a:r>
          </a:p>
          <a:p>
            <a:r>
              <a:rPr lang="en-US" sz="2200" dirty="0"/>
              <a:t>Easy and fast metadata creation </a:t>
            </a:r>
          </a:p>
          <a:p>
            <a:r>
              <a:rPr lang="en-US" dirty="0"/>
              <a:t>– continued support of PDCC!</a:t>
            </a:r>
          </a:p>
          <a:p>
            <a:r>
              <a:rPr lang="en-US" dirty="0"/>
              <a:t> 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7913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09B335-62F8-3A45-9860-A2570BF23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2000"/>
          </a:blip>
          <a:srcRect l="37553" t="9906" r="22427"/>
          <a:stretch/>
        </p:blipFill>
        <p:spPr>
          <a:xfrm>
            <a:off x="9027" y="337624"/>
            <a:ext cx="6068291" cy="7684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1D9EF3-1916-4546-9932-43D01BE6D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20721" r="16596" b="19351"/>
          <a:stretch/>
        </p:blipFill>
        <p:spPr>
          <a:xfrm>
            <a:off x="319453" y="3531385"/>
            <a:ext cx="1156259" cy="759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E908-7483-4684-A7DA-6F517FC52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553574"/>
            <a:ext cx="4486656" cy="1141497"/>
          </a:xfrm>
        </p:spPr>
        <p:txBody>
          <a:bodyPr/>
          <a:lstStyle/>
          <a:p>
            <a:r>
              <a:rPr lang="en-US" dirty="0"/>
              <a:t>Telemetry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0364D-632E-4610-94DF-45FD0E398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2225" y="337624"/>
            <a:ext cx="4815840" cy="6326412"/>
          </a:xfrm>
        </p:spPr>
        <p:txBody>
          <a:bodyPr>
            <a:noAutofit/>
          </a:bodyPr>
          <a:lstStyle/>
          <a:p>
            <a:r>
              <a:rPr lang="en-US" sz="2000" dirty="0"/>
              <a:t>Rapid response begins when an event of significance is detected</a:t>
            </a:r>
          </a:p>
          <a:p>
            <a:pPr lvl="1"/>
            <a:r>
              <a:rPr lang="en-US" sz="1800" dirty="0"/>
              <a:t>Template matching, location, frequency-magnitude distribution, focal mechanisms, stress drops, etc.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2000" dirty="0"/>
              <a:t>State geologic survey &amp;/or USGS seeks to be first to report origin and magnitude</a:t>
            </a:r>
          </a:p>
          <a:p>
            <a:r>
              <a:rPr lang="en-US" sz="2000" dirty="0"/>
              <a:t>State regulator needs to evaluate if operator response is needed</a:t>
            </a:r>
          </a:p>
          <a:p>
            <a:r>
              <a:rPr lang="en-US" sz="2000" dirty="0"/>
              <a:t>Operators use the data to know if activity will affect them</a:t>
            </a:r>
          </a:p>
          <a:p>
            <a:pPr lvl="1"/>
            <a:r>
              <a:rPr lang="en-US" sz="1800" dirty="0"/>
              <a:t>Some are monitoring to adjust operations to avoid regulatory response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E7CC8E-A846-D147-977C-5DD22DB63723}"/>
              </a:ext>
            </a:extLst>
          </p:cNvPr>
          <p:cNvCxnSpPr/>
          <p:nvPr/>
        </p:nvCxnSpPr>
        <p:spPr>
          <a:xfrm>
            <a:off x="1322363" y="4179783"/>
            <a:ext cx="1280160" cy="67357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27F2CD-808A-A94C-B18B-EB14AFC6D297}"/>
              </a:ext>
            </a:extLst>
          </p:cNvPr>
          <p:cNvSpPr/>
          <p:nvPr/>
        </p:nvSpPr>
        <p:spPr>
          <a:xfrm>
            <a:off x="6722225" y="2115367"/>
            <a:ext cx="4815840" cy="176299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06" marR="381580" algn="ctr">
              <a:lnSpc>
                <a:spcPct val="101400"/>
              </a:lnSpc>
            </a:pPr>
            <a:r>
              <a:rPr lang="en-US" sz="2000" spc="132" dirty="0">
                <a:latin typeface="Arial Narrow"/>
                <a:cs typeface="Arial Narrow"/>
              </a:rPr>
              <a:t>Relationships &amp; communication</a:t>
            </a:r>
            <a:r>
              <a:rPr lang="en-US" sz="2000" spc="124" dirty="0">
                <a:latin typeface="Arial Narrow"/>
                <a:cs typeface="Arial Narrow"/>
              </a:rPr>
              <a:t> </a:t>
            </a:r>
            <a:r>
              <a:rPr lang="en-US" sz="2000" spc="168" dirty="0">
                <a:latin typeface="Arial Narrow"/>
                <a:cs typeface="Arial Narrow"/>
              </a:rPr>
              <a:t>with</a:t>
            </a:r>
            <a:r>
              <a:rPr lang="en-US" sz="2000" spc="137" dirty="0">
                <a:latin typeface="Arial Narrow"/>
                <a:cs typeface="Arial Narrow"/>
              </a:rPr>
              <a:t> </a:t>
            </a:r>
            <a:r>
              <a:rPr lang="en-US" sz="2000" spc="176" dirty="0">
                <a:latin typeface="Arial Narrow"/>
                <a:cs typeface="Arial Narrow"/>
              </a:rPr>
              <a:t>local</a:t>
            </a:r>
            <a:r>
              <a:rPr lang="en-US" sz="2000" spc="119" dirty="0">
                <a:latin typeface="Arial Narrow"/>
                <a:cs typeface="Arial Narrow"/>
              </a:rPr>
              <a:t> </a:t>
            </a:r>
            <a:r>
              <a:rPr lang="en-US" sz="2000" spc="180" dirty="0">
                <a:latin typeface="Arial Narrow"/>
                <a:cs typeface="Arial Narrow"/>
              </a:rPr>
              <a:t>agencies,</a:t>
            </a:r>
            <a:r>
              <a:rPr lang="en-US" sz="2000" spc="119" dirty="0">
                <a:latin typeface="Arial Narrow"/>
                <a:cs typeface="Arial Narrow"/>
              </a:rPr>
              <a:t> </a:t>
            </a:r>
            <a:r>
              <a:rPr lang="en-US" sz="2000" spc="159" dirty="0">
                <a:latin typeface="Arial Narrow"/>
                <a:cs typeface="Arial Narrow"/>
              </a:rPr>
              <a:t>state</a:t>
            </a:r>
            <a:r>
              <a:rPr lang="en-US" sz="2000" spc="141" dirty="0">
                <a:latin typeface="Arial Narrow"/>
                <a:cs typeface="Arial Narrow"/>
              </a:rPr>
              <a:t> </a:t>
            </a:r>
            <a:r>
              <a:rPr lang="en-US" sz="2000" spc="106" dirty="0">
                <a:latin typeface="Arial Narrow"/>
                <a:cs typeface="Arial Narrow"/>
              </a:rPr>
              <a:t>surveys,</a:t>
            </a:r>
            <a:r>
              <a:rPr lang="en-US" sz="2000" spc="119" dirty="0">
                <a:latin typeface="Arial Narrow"/>
                <a:cs typeface="Arial Narrow"/>
              </a:rPr>
              <a:t> </a:t>
            </a:r>
            <a:r>
              <a:rPr lang="en-US" sz="2000" spc="141" dirty="0">
                <a:latin typeface="Arial Narrow"/>
                <a:cs typeface="Arial Narrow"/>
              </a:rPr>
              <a:t>or</a:t>
            </a:r>
            <a:r>
              <a:rPr lang="en-US" sz="2000" spc="115" dirty="0">
                <a:latin typeface="Arial Narrow"/>
                <a:cs typeface="Arial Narrow"/>
              </a:rPr>
              <a:t> </a:t>
            </a:r>
            <a:r>
              <a:rPr lang="en-US" sz="2000" spc="185" dirty="0">
                <a:latin typeface="Arial Narrow"/>
                <a:cs typeface="Arial Narrow"/>
              </a:rPr>
              <a:t>landowners</a:t>
            </a:r>
            <a:r>
              <a:rPr lang="en-US" sz="2000" spc="124" dirty="0">
                <a:latin typeface="Arial Narrow"/>
                <a:cs typeface="Arial Narrow"/>
              </a:rPr>
              <a:t> </a:t>
            </a:r>
            <a:r>
              <a:rPr lang="en-US" sz="2000" spc="260" dirty="0">
                <a:latin typeface="Arial Narrow"/>
                <a:cs typeface="Arial Narrow"/>
              </a:rPr>
              <a:t>can</a:t>
            </a:r>
            <a:r>
              <a:rPr lang="en-US" sz="2000" spc="137" dirty="0">
                <a:latin typeface="Arial Narrow"/>
                <a:cs typeface="Arial Narrow"/>
              </a:rPr>
              <a:t> </a:t>
            </a:r>
            <a:r>
              <a:rPr lang="en-US" sz="2000" spc="128" dirty="0">
                <a:latin typeface="Arial Narrow"/>
                <a:cs typeface="Arial Narrow"/>
              </a:rPr>
              <a:t>really</a:t>
            </a:r>
            <a:r>
              <a:rPr lang="en-US" sz="2000" spc="132" dirty="0">
                <a:latin typeface="Arial Narrow"/>
                <a:cs typeface="Arial Narrow"/>
              </a:rPr>
              <a:t> </a:t>
            </a:r>
            <a:r>
              <a:rPr lang="en-US" sz="2000" spc="180" dirty="0">
                <a:latin typeface="Arial Narrow"/>
                <a:cs typeface="Arial Narrow"/>
              </a:rPr>
              <a:t>benefit</a:t>
            </a:r>
            <a:r>
              <a:rPr lang="en-US" sz="2000" spc="124" dirty="0">
                <a:latin typeface="Arial Narrow"/>
                <a:cs typeface="Arial Narrow"/>
              </a:rPr>
              <a:t> </a:t>
            </a:r>
            <a:r>
              <a:rPr lang="en-US" sz="2000" spc="221" dirty="0">
                <a:latin typeface="Arial Narrow"/>
                <a:cs typeface="Arial Narrow"/>
              </a:rPr>
              <a:t>(and</a:t>
            </a:r>
            <a:r>
              <a:rPr lang="en-US" sz="2000" spc="141" dirty="0">
                <a:latin typeface="Arial Narrow"/>
                <a:cs typeface="Arial Narrow"/>
              </a:rPr>
              <a:t> </a:t>
            </a:r>
            <a:r>
              <a:rPr lang="en-US" sz="2000" spc="163" dirty="0">
                <a:latin typeface="Arial Narrow"/>
                <a:cs typeface="Arial Narrow"/>
              </a:rPr>
              <a:t>enrich)  </a:t>
            </a:r>
            <a:r>
              <a:rPr lang="en-US" sz="2000" spc="159" dirty="0">
                <a:latin typeface="Arial Narrow"/>
                <a:cs typeface="Arial Narrow"/>
              </a:rPr>
              <a:t>projects </a:t>
            </a:r>
            <a:r>
              <a:rPr lang="en-US" sz="2000" spc="141" dirty="0">
                <a:latin typeface="Arial Narrow"/>
                <a:cs typeface="Arial Narrow"/>
              </a:rPr>
              <a:t>regardless </a:t>
            </a:r>
            <a:r>
              <a:rPr lang="en-US" sz="2000" spc="176" dirty="0">
                <a:latin typeface="Arial Narrow"/>
                <a:cs typeface="Arial Narrow"/>
              </a:rPr>
              <a:t>of </a:t>
            </a:r>
            <a:r>
              <a:rPr lang="en-US" sz="2000" spc="194" dirty="0">
                <a:latin typeface="Arial Narrow"/>
                <a:cs typeface="Arial Narrow"/>
              </a:rPr>
              <a:t>the </a:t>
            </a:r>
            <a:r>
              <a:rPr lang="en-US" sz="2000" spc="185" dirty="0">
                <a:latin typeface="Arial Narrow"/>
                <a:cs typeface="Arial Narrow"/>
              </a:rPr>
              <a:t>experiment</a:t>
            </a:r>
            <a:r>
              <a:rPr lang="en-US" sz="2000" spc="-57" dirty="0">
                <a:latin typeface="Arial Narrow"/>
                <a:cs typeface="Arial Narrow"/>
              </a:rPr>
              <a:t> </a:t>
            </a:r>
            <a:r>
              <a:rPr lang="en-US" sz="2000" spc="110" dirty="0">
                <a:latin typeface="Arial Narrow"/>
                <a:cs typeface="Arial Narrow"/>
              </a:rPr>
              <a:t>style</a:t>
            </a:r>
            <a:endParaRPr lang="en-US" sz="2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82327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71649244-AB19-FC44-8D7D-7039C8147AB3}"/>
              </a:ext>
            </a:extLst>
          </p:cNvPr>
          <p:cNvSpPr/>
          <p:nvPr/>
        </p:nvSpPr>
        <p:spPr>
          <a:xfrm>
            <a:off x="-1688122" y="0"/>
            <a:ext cx="7765364" cy="6858000"/>
          </a:xfrm>
          <a:prstGeom prst="rect">
            <a:avLst/>
          </a:prstGeom>
          <a:blipFill>
            <a:blip r:embed="rId2" cstate="print">
              <a:alphaModFix amt="6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7ED00-9F28-BD42-8565-0720FA564F1E}"/>
              </a:ext>
            </a:extLst>
          </p:cNvPr>
          <p:cNvSpPr txBox="1"/>
          <p:nvPr/>
        </p:nvSpPr>
        <p:spPr>
          <a:xfrm>
            <a:off x="3639269" y="6124334"/>
            <a:ext cx="2308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Node in Pecos, TX</a:t>
            </a:r>
          </a:p>
          <a:p>
            <a:pPr algn="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Provided by S. Veitch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620" y="233923"/>
            <a:ext cx="4486656" cy="1141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br>
              <a:rPr lang="en-US" spc="129" dirty="0"/>
            </a:br>
            <a:r>
              <a:rPr lang="en-US" spc="129" dirty="0"/>
              <a:t>Nodes are Great But….</a:t>
            </a:r>
            <a:br>
              <a:rPr lang="en-US" spc="129" dirty="0"/>
            </a:br>
            <a:endParaRPr spc="129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7C5FB3-8DC9-B940-BFEE-908D7723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35" y="1847081"/>
            <a:ext cx="5378473" cy="524865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Low cost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Rapid deployment </a:t>
            </a:r>
            <a:r>
              <a:rPr lang="en-US" sz="2000" dirty="0">
                <a:solidFill>
                  <a:schemeClr val="bg1"/>
                </a:solidFill>
              </a:rPr>
              <a:t>&amp; turn around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Can deploy hundreds or thousands of instruments</a:t>
            </a:r>
          </a:p>
          <a:p>
            <a:pPr lvl="1"/>
            <a:endParaRPr lang="en-US" sz="18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Small footprint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Easily concealable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Flexible positioning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Deployment requires limited technical skill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E72D7C0-F1EC-1440-8D85-96F75AB7E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5382" y="377227"/>
            <a:ext cx="5846618" cy="6356082"/>
          </a:xfrm>
        </p:spPr>
        <p:txBody>
          <a:bodyPr>
            <a:noAutofit/>
          </a:bodyPr>
          <a:lstStyle/>
          <a:p>
            <a:pPr marL="12700" algn="l"/>
            <a:r>
              <a:rPr lang="en-US" sz="2000" b="1" dirty="0">
                <a:solidFill>
                  <a:schemeClr val="tx1"/>
                </a:solidFill>
                <a:cs typeface="Arial Narrow"/>
              </a:rPr>
              <a:t>Many traditional workflows &amp; regional networks can’t incorporate the large amount of data</a:t>
            </a:r>
          </a:p>
          <a:p>
            <a:pPr marL="12700" algn="l"/>
            <a:r>
              <a:rPr lang="en-US" sz="2000" spc="65" dirty="0">
                <a:solidFill>
                  <a:schemeClr val="tx1"/>
                </a:solidFill>
                <a:cs typeface="Arial Narrow"/>
              </a:rPr>
              <a:t>Limited battery</a:t>
            </a:r>
            <a:r>
              <a:rPr lang="en-US" sz="2000" spc="105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2000" spc="45" dirty="0">
                <a:solidFill>
                  <a:schemeClr val="tx1"/>
                </a:solidFill>
                <a:cs typeface="Arial Narrow"/>
              </a:rPr>
              <a:t>life</a:t>
            </a:r>
            <a:endParaRPr lang="en-US" sz="2000" dirty="0">
              <a:solidFill>
                <a:schemeClr val="tx1"/>
              </a:solidFill>
              <a:cs typeface="Arial Narrow"/>
            </a:endParaRPr>
          </a:p>
          <a:p>
            <a:pPr marL="469900" lvl="2"/>
            <a:r>
              <a:rPr lang="en-US" sz="1800" spc="50" dirty="0">
                <a:solidFill>
                  <a:schemeClr val="tx1"/>
                </a:solidFill>
                <a:cs typeface="Arial Narrow"/>
              </a:rPr>
              <a:t>batteries </a:t>
            </a:r>
            <a:r>
              <a:rPr lang="en-US" sz="1800" spc="70" dirty="0">
                <a:solidFill>
                  <a:schemeClr val="tx1"/>
                </a:solidFill>
                <a:cs typeface="Arial Narrow"/>
              </a:rPr>
              <a:t>can’t </a:t>
            </a:r>
            <a:r>
              <a:rPr lang="en-US" sz="1800" spc="40" dirty="0">
                <a:solidFill>
                  <a:schemeClr val="tx1"/>
                </a:solidFill>
                <a:cs typeface="Arial Narrow"/>
              </a:rPr>
              <a:t>be</a:t>
            </a:r>
            <a:r>
              <a:rPr lang="en-US" sz="1800" spc="155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1800" spc="50" dirty="0">
                <a:solidFill>
                  <a:schemeClr val="tx1"/>
                </a:solidFill>
                <a:cs typeface="Arial Narrow"/>
              </a:rPr>
              <a:t>hot-swapped</a:t>
            </a:r>
            <a:endParaRPr lang="en-US" sz="1800" dirty="0">
              <a:solidFill>
                <a:schemeClr val="tx1"/>
              </a:solidFill>
              <a:cs typeface="Arial Narrow"/>
            </a:endParaRPr>
          </a:p>
          <a:p>
            <a:pPr marL="469900" lvl="2"/>
            <a:r>
              <a:rPr lang="en-US" sz="1800" spc="45" dirty="0">
                <a:solidFill>
                  <a:schemeClr val="tx1"/>
                </a:solidFill>
                <a:cs typeface="Arial Narrow"/>
              </a:rPr>
              <a:t>longer </a:t>
            </a:r>
            <a:r>
              <a:rPr lang="en-US" sz="1800" spc="75" dirty="0">
                <a:solidFill>
                  <a:schemeClr val="tx1"/>
                </a:solidFill>
                <a:cs typeface="Arial Narrow"/>
              </a:rPr>
              <a:t>term </a:t>
            </a:r>
            <a:r>
              <a:rPr lang="en-US" sz="1800" spc="45" dirty="0">
                <a:solidFill>
                  <a:schemeClr val="tx1"/>
                </a:solidFill>
                <a:cs typeface="Arial Narrow"/>
              </a:rPr>
              <a:t>networks require </a:t>
            </a:r>
            <a:r>
              <a:rPr lang="en-US" sz="1800" spc="55" dirty="0">
                <a:solidFill>
                  <a:schemeClr val="tx1"/>
                </a:solidFill>
                <a:cs typeface="Arial Narrow"/>
              </a:rPr>
              <a:t>frequent </a:t>
            </a:r>
            <a:r>
              <a:rPr lang="en-US" sz="1800" spc="80" dirty="0">
                <a:solidFill>
                  <a:schemeClr val="tx1"/>
                </a:solidFill>
                <a:cs typeface="Arial Narrow"/>
              </a:rPr>
              <a:t>(monthly)</a:t>
            </a:r>
            <a:r>
              <a:rPr lang="en-US" sz="1800" spc="125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1800" spc="40" dirty="0">
                <a:solidFill>
                  <a:schemeClr val="tx1"/>
                </a:solidFill>
                <a:cs typeface="Arial Narrow"/>
              </a:rPr>
              <a:t>visits</a:t>
            </a:r>
            <a:endParaRPr lang="en-US" sz="1800" dirty="0">
              <a:solidFill>
                <a:schemeClr val="tx1"/>
              </a:solidFill>
              <a:cs typeface="Arial Narrow"/>
            </a:endParaRPr>
          </a:p>
          <a:p>
            <a:pPr marL="12700" algn="l">
              <a:spcBef>
                <a:spcPts val="414"/>
              </a:spcBef>
            </a:pPr>
            <a:r>
              <a:rPr lang="en-US" sz="2000" b="1" spc="-130" dirty="0">
                <a:solidFill>
                  <a:schemeClr val="tx1"/>
                </a:solidFill>
                <a:cs typeface="Arial Black"/>
              </a:rPr>
              <a:t>Can</a:t>
            </a:r>
            <a:r>
              <a:rPr lang="en-US" sz="2000" b="1" spc="-85" dirty="0">
                <a:solidFill>
                  <a:schemeClr val="tx1"/>
                </a:solidFill>
                <a:cs typeface="Arial Black"/>
              </a:rPr>
              <a:t>not  </a:t>
            </a:r>
            <a:r>
              <a:rPr lang="en-US" sz="2000" b="1" spc="40" dirty="0">
                <a:solidFill>
                  <a:schemeClr val="tx1"/>
                </a:solidFill>
                <a:cs typeface="Arial Narrow"/>
              </a:rPr>
              <a:t>be</a:t>
            </a:r>
            <a:r>
              <a:rPr lang="en-US" sz="2000" b="1" spc="130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2000" b="1" spc="50" dirty="0">
                <a:solidFill>
                  <a:schemeClr val="tx1"/>
                </a:solidFill>
                <a:cs typeface="Arial Narrow"/>
              </a:rPr>
              <a:t>telemetered</a:t>
            </a:r>
          </a:p>
          <a:p>
            <a:pPr marL="12700" algn="l">
              <a:spcBef>
                <a:spcPts val="414"/>
              </a:spcBef>
            </a:pPr>
            <a:endParaRPr lang="en-US" sz="2000" b="1" dirty="0">
              <a:solidFill>
                <a:schemeClr val="tx1"/>
              </a:solidFill>
              <a:cs typeface="Arial Narrow"/>
            </a:endParaRPr>
          </a:p>
          <a:p>
            <a:pPr marL="12700" algn="l">
              <a:spcBef>
                <a:spcPts val="414"/>
              </a:spcBef>
            </a:pPr>
            <a:r>
              <a:rPr lang="en-US" sz="2000" spc="65" dirty="0">
                <a:solidFill>
                  <a:schemeClr val="tx1"/>
                </a:solidFill>
                <a:cs typeface="Arial Narrow"/>
              </a:rPr>
              <a:t>Limited </a:t>
            </a:r>
            <a:r>
              <a:rPr lang="en-US" sz="2000" spc="85" dirty="0">
                <a:solidFill>
                  <a:schemeClr val="tx1"/>
                </a:solidFill>
                <a:cs typeface="Arial Narrow"/>
              </a:rPr>
              <a:t>to </a:t>
            </a:r>
            <a:r>
              <a:rPr lang="en-US" sz="2000" spc="40" dirty="0">
                <a:solidFill>
                  <a:schemeClr val="tx1"/>
                </a:solidFill>
                <a:cs typeface="Arial Narrow"/>
              </a:rPr>
              <a:t>shallow</a:t>
            </a:r>
            <a:r>
              <a:rPr lang="en-US" sz="2000" spc="130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2000" spc="55" dirty="0">
                <a:solidFill>
                  <a:schemeClr val="tx1"/>
                </a:solidFill>
                <a:cs typeface="Arial Narrow"/>
              </a:rPr>
              <a:t>burial</a:t>
            </a:r>
            <a:endParaRPr lang="en-US" sz="2000" dirty="0">
              <a:solidFill>
                <a:schemeClr val="tx1"/>
              </a:solidFill>
              <a:cs typeface="Arial Narrow"/>
            </a:endParaRPr>
          </a:p>
          <a:p>
            <a:pPr marL="469900" lvl="2">
              <a:spcBef>
                <a:spcPts val="414"/>
              </a:spcBef>
            </a:pPr>
            <a:r>
              <a:rPr lang="en-US" sz="1800" spc="30" dirty="0">
                <a:solidFill>
                  <a:schemeClr val="tx1"/>
                </a:solidFill>
                <a:cs typeface="Arial Narrow"/>
              </a:rPr>
              <a:t>increased </a:t>
            </a:r>
            <a:r>
              <a:rPr lang="en-US" sz="1800" spc="35" dirty="0">
                <a:solidFill>
                  <a:schemeClr val="tx1"/>
                </a:solidFill>
                <a:cs typeface="Arial Narrow"/>
              </a:rPr>
              <a:t>exposure </a:t>
            </a:r>
            <a:r>
              <a:rPr lang="en-US" sz="1800" spc="85" dirty="0">
                <a:solidFill>
                  <a:schemeClr val="tx1"/>
                </a:solidFill>
                <a:cs typeface="Arial Narrow"/>
              </a:rPr>
              <a:t>to </a:t>
            </a:r>
            <a:r>
              <a:rPr lang="en-US" sz="1800" spc="55" dirty="0">
                <a:solidFill>
                  <a:schemeClr val="tx1"/>
                </a:solidFill>
                <a:cs typeface="Arial Narrow"/>
              </a:rPr>
              <a:t>anthropogenic </a:t>
            </a:r>
            <a:r>
              <a:rPr lang="en-US" sz="1800" spc="50" dirty="0">
                <a:solidFill>
                  <a:schemeClr val="tx1"/>
                </a:solidFill>
                <a:cs typeface="Arial Narrow"/>
              </a:rPr>
              <a:t>and </a:t>
            </a:r>
            <a:r>
              <a:rPr lang="en-US" sz="1800" spc="55" dirty="0">
                <a:solidFill>
                  <a:schemeClr val="tx1"/>
                </a:solidFill>
                <a:cs typeface="Arial Narrow"/>
              </a:rPr>
              <a:t>environmental</a:t>
            </a:r>
            <a:r>
              <a:rPr lang="en-US" sz="1800" spc="100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1800" spc="30" dirty="0">
                <a:solidFill>
                  <a:schemeClr val="tx1"/>
                </a:solidFill>
                <a:cs typeface="Arial Narrow"/>
              </a:rPr>
              <a:t>noise</a:t>
            </a:r>
            <a:endParaRPr lang="en-US" sz="1800" dirty="0">
              <a:solidFill>
                <a:schemeClr val="tx1"/>
              </a:solidFill>
              <a:cs typeface="Arial Narrow"/>
            </a:endParaRPr>
          </a:p>
          <a:p>
            <a:pPr marL="12700" algn="l">
              <a:spcBef>
                <a:spcPts val="414"/>
              </a:spcBef>
            </a:pPr>
            <a:endParaRPr lang="en-US" sz="2000" spc="60" dirty="0">
              <a:solidFill>
                <a:schemeClr val="tx1"/>
              </a:solidFill>
              <a:cs typeface="Arial Narrow"/>
            </a:endParaRPr>
          </a:p>
          <a:p>
            <a:pPr marL="12700" algn="l">
              <a:spcBef>
                <a:spcPts val="414"/>
              </a:spcBef>
            </a:pPr>
            <a:r>
              <a:rPr lang="en-US" sz="2000" spc="60" dirty="0">
                <a:solidFill>
                  <a:schemeClr val="tx1"/>
                </a:solidFill>
                <a:cs typeface="Arial Narrow"/>
              </a:rPr>
              <a:t>High(</a:t>
            </a:r>
            <a:r>
              <a:rPr lang="en-US" sz="2000" spc="60" dirty="0" err="1">
                <a:solidFill>
                  <a:schemeClr val="tx1"/>
                </a:solidFill>
                <a:cs typeface="Arial Narrow"/>
              </a:rPr>
              <a:t>ish</a:t>
            </a:r>
            <a:r>
              <a:rPr lang="en-US" sz="2000" spc="60" dirty="0">
                <a:solidFill>
                  <a:schemeClr val="tx1"/>
                </a:solidFill>
                <a:cs typeface="Arial Narrow"/>
              </a:rPr>
              <a:t>) </a:t>
            </a:r>
            <a:r>
              <a:rPr lang="en-US" sz="2000" spc="40" dirty="0">
                <a:solidFill>
                  <a:schemeClr val="tx1"/>
                </a:solidFill>
                <a:cs typeface="Arial Narrow"/>
              </a:rPr>
              <a:t>corner</a:t>
            </a:r>
            <a:r>
              <a:rPr lang="en-US" sz="2000" spc="125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2000" spc="45" dirty="0">
                <a:solidFill>
                  <a:schemeClr val="tx1"/>
                </a:solidFill>
                <a:cs typeface="Arial Narrow"/>
              </a:rPr>
              <a:t>frequency</a:t>
            </a:r>
            <a:endParaRPr lang="en-US" sz="2000" dirty="0">
              <a:solidFill>
                <a:schemeClr val="tx1"/>
              </a:solidFill>
              <a:cs typeface="Arial Narrow"/>
            </a:endParaRPr>
          </a:p>
          <a:p>
            <a:pPr marL="12700" algn="l">
              <a:spcBef>
                <a:spcPts val="414"/>
              </a:spcBef>
            </a:pPr>
            <a:r>
              <a:rPr lang="en-US" sz="2000" b="1" spc="50" dirty="0">
                <a:solidFill>
                  <a:schemeClr val="tx1"/>
                </a:solidFill>
                <a:cs typeface="Arial Narrow"/>
              </a:rPr>
              <a:t>Non-standard </a:t>
            </a:r>
            <a:r>
              <a:rPr lang="en-US" sz="2000" b="1" spc="60" dirty="0">
                <a:solidFill>
                  <a:schemeClr val="tx1"/>
                </a:solidFill>
                <a:cs typeface="Arial Narrow"/>
              </a:rPr>
              <a:t>data</a:t>
            </a:r>
            <a:r>
              <a:rPr lang="en-US" sz="2000" b="1" spc="145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2000" b="1" spc="70" dirty="0">
                <a:solidFill>
                  <a:schemeClr val="tx1"/>
                </a:solidFill>
                <a:cs typeface="Arial Narrow"/>
              </a:rPr>
              <a:t>format</a:t>
            </a:r>
            <a:endParaRPr lang="en-US" sz="2000" b="1" dirty="0">
              <a:solidFill>
                <a:schemeClr val="tx1"/>
              </a:solidFill>
              <a:cs typeface="Arial Narrow"/>
            </a:endParaRPr>
          </a:p>
          <a:p>
            <a:pPr marL="437515" marR="168275" indent="-137160" algn="l">
              <a:lnSpc>
                <a:spcPct val="101499"/>
              </a:lnSpc>
              <a:spcBef>
                <a:spcPts val="395"/>
              </a:spcBef>
            </a:pPr>
            <a:r>
              <a:rPr lang="en-US" sz="1800" spc="45" dirty="0">
                <a:solidFill>
                  <a:schemeClr val="tx1"/>
                </a:solidFill>
                <a:cs typeface="Arial Narrow"/>
              </a:rPr>
              <a:t>node </a:t>
            </a:r>
            <a:r>
              <a:rPr lang="en-US" sz="1800" spc="60" dirty="0">
                <a:solidFill>
                  <a:schemeClr val="tx1"/>
                </a:solidFill>
                <a:cs typeface="Arial Narrow"/>
              </a:rPr>
              <a:t>data </a:t>
            </a:r>
            <a:r>
              <a:rPr lang="en-US" sz="1800" spc="70" dirty="0">
                <a:solidFill>
                  <a:schemeClr val="tx1"/>
                </a:solidFill>
                <a:cs typeface="Arial Narrow"/>
              </a:rPr>
              <a:t>must </a:t>
            </a:r>
            <a:r>
              <a:rPr lang="en-US" sz="1800" spc="40" dirty="0">
                <a:solidFill>
                  <a:schemeClr val="tx1"/>
                </a:solidFill>
                <a:cs typeface="Arial Narrow"/>
              </a:rPr>
              <a:t>be </a:t>
            </a:r>
            <a:r>
              <a:rPr lang="en-US" sz="1800" spc="45" dirty="0">
                <a:solidFill>
                  <a:schemeClr val="tx1"/>
                </a:solidFill>
                <a:cs typeface="Arial Narrow"/>
              </a:rPr>
              <a:t>retrieved </a:t>
            </a:r>
            <a:r>
              <a:rPr lang="en-US" sz="1800" spc="75" dirty="0">
                <a:solidFill>
                  <a:schemeClr val="tx1"/>
                </a:solidFill>
                <a:cs typeface="Arial Narrow"/>
              </a:rPr>
              <a:t>at </a:t>
            </a:r>
            <a:r>
              <a:rPr lang="en-US" sz="1800" spc="30" dirty="0">
                <a:solidFill>
                  <a:schemeClr val="tx1"/>
                </a:solidFill>
                <a:cs typeface="Arial Narrow"/>
              </a:rPr>
              <a:t>a  </a:t>
            </a:r>
            <a:r>
              <a:rPr lang="en-US" sz="1800" spc="55" dirty="0">
                <a:solidFill>
                  <a:schemeClr val="tx1"/>
                </a:solidFill>
                <a:cs typeface="Arial Narrow"/>
              </a:rPr>
              <a:t>central</a:t>
            </a:r>
            <a:r>
              <a:rPr lang="en-US" sz="1800" spc="20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1800" spc="25" dirty="0">
                <a:solidFill>
                  <a:schemeClr val="tx1"/>
                </a:solidFill>
                <a:cs typeface="Arial Narrow"/>
              </a:rPr>
              <a:t>server</a:t>
            </a:r>
            <a:endParaRPr lang="en-US" sz="1800" dirty="0">
              <a:solidFill>
                <a:schemeClr val="tx1"/>
              </a:solidFill>
              <a:cs typeface="Arial Narrow"/>
            </a:endParaRPr>
          </a:p>
          <a:p>
            <a:pPr marL="437515" marR="116839" indent="-137160" algn="l">
              <a:lnSpc>
                <a:spcPct val="101499"/>
              </a:lnSpc>
            </a:pPr>
            <a:r>
              <a:rPr lang="en-US" sz="1800" spc="25" dirty="0">
                <a:solidFill>
                  <a:schemeClr val="tx1"/>
                </a:solidFill>
                <a:cs typeface="Arial Narrow"/>
              </a:rPr>
              <a:t>server </a:t>
            </a:r>
            <a:r>
              <a:rPr lang="en-US" sz="1800" spc="80" dirty="0">
                <a:solidFill>
                  <a:schemeClr val="tx1"/>
                </a:solidFill>
                <a:cs typeface="Arial Narrow"/>
              </a:rPr>
              <a:t>output </a:t>
            </a:r>
            <a:r>
              <a:rPr lang="en-US" sz="1800" spc="15" dirty="0">
                <a:solidFill>
                  <a:schemeClr val="tx1"/>
                </a:solidFill>
                <a:cs typeface="Arial Narrow"/>
              </a:rPr>
              <a:t>is </a:t>
            </a:r>
            <a:r>
              <a:rPr lang="en-US" sz="1800" spc="30" dirty="0">
                <a:solidFill>
                  <a:schemeClr val="tx1"/>
                </a:solidFill>
                <a:cs typeface="Arial Narrow"/>
              </a:rPr>
              <a:t>a </a:t>
            </a:r>
            <a:r>
              <a:rPr lang="en-US" sz="1800" spc="50" dirty="0">
                <a:solidFill>
                  <a:schemeClr val="tx1"/>
                </a:solidFill>
                <a:cs typeface="Arial Narrow"/>
              </a:rPr>
              <a:t>non-standard  </a:t>
            </a:r>
            <a:r>
              <a:rPr lang="en-US" sz="1800" spc="70" dirty="0">
                <a:solidFill>
                  <a:schemeClr val="tx1"/>
                </a:solidFill>
                <a:cs typeface="Arial Narrow"/>
              </a:rPr>
              <a:t>format </a:t>
            </a:r>
            <a:r>
              <a:rPr lang="en-US" sz="1800" spc="85" dirty="0">
                <a:solidFill>
                  <a:schemeClr val="tx1"/>
                </a:solidFill>
                <a:cs typeface="Arial Narrow"/>
              </a:rPr>
              <a:t>that </a:t>
            </a:r>
            <a:r>
              <a:rPr lang="en-US" sz="1800" spc="35" dirty="0">
                <a:solidFill>
                  <a:schemeClr val="tx1"/>
                </a:solidFill>
                <a:cs typeface="Arial Narrow"/>
              </a:rPr>
              <a:t>requires </a:t>
            </a:r>
            <a:r>
              <a:rPr lang="en-US" sz="1800" spc="40" dirty="0">
                <a:solidFill>
                  <a:schemeClr val="tx1"/>
                </a:solidFill>
                <a:cs typeface="Arial Narrow"/>
              </a:rPr>
              <a:t>conversion </a:t>
            </a:r>
            <a:r>
              <a:rPr lang="en-US" sz="1800" spc="85" dirty="0">
                <a:solidFill>
                  <a:schemeClr val="tx1"/>
                </a:solidFill>
                <a:cs typeface="Arial Narrow"/>
              </a:rPr>
              <a:t>to </a:t>
            </a:r>
            <a:r>
              <a:rPr lang="en-US" sz="1800" spc="55" dirty="0">
                <a:solidFill>
                  <a:schemeClr val="tx1"/>
                </a:solidFill>
                <a:cs typeface="Arial Narrow"/>
              </a:rPr>
              <a:t>utilize </a:t>
            </a:r>
            <a:r>
              <a:rPr lang="en-US" sz="1800" spc="45" dirty="0">
                <a:solidFill>
                  <a:schemeClr val="tx1"/>
                </a:solidFill>
                <a:cs typeface="Arial Narrow"/>
              </a:rPr>
              <a:t>existing</a:t>
            </a:r>
            <a:r>
              <a:rPr lang="en-US" sz="1800" spc="95" dirty="0">
                <a:solidFill>
                  <a:schemeClr val="tx1"/>
                </a:solidFill>
                <a:cs typeface="Arial Narrow"/>
              </a:rPr>
              <a:t> </a:t>
            </a:r>
            <a:r>
              <a:rPr lang="en-US" sz="1800" spc="50" dirty="0">
                <a:solidFill>
                  <a:schemeClr val="tx1"/>
                </a:solidFill>
                <a:cs typeface="Arial Narrow"/>
              </a:rPr>
              <a:t>workflows</a:t>
            </a:r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414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BD3862-FAAF-384D-8D20-7EEE2930A923}"/>
              </a:ext>
            </a:extLst>
          </p:cNvPr>
          <p:cNvGrpSpPr/>
          <p:nvPr/>
        </p:nvGrpSpPr>
        <p:grpSpPr>
          <a:xfrm>
            <a:off x="7312755" y="-12438"/>
            <a:ext cx="4650633" cy="6812131"/>
            <a:chOff x="7312755" y="-12438"/>
            <a:chExt cx="4650633" cy="68121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58AB54-C35F-7049-B154-F3E215C67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617"/>
            <a:stretch/>
          </p:blipFill>
          <p:spPr>
            <a:xfrm>
              <a:off x="7312755" y="-12438"/>
              <a:ext cx="4118888" cy="4814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6169EA-0318-274F-A752-14FF2EF3A42B}"/>
                </a:ext>
              </a:extLst>
            </p:cNvPr>
            <p:cNvSpPr txBox="1"/>
            <p:nvPr/>
          </p:nvSpPr>
          <p:spPr>
            <a:xfrm>
              <a:off x="7912088" y="4167162"/>
              <a:ext cx="4051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Magnani et al., 2017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61ABB6-E566-2A45-AFE4-48B62C010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4469"/>
            <a:stretch/>
          </p:blipFill>
          <p:spPr>
            <a:xfrm>
              <a:off x="7312755" y="4753192"/>
              <a:ext cx="4118888" cy="2046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71BE30-2140-6D47-8DDB-F6B5579312ED}"/>
                </a:ext>
              </a:extLst>
            </p:cNvPr>
            <p:cNvSpPr txBox="1"/>
            <p:nvPr/>
          </p:nvSpPr>
          <p:spPr>
            <a:xfrm>
              <a:off x="7521537" y="4802236"/>
              <a:ext cx="28120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Langenbruch</a:t>
              </a:r>
              <a:r>
                <a:rPr lang="en-US" sz="1400" dirty="0"/>
                <a:t> et al. 2018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FD646C-15E7-4220-9543-C0F1D35E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375"/>
            <a:ext cx="5227392" cy="1188720"/>
          </a:xfrm>
        </p:spPr>
        <p:txBody>
          <a:bodyPr/>
          <a:lstStyle/>
          <a:p>
            <a:r>
              <a:rPr lang="en-US" dirty="0"/>
              <a:t>A Wish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DCDE0-8AFD-4F37-B7C5-8BB78EA5F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143"/>
            <a:ext cx="5227392" cy="5061857"/>
          </a:xfrm>
        </p:spPr>
        <p:txBody>
          <a:bodyPr>
            <a:normAutofit/>
          </a:bodyPr>
          <a:lstStyle/>
          <a:p>
            <a:r>
              <a:rPr lang="en-US" sz="2000" dirty="0"/>
              <a:t>Long-term seismic stations</a:t>
            </a:r>
          </a:p>
          <a:p>
            <a:r>
              <a:rPr lang="en-US" sz="2000" dirty="0"/>
              <a:t>Good, cheap telemetry</a:t>
            </a:r>
          </a:p>
          <a:p>
            <a:r>
              <a:rPr lang="en-US" sz="2000" spc="106" dirty="0">
                <a:cs typeface="Arial Narrow"/>
              </a:rPr>
              <a:t>A mix of instruments &amp; sampling rates b/</a:t>
            </a:r>
            <a:r>
              <a:rPr lang="en-US" sz="2000" spc="106">
                <a:cs typeface="Arial Narrow"/>
              </a:rPr>
              <a:t>c these </a:t>
            </a:r>
            <a:r>
              <a:rPr lang="en-US" sz="2000" spc="106" dirty="0">
                <a:cs typeface="Arial Narrow"/>
              </a:rPr>
              <a:t>areas are both data rich and data poor</a:t>
            </a:r>
            <a:endParaRPr lang="en-US" sz="2000" dirty="0">
              <a:cs typeface="Arial Narrow"/>
            </a:endParaRPr>
          </a:p>
          <a:p>
            <a:r>
              <a:rPr lang="en-US" sz="2000" dirty="0"/>
              <a:t>Active sources provide key calibration data &amp; allow fault identification w/o microseismicity</a:t>
            </a:r>
          </a:p>
          <a:p>
            <a:r>
              <a:rPr lang="en-US" sz="2000" spc="168" dirty="0">
                <a:cs typeface="Arial Narrow"/>
              </a:rPr>
              <a:t>Technical</a:t>
            </a:r>
            <a:r>
              <a:rPr lang="en-US" sz="2000" spc="110" dirty="0">
                <a:cs typeface="Arial Narrow"/>
              </a:rPr>
              <a:t> </a:t>
            </a:r>
            <a:r>
              <a:rPr lang="en-US" sz="2000" spc="229" dirty="0">
                <a:cs typeface="Arial Narrow"/>
              </a:rPr>
              <a:t>guidance</a:t>
            </a:r>
            <a:r>
              <a:rPr lang="en-US" sz="2000" spc="132" dirty="0">
                <a:cs typeface="Arial Narrow"/>
              </a:rPr>
              <a:t> </a:t>
            </a:r>
            <a:r>
              <a:rPr lang="en-US" sz="2000" spc="221" dirty="0">
                <a:cs typeface="Arial Narrow"/>
              </a:rPr>
              <a:t>on</a:t>
            </a:r>
            <a:r>
              <a:rPr lang="en-US" sz="2000" spc="128" dirty="0">
                <a:cs typeface="Arial Narrow"/>
              </a:rPr>
              <a:t> </a:t>
            </a:r>
            <a:r>
              <a:rPr lang="en-US" sz="2000" spc="146" dirty="0">
                <a:cs typeface="Arial Narrow"/>
              </a:rPr>
              <a:t>setting</a:t>
            </a:r>
            <a:r>
              <a:rPr lang="en-US" sz="2000" spc="128" dirty="0">
                <a:cs typeface="Arial Narrow"/>
              </a:rPr>
              <a:t> </a:t>
            </a:r>
            <a:r>
              <a:rPr lang="en-US" sz="2000" spc="238" dirty="0">
                <a:cs typeface="Arial Narrow"/>
              </a:rPr>
              <a:t>up</a:t>
            </a:r>
            <a:r>
              <a:rPr lang="en-US" sz="2000" spc="128" dirty="0">
                <a:cs typeface="Arial Narrow"/>
              </a:rPr>
              <a:t> </a:t>
            </a:r>
            <a:r>
              <a:rPr lang="en-US" sz="2000" spc="159" dirty="0">
                <a:cs typeface="Arial Narrow"/>
              </a:rPr>
              <a:t>real-time</a:t>
            </a:r>
            <a:r>
              <a:rPr lang="en-US" sz="2000" spc="132" dirty="0">
                <a:cs typeface="Arial Narrow"/>
              </a:rPr>
              <a:t> </a:t>
            </a:r>
            <a:r>
              <a:rPr lang="en-US" sz="2000" spc="124" dirty="0">
                <a:cs typeface="Arial Narrow"/>
              </a:rPr>
              <a:t>server</a:t>
            </a:r>
            <a:r>
              <a:rPr lang="en-US" sz="2000" spc="110" dirty="0">
                <a:cs typeface="Arial Narrow"/>
              </a:rPr>
              <a:t> </a:t>
            </a:r>
            <a:r>
              <a:rPr lang="en-US" sz="2000" spc="128" dirty="0">
                <a:cs typeface="Arial Narrow"/>
              </a:rPr>
              <a:t>for</a:t>
            </a:r>
            <a:r>
              <a:rPr lang="en-US" sz="2000" spc="115" dirty="0">
                <a:cs typeface="Arial Narrow"/>
              </a:rPr>
              <a:t> </a:t>
            </a:r>
            <a:r>
              <a:rPr lang="en-US" sz="2000" spc="141" dirty="0" err="1">
                <a:cs typeface="Arial Narrow"/>
              </a:rPr>
              <a:t>seedlink</a:t>
            </a:r>
            <a:r>
              <a:rPr lang="en-US" sz="2000" spc="119" dirty="0">
                <a:cs typeface="Arial Narrow"/>
              </a:rPr>
              <a:t> </a:t>
            </a:r>
            <a:r>
              <a:rPr lang="en-US" sz="2000" spc="168" dirty="0">
                <a:cs typeface="Arial Narrow"/>
              </a:rPr>
              <a:t>streaming</a:t>
            </a:r>
            <a:r>
              <a:rPr lang="en-US" sz="2000" spc="128" dirty="0">
                <a:cs typeface="Arial Narrow"/>
              </a:rPr>
              <a:t> </a:t>
            </a:r>
            <a:r>
              <a:rPr lang="en-US" sz="2000" spc="207" dirty="0">
                <a:cs typeface="Arial Narrow"/>
              </a:rPr>
              <a:t>(reduce </a:t>
            </a:r>
            <a:r>
              <a:rPr lang="en-US" sz="2000" spc="106" dirty="0">
                <a:cs typeface="Arial Narrow"/>
              </a:rPr>
              <a:t>possibility </a:t>
            </a:r>
            <a:r>
              <a:rPr lang="en-US" sz="2000" spc="176" dirty="0">
                <a:cs typeface="Arial Narrow"/>
              </a:rPr>
              <a:t>of </a:t>
            </a:r>
            <a:r>
              <a:rPr lang="en-US" sz="2000" spc="97" dirty="0">
                <a:cs typeface="Arial Narrow"/>
              </a:rPr>
              <a:t>lost </a:t>
            </a:r>
            <a:r>
              <a:rPr lang="en-US" sz="2000" spc="141" dirty="0">
                <a:cs typeface="Arial Narrow"/>
              </a:rPr>
              <a:t>or </a:t>
            </a:r>
            <a:r>
              <a:rPr lang="en-US" sz="2000" spc="199" dirty="0">
                <a:cs typeface="Arial Narrow"/>
              </a:rPr>
              <a:t>corrupted </a:t>
            </a:r>
            <a:r>
              <a:rPr lang="en-US" sz="2000" spc="251" dirty="0">
                <a:cs typeface="Arial Narrow"/>
              </a:rPr>
              <a:t>data</a:t>
            </a:r>
            <a:r>
              <a:rPr lang="en-US" sz="2000" spc="-97" dirty="0">
                <a:cs typeface="Arial Narrow"/>
              </a:rPr>
              <a:t> </a:t>
            </a:r>
            <a:r>
              <a:rPr lang="en-US" sz="2000" spc="62" dirty="0">
                <a:cs typeface="Arial Narrow"/>
              </a:rPr>
              <a:t>if </a:t>
            </a:r>
            <a:r>
              <a:rPr lang="en-US" sz="2000" spc="202" dirty="0">
                <a:cs typeface="Arial Narrow"/>
              </a:rPr>
              <a:t>making </a:t>
            </a:r>
            <a:r>
              <a:rPr lang="en-US" sz="2000" spc="146" dirty="0">
                <a:cs typeface="Arial Narrow"/>
              </a:rPr>
              <a:t>service </a:t>
            </a:r>
            <a:r>
              <a:rPr lang="en-US" sz="2000" spc="106" dirty="0">
                <a:cs typeface="Arial Narrow"/>
              </a:rPr>
              <a:t>runs)</a:t>
            </a:r>
          </a:p>
          <a:p>
            <a:r>
              <a:rPr lang="en-US" sz="2000" spc="106" dirty="0">
                <a:cs typeface="Arial Narrow"/>
              </a:rPr>
              <a:t>Enough instruments to field arrays, if scientifically necessary for the PI-driven science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66CF71-93C6-744E-9A35-D3899AE75FC0}"/>
              </a:ext>
            </a:extLst>
          </p:cNvPr>
          <p:cNvGrpSpPr/>
          <p:nvPr/>
        </p:nvGrpSpPr>
        <p:grpSpPr>
          <a:xfrm>
            <a:off x="6417132" y="1464095"/>
            <a:ext cx="5630344" cy="5067334"/>
            <a:chOff x="6345382" y="508786"/>
            <a:chExt cx="5630344" cy="459234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74A5123-AF3D-C143-AE8A-C2D9722D0434}"/>
                </a:ext>
              </a:extLst>
            </p:cNvPr>
            <p:cNvSpPr/>
            <p:nvPr/>
          </p:nvSpPr>
          <p:spPr>
            <a:xfrm>
              <a:off x="6345382" y="508786"/>
              <a:ext cx="5630344" cy="4592345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F1F321-65EF-F441-AD3B-E5A09F3931AB}"/>
                </a:ext>
              </a:extLst>
            </p:cNvPr>
            <p:cNvSpPr txBox="1"/>
            <p:nvPr/>
          </p:nvSpPr>
          <p:spPr>
            <a:xfrm>
              <a:off x="6625172" y="675276"/>
              <a:ext cx="5350554" cy="4267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Seismic instrumentation gives us only one perspective of the problem.</a:t>
              </a:r>
            </a:p>
            <a:p>
              <a:endPara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r>
                <a: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Other instrumentation: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Pressure transducers to measure pore-pressure changes at depth(s) of interest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Downhole Strain </a:t>
              </a:r>
              <a:r>
                <a:rPr lang="mr-IN" sz="20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–</a:t>
              </a:r>
              <a:r>
                <a:rPr lang="en-US" sz="20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aseismic deformation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Fiber optic/DAS for high resolution strain measurements, including downhole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InSAR</a:t>
              </a:r>
              <a:r>
                <a: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/</a:t>
              </a:r>
              <a:r>
                <a:rPr lang="en-US" sz="2000" dirty="0" err="1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LiDAR</a:t>
              </a:r>
              <a:r>
                <a: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/GNSS </a:t>
              </a:r>
              <a:r>
                <a:rPr lang="mr-IN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–</a:t>
              </a:r>
              <a:r>
                <a: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ground deformation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Infrasound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2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4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989D774-E0FA-F54F-8B61-82B545781F2A}"/>
              </a:ext>
            </a:extLst>
          </p:cNvPr>
          <p:cNvGrpSpPr/>
          <p:nvPr/>
        </p:nvGrpSpPr>
        <p:grpSpPr>
          <a:xfrm>
            <a:off x="235530" y="346363"/>
            <a:ext cx="11707090" cy="6448677"/>
            <a:chOff x="1989971" y="1300954"/>
            <a:chExt cx="8234274" cy="4503975"/>
          </a:xfrm>
        </p:grpSpPr>
        <p:sp>
          <p:nvSpPr>
            <p:cNvPr id="2" name="object 2"/>
            <p:cNvSpPr txBox="1"/>
            <p:nvPr/>
          </p:nvSpPr>
          <p:spPr>
            <a:xfrm>
              <a:off x="3484694" y="1965543"/>
              <a:ext cx="852767" cy="5975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84" dirty="0">
                  <a:latin typeface="Arial Narrow"/>
                  <a:cs typeface="Arial Narrow"/>
                </a:rPr>
                <a:t>Proprietary  server-side  </a:t>
              </a:r>
              <a:r>
                <a:rPr sz="971" spc="71" dirty="0">
                  <a:latin typeface="Arial Narrow"/>
                  <a:cs typeface="Arial Narrow"/>
                </a:rPr>
                <a:t>client </a:t>
              </a:r>
              <a:r>
                <a:rPr sz="971" spc="84" dirty="0">
                  <a:latin typeface="Arial Narrow"/>
                  <a:cs typeface="Arial Narrow"/>
                </a:rPr>
                <a:t>or </a:t>
              </a:r>
              <a:r>
                <a:rPr sz="971" spc="88" dirty="0">
                  <a:latin typeface="Arial Narrow"/>
                  <a:cs typeface="Arial Narrow"/>
                </a:rPr>
                <a:t>data  </a:t>
              </a:r>
              <a:r>
                <a:rPr sz="971" spc="79" dirty="0">
                  <a:latin typeface="Arial Narrow"/>
                  <a:cs typeface="Arial Narrow"/>
                </a:rPr>
                <a:t>collection</a:t>
              </a:r>
              <a:r>
                <a:rPr sz="971" spc="-22" dirty="0">
                  <a:latin typeface="Arial Narrow"/>
                  <a:cs typeface="Arial Narrow"/>
                </a:rPr>
                <a:t> </a:t>
              </a:r>
              <a:r>
                <a:rPr sz="971" spc="79" dirty="0">
                  <a:latin typeface="Arial Narrow"/>
                  <a:cs typeface="Arial Narrow"/>
                </a:rPr>
                <a:t>point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3433976" y="2916860"/>
              <a:ext cx="887506" cy="2988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88" dirty="0">
                  <a:latin typeface="Arial Narrow"/>
                  <a:cs typeface="Arial Narrow"/>
                </a:rPr>
                <a:t>Seedlink</a:t>
              </a:r>
              <a:r>
                <a:rPr sz="971" spc="-9" dirty="0">
                  <a:latin typeface="Arial Narrow"/>
                  <a:cs typeface="Arial Narrow"/>
                </a:rPr>
                <a:t> </a:t>
              </a:r>
              <a:r>
                <a:rPr sz="971" spc="88" dirty="0">
                  <a:latin typeface="Arial Narrow"/>
                  <a:cs typeface="Arial Narrow"/>
                </a:rPr>
                <a:t>server  </a:t>
              </a:r>
              <a:r>
                <a:rPr sz="971" spc="79" dirty="0">
                  <a:latin typeface="Arial Narrow"/>
                  <a:cs typeface="Arial Narrow"/>
                </a:rPr>
                <a:t>(IRIS)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1989971" y="2511269"/>
              <a:ext cx="1024778" cy="343495"/>
            </a:xfrm>
            <a:prstGeom prst="rect">
              <a:avLst/>
            </a:prstGeom>
            <a:solidFill>
              <a:srgbClr val="BFBFBF"/>
            </a:solidFill>
            <a:ln w="30479">
              <a:solidFill>
                <a:srgbClr val="FF9900"/>
              </a:solidFill>
            </a:ln>
          </p:spPr>
          <p:txBody>
            <a:bodyPr vert="horz" wrap="square" lIns="0" tIns="44263" rIns="0" bIns="0" rtlCol="0">
              <a:spAutoFit/>
            </a:bodyPr>
            <a:lstStyle/>
            <a:p>
              <a:pPr marL="47067" marR="57713">
                <a:spcBef>
                  <a:spcPts val="349"/>
                </a:spcBef>
              </a:pPr>
              <a:r>
                <a:rPr sz="971" spc="88" dirty="0">
                  <a:latin typeface="Arial Narrow"/>
                  <a:cs typeface="Arial Narrow"/>
                </a:rPr>
                <a:t>Rapid-response  </a:t>
              </a:r>
              <a:r>
                <a:rPr sz="971" spc="79" dirty="0">
                  <a:latin typeface="Arial Narrow"/>
                  <a:cs typeface="Arial Narrow"/>
                </a:rPr>
                <a:t>station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965006" y="1674533"/>
              <a:ext cx="444313" cy="373155"/>
            </a:xfrm>
            <a:custGeom>
              <a:avLst/>
              <a:gdLst/>
              <a:ahLst/>
              <a:cxnLst/>
              <a:rect l="l" t="t" r="r" b="b"/>
              <a:pathLst>
                <a:path w="503555" h="422910">
                  <a:moveTo>
                    <a:pt x="0" y="0"/>
                  </a:moveTo>
                  <a:lnTo>
                    <a:pt x="503295" y="422292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3401952" y="2038637"/>
              <a:ext cx="30816" cy="28574"/>
            </a:xfrm>
            <a:custGeom>
              <a:avLst/>
              <a:gdLst/>
              <a:ahLst/>
              <a:cxnLst/>
              <a:rect l="l" t="t" r="r" b="b"/>
              <a:pathLst>
                <a:path w="34925" h="32385">
                  <a:moveTo>
                    <a:pt x="0" y="19283"/>
                  </a:moveTo>
                  <a:lnTo>
                    <a:pt x="34580" y="31868"/>
                  </a:lnTo>
                  <a:lnTo>
                    <a:pt x="16179" y="0"/>
                  </a:lnTo>
                  <a:lnTo>
                    <a:pt x="0" y="19283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2844987" y="1908762"/>
              <a:ext cx="506506" cy="286871"/>
            </a:xfrm>
            <a:custGeom>
              <a:avLst/>
              <a:gdLst/>
              <a:ahLst/>
              <a:cxnLst/>
              <a:rect l="l" t="t" r="r" b="b"/>
              <a:pathLst>
                <a:path w="574039" h="325119">
                  <a:moveTo>
                    <a:pt x="0" y="0"/>
                  </a:moveTo>
                  <a:lnTo>
                    <a:pt x="573895" y="32499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3345894" y="2185856"/>
              <a:ext cx="32497" cy="25213"/>
            </a:xfrm>
            <a:custGeom>
              <a:avLst/>
              <a:gdLst/>
              <a:ahLst/>
              <a:cxnLst/>
              <a:rect l="l" t="t" r="r" b="b"/>
              <a:pathLst>
                <a:path w="36830" h="28575">
                  <a:moveTo>
                    <a:pt x="0" y="21904"/>
                  </a:moveTo>
                  <a:lnTo>
                    <a:pt x="36292" y="27991"/>
                  </a:lnTo>
                  <a:lnTo>
                    <a:pt x="12404" y="0"/>
                  </a:lnTo>
                  <a:lnTo>
                    <a:pt x="0" y="21904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160864" y="3095246"/>
              <a:ext cx="775447" cy="2988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93" dirty="0">
                  <a:latin typeface="Arial Narrow"/>
                  <a:cs typeface="Arial Narrow"/>
                </a:rPr>
                <a:t>Other</a:t>
              </a:r>
              <a:r>
                <a:rPr sz="971" spc="-18" dirty="0">
                  <a:latin typeface="Arial Narrow"/>
                  <a:cs typeface="Arial Narrow"/>
                </a:rPr>
                <a:t> </a:t>
              </a:r>
              <a:r>
                <a:rPr sz="971" spc="101" dirty="0">
                  <a:latin typeface="Arial Narrow"/>
                  <a:cs typeface="Arial Narrow"/>
                </a:rPr>
                <a:t>agency  </a:t>
              </a:r>
              <a:r>
                <a:rPr sz="971" spc="79" dirty="0">
                  <a:latin typeface="Arial Narrow"/>
                  <a:cs typeface="Arial Narrow"/>
                </a:rPr>
                <a:t>stations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950976" y="3135664"/>
              <a:ext cx="395567" cy="126066"/>
            </a:xfrm>
            <a:custGeom>
              <a:avLst/>
              <a:gdLst/>
              <a:ahLst/>
              <a:cxnLst/>
              <a:rect l="l" t="t" r="r" b="b"/>
              <a:pathLst>
                <a:path w="448310" h="142875">
                  <a:moveTo>
                    <a:pt x="0" y="142831"/>
                  </a:moveTo>
                  <a:lnTo>
                    <a:pt x="447960" y="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3342862" y="3125084"/>
              <a:ext cx="32497" cy="21291"/>
            </a:xfrm>
            <a:custGeom>
              <a:avLst/>
              <a:gdLst/>
              <a:ahLst/>
              <a:cxnLst/>
              <a:rect l="l" t="t" r="r" b="b"/>
              <a:pathLst>
                <a:path w="36830" h="24129">
                  <a:moveTo>
                    <a:pt x="7646" y="23981"/>
                  </a:moveTo>
                  <a:lnTo>
                    <a:pt x="36769" y="1485"/>
                  </a:lnTo>
                  <a:lnTo>
                    <a:pt x="0" y="0"/>
                  </a:lnTo>
                  <a:lnTo>
                    <a:pt x="7646" y="23981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/>
            <p:nvPr/>
          </p:nvSpPr>
          <p:spPr>
            <a:xfrm>
              <a:off x="4263828" y="2138510"/>
              <a:ext cx="509868" cy="313204"/>
            </a:xfrm>
            <a:custGeom>
              <a:avLst/>
              <a:gdLst/>
              <a:ahLst/>
              <a:cxnLst/>
              <a:rect l="l" t="t" r="r" b="b"/>
              <a:pathLst>
                <a:path w="577850" h="354964">
                  <a:moveTo>
                    <a:pt x="0" y="0"/>
                  </a:moveTo>
                  <a:lnTo>
                    <a:pt x="577601" y="35479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3" name="object 13"/>
            <p:cNvSpPr/>
            <p:nvPr/>
          </p:nvSpPr>
          <p:spPr>
            <a:xfrm>
              <a:off x="4767667" y="2442097"/>
              <a:ext cx="31937" cy="25773"/>
            </a:xfrm>
            <a:custGeom>
              <a:avLst/>
              <a:gdLst/>
              <a:ahLst/>
              <a:cxnLst/>
              <a:rect l="l" t="t" r="r" b="b"/>
              <a:pathLst>
                <a:path w="36195" h="29210">
                  <a:moveTo>
                    <a:pt x="0" y="21449"/>
                  </a:moveTo>
                  <a:lnTo>
                    <a:pt x="36051" y="28823"/>
                  </a:lnTo>
                  <a:lnTo>
                    <a:pt x="13173" y="0"/>
                  </a:lnTo>
                  <a:lnTo>
                    <a:pt x="0" y="21449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857158" y="2355171"/>
              <a:ext cx="908237" cy="2988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124" dirty="0">
                  <a:latin typeface="Arial Narrow"/>
                  <a:cs typeface="Arial Narrow"/>
                </a:rPr>
                <a:t>A</a:t>
              </a:r>
              <a:r>
                <a:rPr sz="971" spc="79" dirty="0">
                  <a:latin typeface="Arial Narrow"/>
                  <a:cs typeface="Arial Narrow"/>
                </a:rPr>
                <a:t>cquisi</a:t>
              </a:r>
              <a:r>
                <a:rPr sz="971" spc="49" dirty="0">
                  <a:latin typeface="Arial Narrow"/>
                  <a:cs typeface="Arial Narrow"/>
                </a:rPr>
                <a:t>t</a:t>
              </a:r>
              <a:r>
                <a:rPr sz="971" spc="84" dirty="0">
                  <a:latin typeface="Arial Narrow"/>
                  <a:cs typeface="Arial Narrow"/>
                </a:rPr>
                <a:t>ion</a:t>
              </a:r>
              <a:r>
                <a:rPr sz="971" spc="49" dirty="0">
                  <a:latin typeface="Arial Narrow"/>
                  <a:cs typeface="Arial Narrow"/>
                </a:rPr>
                <a:t>/</a:t>
              </a:r>
              <a:r>
                <a:rPr sz="971" spc="106" dirty="0">
                  <a:latin typeface="Arial Narrow"/>
                  <a:cs typeface="Arial Narrow"/>
                </a:rPr>
                <a:t>da</a:t>
              </a:r>
              <a:r>
                <a:rPr sz="971" spc="49" dirty="0">
                  <a:latin typeface="Arial Narrow"/>
                  <a:cs typeface="Arial Narrow"/>
                </a:rPr>
                <a:t>t</a:t>
              </a:r>
              <a:r>
                <a:rPr sz="971" spc="79" dirty="0">
                  <a:latin typeface="Arial Narrow"/>
                  <a:cs typeface="Arial Narrow"/>
                </a:rPr>
                <a:t>a </a:t>
              </a:r>
              <a:r>
                <a:rPr sz="971" spc="53" dirty="0">
                  <a:latin typeface="Arial Narrow"/>
                  <a:cs typeface="Arial Narrow"/>
                </a:rPr>
                <a:t> </a:t>
              </a:r>
              <a:r>
                <a:rPr sz="971" spc="88" dirty="0">
                  <a:latin typeface="Arial Narrow"/>
                  <a:cs typeface="Arial Narrow"/>
                </a:rPr>
                <a:t>server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392793" y="2503088"/>
              <a:ext cx="388844" cy="445993"/>
            </a:xfrm>
            <a:custGeom>
              <a:avLst/>
              <a:gdLst/>
              <a:ahLst/>
              <a:cxnLst/>
              <a:rect l="l" t="t" r="r" b="b"/>
              <a:pathLst>
                <a:path w="440689" h="505460">
                  <a:moveTo>
                    <a:pt x="0" y="505292"/>
                  </a:moveTo>
                  <a:lnTo>
                    <a:pt x="440361" y="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6" name="object 16"/>
            <p:cNvSpPr/>
            <p:nvPr/>
          </p:nvSpPr>
          <p:spPr>
            <a:xfrm>
              <a:off x="4772976" y="2480085"/>
              <a:ext cx="28574" cy="30816"/>
            </a:xfrm>
            <a:custGeom>
              <a:avLst/>
              <a:gdLst/>
              <a:ahLst/>
              <a:cxnLst/>
              <a:rect l="l" t="t" r="r" b="b"/>
              <a:pathLst>
                <a:path w="32385" h="34925">
                  <a:moveTo>
                    <a:pt x="18975" y="34338"/>
                  </a:moveTo>
                  <a:lnTo>
                    <a:pt x="32207" y="0"/>
                  </a:lnTo>
                  <a:lnTo>
                    <a:pt x="0" y="17800"/>
                  </a:lnTo>
                  <a:lnTo>
                    <a:pt x="18975" y="34338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6232128" y="2328277"/>
              <a:ext cx="643218" cy="2988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124" dirty="0">
                  <a:latin typeface="Arial Narrow"/>
                  <a:cs typeface="Arial Narrow"/>
                </a:rPr>
                <a:t>P</a:t>
              </a:r>
              <a:r>
                <a:rPr sz="971" spc="84" dirty="0">
                  <a:latin typeface="Arial Narrow"/>
                  <a:cs typeface="Arial Narrow"/>
                </a:rPr>
                <a:t>rocessing </a:t>
              </a:r>
              <a:r>
                <a:rPr sz="971" spc="53" dirty="0">
                  <a:latin typeface="Arial Narrow"/>
                  <a:cs typeface="Arial Narrow"/>
                </a:rPr>
                <a:t> </a:t>
              </a:r>
              <a:r>
                <a:rPr sz="971" spc="88" dirty="0">
                  <a:latin typeface="Arial Narrow"/>
                  <a:cs typeface="Arial Narrow"/>
                </a:rPr>
                <a:t>server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864046" y="2498669"/>
              <a:ext cx="242047" cy="3922"/>
            </a:xfrm>
            <a:custGeom>
              <a:avLst/>
              <a:gdLst/>
              <a:ahLst/>
              <a:cxnLst/>
              <a:rect l="l" t="t" r="r" b="b"/>
              <a:pathLst>
                <a:path w="274320" h="4444">
                  <a:moveTo>
                    <a:pt x="0" y="0"/>
                  </a:moveTo>
                  <a:lnTo>
                    <a:pt x="273725" y="4113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9" name="object 19"/>
            <p:cNvSpPr/>
            <p:nvPr/>
          </p:nvSpPr>
          <p:spPr>
            <a:xfrm>
              <a:off x="6105402" y="2491193"/>
              <a:ext cx="30816" cy="22412"/>
            </a:xfrm>
            <a:custGeom>
              <a:avLst/>
              <a:gdLst/>
              <a:ahLst/>
              <a:cxnLst/>
              <a:rect l="l" t="t" r="r" b="b"/>
              <a:pathLst>
                <a:path w="34925" h="25400">
                  <a:moveTo>
                    <a:pt x="0" y="25169"/>
                  </a:moveTo>
                  <a:lnTo>
                    <a:pt x="34765" y="13104"/>
                  </a:lnTo>
                  <a:lnTo>
                    <a:pt x="377" y="0"/>
                  </a:lnTo>
                  <a:lnTo>
                    <a:pt x="0" y="25169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0" name="object 20"/>
            <p:cNvSpPr/>
            <p:nvPr/>
          </p:nvSpPr>
          <p:spPr>
            <a:xfrm>
              <a:off x="7000076" y="2498669"/>
              <a:ext cx="242047" cy="3922"/>
            </a:xfrm>
            <a:custGeom>
              <a:avLst/>
              <a:gdLst/>
              <a:ahLst/>
              <a:cxnLst/>
              <a:rect l="l" t="t" r="r" b="b"/>
              <a:pathLst>
                <a:path w="274320" h="4444">
                  <a:moveTo>
                    <a:pt x="0" y="0"/>
                  </a:moveTo>
                  <a:lnTo>
                    <a:pt x="273723" y="4113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1" name="object 21"/>
            <p:cNvSpPr/>
            <p:nvPr/>
          </p:nvSpPr>
          <p:spPr>
            <a:xfrm>
              <a:off x="7241431" y="2491193"/>
              <a:ext cx="30816" cy="22412"/>
            </a:xfrm>
            <a:custGeom>
              <a:avLst/>
              <a:gdLst/>
              <a:ahLst/>
              <a:cxnLst/>
              <a:rect l="l" t="t" r="r" b="b"/>
              <a:pathLst>
                <a:path w="34925" h="25400">
                  <a:moveTo>
                    <a:pt x="0" y="25169"/>
                  </a:moveTo>
                  <a:lnTo>
                    <a:pt x="34765" y="13104"/>
                  </a:lnTo>
                  <a:lnTo>
                    <a:pt x="377" y="0"/>
                  </a:lnTo>
                  <a:lnTo>
                    <a:pt x="0" y="25169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331241" y="2329496"/>
              <a:ext cx="705971" cy="2988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124" dirty="0">
                  <a:latin typeface="Arial Narrow"/>
                  <a:cs typeface="Arial Narrow"/>
                </a:rPr>
                <a:t>P</a:t>
              </a:r>
              <a:r>
                <a:rPr sz="971" spc="101" dirty="0">
                  <a:latin typeface="Arial Narrow"/>
                  <a:cs typeface="Arial Narrow"/>
                </a:rPr>
                <a:t>os</a:t>
              </a:r>
              <a:r>
                <a:rPr sz="971" spc="49" dirty="0">
                  <a:latin typeface="Arial Narrow"/>
                  <a:cs typeface="Arial Narrow"/>
                </a:rPr>
                <a:t>t</a:t>
              </a:r>
              <a:r>
                <a:rPr sz="971" spc="93" dirty="0">
                  <a:latin typeface="Arial Narrow"/>
                  <a:cs typeface="Arial Narrow"/>
                </a:rPr>
                <a:t>gre</a:t>
              </a:r>
              <a:r>
                <a:rPr sz="971" spc="124" dirty="0">
                  <a:latin typeface="Arial Narrow"/>
                  <a:cs typeface="Arial Narrow"/>
                </a:rPr>
                <a:t>S</a:t>
              </a:r>
              <a:r>
                <a:rPr sz="971" spc="141" dirty="0">
                  <a:latin typeface="Arial Narrow"/>
                  <a:cs typeface="Arial Narrow"/>
                </a:rPr>
                <a:t>Q</a:t>
              </a:r>
              <a:r>
                <a:rPr sz="971" spc="79" dirty="0">
                  <a:latin typeface="Arial Narrow"/>
                  <a:cs typeface="Arial Narrow"/>
                </a:rPr>
                <a:t>L </a:t>
              </a:r>
              <a:r>
                <a:rPr sz="971" spc="53" dirty="0">
                  <a:latin typeface="Arial Narrow"/>
                  <a:cs typeface="Arial Narrow"/>
                </a:rPr>
                <a:t> </a:t>
              </a:r>
              <a:r>
                <a:rPr sz="971" spc="97" dirty="0">
                  <a:latin typeface="Arial Narrow"/>
                  <a:cs typeface="Arial Narrow"/>
                </a:rPr>
                <a:t>database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128993" y="2233626"/>
              <a:ext cx="163046" cy="213472"/>
            </a:xfrm>
            <a:custGeom>
              <a:avLst/>
              <a:gdLst/>
              <a:ahLst/>
              <a:cxnLst/>
              <a:rect l="l" t="t" r="r" b="b"/>
              <a:pathLst>
                <a:path w="184784" h="241935">
                  <a:moveTo>
                    <a:pt x="0" y="241822"/>
                  </a:moveTo>
                  <a:lnTo>
                    <a:pt x="184653" y="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4" name="object 24"/>
            <p:cNvSpPr/>
            <p:nvPr/>
          </p:nvSpPr>
          <p:spPr>
            <a:xfrm>
              <a:off x="8283097" y="2209375"/>
              <a:ext cx="27454" cy="31376"/>
            </a:xfrm>
            <a:custGeom>
              <a:avLst/>
              <a:gdLst/>
              <a:ahLst/>
              <a:cxnLst/>
              <a:rect l="l" t="t" r="r" b="b"/>
              <a:pathLst>
                <a:path w="31115" h="35560">
                  <a:moveTo>
                    <a:pt x="20005" y="35122"/>
                  </a:moveTo>
                  <a:lnTo>
                    <a:pt x="30989" y="0"/>
                  </a:lnTo>
                  <a:lnTo>
                    <a:pt x="0" y="19845"/>
                  </a:lnTo>
                  <a:lnTo>
                    <a:pt x="20005" y="35122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5" name="object 25"/>
            <p:cNvSpPr/>
            <p:nvPr/>
          </p:nvSpPr>
          <p:spPr>
            <a:xfrm>
              <a:off x="7000076" y="2526463"/>
              <a:ext cx="0" cy="321049"/>
            </a:xfrm>
            <a:custGeom>
              <a:avLst/>
              <a:gdLst/>
              <a:ahLst/>
              <a:cxnLst/>
              <a:rect l="l" t="t" r="r" b="b"/>
              <a:pathLst>
                <a:path h="363855">
                  <a:moveTo>
                    <a:pt x="0" y="0"/>
                  </a:moveTo>
                  <a:lnTo>
                    <a:pt x="0" y="363719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6" name="object 26"/>
            <p:cNvSpPr/>
            <p:nvPr/>
          </p:nvSpPr>
          <p:spPr>
            <a:xfrm>
              <a:off x="6988970" y="2847392"/>
              <a:ext cx="22412" cy="30816"/>
            </a:xfrm>
            <a:custGeom>
              <a:avLst/>
              <a:gdLst/>
              <a:ahLst/>
              <a:cxnLst/>
              <a:rect l="l" t="t" r="r" b="b"/>
              <a:pathLst>
                <a:path w="25400" h="34925">
                  <a:moveTo>
                    <a:pt x="0" y="0"/>
                  </a:moveTo>
                  <a:lnTo>
                    <a:pt x="12585" y="34580"/>
                  </a:lnTo>
                  <a:lnTo>
                    <a:pt x="25171" y="0"/>
                  </a:lnTo>
                  <a:lnTo>
                    <a:pt x="0" y="0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6671699" y="2899089"/>
              <a:ext cx="1216959" cy="2988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106" dirty="0">
                  <a:latin typeface="Arial Narrow"/>
                  <a:cs typeface="Arial Narrow"/>
                </a:rPr>
                <a:t>Push </a:t>
              </a:r>
              <a:r>
                <a:rPr sz="971" spc="115" dirty="0">
                  <a:latin typeface="Arial Narrow"/>
                  <a:cs typeface="Arial Narrow"/>
                </a:rPr>
                <a:t>QuakeML</a:t>
              </a:r>
              <a:r>
                <a:rPr sz="971" spc="-88" dirty="0">
                  <a:latin typeface="Arial Narrow"/>
                  <a:cs typeface="Arial Narrow"/>
                </a:rPr>
                <a:t> </a:t>
              </a:r>
              <a:r>
                <a:rPr sz="971" spc="57" dirty="0">
                  <a:latin typeface="Arial Narrow"/>
                  <a:cs typeface="Arial Narrow"/>
                </a:rPr>
                <a:t>file </a:t>
              </a:r>
              <a:r>
                <a:rPr sz="971" spc="75" dirty="0">
                  <a:latin typeface="Arial Narrow"/>
                  <a:cs typeface="Arial Narrow"/>
                </a:rPr>
                <a:t>to  </a:t>
              </a:r>
              <a:r>
                <a:rPr sz="971" spc="132" dirty="0">
                  <a:latin typeface="Arial Narrow"/>
                  <a:cs typeface="Arial Narrow"/>
                </a:rPr>
                <a:t>USGS </a:t>
              </a:r>
              <a:r>
                <a:rPr sz="971" spc="88" dirty="0">
                  <a:latin typeface="Arial Narrow"/>
                  <a:cs typeface="Arial Narrow"/>
                </a:rPr>
                <a:t>through</a:t>
              </a:r>
              <a:r>
                <a:rPr sz="971" spc="-75" dirty="0">
                  <a:latin typeface="Arial Narrow"/>
                  <a:cs typeface="Arial Narrow"/>
                </a:rPr>
                <a:t> </a:t>
              </a:r>
              <a:r>
                <a:rPr sz="971" spc="119" dirty="0">
                  <a:latin typeface="Arial Narrow"/>
                  <a:cs typeface="Arial Narrow"/>
                </a:rPr>
                <a:t>PDL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248834" y="1925598"/>
              <a:ext cx="0" cy="400610"/>
            </a:xfrm>
            <a:custGeom>
              <a:avLst/>
              <a:gdLst/>
              <a:ahLst/>
              <a:cxnLst/>
              <a:rect l="l" t="t" r="r" b="b"/>
              <a:pathLst>
                <a:path h="454025">
                  <a:moveTo>
                    <a:pt x="0" y="453719"/>
                  </a:moveTo>
                  <a:lnTo>
                    <a:pt x="0" y="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29" name="object 29"/>
            <p:cNvSpPr/>
            <p:nvPr/>
          </p:nvSpPr>
          <p:spPr>
            <a:xfrm>
              <a:off x="5237729" y="1895086"/>
              <a:ext cx="22412" cy="30816"/>
            </a:xfrm>
            <a:custGeom>
              <a:avLst/>
              <a:gdLst/>
              <a:ahLst/>
              <a:cxnLst/>
              <a:rect l="l" t="t" r="r" b="b"/>
              <a:pathLst>
                <a:path w="25400" h="34925">
                  <a:moveTo>
                    <a:pt x="25171" y="34580"/>
                  </a:moveTo>
                  <a:lnTo>
                    <a:pt x="12585" y="0"/>
                  </a:lnTo>
                  <a:lnTo>
                    <a:pt x="0" y="34580"/>
                  </a:lnTo>
                  <a:lnTo>
                    <a:pt x="25171" y="34580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642005" y="1636689"/>
              <a:ext cx="1242732" cy="149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971" spc="84" dirty="0">
                  <a:latin typeface="Arial Narrow"/>
                  <a:cs typeface="Arial Narrow"/>
                </a:rPr>
                <a:t>Public seedlink</a:t>
              </a:r>
              <a:r>
                <a:rPr sz="971" spc="-22" dirty="0">
                  <a:latin typeface="Arial Narrow"/>
                  <a:cs typeface="Arial Narrow"/>
                </a:rPr>
                <a:t> </a:t>
              </a:r>
              <a:r>
                <a:rPr sz="971" spc="88" dirty="0">
                  <a:latin typeface="Arial Narrow"/>
                  <a:cs typeface="Arial Narrow"/>
                </a:rPr>
                <a:t>server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8365729" y="2041884"/>
              <a:ext cx="1596277" cy="149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971" spc="106" dirty="0">
                  <a:latin typeface="Arial Narrow"/>
                  <a:cs typeface="Arial Narrow"/>
                </a:rPr>
                <a:t>Web-based </a:t>
              </a:r>
              <a:r>
                <a:rPr sz="971" spc="124" dirty="0">
                  <a:latin typeface="Arial Narrow"/>
                  <a:cs typeface="Arial Narrow"/>
                </a:rPr>
                <a:t>map </a:t>
              </a:r>
              <a:r>
                <a:rPr sz="971" spc="71" dirty="0">
                  <a:latin typeface="Arial Narrow"/>
                  <a:cs typeface="Arial Narrow"/>
                </a:rPr>
                <a:t>for</a:t>
              </a:r>
              <a:r>
                <a:rPr sz="971" spc="-137" dirty="0">
                  <a:latin typeface="Arial Narrow"/>
                  <a:cs typeface="Arial Narrow"/>
                </a:rPr>
                <a:t> </a:t>
              </a:r>
              <a:r>
                <a:rPr sz="971" spc="93" dirty="0">
                  <a:latin typeface="Arial Narrow"/>
                  <a:cs typeface="Arial Narrow"/>
                </a:rPr>
                <a:t>network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8403211" y="2593300"/>
              <a:ext cx="1400735" cy="149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971" spc="106" dirty="0">
                  <a:latin typeface="Arial Narrow"/>
                  <a:cs typeface="Arial Narrow"/>
                </a:rPr>
                <a:t>Web-based </a:t>
              </a:r>
              <a:r>
                <a:rPr sz="971" spc="84" dirty="0">
                  <a:latin typeface="Arial Narrow"/>
                  <a:cs typeface="Arial Narrow"/>
                </a:rPr>
                <a:t>catalog</a:t>
              </a:r>
              <a:r>
                <a:rPr sz="971" spc="-57" dirty="0">
                  <a:latin typeface="Arial Narrow"/>
                  <a:cs typeface="Arial Narrow"/>
                </a:rPr>
                <a:t> </a:t>
              </a:r>
              <a:r>
                <a:rPr sz="971" spc="79" dirty="0">
                  <a:latin typeface="Arial Narrow"/>
                  <a:cs typeface="Arial Narrow"/>
                </a:rPr>
                <a:t>tools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128994" y="2446998"/>
              <a:ext cx="198904" cy="233643"/>
            </a:xfrm>
            <a:custGeom>
              <a:avLst/>
              <a:gdLst/>
              <a:ahLst/>
              <a:cxnLst/>
              <a:rect l="l" t="t" r="r" b="b"/>
              <a:pathLst>
                <a:path w="225425" h="264794">
                  <a:moveTo>
                    <a:pt x="0" y="0"/>
                  </a:moveTo>
                  <a:lnTo>
                    <a:pt x="225221" y="264243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19267" y="2672951"/>
              <a:ext cx="28574" cy="30816"/>
            </a:xfrm>
            <a:custGeom>
              <a:avLst/>
              <a:gdLst/>
              <a:ahLst/>
              <a:cxnLst/>
              <a:rect l="l" t="t" r="r" b="b"/>
              <a:pathLst>
                <a:path w="32384" h="34925">
                  <a:moveTo>
                    <a:pt x="0" y="16328"/>
                  </a:moveTo>
                  <a:lnTo>
                    <a:pt x="32009" y="34482"/>
                  </a:lnTo>
                  <a:lnTo>
                    <a:pt x="19157" y="0"/>
                  </a:lnTo>
                  <a:lnTo>
                    <a:pt x="0" y="16328"/>
                  </a:lnTo>
                  <a:close/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2456471" y="1475325"/>
              <a:ext cx="636494" cy="6617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/>
              <a:r>
                <a:rPr sz="971" spc="124" dirty="0">
                  <a:latin typeface="Arial Narrow"/>
                  <a:cs typeface="Arial Narrow"/>
                </a:rPr>
                <a:t>P</a:t>
              </a:r>
              <a:r>
                <a:rPr sz="971" spc="93" dirty="0">
                  <a:latin typeface="Arial Narrow"/>
                  <a:cs typeface="Arial Narrow"/>
                </a:rPr>
                <a:t>ermanent </a:t>
              </a:r>
              <a:r>
                <a:rPr sz="971" spc="53" dirty="0">
                  <a:latin typeface="Arial Narrow"/>
                  <a:cs typeface="Arial Narrow"/>
                </a:rPr>
                <a:t> </a:t>
              </a:r>
              <a:r>
                <a:rPr sz="971" spc="79" dirty="0">
                  <a:latin typeface="Arial Narrow"/>
                  <a:cs typeface="Arial Narrow"/>
                </a:rPr>
                <a:t>station</a:t>
              </a:r>
              <a:endParaRPr sz="971">
                <a:latin typeface="Arial Narrow"/>
                <a:cs typeface="Arial Narrow"/>
              </a:endParaRPr>
            </a:p>
            <a:p>
              <a:pPr marL="12327" marR="247103">
                <a:spcBef>
                  <a:spcPts val="499"/>
                </a:spcBef>
              </a:pPr>
              <a:r>
                <a:rPr sz="971" spc="93" dirty="0">
                  <a:latin typeface="Arial Narrow"/>
                  <a:cs typeface="Arial Narrow"/>
                </a:rPr>
                <a:t>Other  s</a:t>
              </a:r>
              <a:r>
                <a:rPr sz="971" spc="49" dirty="0">
                  <a:latin typeface="Arial Narrow"/>
                  <a:cs typeface="Arial Narrow"/>
                </a:rPr>
                <a:t>t</a:t>
              </a:r>
              <a:r>
                <a:rPr sz="971" spc="106" dirty="0">
                  <a:latin typeface="Arial Narrow"/>
                  <a:cs typeface="Arial Narrow"/>
                </a:rPr>
                <a:t>a</a:t>
              </a:r>
              <a:r>
                <a:rPr sz="971" spc="49" dirty="0">
                  <a:latin typeface="Arial Narrow"/>
                  <a:cs typeface="Arial Narrow"/>
                </a:rPr>
                <a:t>t</a:t>
              </a:r>
              <a:r>
                <a:rPr sz="971" spc="84" dirty="0">
                  <a:latin typeface="Arial Narrow"/>
                  <a:cs typeface="Arial Narrow"/>
                </a:rPr>
                <a:t>ion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015776" y="2366448"/>
              <a:ext cx="252693" cy="146237"/>
            </a:xfrm>
            <a:custGeom>
              <a:avLst/>
              <a:gdLst/>
              <a:ahLst/>
              <a:cxnLst/>
              <a:rect l="l" t="t" r="r" b="b"/>
              <a:pathLst>
                <a:path w="286385" h="165735">
                  <a:moveTo>
                    <a:pt x="0" y="165589"/>
                  </a:moveTo>
                  <a:lnTo>
                    <a:pt x="285765" y="0"/>
                  </a:lnTo>
                </a:path>
              </a:pathLst>
            </a:custGeom>
            <a:ln w="3047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7" name="object 37"/>
            <p:cNvSpPr/>
            <p:nvPr/>
          </p:nvSpPr>
          <p:spPr>
            <a:xfrm>
              <a:off x="3245651" y="2305257"/>
              <a:ext cx="128307" cy="99732"/>
            </a:xfrm>
            <a:custGeom>
              <a:avLst/>
              <a:gdLst/>
              <a:ahLst/>
              <a:cxnLst/>
              <a:rect l="l" t="t" r="r" b="b"/>
              <a:pathLst>
                <a:path w="145414" h="113030">
                  <a:moveTo>
                    <a:pt x="50482" y="112909"/>
                  </a:moveTo>
                  <a:lnTo>
                    <a:pt x="144921" y="0"/>
                  </a:lnTo>
                  <a:lnTo>
                    <a:pt x="0" y="25789"/>
                  </a:lnTo>
                  <a:lnTo>
                    <a:pt x="50482" y="112909"/>
                  </a:lnTo>
                  <a:close/>
                </a:path>
              </a:pathLst>
            </a:custGeom>
            <a:ln w="3047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2022458" y="3473545"/>
              <a:ext cx="1024778" cy="343495"/>
            </a:xfrm>
            <a:prstGeom prst="rect">
              <a:avLst/>
            </a:prstGeom>
            <a:solidFill>
              <a:srgbClr val="BFBFBF"/>
            </a:solidFill>
            <a:ln w="30479">
              <a:solidFill>
                <a:srgbClr val="FF9900"/>
              </a:solidFill>
            </a:ln>
          </p:spPr>
          <p:txBody>
            <a:bodyPr vert="horz" wrap="square" lIns="0" tIns="44263" rIns="0" bIns="0" rtlCol="0">
              <a:spAutoFit/>
            </a:bodyPr>
            <a:lstStyle/>
            <a:p>
              <a:pPr marL="47067" marR="57713">
                <a:spcBef>
                  <a:spcPts val="349"/>
                </a:spcBef>
              </a:pPr>
              <a:r>
                <a:rPr sz="971" spc="88" dirty="0">
                  <a:latin typeface="Arial Narrow"/>
                  <a:cs typeface="Arial Narrow"/>
                </a:rPr>
                <a:t>Rapid-response  </a:t>
              </a:r>
              <a:r>
                <a:rPr sz="971" spc="79" dirty="0">
                  <a:latin typeface="Arial Narrow"/>
                  <a:cs typeface="Arial Narrow"/>
                </a:rPr>
                <a:t>station</a:t>
              </a:r>
              <a:endParaRPr sz="971">
                <a:latin typeface="Arial Narrow"/>
                <a:cs typeface="Arial Narrow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048176" y="3342868"/>
              <a:ext cx="226919" cy="132229"/>
            </a:xfrm>
            <a:custGeom>
              <a:avLst/>
              <a:gdLst/>
              <a:ahLst/>
              <a:cxnLst/>
              <a:rect l="l" t="t" r="r" b="b"/>
              <a:pathLst>
                <a:path w="257175" h="149860">
                  <a:moveTo>
                    <a:pt x="0" y="149679"/>
                  </a:moveTo>
                  <a:lnTo>
                    <a:pt x="257145" y="0"/>
                  </a:lnTo>
                </a:path>
              </a:pathLst>
            </a:custGeom>
            <a:ln w="3047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0" name="object 40"/>
            <p:cNvSpPr/>
            <p:nvPr/>
          </p:nvSpPr>
          <p:spPr>
            <a:xfrm>
              <a:off x="3252723" y="3281470"/>
              <a:ext cx="128307" cy="100292"/>
            </a:xfrm>
            <a:custGeom>
              <a:avLst/>
              <a:gdLst/>
              <a:ahLst/>
              <a:cxnLst/>
              <a:rect l="l" t="t" r="r" b="b"/>
              <a:pathLst>
                <a:path w="145414" h="113664">
                  <a:moveTo>
                    <a:pt x="50653" y="113093"/>
                  </a:moveTo>
                  <a:lnTo>
                    <a:pt x="144870" y="0"/>
                  </a:lnTo>
                  <a:lnTo>
                    <a:pt x="0" y="26073"/>
                  </a:lnTo>
                  <a:lnTo>
                    <a:pt x="50653" y="113093"/>
                  </a:lnTo>
                  <a:close/>
                </a:path>
              </a:pathLst>
            </a:custGeom>
            <a:ln w="3047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3266488" y="1337765"/>
              <a:ext cx="914399" cy="149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971" b="1" spc="-88" dirty="0">
                  <a:latin typeface="Arial Black"/>
                  <a:cs typeface="Arial Black"/>
                </a:rPr>
                <a:t>Data</a:t>
              </a:r>
              <a:r>
                <a:rPr sz="971" b="1" spc="-75" dirty="0">
                  <a:latin typeface="Arial Black"/>
                  <a:cs typeface="Arial Black"/>
                </a:rPr>
                <a:t> collection</a:t>
              </a:r>
              <a:endParaRPr sz="971">
                <a:latin typeface="Arial Black"/>
                <a:cs typeface="Arial Black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4647724" y="1325748"/>
              <a:ext cx="1297641" cy="149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971" b="1" spc="-97" dirty="0">
                  <a:latin typeface="Arial Black"/>
                  <a:cs typeface="Arial Black"/>
                </a:rPr>
                <a:t>Raw </a:t>
              </a:r>
              <a:r>
                <a:rPr sz="971" b="1" spc="-88" dirty="0">
                  <a:latin typeface="Arial Black"/>
                  <a:cs typeface="Arial Black"/>
                </a:rPr>
                <a:t>data</a:t>
              </a:r>
              <a:r>
                <a:rPr sz="971" b="1" spc="-35" dirty="0">
                  <a:latin typeface="Arial Black"/>
                  <a:cs typeface="Arial Black"/>
                </a:rPr>
                <a:t> </a:t>
              </a:r>
              <a:r>
                <a:rPr sz="971" b="1" spc="-62" dirty="0">
                  <a:latin typeface="Arial Black"/>
                  <a:cs typeface="Arial Black"/>
                </a:rPr>
                <a:t>distribution</a:t>
              </a:r>
              <a:endParaRPr sz="971">
                <a:latin typeface="Arial Black"/>
                <a:cs typeface="Arial Black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7207006" y="1300954"/>
              <a:ext cx="2391335" cy="1494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971" b="1" spc="-75" dirty="0">
                  <a:latin typeface="Arial Black"/>
                  <a:cs typeface="Arial Black"/>
                </a:rPr>
                <a:t>Earthquake </a:t>
              </a:r>
              <a:r>
                <a:rPr sz="971" b="1" spc="-66" dirty="0">
                  <a:latin typeface="Arial Black"/>
                  <a:cs typeface="Arial Black"/>
                </a:rPr>
                <a:t>information </a:t>
              </a:r>
              <a:r>
                <a:rPr sz="971" b="1" spc="-75" dirty="0">
                  <a:latin typeface="Arial Black"/>
                  <a:cs typeface="Arial Black"/>
                </a:rPr>
                <a:t>to</a:t>
              </a:r>
              <a:r>
                <a:rPr sz="971" b="1" spc="-13" dirty="0">
                  <a:latin typeface="Arial Black"/>
                  <a:cs typeface="Arial Black"/>
                </a:rPr>
                <a:t> </a:t>
              </a:r>
              <a:r>
                <a:rPr sz="971" b="1" spc="-71" dirty="0">
                  <a:latin typeface="Arial Black"/>
                  <a:cs typeface="Arial Black"/>
                </a:rPr>
                <a:t>stakeholders</a:t>
              </a:r>
              <a:endParaRPr sz="971">
                <a:latin typeface="Arial Black"/>
                <a:cs typeface="Arial Black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6573817" y="3417838"/>
              <a:ext cx="3650428" cy="22278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4180887" y="5353010"/>
              <a:ext cx="2301688" cy="45191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 algn="just">
                <a:lnSpc>
                  <a:spcPct val="101800"/>
                </a:lnSpc>
              </a:pPr>
              <a:r>
                <a:rPr sz="971" b="1" spc="-97" dirty="0">
                  <a:latin typeface="Arial Black"/>
                  <a:cs typeface="Arial Black"/>
                </a:rPr>
                <a:t>As </a:t>
              </a:r>
              <a:r>
                <a:rPr sz="971" b="1" spc="-62" dirty="0">
                  <a:latin typeface="Arial Black"/>
                  <a:cs typeface="Arial Black"/>
                </a:rPr>
                <a:t>of </a:t>
              </a:r>
              <a:r>
                <a:rPr sz="971" b="1" spc="-18" dirty="0">
                  <a:latin typeface="Arial Black"/>
                  <a:cs typeface="Arial Black"/>
                </a:rPr>
                <a:t>May </a:t>
              </a:r>
              <a:r>
                <a:rPr sz="971" b="1" spc="-84" dirty="0">
                  <a:latin typeface="Arial Black"/>
                  <a:cs typeface="Arial Black"/>
                </a:rPr>
                <a:t>29, </a:t>
              </a:r>
              <a:r>
                <a:rPr sz="971" b="1" spc="-53" dirty="0">
                  <a:latin typeface="Arial Black"/>
                  <a:cs typeface="Arial Black"/>
                </a:rPr>
                <a:t>OGS </a:t>
              </a:r>
              <a:r>
                <a:rPr sz="971" b="1" spc="-128" dirty="0">
                  <a:latin typeface="Arial Black"/>
                  <a:cs typeface="Arial Black"/>
                </a:rPr>
                <a:t>is </a:t>
              </a:r>
              <a:r>
                <a:rPr sz="971" b="1" spc="-75" dirty="0">
                  <a:latin typeface="Arial Black"/>
                  <a:cs typeface="Arial Black"/>
                </a:rPr>
                <a:t>the </a:t>
              </a:r>
              <a:r>
                <a:rPr sz="971" b="1" spc="-71" dirty="0">
                  <a:latin typeface="Arial Black"/>
                  <a:cs typeface="Arial Black"/>
                </a:rPr>
                <a:t>authoritative  </a:t>
              </a:r>
              <a:r>
                <a:rPr sz="971" b="1" spc="-49" dirty="0">
                  <a:latin typeface="Arial Black"/>
                  <a:cs typeface="Arial Black"/>
                </a:rPr>
                <a:t>regional </a:t>
              </a:r>
              <a:r>
                <a:rPr sz="971" b="1" spc="-79" dirty="0">
                  <a:latin typeface="Arial Black"/>
                  <a:cs typeface="Arial Black"/>
                </a:rPr>
                <a:t>network in </a:t>
              </a:r>
              <a:r>
                <a:rPr sz="971" b="1" spc="-75" dirty="0">
                  <a:latin typeface="Arial Black"/>
                  <a:cs typeface="Arial Black"/>
                </a:rPr>
                <a:t>the </a:t>
              </a:r>
              <a:r>
                <a:rPr sz="971" b="1" spc="-84" dirty="0">
                  <a:latin typeface="Arial Black"/>
                  <a:cs typeface="Arial Black"/>
                </a:rPr>
                <a:t>state, </a:t>
              </a:r>
              <a:r>
                <a:rPr sz="971" b="1" spc="-97" dirty="0">
                  <a:latin typeface="Arial Black"/>
                  <a:cs typeface="Arial Black"/>
                </a:rPr>
                <a:t>so </a:t>
              </a:r>
              <a:r>
                <a:rPr sz="971" b="1" spc="-137" dirty="0">
                  <a:latin typeface="Arial Black"/>
                  <a:cs typeface="Arial Black"/>
                </a:rPr>
                <a:t>USGS  </a:t>
              </a:r>
              <a:r>
                <a:rPr sz="971" b="1" spc="-57" dirty="0">
                  <a:latin typeface="Arial Black"/>
                  <a:cs typeface="Arial Black"/>
                </a:rPr>
                <a:t>earthquakes </a:t>
              </a:r>
              <a:r>
                <a:rPr sz="971" b="1" spc="-49" dirty="0">
                  <a:latin typeface="Arial Black"/>
                  <a:cs typeface="Arial Black"/>
                </a:rPr>
                <a:t>are </a:t>
              </a:r>
              <a:r>
                <a:rPr sz="971" b="1" spc="-53" dirty="0">
                  <a:latin typeface="Arial Black"/>
                  <a:cs typeface="Arial Black"/>
                </a:rPr>
                <a:t>reported </a:t>
              </a:r>
              <a:r>
                <a:rPr sz="971" b="1" spc="-18" dirty="0">
                  <a:latin typeface="Arial Black"/>
                  <a:cs typeface="Arial Black"/>
                </a:rPr>
                <a:t>by</a:t>
              </a:r>
              <a:r>
                <a:rPr sz="971" b="1" spc="-62" dirty="0">
                  <a:latin typeface="Arial Black"/>
                  <a:cs typeface="Arial Black"/>
                </a:rPr>
                <a:t> </a:t>
              </a:r>
              <a:r>
                <a:rPr sz="971" b="1" spc="-49" dirty="0">
                  <a:latin typeface="Arial Black"/>
                  <a:cs typeface="Arial Black"/>
                </a:rPr>
                <a:t>OGS</a:t>
              </a:r>
              <a:endParaRPr sz="971" dirty="0">
                <a:latin typeface="Arial Black"/>
                <a:cs typeface="Arial Black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E6D3842-F58F-C347-BD99-8F5E0113F1B2}"/>
              </a:ext>
            </a:extLst>
          </p:cNvPr>
          <p:cNvSpPr/>
          <p:nvPr/>
        </p:nvSpPr>
        <p:spPr>
          <a:xfrm>
            <a:off x="2400313" y="3429898"/>
            <a:ext cx="4014648" cy="227289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06" marR="381580" algn="ctr">
              <a:lnSpc>
                <a:spcPct val="101400"/>
              </a:lnSpc>
            </a:pPr>
            <a:r>
              <a:rPr lang="en-US" sz="2000" spc="132" dirty="0">
                <a:latin typeface="Arial Narrow"/>
                <a:cs typeface="Arial Narrow"/>
              </a:rPr>
              <a:t>Relationships &amp; communication</a:t>
            </a:r>
            <a:r>
              <a:rPr lang="en-US" sz="2000" spc="124" dirty="0">
                <a:latin typeface="Arial Narrow"/>
                <a:cs typeface="Arial Narrow"/>
              </a:rPr>
              <a:t> </a:t>
            </a:r>
            <a:r>
              <a:rPr lang="en-US" sz="2000" spc="168" dirty="0">
                <a:latin typeface="Arial Narrow"/>
                <a:cs typeface="Arial Narrow"/>
              </a:rPr>
              <a:t>with</a:t>
            </a:r>
            <a:r>
              <a:rPr lang="en-US" sz="2000" spc="137" dirty="0">
                <a:latin typeface="Arial Narrow"/>
                <a:cs typeface="Arial Narrow"/>
              </a:rPr>
              <a:t> </a:t>
            </a:r>
            <a:r>
              <a:rPr lang="en-US" sz="2000" spc="176" dirty="0">
                <a:latin typeface="Arial Narrow"/>
                <a:cs typeface="Arial Narrow"/>
              </a:rPr>
              <a:t>local</a:t>
            </a:r>
            <a:r>
              <a:rPr lang="en-US" sz="2000" spc="119" dirty="0">
                <a:latin typeface="Arial Narrow"/>
                <a:cs typeface="Arial Narrow"/>
              </a:rPr>
              <a:t> </a:t>
            </a:r>
            <a:r>
              <a:rPr lang="en-US" sz="2000" spc="180" dirty="0">
                <a:latin typeface="Arial Narrow"/>
                <a:cs typeface="Arial Narrow"/>
              </a:rPr>
              <a:t>agencies,</a:t>
            </a:r>
            <a:r>
              <a:rPr lang="en-US" sz="2000" spc="119" dirty="0">
                <a:latin typeface="Arial Narrow"/>
                <a:cs typeface="Arial Narrow"/>
              </a:rPr>
              <a:t> </a:t>
            </a:r>
            <a:r>
              <a:rPr lang="en-US" sz="2000" spc="159" dirty="0">
                <a:latin typeface="Arial Narrow"/>
                <a:cs typeface="Arial Narrow"/>
              </a:rPr>
              <a:t>state</a:t>
            </a:r>
            <a:r>
              <a:rPr lang="en-US" sz="2000" spc="141" dirty="0">
                <a:latin typeface="Arial Narrow"/>
                <a:cs typeface="Arial Narrow"/>
              </a:rPr>
              <a:t> </a:t>
            </a:r>
            <a:r>
              <a:rPr lang="en-US" sz="2000" spc="106" dirty="0">
                <a:latin typeface="Arial Narrow"/>
                <a:cs typeface="Arial Narrow"/>
              </a:rPr>
              <a:t>surveys,</a:t>
            </a:r>
            <a:r>
              <a:rPr lang="en-US" sz="2000" spc="119" dirty="0">
                <a:latin typeface="Arial Narrow"/>
                <a:cs typeface="Arial Narrow"/>
              </a:rPr>
              <a:t> </a:t>
            </a:r>
            <a:r>
              <a:rPr lang="en-US" sz="2000" spc="141" dirty="0">
                <a:latin typeface="Arial Narrow"/>
                <a:cs typeface="Arial Narrow"/>
              </a:rPr>
              <a:t>or</a:t>
            </a:r>
            <a:r>
              <a:rPr lang="en-US" sz="2000" spc="115" dirty="0">
                <a:latin typeface="Arial Narrow"/>
                <a:cs typeface="Arial Narrow"/>
              </a:rPr>
              <a:t> </a:t>
            </a:r>
            <a:r>
              <a:rPr lang="en-US" sz="2000" spc="185" dirty="0">
                <a:latin typeface="Arial Narrow"/>
                <a:cs typeface="Arial Narrow"/>
              </a:rPr>
              <a:t>landowners</a:t>
            </a:r>
            <a:r>
              <a:rPr lang="en-US" sz="2000" spc="124" dirty="0">
                <a:latin typeface="Arial Narrow"/>
                <a:cs typeface="Arial Narrow"/>
              </a:rPr>
              <a:t> </a:t>
            </a:r>
            <a:r>
              <a:rPr lang="en-US" sz="2000" spc="260" dirty="0">
                <a:latin typeface="Arial Narrow"/>
                <a:cs typeface="Arial Narrow"/>
              </a:rPr>
              <a:t>can</a:t>
            </a:r>
            <a:r>
              <a:rPr lang="en-US" sz="2000" spc="137" dirty="0">
                <a:latin typeface="Arial Narrow"/>
                <a:cs typeface="Arial Narrow"/>
              </a:rPr>
              <a:t> </a:t>
            </a:r>
            <a:r>
              <a:rPr lang="en-US" sz="2000" spc="128" dirty="0">
                <a:latin typeface="Arial Narrow"/>
                <a:cs typeface="Arial Narrow"/>
              </a:rPr>
              <a:t>really</a:t>
            </a:r>
            <a:r>
              <a:rPr lang="en-US" sz="2000" spc="132" dirty="0">
                <a:latin typeface="Arial Narrow"/>
                <a:cs typeface="Arial Narrow"/>
              </a:rPr>
              <a:t> </a:t>
            </a:r>
            <a:r>
              <a:rPr lang="en-US" sz="2000" spc="180" dirty="0">
                <a:latin typeface="Arial Narrow"/>
                <a:cs typeface="Arial Narrow"/>
              </a:rPr>
              <a:t>benefit</a:t>
            </a:r>
            <a:r>
              <a:rPr lang="en-US" sz="2000" spc="124" dirty="0">
                <a:latin typeface="Arial Narrow"/>
                <a:cs typeface="Arial Narrow"/>
              </a:rPr>
              <a:t> </a:t>
            </a:r>
            <a:r>
              <a:rPr lang="en-US" sz="2000" spc="221" dirty="0">
                <a:latin typeface="Arial Narrow"/>
                <a:cs typeface="Arial Narrow"/>
              </a:rPr>
              <a:t>(and</a:t>
            </a:r>
            <a:r>
              <a:rPr lang="en-US" sz="2000" spc="141" dirty="0">
                <a:latin typeface="Arial Narrow"/>
                <a:cs typeface="Arial Narrow"/>
              </a:rPr>
              <a:t> </a:t>
            </a:r>
            <a:r>
              <a:rPr lang="en-US" sz="2000" spc="163" dirty="0">
                <a:latin typeface="Arial Narrow"/>
                <a:cs typeface="Arial Narrow"/>
              </a:rPr>
              <a:t>enrich)  </a:t>
            </a:r>
            <a:r>
              <a:rPr lang="en-US" sz="2000" spc="159" dirty="0">
                <a:latin typeface="Arial Narrow"/>
                <a:cs typeface="Arial Narrow"/>
              </a:rPr>
              <a:t>projects </a:t>
            </a:r>
            <a:r>
              <a:rPr lang="en-US" sz="2000" spc="141" dirty="0">
                <a:latin typeface="Arial Narrow"/>
                <a:cs typeface="Arial Narrow"/>
              </a:rPr>
              <a:t>regardless </a:t>
            </a:r>
            <a:r>
              <a:rPr lang="en-US" sz="2000" spc="176" dirty="0">
                <a:latin typeface="Arial Narrow"/>
                <a:cs typeface="Arial Narrow"/>
              </a:rPr>
              <a:t>of </a:t>
            </a:r>
            <a:r>
              <a:rPr lang="en-US" sz="2000" spc="194" dirty="0">
                <a:latin typeface="Arial Narrow"/>
                <a:cs typeface="Arial Narrow"/>
              </a:rPr>
              <a:t>the </a:t>
            </a:r>
            <a:r>
              <a:rPr lang="en-US" sz="2000" spc="185" dirty="0">
                <a:latin typeface="Arial Narrow"/>
                <a:cs typeface="Arial Narrow"/>
              </a:rPr>
              <a:t>experiment</a:t>
            </a:r>
            <a:r>
              <a:rPr lang="en-US" sz="2000" spc="-57" dirty="0">
                <a:latin typeface="Arial Narrow"/>
                <a:cs typeface="Arial Narrow"/>
              </a:rPr>
              <a:t> </a:t>
            </a:r>
            <a:r>
              <a:rPr lang="en-US" sz="2000" spc="110" dirty="0">
                <a:latin typeface="Arial Narrow"/>
                <a:cs typeface="Arial Narrow"/>
              </a:rPr>
              <a:t>style</a:t>
            </a:r>
            <a:endParaRPr lang="en-US" sz="2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284168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{5E16CA33-E97A-1644-ACE9-CF18E45DD197}tf10001120</Template>
  <TotalTime>290</TotalTime>
  <Words>738</Words>
  <Application>Microsoft Macintosh PowerPoint</Application>
  <PresentationFormat>Widescreen</PresentationFormat>
  <Paragraphs>141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Arial Narrow</vt:lpstr>
      <vt:lpstr>Gill Sans MT</vt:lpstr>
      <vt:lpstr>Mangal</vt:lpstr>
      <vt:lpstr>Parcel</vt:lpstr>
      <vt:lpstr>Induced Seismicity hazards</vt:lpstr>
      <vt:lpstr>Deployment Objectives</vt:lpstr>
      <vt:lpstr>Rapid Response Challenges</vt:lpstr>
      <vt:lpstr>Technical Requirements</vt:lpstr>
      <vt:lpstr>Telemetry is Key</vt:lpstr>
      <vt:lpstr> Nodes are Great But…. </vt:lpstr>
      <vt:lpstr>A Wish List</vt:lpstr>
      <vt:lpstr>PowerPoint Presentation</vt:lpstr>
      <vt:lpstr>PowerPoint Presentation</vt:lpstr>
      <vt:lpstr>Questions to Keep in Mind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Induced Seismicity hazards</dc:title>
  <dc:creator>De Shon, Heather</dc:creator>
  <cp:lastModifiedBy>Justin Sweet</cp:lastModifiedBy>
  <cp:revision>37</cp:revision>
  <cp:lastPrinted>2019-09-25T03:47:18Z</cp:lastPrinted>
  <dcterms:created xsi:type="dcterms:W3CDTF">2019-09-25T01:52:50Z</dcterms:created>
  <dcterms:modified xsi:type="dcterms:W3CDTF">2019-10-16T21:27:20Z</dcterms:modified>
</cp:coreProperties>
</file>