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1765" r:id="rId2"/>
    <p:sldId id="1796" r:id="rId3"/>
    <p:sldId id="1800" r:id="rId4"/>
    <p:sldId id="1802" r:id="rId5"/>
    <p:sldId id="1804" r:id="rId6"/>
    <p:sldId id="1801" r:id="rId7"/>
    <p:sldId id="1806" r:id="rId8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916"/>
    <p:restoredTop sz="94662"/>
  </p:normalViewPr>
  <p:slideViewPr>
    <p:cSldViewPr snapToGrid="0" snapToObjects="1">
      <p:cViewPr varScale="1">
        <p:scale>
          <a:sx n="145" d="100"/>
          <a:sy n="145" d="100"/>
        </p:scale>
        <p:origin x="896" y="176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171" d="100"/>
          <a:sy n="171" d="100"/>
        </p:scale>
        <p:origin x="3352" y="16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16013E0-747B-1848-99EA-56702873FC31}" type="datetimeFigureOut">
              <a:rPr lang="en-US" smtClean="0"/>
              <a:t>10/8/19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9B996D-18F4-ED4F-8FE7-E3033F8F29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52190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457201"/>
            <a:ext cx="7772400" cy="3200400"/>
          </a:xfrm>
        </p:spPr>
        <p:txBody>
          <a:bodyPr anchor="b">
            <a:noAutofit/>
          </a:bodyPr>
          <a:lstStyle>
            <a:lvl1pPr>
              <a:lnSpc>
                <a:spcPct val="100000"/>
              </a:lnSpc>
              <a:defRPr sz="8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714750"/>
            <a:ext cx="6400800" cy="9144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363348" y="4767263"/>
            <a:ext cx="2085975" cy="273844"/>
          </a:xfrm>
          <a:prstGeom prst="rect">
            <a:avLst/>
          </a:prstGeom>
        </p:spPr>
        <p:txBody>
          <a:bodyPr/>
          <a:lstStyle/>
          <a:p>
            <a:fld id="{216C5678-EE20-4FA5-88E2-6E0BD67A2E26}" type="datetime1">
              <a:rPr lang="en-US" smtClean="0"/>
              <a:t>10/8/19</a:t>
            </a:fld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>
          <a:xfrm>
            <a:off x="8543279" y="4767263"/>
            <a:ext cx="561975" cy="273844"/>
          </a:xfrm>
          <a:prstGeom prst="rect">
            <a:avLst/>
          </a:prstGeom>
        </p:spPr>
        <p:txBody>
          <a:bodyPr/>
          <a:lstStyle/>
          <a:p>
            <a:fld id="{BA9B540C-44DA-4F69-89C9-7C84606640D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>
          <a:xfrm>
            <a:off x="659166" y="4767263"/>
            <a:ext cx="2847975" cy="273844"/>
          </a:xfrm>
          <a:prstGeom prst="rect">
            <a:avLst/>
          </a:prstGeom>
        </p:spPr>
        <p:txBody>
          <a:bodyPr/>
          <a:lstStyle/>
          <a:p>
            <a:r>
              <a:rPr lang="en-US"/>
              <a:t>Footer Text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363348" y="4767263"/>
            <a:ext cx="2085975" cy="273844"/>
          </a:xfrm>
          <a:prstGeom prst="rect">
            <a:avLst/>
          </a:prstGeom>
        </p:spPr>
        <p:txBody>
          <a:bodyPr/>
          <a:lstStyle/>
          <a:p>
            <a:fld id="{EA051B39-B140-43FE-96DB-472A2B59CE7C}" type="datetime1">
              <a:rPr lang="en-US" smtClean="0"/>
              <a:t>10/8/19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59166" y="4767263"/>
            <a:ext cx="2847975" cy="273844"/>
          </a:xfrm>
          <a:prstGeom prst="rect">
            <a:avLst/>
          </a:prstGeom>
        </p:spPr>
        <p:txBody>
          <a:bodyPr/>
          <a:lstStyle/>
          <a:p>
            <a:r>
              <a:rPr lang="en-US"/>
              <a:t>Footer Text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543279" y="4767263"/>
            <a:ext cx="561975" cy="273844"/>
          </a:xfrm>
          <a:prstGeom prst="rect">
            <a:avLst/>
          </a:prstGeom>
        </p:spPr>
        <p:txBody>
          <a:bodyPr/>
          <a:lstStyle/>
          <a:p>
            <a:fld id="{BA9B540C-44DA-4F69-89C9-7C84606640D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363348" y="4767263"/>
            <a:ext cx="2085975" cy="273844"/>
          </a:xfrm>
          <a:prstGeom prst="rect">
            <a:avLst/>
          </a:prstGeom>
        </p:spPr>
        <p:txBody>
          <a:bodyPr/>
          <a:lstStyle/>
          <a:p>
            <a:fld id="{DA600BB2-27C5-458B-ABCE-839C88CF47CE}" type="datetime1">
              <a:rPr lang="en-US" smtClean="0"/>
              <a:t>10/8/19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59166" y="4767263"/>
            <a:ext cx="2847975" cy="273844"/>
          </a:xfrm>
          <a:prstGeom prst="rect">
            <a:avLst/>
          </a:prstGeom>
        </p:spPr>
        <p:txBody>
          <a:bodyPr/>
          <a:lstStyle/>
          <a:p>
            <a:r>
              <a:rPr lang="en-US"/>
              <a:t>Footer Text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543279" y="4767263"/>
            <a:ext cx="561975" cy="273844"/>
          </a:xfrm>
          <a:prstGeom prst="rect">
            <a:avLst/>
          </a:prstGeom>
        </p:spPr>
        <p:txBody>
          <a:bodyPr/>
          <a:lstStyle/>
          <a:p>
            <a:fld id="{BA9B540C-44DA-4F69-89C9-7C84606640D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363348" y="4767263"/>
            <a:ext cx="2085975" cy="273844"/>
          </a:xfrm>
          <a:prstGeom prst="rect">
            <a:avLst/>
          </a:prstGeom>
        </p:spPr>
        <p:txBody>
          <a:bodyPr/>
          <a:lstStyle/>
          <a:p>
            <a:fld id="{B11D738E-8962-435F-8C43-147B8DD7E819}" type="datetime1">
              <a:rPr lang="en-US" smtClean="0"/>
              <a:t>10/8/19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59166" y="4767263"/>
            <a:ext cx="2847975" cy="273844"/>
          </a:xfrm>
          <a:prstGeom prst="rect">
            <a:avLst/>
          </a:prstGeom>
        </p:spPr>
        <p:txBody>
          <a:bodyPr/>
          <a:lstStyle/>
          <a:p>
            <a:r>
              <a:rPr lang="en-US"/>
              <a:t>Footer Text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543279" y="4767263"/>
            <a:ext cx="561975" cy="273844"/>
          </a:xfrm>
          <a:prstGeom prst="rect">
            <a:avLst/>
          </a:prstGeom>
        </p:spPr>
        <p:txBody>
          <a:bodyPr/>
          <a:lstStyle/>
          <a:p>
            <a:fld id="{BA9B540C-44DA-4F69-89C9-7C84606640D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028701"/>
            <a:ext cx="7772400" cy="1878806"/>
          </a:xfrm>
        </p:spPr>
        <p:txBody>
          <a:bodyPr anchor="b"/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800" kern="12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051573"/>
            <a:ext cx="7772400" cy="848915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363348" y="4767263"/>
            <a:ext cx="2085975" cy="273844"/>
          </a:xfrm>
          <a:prstGeom prst="rect">
            <a:avLst/>
          </a:prstGeom>
        </p:spPr>
        <p:txBody>
          <a:bodyPr/>
          <a:lstStyle/>
          <a:p>
            <a:fld id="{09CAEA93-55E7-4DA9-90C2-089A26EEFEC4}" type="datetime1">
              <a:rPr lang="en-US" smtClean="0"/>
              <a:t>10/8/19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59166" y="4767263"/>
            <a:ext cx="2847975" cy="273844"/>
          </a:xfrm>
          <a:prstGeom prst="rect">
            <a:avLst/>
          </a:prstGeom>
        </p:spPr>
        <p:txBody>
          <a:bodyPr/>
          <a:lstStyle/>
          <a:p>
            <a:r>
              <a:rPr lang="en-US"/>
              <a:t>Footer Text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543279" y="4767263"/>
            <a:ext cx="561975" cy="273844"/>
          </a:xfrm>
          <a:prstGeom prst="rect">
            <a:avLst/>
          </a:prstGeom>
        </p:spPr>
        <p:txBody>
          <a:bodyPr/>
          <a:lstStyle/>
          <a:p>
            <a:fld id="{BA9B540C-44DA-4F69-89C9-7C84606640D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4495800" y="2943225"/>
            <a:ext cx="84772" cy="63579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4695825" y="2943225"/>
            <a:ext cx="84772" cy="63579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4296728" y="2943225"/>
            <a:ext cx="84772" cy="63579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363348" y="4767263"/>
            <a:ext cx="2085975" cy="273844"/>
          </a:xfrm>
          <a:prstGeom prst="rect">
            <a:avLst/>
          </a:prstGeom>
        </p:spPr>
        <p:txBody>
          <a:bodyPr/>
          <a:lstStyle/>
          <a:p>
            <a:fld id="{E34CF3C7-6809-4F39-BD67-A75817BDDE0A}" type="datetime1">
              <a:rPr lang="en-US" smtClean="0"/>
              <a:t>10/8/19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59166" y="4767263"/>
            <a:ext cx="2847975" cy="273844"/>
          </a:xfrm>
          <a:prstGeom prst="rect">
            <a:avLst/>
          </a:prstGeom>
        </p:spPr>
        <p:txBody>
          <a:bodyPr/>
          <a:lstStyle/>
          <a:p>
            <a:r>
              <a:rPr lang="en-US"/>
              <a:t>Footer Text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543279" y="4767263"/>
            <a:ext cx="561975" cy="273844"/>
          </a:xfrm>
          <a:prstGeom prst="rect">
            <a:avLst/>
          </a:prstGeom>
        </p:spPr>
        <p:txBody>
          <a:bodyPr/>
          <a:lstStyle/>
          <a:p>
            <a:fld id="{BA9B540C-44DA-4F69-89C9-7C84606640D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65760" y="1200150"/>
            <a:ext cx="4041648" cy="339471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0"/>
            <a:ext cx="4040188" cy="4572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1" y="1200150"/>
            <a:ext cx="4041775" cy="4572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363348" y="4767263"/>
            <a:ext cx="2085975" cy="273844"/>
          </a:xfrm>
          <a:prstGeom prst="rect">
            <a:avLst/>
          </a:prstGeom>
        </p:spPr>
        <p:txBody>
          <a:bodyPr/>
          <a:lstStyle/>
          <a:p>
            <a:fld id="{F7EAEB24-CE78-465C-A726-91D0868FA48F}" type="datetime1">
              <a:rPr lang="en-US" smtClean="0"/>
              <a:t>10/8/19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659166" y="4767263"/>
            <a:ext cx="2847975" cy="273844"/>
          </a:xfrm>
          <a:prstGeom prst="rect">
            <a:avLst/>
          </a:prstGeom>
        </p:spPr>
        <p:txBody>
          <a:bodyPr/>
          <a:lstStyle/>
          <a:p>
            <a:r>
              <a:rPr lang="en-US"/>
              <a:t>Footer Text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543279" y="4767263"/>
            <a:ext cx="561975" cy="273844"/>
          </a:xfrm>
          <a:prstGeom prst="rect">
            <a:avLst/>
          </a:prstGeom>
        </p:spPr>
        <p:txBody>
          <a:bodyPr/>
          <a:lstStyle/>
          <a:p>
            <a:fld id="{BA9B540C-44DA-4F69-89C9-7C84606640D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457200" y="1659636"/>
            <a:ext cx="4041648" cy="2935224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72584" y="1659637"/>
            <a:ext cx="4041648" cy="293489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363348" y="4767263"/>
            <a:ext cx="2085975" cy="273844"/>
          </a:xfrm>
          <a:prstGeom prst="rect">
            <a:avLst/>
          </a:prstGeom>
        </p:spPr>
        <p:txBody>
          <a:bodyPr/>
          <a:lstStyle/>
          <a:p>
            <a:fld id="{40BAADF0-1749-4E8B-9691-B44A5F8C0895}" type="datetime1">
              <a:rPr lang="en-US" smtClean="0"/>
              <a:t>10/8/19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659166" y="4767263"/>
            <a:ext cx="2847975" cy="273844"/>
          </a:xfrm>
          <a:prstGeom prst="rect">
            <a:avLst/>
          </a:prstGeom>
        </p:spPr>
        <p:txBody>
          <a:bodyPr/>
          <a:lstStyle/>
          <a:p>
            <a:r>
              <a:rPr lang="en-US"/>
              <a:t>Footer Text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543279" y="4767263"/>
            <a:ext cx="561975" cy="273844"/>
          </a:xfrm>
          <a:prstGeom prst="rect">
            <a:avLst/>
          </a:prstGeom>
        </p:spPr>
        <p:txBody>
          <a:bodyPr/>
          <a:lstStyle/>
          <a:p>
            <a:fld id="{BA9B540C-44DA-4F69-89C9-7C84606640D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363348" y="4767263"/>
            <a:ext cx="2085975" cy="273844"/>
          </a:xfrm>
          <a:prstGeom prst="rect">
            <a:avLst/>
          </a:prstGeom>
        </p:spPr>
        <p:txBody>
          <a:bodyPr/>
          <a:lstStyle/>
          <a:p>
            <a:fld id="{A8AF628A-A867-4937-BBE5-207DB6F9C51A}" type="datetime1">
              <a:rPr lang="en-US" smtClean="0"/>
              <a:t>10/8/19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59166" y="4767263"/>
            <a:ext cx="2847975" cy="273844"/>
          </a:xfrm>
          <a:prstGeom prst="rect">
            <a:avLst/>
          </a:prstGeom>
        </p:spPr>
        <p:txBody>
          <a:bodyPr/>
          <a:lstStyle/>
          <a:p>
            <a:r>
              <a:rPr lang="en-US"/>
              <a:t>Footer Text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543279" y="4767263"/>
            <a:ext cx="561975" cy="273844"/>
          </a:xfrm>
          <a:prstGeom prst="rect">
            <a:avLst/>
          </a:prstGeom>
        </p:spPr>
        <p:txBody>
          <a:bodyPr/>
          <a:lstStyle/>
          <a:p>
            <a:fld id="{BA9B540C-44DA-4F69-89C9-7C84606640D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7088" y="200025"/>
            <a:ext cx="3008313" cy="1571625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>
                <a:effectLst>
                  <a:outerShdw blurRad="50800" dist="25400" dir="5400000" algn="t" rotWithShape="0">
                    <a:prstClr val="black">
                      <a:alpha val="25000"/>
                    </a:prstClr>
                  </a:outerShdw>
                </a:effectLst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9138" y="204788"/>
            <a:ext cx="4995863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07088" y="1828801"/>
            <a:ext cx="3008313" cy="2765822"/>
          </a:xfrm>
        </p:spPr>
        <p:txBody>
          <a:bodyPr>
            <a:normAutofit/>
          </a:bodyPr>
          <a:lstStyle>
            <a:lvl1pPr marL="0" indent="0" algn="ctr">
              <a:lnSpc>
                <a:spcPct val="125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363348" y="4767263"/>
            <a:ext cx="2085975" cy="273844"/>
          </a:xfrm>
          <a:prstGeom prst="rect">
            <a:avLst/>
          </a:prstGeom>
        </p:spPr>
        <p:txBody>
          <a:bodyPr/>
          <a:lstStyle/>
          <a:p>
            <a:fld id="{118BBB94-68E6-4675-A946-F1C5994EDBD7}" type="datetime1">
              <a:rPr lang="en-US" smtClean="0"/>
              <a:t>10/8/19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59166" y="4767263"/>
            <a:ext cx="2847975" cy="273844"/>
          </a:xfrm>
          <a:prstGeom prst="rect">
            <a:avLst/>
          </a:prstGeom>
        </p:spPr>
        <p:txBody>
          <a:bodyPr/>
          <a:lstStyle/>
          <a:p>
            <a:r>
              <a:rPr lang="en-US"/>
              <a:t>Footer Text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543279" y="4767263"/>
            <a:ext cx="561975" cy="273844"/>
          </a:xfrm>
          <a:prstGeom prst="rect">
            <a:avLst/>
          </a:prstGeom>
        </p:spPr>
        <p:txBody>
          <a:bodyPr/>
          <a:lstStyle/>
          <a:p>
            <a:fld id="{BA9B540C-44DA-4F69-89C9-7C84606640D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171450"/>
            <a:ext cx="5711824" cy="671513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08126" y="857250"/>
            <a:ext cx="6054724" cy="3405783"/>
          </a:xfrm>
          <a:ln w="76200">
            <a:solidFill>
              <a:schemeClr val="bg1"/>
            </a:solidFill>
          </a:ln>
          <a:effectLst>
            <a:outerShdw blurRad="88900" dist="50800" dir="5400000" algn="ctr" rotWithShape="0">
              <a:srgbClr val="000000">
                <a:alpha val="25000"/>
              </a:srgbClr>
            </a:outerShdw>
          </a:effectLst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6" y="4357688"/>
            <a:ext cx="5711824" cy="40005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363348" y="4767263"/>
            <a:ext cx="2085975" cy="273844"/>
          </a:xfrm>
          <a:prstGeom prst="rect">
            <a:avLst/>
          </a:prstGeom>
        </p:spPr>
        <p:txBody>
          <a:bodyPr/>
          <a:lstStyle/>
          <a:p>
            <a:fld id="{DC3B8377-21E3-4835-B75D-4E2847E2750F}" type="datetime1">
              <a:rPr lang="en-US" smtClean="0"/>
              <a:t>10/8/19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59166" y="4767263"/>
            <a:ext cx="2847975" cy="273844"/>
          </a:xfrm>
          <a:prstGeom prst="rect">
            <a:avLst/>
          </a:prstGeom>
        </p:spPr>
        <p:txBody>
          <a:bodyPr/>
          <a:lstStyle/>
          <a:p>
            <a:r>
              <a:rPr lang="en-US"/>
              <a:t>Footer Text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543279" y="4767263"/>
            <a:ext cx="561975" cy="273844"/>
          </a:xfrm>
          <a:prstGeom prst="rect">
            <a:avLst/>
          </a:prstGeom>
        </p:spPr>
        <p:txBody>
          <a:bodyPr/>
          <a:lstStyle/>
          <a:p>
            <a:fld id="{BA9B540C-44DA-4F69-89C9-7C84606640D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em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755197"/>
            <a:ext cx="8229600" cy="120015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217965"/>
            <a:ext cx="8229600" cy="237665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67BD881-C766-864B-84DB-716FB192FB45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ctr" defTabSz="914400" rtl="0" eaLnBrk="1" latinLnBrk="0" hangingPunct="1">
        <a:lnSpc>
          <a:spcPts val="5800"/>
        </a:lnSpc>
        <a:spcBef>
          <a:spcPct val="0"/>
        </a:spcBef>
        <a:buNone/>
        <a:defRPr sz="4000" kern="1200">
          <a:solidFill>
            <a:schemeClr val="accent5">
              <a:lumMod val="75000"/>
            </a:schemeClr>
          </a:solidFill>
          <a:effectLst/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http://www.iris.edu/rapid" TargetMode="Externa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G_8045.jpg"/>
          <p:cNvPicPr>
            <a:picLocks noChangeAspect="1"/>
          </p:cNvPicPr>
          <p:nvPr/>
        </p:nvPicPr>
        <p:blipFill rotWithShape="1">
          <a:blip r:embed="rId2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456" b="25398"/>
          <a:stretch/>
        </p:blipFill>
        <p:spPr>
          <a:xfrm>
            <a:off x="0" y="675862"/>
            <a:ext cx="9144000" cy="4467638"/>
          </a:xfrm>
          <a:prstGeom prst="rect">
            <a:avLst/>
          </a:prstGeom>
        </p:spPr>
      </p:pic>
      <p:sp>
        <p:nvSpPr>
          <p:cNvPr id="7" name="Rectangle 14"/>
          <p:cNvSpPr>
            <a:spLocks noChangeArrowheads="1"/>
          </p:cNvSpPr>
          <p:nvPr/>
        </p:nvSpPr>
        <p:spPr bwMode="auto">
          <a:xfrm>
            <a:off x="2115649" y="2438610"/>
            <a:ext cx="4895422" cy="677108"/>
          </a:xfrm>
          <a:prstGeom prst="rect">
            <a:avLst/>
          </a:prstGeom>
          <a:noFill/>
          <a:ln w="19050">
            <a:noFill/>
            <a:miter lim="800000"/>
            <a:headEnd/>
            <a:tailEnd type="none" w="med" len="lg"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marL="57150" lvl="1" algn="ctr">
              <a:lnSpc>
                <a:spcPct val="95000"/>
              </a:lnSpc>
            </a:pPr>
            <a:r>
              <a:rPr lang="en-US" sz="2000" b="0" dirty="0">
                <a:latin typeface="Arial" panose="020B0604020202020204" pitchFamily="34" charset="0"/>
                <a:cs typeface="Arial" panose="020B0604020202020204" pitchFamily="34" charset="0"/>
              </a:rPr>
              <a:t>Mini Workshop</a:t>
            </a:r>
          </a:p>
          <a:p>
            <a:pPr marL="57150" lvl="1" algn="ctr">
              <a:lnSpc>
                <a:spcPct val="95000"/>
              </a:lnSpc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Portland, OR</a:t>
            </a:r>
          </a:p>
        </p:txBody>
      </p:sp>
      <p:sp>
        <p:nvSpPr>
          <p:cNvPr id="8" name="Rectangle 2"/>
          <p:cNvSpPr txBox="1">
            <a:spLocks noChangeArrowheads="1"/>
          </p:cNvSpPr>
          <p:nvPr/>
        </p:nvSpPr>
        <p:spPr bwMode="auto">
          <a:xfrm>
            <a:off x="0" y="1141903"/>
            <a:ext cx="9144000" cy="14991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-109" charset="0"/>
                <a:ea typeface="ＭＳ Ｐゴシック" pitchFamily="-109" charset="-128"/>
                <a:cs typeface="ＭＳ Ｐゴシック" pitchFamily="-109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-109" charset="0"/>
                <a:ea typeface="ＭＳ Ｐゴシック" pitchFamily="-109" charset="-128"/>
                <a:cs typeface="ＭＳ Ｐゴシック" pitchFamily="-109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-109" charset="0"/>
                <a:ea typeface="ＭＳ Ｐゴシック" pitchFamily="-109" charset="-128"/>
                <a:cs typeface="ＭＳ Ｐゴシック" pitchFamily="-109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-109" charset="0"/>
                <a:ea typeface="ＭＳ Ｐゴシック" pitchFamily="-109" charset="-128"/>
                <a:cs typeface="ＭＳ Ｐゴシック" pitchFamily="-109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-109" charset="0"/>
                <a:ea typeface="ＭＳ Ｐゴシック" pitchFamily="-109" charset="-128"/>
                <a:cs typeface="ＭＳ Ｐゴシック" pitchFamily="-109" charset="-128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-109" charset="0"/>
                <a:ea typeface="ＭＳ Ｐゴシック" pitchFamily="-109" charset="-128"/>
                <a:cs typeface="ＭＳ Ｐゴシック" pitchFamily="-109" charset="-128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-109" charset="0"/>
                <a:ea typeface="ＭＳ Ｐゴシック" pitchFamily="-109" charset="-128"/>
                <a:cs typeface="ＭＳ Ｐゴシック" pitchFamily="-109" charset="-128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-109" charset="0"/>
                <a:ea typeface="ＭＳ Ｐゴシック" pitchFamily="-109" charset="-128"/>
                <a:cs typeface="ＭＳ Ｐゴシック" pitchFamily="-109" charset="-128"/>
              </a:defRPr>
            </a:lvl9pPr>
          </a:lstStyle>
          <a:p>
            <a:pPr eaLnBrk="1" hangingPunct="1"/>
            <a:r>
              <a:rPr lang="en-US" sz="3200" dirty="0">
                <a:solidFill>
                  <a:schemeClr val="tx1"/>
                </a:solidFill>
              </a:rPr>
              <a:t>Rapid Response to Geohazards Initiative</a:t>
            </a:r>
          </a:p>
          <a:p>
            <a:pPr eaLnBrk="1" hangingPunct="1"/>
            <a:r>
              <a:rPr lang="en-US" sz="2000" dirty="0">
                <a:solidFill>
                  <a:schemeClr val="tx1"/>
                </a:solidFill>
              </a:rPr>
              <a:t>A Frontier Initiative as part of the SAGE Facility</a:t>
            </a:r>
            <a:br>
              <a:rPr lang="en-US" sz="3200" dirty="0">
                <a:solidFill>
                  <a:schemeClr val="tx1"/>
                </a:solidFill>
              </a:rPr>
            </a:br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10" name="Rectangle 14"/>
          <p:cNvSpPr>
            <a:spLocks noChangeArrowheads="1"/>
          </p:cNvSpPr>
          <p:nvPr/>
        </p:nvSpPr>
        <p:spPr bwMode="auto">
          <a:xfrm>
            <a:off x="3734270" y="3774127"/>
            <a:ext cx="1675459" cy="355482"/>
          </a:xfrm>
          <a:prstGeom prst="rect">
            <a:avLst/>
          </a:prstGeom>
          <a:noFill/>
          <a:ln w="19050">
            <a:noFill/>
            <a:miter lim="800000"/>
            <a:headEnd/>
            <a:tailEnd type="none" w="med" len="lg"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lnSpc>
                <a:spcPct val="95000"/>
              </a:lnSpc>
              <a:buFont typeface="Arial" pitchFamily="-112" charset="0"/>
              <a:buNone/>
            </a:pPr>
            <a:r>
              <a:rPr lang="en-US" sz="1800" b="0" i="1" dirty="0"/>
              <a:t>October 8, 2019</a:t>
            </a:r>
          </a:p>
        </p:txBody>
      </p:sp>
    </p:spTree>
    <p:extLst>
      <p:ext uri="{BB962C8B-B14F-4D97-AF65-F5344CB8AC3E}">
        <p14:creationId xmlns:p14="http://schemas.microsoft.com/office/powerpoint/2010/main" val="17057163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2129" y="811739"/>
            <a:ext cx="5739770" cy="442295"/>
          </a:xfrm>
        </p:spPr>
        <p:txBody>
          <a:bodyPr/>
          <a:lstStyle/>
          <a:p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Context for Rapid Response Initiative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70" y="1463040"/>
            <a:ext cx="6027089" cy="3364940"/>
          </a:xfrm>
        </p:spPr>
        <p:txBody>
          <a:bodyPr>
            <a:normAutofit lnSpcReduction="10000"/>
          </a:bodyPr>
          <a:lstStyle/>
          <a:p>
            <a:pPr marL="230188" indent="-230188"/>
            <a:r>
              <a:rPr lang="en-US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Latest proposal successful, renewed for 5-years</a:t>
            </a:r>
          </a:p>
          <a:p>
            <a:pPr marL="230188" indent="-230188"/>
            <a:endParaRPr lang="en-US" sz="1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30188" indent="-230188"/>
            <a:r>
              <a:rPr lang="en-US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SAGE or SAGE-II (not NGEO)</a:t>
            </a:r>
          </a:p>
          <a:p>
            <a:pPr marL="452438" lvl="1" indent="-230188"/>
            <a:r>
              <a:rPr lang="en-US" sz="160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Seismological Facility for the Advancement of Geoscience</a:t>
            </a:r>
          </a:p>
          <a:p>
            <a:pPr marL="230188" indent="-230188"/>
            <a:endParaRPr lang="en-US" sz="1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30188" indent="-230188"/>
            <a:r>
              <a:rPr lang="en-US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Continued support for IRIS instrumentation activities</a:t>
            </a:r>
          </a:p>
          <a:p>
            <a:pPr marL="452438" lvl="1" indent="-230188"/>
            <a:r>
              <a:rPr lang="en-US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GSN, PASSCAL, PASSCAL-Polar, PASSCAL-MT</a:t>
            </a:r>
          </a:p>
          <a:p>
            <a:pPr marL="452438" lvl="1" indent="-230188"/>
            <a:r>
              <a:rPr lang="en-US" sz="1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Frontier Initiatives: </a:t>
            </a:r>
          </a:p>
          <a:p>
            <a:pPr marL="965200" lvl="2" indent="-342900">
              <a:buFont typeface="+mj-lt"/>
              <a:buAutoNum type="arabicPeriod"/>
            </a:pPr>
            <a:r>
              <a:rPr lang="en-US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Enhanced instrumentation for wavefield imaging</a:t>
            </a:r>
          </a:p>
          <a:p>
            <a:pPr marL="965200" lvl="2" indent="-342900">
              <a:buFont typeface="+mj-lt"/>
              <a:buAutoNum type="arabicPeriod"/>
            </a:pPr>
            <a:r>
              <a:rPr lang="en-US" dirty="0">
                <a:solidFill>
                  <a:srgbClr val="FF0000"/>
                </a:solidFill>
              </a:rPr>
              <a:t>New instruments for </a:t>
            </a:r>
            <a:r>
              <a:rPr lang="en-US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rapid response to geohazard events</a:t>
            </a:r>
          </a:p>
        </p:txBody>
      </p:sp>
      <p:pic>
        <p:nvPicPr>
          <p:cNvPr id="6" name="Picture 5" descr="ngeo_vol1_9-29-16_Page_01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06432" y="811739"/>
            <a:ext cx="2869098" cy="371295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7137227" y="4560957"/>
            <a:ext cx="14799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www.iris.edu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5671303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5" name="Title 1"/>
          <p:cNvSpPr txBox="1">
            <a:spLocks/>
          </p:cNvSpPr>
          <p:nvPr/>
        </p:nvSpPr>
        <p:spPr bwMode="auto">
          <a:xfrm>
            <a:off x="0" y="651690"/>
            <a:ext cx="9144000" cy="6894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>
            <a:lvl1pPr algn="ctr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defRPr sz="60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-109" charset="0"/>
                <a:ea typeface="ＭＳ Ｐゴシック" pitchFamily="-109" charset="-128"/>
                <a:cs typeface="ＭＳ Ｐゴシック" pitchFamily="-109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-109" charset="0"/>
                <a:ea typeface="ＭＳ Ｐゴシック" pitchFamily="-109" charset="-128"/>
                <a:cs typeface="ＭＳ Ｐゴシック" pitchFamily="-109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-109" charset="0"/>
                <a:ea typeface="ＭＳ Ｐゴシック" pitchFamily="-109" charset="-128"/>
                <a:cs typeface="ＭＳ Ｐゴシック" pitchFamily="-109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-109" charset="0"/>
                <a:ea typeface="ＭＳ Ｐゴシック" pitchFamily="-109" charset="-128"/>
                <a:cs typeface="ＭＳ Ｐゴシック" pitchFamily="-109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-109" charset="0"/>
                <a:ea typeface="ＭＳ Ｐゴシック" pitchFamily="-109" charset="-128"/>
                <a:cs typeface="ＭＳ Ｐゴシック" pitchFamily="-109" charset="-128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-109" charset="0"/>
                <a:ea typeface="ＭＳ Ｐゴシック" pitchFamily="-109" charset="-128"/>
                <a:cs typeface="ＭＳ Ｐゴシック" pitchFamily="-109" charset="-128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-109" charset="0"/>
                <a:ea typeface="ＭＳ Ｐゴシック" pitchFamily="-109" charset="-128"/>
                <a:cs typeface="ＭＳ Ｐゴシック" pitchFamily="-109" charset="-128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-109" charset="0"/>
                <a:ea typeface="ＭＳ Ｐゴシック" pitchFamily="-109" charset="-128"/>
                <a:cs typeface="ＭＳ Ｐゴシック" pitchFamily="-109" charset="-128"/>
              </a:defRPr>
            </a:lvl9pPr>
          </a:lstStyle>
          <a:p>
            <a:r>
              <a:rPr lang="en-US" sz="2400" b="1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Plan &amp; Budget</a:t>
            </a:r>
          </a:p>
        </p:txBody>
      </p:sp>
      <p:sp>
        <p:nvSpPr>
          <p:cNvPr id="6" name="Content Placeholder 2"/>
          <p:cNvSpPr txBox="1">
            <a:spLocks/>
          </p:cNvSpPr>
          <p:nvPr/>
        </p:nvSpPr>
        <p:spPr bwMode="auto">
          <a:xfrm>
            <a:off x="259190" y="1341119"/>
            <a:ext cx="8732410" cy="3699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marL="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-112" charset="0"/>
              <a:buNone/>
              <a:defRPr sz="18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429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-112" charset="0"/>
              <a:buNone/>
              <a:defRPr sz="28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2pPr>
            <a:lvl3pPr marL="6858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-112" charset="0"/>
              <a:buNone/>
              <a:defRPr sz="24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3pPr>
            <a:lvl4pPr marL="10287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-112" charset="0"/>
              <a:buNone/>
              <a:defRPr sz="20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4pPr>
            <a:lvl5pPr marL="13716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-112" charset="0"/>
              <a:buNone/>
              <a:defRPr sz="20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5pPr>
            <a:lvl6pPr marL="1714500" indent="0" algn="ctr" rtl="0" fontAlgn="base">
              <a:spcBef>
                <a:spcPct val="20000"/>
              </a:spcBef>
              <a:spcAft>
                <a:spcPct val="0"/>
              </a:spcAft>
              <a:buFont typeface="Arial" pitchFamily="-109" charset="0"/>
              <a:buNone/>
              <a:defRPr sz="20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6pPr>
            <a:lvl7pPr marL="2057400" indent="0" algn="ctr" rtl="0" fontAlgn="base">
              <a:spcBef>
                <a:spcPct val="20000"/>
              </a:spcBef>
              <a:spcAft>
                <a:spcPct val="0"/>
              </a:spcAft>
              <a:buFont typeface="Arial" pitchFamily="-109" charset="0"/>
              <a:buNone/>
              <a:defRPr sz="20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7pPr>
            <a:lvl8pPr marL="2400300" indent="0" algn="ctr" rtl="0" fontAlgn="base">
              <a:spcBef>
                <a:spcPct val="20000"/>
              </a:spcBef>
              <a:spcAft>
                <a:spcPct val="0"/>
              </a:spcAft>
              <a:buFont typeface="Arial" pitchFamily="-109" charset="0"/>
              <a:buNone/>
              <a:defRPr sz="20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8pPr>
            <a:lvl9pPr marL="2743200" indent="0" algn="ctr" rtl="0" fontAlgn="base">
              <a:spcBef>
                <a:spcPct val="20000"/>
              </a:spcBef>
              <a:spcAft>
                <a:spcPct val="0"/>
              </a:spcAft>
              <a:buFont typeface="Arial" pitchFamily="-109" charset="0"/>
              <a:buNone/>
              <a:defRPr sz="20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9pPr>
          </a:lstStyle>
          <a:p>
            <a:pPr lvl="1" indent="-342900" algn="l">
              <a:lnSpc>
                <a:spcPct val="120000"/>
              </a:lnSpc>
              <a:buFont typeface="Arial"/>
              <a:buChar char="•"/>
            </a:pPr>
            <a:r>
              <a:rPr lang="en-US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Develop a dedicated rapid response capability based on community requirements</a:t>
            </a:r>
          </a:p>
          <a:p>
            <a:pPr marL="685800" lvl="1" indent="-342900" algn="l">
              <a:lnSpc>
                <a:spcPct val="120000"/>
              </a:lnSpc>
              <a:buFont typeface="Arial"/>
              <a:buChar char="•"/>
            </a:pPr>
            <a:endParaRPr lang="en-US" sz="1200" b="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l">
              <a:lnSpc>
                <a:spcPct val="120000"/>
              </a:lnSpc>
              <a:buFont typeface="Arial"/>
              <a:buChar char="•"/>
            </a:pPr>
            <a:r>
              <a:rPr lang="en-US" sz="1600" b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Define the community’s use cases</a:t>
            </a:r>
          </a:p>
          <a:p>
            <a:pPr marL="685800" lvl="1" indent="-342900" algn="l">
              <a:lnSpc>
                <a:spcPct val="120000"/>
              </a:lnSpc>
              <a:buFont typeface="Arial"/>
              <a:buChar char="•"/>
            </a:pPr>
            <a:r>
              <a:rPr lang="en-US" sz="1400" b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Unconstrained by prior practice or by specific past instrumentation</a:t>
            </a:r>
          </a:p>
          <a:p>
            <a:pPr marL="685800" lvl="1" indent="-342900" algn="l">
              <a:lnSpc>
                <a:spcPct val="120000"/>
              </a:lnSpc>
              <a:buFont typeface="Arial"/>
              <a:buChar char="•"/>
            </a:pPr>
            <a:endParaRPr lang="en-US" sz="1200" b="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l">
              <a:lnSpc>
                <a:spcPct val="120000"/>
              </a:lnSpc>
              <a:buFont typeface="Arial"/>
              <a:buChar char="•"/>
            </a:pPr>
            <a:r>
              <a:rPr lang="en-US" sz="1600" b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Give consideration to </a:t>
            </a:r>
            <a:r>
              <a:rPr lang="en-US" sz="1600" b="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seismo</a:t>
            </a:r>
            <a:r>
              <a:rPr lang="en-US" sz="1600" b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-geodetic capability</a:t>
            </a:r>
          </a:p>
          <a:p>
            <a:pPr marL="685800" lvl="1" indent="-342900" algn="l">
              <a:lnSpc>
                <a:spcPct val="120000"/>
              </a:lnSpc>
              <a:buFont typeface="Arial"/>
              <a:buChar char="•"/>
            </a:pPr>
            <a:r>
              <a:rPr lang="en-US" sz="1400" b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Understand user requirements and available technology</a:t>
            </a:r>
          </a:p>
          <a:p>
            <a:pPr marL="685800" lvl="1" indent="-342900" algn="l">
              <a:lnSpc>
                <a:spcPct val="120000"/>
              </a:lnSpc>
              <a:buFont typeface="Arial"/>
              <a:buChar char="•"/>
            </a:pPr>
            <a:r>
              <a:rPr lang="en-US" sz="1400" b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Explore modular integration of systems</a:t>
            </a:r>
          </a:p>
          <a:p>
            <a:pPr marL="685800" lvl="1" indent="-342900" algn="l">
              <a:lnSpc>
                <a:spcPct val="120000"/>
              </a:lnSpc>
              <a:buFont typeface="Arial"/>
              <a:buChar char="•"/>
            </a:pPr>
            <a:r>
              <a:rPr lang="en-US" sz="1400" b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Note that parallel frontier effort in GAGE budget was not funded</a:t>
            </a:r>
          </a:p>
          <a:p>
            <a:pPr marL="685800" lvl="1" indent="-342900" algn="l">
              <a:lnSpc>
                <a:spcPct val="120000"/>
              </a:lnSpc>
              <a:buFont typeface="Arial"/>
              <a:buChar char="•"/>
            </a:pPr>
            <a:endParaRPr lang="en-US" sz="1200" b="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l">
              <a:lnSpc>
                <a:spcPct val="120000"/>
              </a:lnSpc>
              <a:buFont typeface="Arial"/>
              <a:buChar char="•"/>
            </a:pPr>
            <a:r>
              <a:rPr lang="en-US" sz="1600" b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Budget: </a:t>
            </a:r>
            <a:r>
              <a:rPr lang="en-US" sz="1400" b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~ $1 M in procurement funding planned for SAGE budget years 3-5 (FY21-FY23)</a:t>
            </a:r>
          </a:p>
        </p:txBody>
      </p:sp>
    </p:spTree>
    <p:extLst>
      <p:ext uri="{BB962C8B-B14F-4D97-AF65-F5344CB8AC3E}">
        <p14:creationId xmlns:p14="http://schemas.microsoft.com/office/powerpoint/2010/main" val="69378371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 bwMode="auto">
          <a:xfrm>
            <a:off x="205795" y="1286318"/>
            <a:ext cx="8732410" cy="3548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marL="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-112" charset="0"/>
              <a:buNone/>
              <a:defRPr sz="18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429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-112" charset="0"/>
              <a:buNone/>
              <a:defRPr sz="28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2pPr>
            <a:lvl3pPr marL="6858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-112" charset="0"/>
              <a:buNone/>
              <a:defRPr sz="24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3pPr>
            <a:lvl4pPr marL="10287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-112" charset="0"/>
              <a:buNone/>
              <a:defRPr sz="20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4pPr>
            <a:lvl5pPr marL="13716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-112" charset="0"/>
              <a:buNone/>
              <a:defRPr sz="20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5pPr>
            <a:lvl6pPr marL="1714500" indent="0" algn="ctr" rtl="0" fontAlgn="base">
              <a:spcBef>
                <a:spcPct val="20000"/>
              </a:spcBef>
              <a:spcAft>
                <a:spcPct val="0"/>
              </a:spcAft>
              <a:buFont typeface="Arial" pitchFamily="-109" charset="0"/>
              <a:buNone/>
              <a:defRPr sz="20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6pPr>
            <a:lvl7pPr marL="2057400" indent="0" algn="ctr" rtl="0" fontAlgn="base">
              <a:spcBef>
                <a:spcPct val="20000"/>
              </a:spcBef>
              <a:spcAft>
                <a:spcPct val="0"/>
              </a:spcAft>
              <a:buFont typeface="Arial" pitchFamily="-109" charset="0"/>
              <a:buNone/>
              <a:defRPr sz="20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7pPr>
            <a:lvl8pPr marL="2400300" indent="0" algn="ctr" rtl="0" fontAlgn="base">
              <a:spcBef>
                <a:spcPct val="20000"/>
              </a:spcBef>
              <a:spcAft>
                <a:spcPct val="0"/>
              </a:spcAft>
              <a:buFont typeface="Arial" pitchFamily="-109" charset="0"/>
              <a:buNone/>
              <a:defRPr sz="20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8pPr>
            <a:lvl9pPr marL="2743200" indent="0" algn="ctr" rtl="0" fontAlgn="base">
              <a:spcBef>
                <a:spcPct val="20000"/>
              </a:spcBef>
              <a:spcAft>
                <a:spcPct val="0"/>
              </a:spcAft>
              <a:buFont typeface="Arial" pitchFamily="-109" charset="0"/>
              <a:buNone/>
              <a:defRPr sz="20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9pPr>
          </a:lstStyle>
          <a:p>
            <a:pPr marL="342900" indent="-342900" algn="l">
              <a:lnSpc>
                <a:spcPct val="120000"/>
              </a:lnSpc>
              <a:buFont typeface="Arial"/>
              <a:buChar char="•"/>
            </a:pPr>
            <a:r>
              <a:rPr lang="en-US" sz="1600" b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Online “virtual breakout” sessions</a:t>
            </a:r>
          </a:p>
          <a:p>
            <a:pPr marL="685800" lvl="1" indent="-342900" algn="l">
              <a:lnSpc>
                <a:spcPct val="120000"/>
              </a:lnSpc>
              <a:buFont typeface="Arial"/>
              <a:buChar char="•"/>
            </a:pPr>
            <a:r>
              <a:rPr lang="en-US" sz="1400" b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Focused by theme</a:t>
            </a:r>
          </a:p>
          <a:p>
            <a:pPr marL="1028700" lvl="2" indent="-342900" algn="l">
              <a:lnSpc>
                <a:spcPct val="120000"/>
              </a:lnSpc>
              <a:buFont typeface="Arial"/>
              <a:buChar char="•"/>
            </a:pPr>
            <a:r>
              <a:rPr lang="en-US" sz="1200" b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Volcanoes, Large Earthquakes, Induced Seismicity, Hydrosphere/Cryosphere</a:t>
            </a:r>
          </a:p>
          <a:p>
            <a:pPr marL="685800" lvl="1" indent="-342900" algn="l">
              <a:lnSpc>
                <a:spcPct val="120000"/>
              </a:lnSpc>
              <a:buFont typeface="Arial"/>
              <a:buChar char="•"/>
            </a:pPr>
            <a:r>
              <a:rPr lang="en-US" sz="1400" b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Community led, multiple short presentations, discussion</a:t>
            </a:r>
          </a:p>
          <a:p>
            <a:pPr marL="342900" indent="-342900" algn="l">
              <a:lnSpc>
                <a:spcPct val="120000"/>
              </a:lnSpc>
              <a:buFont typeface="Arial"/>
              <a:buChar char="•"/>
            </a:pPr>
            <a:endParaRPr lang="en-US" sz="1100" b="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l">
              <a:lnSpc>
                <a:spcPct val="120000"/>
              </a:lnSpc>
              <a:buFont typeface="Arial"/>
              <a:buChar char="•"/>
            </a:pPr>
            <a:r>
              <a:rPr lang="en-US" sz="1600" b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Rapid Response Mini-Workshop</a:t>
            </a:r>
          </a:p>
          <a:p>
            <a:pPr marL="685800" lvl="1" indent="-342900" algn="l">
              <a:lnSpc>
                <a:spcPct val="120000"/>
              </a:lnSpc>
              <a:buFont typeface="Arial"/>
              <a:buChar char="•"/>
            </a:pPr>
            <a:r>
              <a:rPr lang="en-US" sz="1400" b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This workshop!</a:t>
            </a:r>
          </a:p>
          <a:p>
            <a:pPr marL="342900" indent="-342900" algn="l">
              <a:lnSpc>
                <a:spcPct val="120000"/>
              </a:lnSpc>
              <a:buFont typeface="Arial"/>
              <a:buChar char="•"/>
            </a:pPr>
            <a:endParaRPr lang="en-US" sz="1600" b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l">
              <a:lnSpc>
                <a:spcPct val="120000"/>
              </a:lnSpc>
              <a:buFont typeface="Arial"/>
              <a:buChar char="•"/>
            </a:pPr>
            <a:r>
              <a:rPr lang="en-US" sz="1600" b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Instrument </a:t>
            </a:r>
            <a:r>
              <a:rPr lang="en-US" sz="1600" b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evaluation activities during remainder of year – ready to start procurements next year</a:t>
            </a:r>
          </a:p>
        </p:txBody>
      </p:sp>
      <p:sp>
        <p:nvSpPr>
          <p:cNvPr id="6" name="Title 1"/>
          <p:cNvSpPr txBox="1">
            <a:spLocks/>
          </p:cNvSpPr>
          <p:nvPr/>
        </p:nvSpPr>
        <p:spPr bwMode="auto">
          <a:xfrm>
            <a:off x="0" y="731500"/>
            <a:ext cx="9144000" cy="5548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>
            <a:lvl1pPr algn="ctr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defRPr sz="60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-109" charset="0"/>
                <a:ea typeface="ＭＳ Ｐゴシック" pitchFamily="-109" charset="-128"/>
                <a:cs typeface="ＭＳ Ｐゴシック" pitchFamily="-109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-109" charset="0"/>
                <a:ea typeface="ＭＳ Ｐゴシック" pitchFamily="-109" charset="-128"/>
                <a:cs typeface="ＭＳ Ｐゴシック" pitchFamily="-109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-109" charset="0"/>
                <a:ea typeface="ＭＳ Ｐゴシック" pitchFamily="-109" charset="-128"/>
                <a:cs typeface="ＭＳ Ｐゴシック" pitchFamily="-109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-109" charset="0"/>
                <a:ea typeface="ＭＳ Ｐゴシック" pitchFamily="-109" charset="-128"/>
                <a:cs typeface="ＭＳ Ｐゴシック" pitchFamily="-109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-109" charset="0"/>
                <a:ea typeface="ＭＳ Ｐゴシック" pitchFamily="-109" charset="-128"/>
                <a:cs typeface="ＭＳ Ｐゴシック" pitchFamily="-109" charset="-128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-109" charset="0"/>
                <a:ea typeface="ＭＳ Ｐゴシック" pitchFamily="-109" charset="-128"/>
                <a:cs typeface="ＭＳ Ｐゴシック" pitchFamily="-109" charset="-128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-109" charset="0"/>
                <a:ea typeface="ＭＳ Ｐゴシック" pitchFamily="-109" charset="-128"/>
                <a:cs typeface="ＭＳ Ｐゴシック" pitchFamily="-109" charset="-128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-109" charset="0"/>
                <a:ea typeface="ＭＳ Ｐゴシック" pitchFamily="-109" charset="-128"/>
                <a:cs typeface="ＭＳ Ｐゴシック" pitchFamily="-109" charset="-128"/>
              </a:defRPr>
            </a:lvl9pPr>
          </a:lstStyle>
          <a:p>
            <a:r>
              <a:rPr lang="en-US" sz="2400" b="1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Process for Community Input</a:t>
            </a:r>
          </a:p>
        </p:txBody>
      </p:sp>
    </p:spTree>
    <p:extLst>
      <p:ext uri="{BB962C8B-B14F-4D97-AF65-F5344CB8AC3E}">
        <p14:creationId xmlns:p14="http://schemas.microsoft.com/office/powerpoint/2010/main" val="147982054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 bwMode="auto">
          <a:xfrm>
            <a:off x="205795" y="1386480"/>
            <a:ext cx="8732410" cy="3543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marL="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-112" charset="0"/>
              <a:buNone/>
              <a:defRPr sz="18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429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-112" charset="0"/>
              <a:buNone/>
              <a:defRPr sz="28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2pPr>
            <a:lvl3pPr marL="6858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-112" charset="0"/>
              <a:buNone/>
              <a:defRPr sz="24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3pPr>
            <a:lvl4pPr marL="10287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-112" charset="0"/>
              <a:buNone/>
              <a:defRPr sz="20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4pPr>
            <a:lvl5pPr marL="13716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-112" charset="0"/>
              <a:buNone/>
              <a:defRPr sz="20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5pPr>
            <a:lvl6pPr marL="1714500" indent="0" algn="ctr" rtl="0" fontAlgn="base">
              <a:spcBef>
                <a:spcPct val="20000"/>
              </a:spcBef>
              <a:spcAft>
                <a:spcPct val="0"/>
              </a:spcAft>
              <a:buFont typeface="Arial" pitchFamily="-109" charset="0"/>
              <a:buNone/>
              <a:defRPr sz="20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6pPr>
            <a:lvl7pPr marL="2057400" indent="0" algn="ctr" rtl="0" fontAlgn="base">
              <a:spcBef>
                <a:spcPct val="20000"/>
              </a:spcBef>
              <a:spcAft>
                <a:spcPct val="0"/>
              </a:spcAft>
              <a:buFont typeface="Arial" pitchFamily="-109" charset="0"/>
              <a:buNone/>
              <a:defRPr sz="20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7pPr>
            <a:lvl8pPr marL="2400300" indent="0" algn="ctr" rtl="0" fontAlgn="base">
              <a:spcBef>
                <a:spcPct val="20000"/>
              </a:spcBef>
              <a:spcAft>
                <a:spcPct val="0"/>
              </a:spcAft>
              <a:buFont typeface="Arial" pitchFamily="-109" charset="0"/>
              <a:buNone/>
              <a:defRPr sz="20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8pPr>
            <a:lvl9pPr marL="2743200" indent="0" algn="ctr" rtl="0" fontAlgn="base">
              <a:spcBef>
                <a:spcPct val="20000"/>
              </a:spcBef>
              <a:spcAft>
                <a:spcPct val="0"/>
              </a:spcAft>
              <a:buFont typeface="Arial" pitchFamily="-109" charset="0"/>
              <a:buNone/>
              <a:defRPr sz="20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9pPr>
          </a:lstStyle>
          <a:p>
            <a:pPr marL="342900" indent="-342900" algn="l">
              <a:lnSpc>
                <a:spcPct val="120000"/>
              </a:lnSpc>
              <a:buFont typeface="Arial"/>
              <a:buChar char="•"/>
            </a:pPr>
            <a:r>
              <a:rPr lang="en-US" b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Telemetry-enabled units would provide a whole new capability for community rapid response experiments</a:t>
            </a:r>
          </a:p>
          <a:p>
            <a:pPr marL="685800" lvl="1" indent="-342900" algn="l">
              <a:lnSpc>
                <a:spcPct val="120000"/>
              </a:lnSpc>
              <a:buFont typeface="Arial"/>
              <a:buChar char="•"/>
            </a:pPr>
            <a:r>
              <a:rPr lang="en-US" sz="1600" b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Multiple communications topologies (e.g., ad hoc mesh networking, spoke and hub) and technologies (e.g., point-to- point, satellite) can be evaluated </a:t>
            </a:r>
          </a:p>
          <a:p>
            <a:pPr marL="685800" lvl="1" indent="-342900" algn="l">
              <a:lnSpc>
                <a:spcPct val="120000"/>
              </a:lnSpc>
              <a:buFont typeface="Arial"/>
              <a:buChar char="•"/>
            </a:pPr>
            <a:r>
              <a:rPr lang="en-US" sz="1600" b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Using these technologies as part of rapid response scenarios is particularly challenging </a:t>
            </a:r>
          </a:p>
          <a:p>
            <a:pPr marL="685800" lvl="1" indent="-342900" algn="l">
              <a:lnSpc>
                <a:spcPct val="120000"/>
              </a:lnSpc>
              <a:buFont typeface="Arial"/>
              <a:buChar char="•"/>
            </a:pPr>
            <a:r>
              <a:rPr lang="en-US" sz="1600" b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“concept of operations” for a rapid response with telemetry must be considered </a:t>
            </a:r>
          </a:p>
          <a:p>
            <a:pPr marL="342900" indent="-342900" algn="l">
              <a:lnSpc>
                <a:spcPct val="120000"/>
              </a:lnSpc>
              <a:buFont typeface="Arial"/>
              <a:buChar char="•"/>
            </a:pPr>
            <a:endParaRPr lang="en-US" b="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l">
              <a:lnSpc>
                <a:spcPct val="120000"/>
              </a:lnSpc>
              <a:buFont typeface="Arial"/>
              <a:buChar char="•"/>
            </a:pPr>
            <a:r>
              <a:rPr lang="en-US" b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Telemetry issues include: accommodating international laws for importation, licensing, and use of the radio spectrum; developing procedures (for non- experts) for establishing and monitoring network topologies; and connectivity </a:t>
            </a:r>
          </a:p>
        </p:txBody>
      </p:sp>
      <p:sp>
        <p:nvSpPr>
          <p:cNvPr id="6" name="Title 1"/>
          <p:cNvSpPr txBox="1">
            <a:spLocks/>
          </p:cNvSpPr>
          <p:nvPr/>
        </p:nvSpPr>
        <p:spPr bwMode="auto">
          <a:xfrm>
            <a:off x="0" y="699713"/>
            <a:ext cx="9144000" cy="6894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>
            <a:lvl1pPr algn="ctr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defRPr sz="60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-109" charset="0"/>
                <a:ea typeface="ＭＳ Ｐゴシック" pitchFamily="-109" charset="-128"/>
                <a:cs typeface="ＭＳ Ｐゴシック" pitchFamily="-109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-109" charset="0"/>
                <a:ea typeface="ＭＳ Ｐゴシック" pitchFamily="-109" charset="-128"/>
                <a:cs typeface="ＭＳ Ｐゴシック" pitchFamily="-109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-109" charset="0"/>
                <a:ea typeface="ＭＳ Ｐゴシック" pitchFamily="-109" charset="-128"/>
                <a:cs typeface="ＭＳ Ｐゴシック" pitchFamily="-109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-109" charset="0"/>
                <a:ea typeface="ＭＳ Ｐゴシック" pitchFamily="-109" charset="-128"/>
                <a:cs typeface="ＭＳ Ｐゴシック" pitchFamily="-109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-109" charset="0"/>
                <a:ea typeface="ＭＳ Ｐゴシック" pitchFamily="-109" charset="-128"/>
                <a:cs typeface="ＭＳ Ｐゴシック" pitchFamily="-109" charset="-128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-109" charset="0"/>
                <a:ea typeface="ＭＳ Ｐゴシック" pitchFamily="-109" charset="-128"/>
                <a:cs typeface="ＭＳ Ｐゴシック" pitchFamily="-109" charset="-128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-109" charset="0"/>
                <a:ea typeface="ＭＳ Ｐゴシック" pitchFamily="-109" charset="-128"/>
                <a:cs typeface="ＭＳ Ｐゴシック" pitchFamily="-109" charset="-128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-109" charset="0"/>
                <a:ea typeface="ＭＳ Ｐゴシック" pitchFamily="-109" charset="-128"/>
                <a:cs typeface="ＭＳ Ｐゴシック" pitchFamily="-109" charset="-128"/>
              </a:defRPr>
            </a:lvl9pPr>
          </a:lstStyle>
          <a:p>
            <a:r>
              <a:rPr lang="en-US" sz="2400" b="1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Telemetry Considerations</a:t>
            </a:r>
          </a:p>
        </p:txBody>
      </p:sp>
    </p:spTree>
    <p:extLst>
      <p:ext uri="{BB962C8B-B14F-4D97-AF65-F5344CB8AC3E}">
        <p14:creationId xmlns:p14="http://schemas.microsoft.com/office/powerpoint/2010/main" val="61089179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 bwMode="auto">
          <a:xfrm>
            <a:off x="259190" y="1661443"/>
            <a:ext cx="8732410" cy="27187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marL="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-112" charset="0"/>
              <a:buNone/>
              <a:defRPr sz="18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429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-112" charset="0"/>
              <a:buNone/>
              <a:defRPr sz="28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2pPr>
            <a:lvl3pPr marL="6858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-112" charset="0"/>
              <a:buNone/>
              <a:defRPr sz="24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3pPr>
            <a:lvl4pPr marL="10287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-112" charset="0"/>
              <a:buNone/>
              <a:defRPr sz="20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4pPr>
            <a:lvl5pPr marL="13716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-112" charset="0"/>
              <a:buNone/>
              <a:defRPr sz="20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5pPr>
            <a:lvl6pPr marL="1714500" indent="0" algn="ctr" rtl="0" fontAlgn="base">
              <a:spcBef>
                <a:spcPct val="20000"/>
              </a:spcBef>
              <a:spcAft>
                <a:spcPct val="0"/>
              </a:spcAft>
              <a:buFont typeface="Arial" pitchFamily="-109" charset="0"/>
              <a:buNone/>
              <a:defRPr sz="20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6pPr>
            <a:lvl7pPr marL="2057400" indent="0" algn="ctr" rtl="0" fontAlgn="base">
              <a:spcBef>
                <a:spcPct val="20000"/>
              </a:spcBef>
              <a:spcAft>
                <a:spcPct val="0"/>
              </a:spcAft>
              <a:buFont typeface="Arial" pitchFamily="-109" charset="0"/>
              <a:buNone/>
              <a:defRPr sz="20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7pPr>
            <a:lvl8pPr marL="2400300" indent="0" algn="ctr" rtl="0" fontAlgn="base">
              <a:spcBef>
                <a:spcPct val="20000"/>
              </a:spcBef>
              <a:spcAft>
                <a:spcPct val="0"/>
              </a:spcAft>
              <a:buFont typeface="Arial" pitchFamily="-109" charset="0"/>
              <a:buNone/>
              <a:defRPr sz="20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8pPr>
            <a:lvl9pPr marL="2743200" indent="0" algn="ctr" rtl="0" fontAlgn="base">
              <a:spcBef>
                <a:spcPct val="20000"/>
              </a:spcBef>
              <a:spcAft>
                <a:spcPct val="0"/>
              </a:spcAft>
              <a:buFont typeface="Arial" pitchFamily="-109" charset="0"/>
              <a:buNone/>
              <a:defRPr sz="20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9pPr>
          </a:lstStyle>
          <a:p>
            <a:pPr marL="342900" indent="-342900" algn="l">
              <a:lnSpc>
                <a:spcPct val="120000"/>
              </a:lnSpc>
              <a:buFont typeface="+mj-lt"/>
              <a:buAutoNum type="arabicPeriod"/>
            </a:pPr>
            <a:r>
              <a:rPr lang="en-US" b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Incorporate accelerometers into the rapid response equipment pool for strong motion recording</a:t>
            </a:r>
          </a:p>
          <a:p>
            <a:pPr marL="342900" indent="-342900" algn="l">
              <a:lnSpc>
                <a:spcPct val="120000"/>
              </a:lnSpc>
              <a:buFont typeface="+mj-lt"/>
              <a:buAutoNum type="arabicPeriod"/>
            </a:pPr>
            <a:endParaRPr lang="en-US" b="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l">
              <a:lnSpc>
                <a:spcPct val="120000"/>
              </a:lnSpc>
              <a:buFont typeface="+mj-lt"/>
              <a:buAutoNum type="arabicPeriod"/>
            </a:pPr>
            <a:r>
              <a:rPr lang="en-US" b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Consider creating hardened systems for deployment in high-risk locations (lava or </a:t>
            </a:r>
            <a:r>
              <a:rPr lang="en-US" b="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ejecta</a:t>
            </a:r>
            <a:r>
              <a:rPr lang="en-US" b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inundation, or very strong shaking) coupled with deployment strategies that minimize risk to field personnel, while ensuring quality operations and maximum data return</a:t>
            </a:r>
          </a:p>
        </p:txBody>
      </p:sp>
      <p:sp>
        <p:nvSpPr>
          <p:cNvPr id="6" name="Title 1"/>
          <p:cNvSpPr txBox="1">
            <a:spLocks/>
          </p:cNvSpPr>
          <p:nvPr/>
        </p:nvSpPr>
        <p:spPr bwMode="auto">
          <a:xfrm>
            <a:off x="0" y="699718"/>
            <a:ext cx="9144000" cy="6894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>
            <a:lvl1pPr algn="ctr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defRPr sz="60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-109" charset="0"/>
                <a:ea typeface="ＭＳ Ｐゴシック" pitchFamily="-109" charset="-128"/>
                <a:cs typeface="ＭＳ Ｐゴシック" pitchFamily="-109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-109" charset="0"/>
                <a:ea typeface="ＭＳ Ｐゴシック" pitchFamily="-109" charset="-128"/>
                <a:cs typeface="ＭＳ Ｐゴシック" pitchFamily="-109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-109" charset="0"/>
                <a:ea typeface="ＭＳ Ｐゴシック" pitchFamily="-109" charset="-128"/>
                <a:cs typeface="ＭＳ Ｐゴシック" pitchFamily="-109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-109" charset="0"/>
                <a:ea typeface="ＭＳ Ｐゴシック" pitchFamily="-109" charset="-128"/>
                <a:cs typeface="ＭＳ Ｐゴシック" pitchFamily="-109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-109" charset="0"/>
                <a:ea typeface="ＭＳ Ｐゴシック" pitchFamily="-109" charset="-128"/>
                <a:cs typeface="ＭＳ Ｐゴシック" pitchFamily="-109" charset="-128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-109" charset="0"/>
                <a:ea typeface="ＭＳ Ｐゴシック" pitchFamily="-109" charset="-128"/>
                <a:cs typeface="ＭＳ Ｐゴシック" pitchFamily="-109" charset="-128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-109" charset="0"/>
                <a:ea typeface="ＭＳ Ｐゴシック" pitchFamily="-109" charset="-128"/>
                <a:cs typeface="ＭＳ Ｐゴシック" pitchFamily="-109" charset="-128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-109" charset="0"/>
                <a:ea typeface="ＭＳ Ｐゴシック" pitchFamily="-109" charset="-128"/>
                <a:cs typeface="ＭＳ Ｐゴシック" pitchFamily="-109" charset="-128"/>
              </a:defRPr>
            </a:lvl9pPr>
          </a:lstStyle>
          <a:p>
            <a:r>
              <a:rPr lang="en-US" sz="2400" b="1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Other Considerations – per Proposal</a:t>
            </a:r>
          </a:p>
        </p:txBody>
      </p:sp>
    </p:spTree>
    <p:extLst>
      <p:ext uri="{BB962C8B-B14F-4D97-AF65-F5344CB8AC3E}">
        <p14:creationId xmlns:p14="http://schemas.microsoft.com/office/powerpoint/2010/main" val="397226053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 bwMode="auto">
          <a:xfrm>
            <a:off x="205795" y="879051"/>
            <a:ext cx="8732410" cy="40251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marL="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-112" charset="0"/>
              <a:buNone/>
              <a:defRPr sz="18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429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-112" charset="0"/>
              <a:buNone/>
              <a:defRPr sz="28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2pPr>
            <a:lvl3pPr marL="6858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-112" charset="0"/>
              <a:buNone/>
              <a:defRPr sz="24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3pPr>
            <a:lvl4pPr marL="10287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-112" charset="0"/>
              <a:buNone/>
              <a:defRPr sz="20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4pPr>
            <a:lvl5pPr marL="13716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-112" charset="0"/>
              <a:buNone/>
              <a:defRPr sz="20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5pPr>
            <a:lvl6pPr marL="1714500" indent="0" algn="ctr" rtl="0" fontAlgn="base">
              <a:spcBef>
                <a:spcPct val="20000"/>
              </a:spcBef>
              <a:spcAft>
                <a:spcPct val="0"/>
              </a:spcAft>
              <a:buFont typeface="Arial" pitchFamily="-109" charset="0"/>
              <a:buNone/>
              <a:defRPr sz="20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6pPr>
            <a:lvl7pPr marL="2057400" indent="0" algn="ctr" rtl="0" fontAlgn="base">
              <a:spcBef>
                <a:spcPct val="20000"/>
              </a:spcBef>
              <a:spcAft>
                <a:spcPct val="0"/>
              </a:spcAft>
              <a:buFont typeface="Arial" pitchFamily="-109" charset="0"/>
              <a:buNone/>
              <a:defRPr sz="20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7pPr>
            <a:lvl8pPr marL="2400300" indent="0" algn="ctr" rtl="0" fontAlgn="base">
              <a:spcBef>
                <a:spcPct val="20000"/>
              </a:spcBef>
              <a:spcAft>
                <a:spcPct val="0"/>
              </a:spcAft>
              <a:buFont typeface="Arial" pitchFamily="-109" charset="0"/>
              <a:buNone/>
              <a:defRPr sz="20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8pPr>
            <a:lvl9pPr marL="2743200" indent="0" algn="ctr" rtl="0" fontAlgn="base">
              <a:spcBef>
                <a:spcPct val="20000"/>
              </a:spcBef>
              <a:spcAft>
                <a:spcPct val="0"/>
              </a:spcAft>
              <a:buFont typeface="Arial" pitchFamily="-109" charset="0"/>
              <a:buNone/>
              <a:defRPr sz="20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9pPr>
          </a:lstStyle>
          <a:p>
            <a:pPr algn="l">
              <a:lnSpc>
                <a:spcPct val="120000"/>
              </a:lnSpc>
            </a:pPr>
            <a:endParaRPr lang="en-US" sz="2800" b="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20000"/>
              </a:lnSpc>
            </a:pPr>
            <a:r>
              <a:rPr lang="en-US" sz="2400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www.iris.edu/rapid</a:t>
            </a:r>
            <a:endParaRPr lang="en-US" sz="2400" dirty="0">
              <a:solidFill>
                <a:schemeClr val="accent5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>
              <a:lnSpc>
                <a:spcPct val="120000"/>
              </a:lnSpc>
            </a:pPr>
            <a:endParaRPr lang="en-US" sz="2800" b="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l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sz="2000" b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We’ll post updates here</a:t>
            </a:r>
            <a:endParaRPr lang="en-US" sz="20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l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sz="2000" b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 are posting recordings of the virtual breakout sessions</a:t>
            </a:r>
          </a:p>
          <a:p>
            <a:pPr marL="342900" indent="-342900" algn="l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sz="2000" b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Please volunteer to lead a virtual breakout!</a:t>
            </a:r>
          </a:p>
        </p:txBody>
      </p:sp>
      <p:sp>
        <p:nvSpPr>
          <p:cNvPr id="6" name="Title 1"/>
          <p:cNvSpPr txBox="1">
            <a:spLocks/>
          </p:cNvSpPr>
          <p:nvPr/>
        </p:nvSpPr>
        <p:spPr bwMode="auto">
          <a:xfrm>
            <a:off x="0" y="648338"/>
            <a:ext cx="9144000" cy="6894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>
            <a:lvl1pPr algn="ctr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defRPr sz="60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-109" charset="0"/>
                <a:ea typeface="ＭＳ Ｐゴシック" pitchFamily="-109" charset="-128"/>
                <a:cs typeface="ＭＳ Ｐゴシック" pitchFamily="-109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-109" charset="0"/>
                <a:ea typeface="ＭＳ Ｐゴシック" pitchFamily="-109" charset="-128"/>
                <a:cs typeface="ＭＳ Ｐゴシック" pitchFamily="-109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-109" charset="0"/>
                <a:ea typeface="ＭＳ Ｐゴシック" pitchFamily="-109" charset="-128"/>
                <a:cs typeface="ＭＳ Ｐゴシック" pitchFamily="-109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-109" charset="0"/>
                <a:ea typeface="ＭＳ Ｐゴシック" pitchFamily="-109" charset="-128"/>
                <a:cs typeface="ＭＳ Ｐゴシック" pitchFamily="-109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-109" charset="0"/>
                <a:ea typeface="ＭＳ Ｐゴシック" pitchFamily="-109" charset="-128"/>
                <a:cs typeface="ＭＳ Ｐゴシック" pitchFamily="-109" charset="-128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-109" charset="0"/>
                <a:ea typeface="ＭＳ Ｐゴシック" pitchFamily="-109" charset="-128"/>
                <a:cs typeface="ＭＳ Ｐゴシック" pitchFamily="-109" charset="-128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-109" charset="0"/>
                <a:ea typeface="ＭＳ Ｐゴシック" pitchFamily="-109" charset="-128"/>
                <a:cs typeface="ＭＳ Ｐゴシック" pitchFamily="-109" charset="-128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-109" charset="0"/>
                <a:ea typeface="ＭＳ Ｐゴシック" pitchFamily="-109" charset="-128"/>
                <a:cs typeface="ＭＳ Ｐゴシック" pitchFamily="-109" charset="-128"/>
              </a:defRPr>
            </a:lvl9pPr>
          </a:lstStyle>
          <a:p>
            <a:r>
              <a:rPr lang="en-US" sz="2400" b="1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 More Information:</a:t>
            </a:r>
          </a:p>
        </p:txBody>
      </p:sp>
    </p:spTree>
    <p:extLst>
      <p:ext uri="{BB962C8B-B14F-4D97-AF65-F5344CB8AC3E}">
        <p14:creationId xmlns:p14="http://schemas.microsoft.com/office/powerpoint/2010/main" val="370931013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xecutive">
  <a:themeElements>
    <a:clrScheme name="Blue II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EAC1C"/>
      </a:hlink>
      <a:folHlink>
        <a:srgbClr val="B26B02"/>
      </a:folHlink>
    </a:clrScheme>
    <a:fontScheme name="Executive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微软雅黑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Executiv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Executive.thmx</Template>
  <TotalTime>102</TotalTime>
  <Words>410</Words>
  <Application>Microsoft Macintosh PowerPoint</Application>
  <PresentationFormat>On-screen Show (16:9)</PresentationFormat>
  <Paragraphs>62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3" baseType="lpstr">
      <vt:lpstr>Arial</vt:lpstr>
      <vt:lpstr>Calibri</vt:lpstr>
      <vt:lpstr>Century Gothic</vt:lpstr>
      <vt:lpstr>Courier New</vt:lpstr>
      <vt:lpstr>Palatino Linotype</vt:lpstr>
      <vt:lpstr>Executive</vt:lpstr>
      <vt:lpstr>PowerPoint Presentation</vt:lpstr>
      <vt:lpstr>Context for Rapid Response Initiative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Apologies for  the Short Notice</dc:title>
  <dc:creator>Johanna Adams</dc:creator>
  <cp:lastModifiedBy>Bob Woodward</cp:lastModifiedBy>
  <cp:revision>25</cp:revision>
  <dcterms:created xsi:type="dcterms:W3CDTF">2013-11-22T17:03:54Z</dcterms:created>
  <dcterms:modified xsi:type="dcterms:W3CDTF">2019-10-08T19:26:37Z</dcterms:modified>
</cp:coreProperties>
</file>