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6" r:id="rId4"/>
    <p:sldId id="260" r:id="rId5"/>
    <p:sldId id="269" r:id="rId6"/>
    <p:sldId id="270" r:id="rId7"/>
    <p:sldId id="261" r:id="rId8"/>
    <p:sldId id="262" r:id="rId9"/>
    <p:sldId id="267" r:id="rId10"/>
    <p:sldId id="268" r:id="rId11"/>
    <p:sldId id="271" r:id="rId12"/>
    <p:sldId id="27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12"/>
    <p:restoredTop sz="94666"/>
  </p:normalViewPr>
  <p:slideViewPr>
    <p:cSldViewPr snapToGrid="0" snapToObjects="1">
      <p:cViewPr>
        <p:scale>
          <a:sx n="103" d="100"/>
          <a:sy n="103" d="100"/>
        </p:scale>
        <p:origin x="-1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A952C-FCE7-AE4A-B767-12946E2F4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77185-6AB4-6542-A6FE-433B339E57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C5613-E92F-9C4B-8597-B94E70E1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B9F6E-17ED-7641-8906-F378FF82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27712-FB32-604B-A52E-FD3DE1B7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36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5604-3BF3-6940-A1B9-5E82654C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974AE7-5B72-1C4A-BFBC-6DEA699BB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3A9FB-2FC6-9843-9485-4C11F733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8EEE1-1964-7F48-98A3-10443134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D3874-53DE-1241-96B6-73CC7D9E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49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5596D-4ACE-A94D-A1B2-DF406170BC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55F201-D42D-D046-89F1-1A73415B3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25818-529E-7D42-9088-9B03F224E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30109-9745-DD4A-B336-FFB6F3FA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BE66B-6BE5-214B-AB5A-2C9E74C3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19F9-2B0F-2E47-A573-DCB430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8688A-9446-9D4E-B0E6-3CC312D86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12B7F-0FD7-AF4C-BD0B-E0EFD635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14944-7B74-104B-8E2A-D99084ED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1D732-0BAE-314B-81DB-19F28DC8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7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E3BA3-01A6-C546-A14B-953479CF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5DFCD-B276-854C-A78D-A3199DB6C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F01FB-2E10-5F42-9885-28455607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43359-BF17-AC40-85DA-6647FC56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3CF0A-0203-CD4A-B87D-729F80AB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4FD9-6715-E949-A356-829B9D19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D567F-1F75-1F4E-8C31-A517F7018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02377-DF15-F540-AB58-0398E7BA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6F774-9FC6-324B-AB1A-014D50D7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BCE15-E092-BD4A-84CD-CABA2F28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B0B78-A765-6444-B42A-1C63C69EB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8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3DFC-9E27-DF43-8630-D2EB0087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D629D-74E7-BD4E-B24D-D968F69F0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A47B8-8EA6-854A-90A5-69221123E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6995A-89E1-0F4C-933C-390D49DE0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00F87D-7BE0-6047-B793-6AA28D492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FB1293-24FB-244E-A48E-24BD4219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EDE614-7F3E-AF4F-84E2-376BF13C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C93C9-F2E3-D64E-BC3E-86E1EDCD7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8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AA39-42CA-0A48-B5B7-D6D70BCC2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D6C76-981F-D84C-BE86-E7E289FA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A38E8-EC50-DB4A-A0B7-838F293C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86768-141C-7149-942F-5CC5A2A67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9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B9DE9-9D81-FF49-8EE3-F1B1D7F1A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9B23B-605F-9E4D-8EC6-C5AAE4E9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722FC-DC82-B24D-950A-A032650D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E669F-7B55-3A41-A193-15355DF2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A5DE-E66D-DA40-B287-2A42A624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4AC81-79C5-CE40-A894-024A375EF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5A6D3-66DD-BD4F-A043-0AF5B96A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562E8-8A58-BB4C-8B66-3AE9E8BD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CDE0A-843E-8D43-BF69-C486CA2D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17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3EB6-66EF-2A4A-B2A7-75511B0F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7DF95-9C75-324C-BF1C-FEF827C09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B0DC2-E980-3549-B6A9-B4A792D92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B8B72-483C-9142-9E80-8507B76D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B6AE4-6408-5D44-A15A-E8518D6A6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2FB4-9880-0844-B46D-B8A2D517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3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1977F-666D-B243-ACC9-B04C650D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E4EF1-FF65-4E49-9275-0B7387C2D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B023B-FAAD-6A4E-8F2F-81D5C5F8C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BB59B-5E87-E54C-B1DF-D2906BB0E698}" type="datetimeFigureOut">
              <a:rPr lang="en-US" smtClean="0"/>
              <a:t>10/8/19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EC129-A766-7E45-8B9F-2E2AD82EC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0B71-2C20-A64E-A588-21B62C7B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6B3CF-BBE0-ED4A-A53C-DB0B85300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38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C23D-9467-8542-BE1C-86D53AD85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071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Response to Geohazards Mini-workshop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Case Studies from Colorado and New Mexico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October 8, 2019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D38F7-D23B-7E4B-A799-5D0C6AA9A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55969"/>
            <a:ext cx="9144000" cy="78288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Jenny Nakai, Postdoctoral Fellow, University of New Mexico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0086CE-CDA9-4143-9E8C-3A00E70E7B4F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5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E137-65E7-804D-8417-745F998E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C6F4-27F1-1541-A95A-584D3C25B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DABFC-28F1-B847-84F5-E67BDBBF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226" y="150362"/>
            <a:ext cx="9835915" cy="65572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25B2A7-5734-B543-9C32-65FC9BC46135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4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F662-C2C4-884C-8A7A-EFCA4BC77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F7529-6F0B-BB4A-B2B9-39B055A73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94CC9-3ECF-0648-BDEE-9BFAF2F0B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2"/>
          <a:stretch/>
        </p:blipFill>
        <p:spPr>
          <a:xfrm>
            <a:off x="838200" y="365125"/>
            <a:ext cx="8866884" cy="58118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9CB507-1ED4-5C45-927E-84C171BF8295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4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AA5BC-FBCB-4E45-B94B-48DF83CB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0C4DD-E04B-654D-A6B7-EE9EF9CF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F4B96-8AE5-F84E-BB3D-FD6C1BCF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863" y="1027906"/>
            <a:ext cx="5829300" cy="4965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40BB6F-43CA-894C-96DD-EA0B16E82DBE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9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CFA4-017E-4D49-971F-8A1D6A5E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summarize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5D24A-4850-0D43-AF05-301B35294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focus is rapid response and mitigation: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logically designed small network of stations surrounding the area of concern is critical for:</a:t>
            </a:r>
          </a:p>
          <a:p>
            <a:pPr lvl="2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earthquake locations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(azimuthal gap, aperture for expected depth, locating within the network, adequate SNR)</a:t>
            </a:r>
          </a:p>
          <a:p>
            <a:pPr lvl="2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magnitudes</a:t>
            </a:r>
          </a:p>
          <a:p>
            <a:pPr lvl="2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numbers of earthquakes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information, provided to regulators and industry in 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consistent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manner, helps them make decisions that directly affect the public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the focus is understanding the evolution of seismicity, or possibly identifying future hazards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survey network with wider spacing is important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Quiet, high quality stations such as TA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D575F6-B54A-DB40-9B18-CF2FC3A2565E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35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A36-96AB-D043-BEE4-812FB171F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 information for rapid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9EAF-330B-C745-B6A5-989CBE28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418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Having an accurate epicenter with error ellipse is useful for planning network geometry/station spacing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basin geology (potential faults, sedimentary sequence, any major structures/faulting in sediment, velocity models, estimates of permeability for sedimentary layers)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Quick access to injection well data such as historical injection, date the well started injecting, identifying high-rate, high-volume wells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Knowing the historical seismicity is important, this information can be buried in state open file reports of felt earthquakes from newspaper accounts. This can be hard to gather quickly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 relationships with state officials is helpful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Communicating with local community outlets is useful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Seamless connection between earthquake monitoring and more detailed studies (e.g. data management)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Untangling possible sources of induced seismicity, fracking, secondary, tertiary recovery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FF137-DB82-3D4A-BFF9-1C6B3AA02475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29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2448C-42EC-BA4C-BA40-F1E68A608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Raton Basin and Greeley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BA218-76D4-A044-85DE-DB1A79CC0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Anne Sheehan, CU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William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Yeck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USGS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Matt Weingarten, SDSU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Megan Brown, NIU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Shemin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Ge, CU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Bilek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NMT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7FE83C-03D1-4242-980F-84BC256AD1E3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8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2">
            <a:extLst>
              <a:ext uri="{FF2B5EF4-FFF2-40B4-BE49-F238E27FC236}">
                <a16:creationId xmlns:a16="http://schemas.microsoft.com/office/drawing/2014/main" id="{AE948EE7-0088-1943-91A7-91AF2D66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t="20222" r="17430" b="19556"/>
          <a:stretch>
            <a:fillRect/>
          </a:stretch>
        </p:blipFill>
        <p:spPr bwMode="auto">
          <a:xfrm>
            <a:off x="974118" y="1397238"/>
            <a:ext cx="4450500" cy="53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7907EE-BAB0-AA49-A77F-6E36C076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39F93F-3415-5D4F-A076-F69CF08F9C2A}"/>
              </a:ext>
            </a:extLst>
          </p:cNvPr>
          <p:cNvCxnSpPr/>
          <p:nvPr/>
        </p:nvCxnSpPr>
        <p:spPr>
          <a:xfrm flipH="1">
            <a:off x="3853772" y="2712509"/>
            <a:ext cx="783166" cy="3651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96F2A8C-3591-5447-B247-0DE08634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49" y="292788"/>
            <a:ext cx="3500034" cy="4240426"/>
          </a:xfrm>
          <a:prstGeom prst="rect">
            <a:avLst/>
          </a:prstGeom>
        </p:spPr>
      </p:pic>
      <p:sp>
        <p:nvSpPr>
          <p:cNvPr id="35" name="Frame 34">
            <a:extLst>
              <a:ext uri="{FF2B5EF4-FFF2-40B4-BE49-F238E27FC236}">
                <a16:creationId xmlns:a16="http://schemas.microsoft.com/office/drawing/2014/main" id="{5FEA36F4-8D8E-E148-AFBF-DF5415B02686}"/>
              </a:ext>
            </a:extLst>
          </p:cNvPr>
          <p:cNvSpPr/>
          <p:nvPr/>
        </p:nvSpPr>
        <p:spPr>
          <a:xfrm>
            <a:off x="3070605" y="2540000"/>
            <a:ext cx="486833" cy="391053"/>
          </a:xfrm>
          <a:prstGeom prst="frame">
            <a:avLst>
              <a:gd name="adj1" fmla="val 28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6506B35E-A706-7748-99A1-50721EC7C85D}"/>
              </a:ext>
            </a:extLst>
          </p:cNvPr>
          <p:cNvSpPr/>
          <p:nvPr/>
        </p:nvSpPr>
        <p:spPr>
          <a:xfrm>
            <a:off x="3005046" y="3494352"/>
            <a:ext cx="486833" cy="593093"/>
          </a:xfrm>
          <a:prstGeom prst="frame">
            <a:avLst>
              <a:gd name="adj1" fmla="val 285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875B0C-554E-A544-9247-05FBE9C6E769}"/>
              </a:ext>
            </a:extLst>
          </p:cNvPr>
          <p:cNvSpPr txBox="1"/>
          <p:nvPr/>
        </p:nvSpPr>
        <p:spPr>
          <a:xfrm>
            <a:off x="4976196" y="2355334"/>
            <a:ext cx="153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Greeley</a:t>
            </a:r>
          </a:p>
          <a:p>
            <a:r>
              <a:rPr lang="en-US" b="1" dirty="0"/>
              <a:t>M3.2, 2014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6F3202-FDA7-7142-A257-BA9943B9B147}"/>
              </a:ext>
            </a:extLst>
          </p:cNvPr>
          <p:cNvSpPr txBox="1"/>
          <p:nvPr/>
        </p:nvSpPr>
        <p:spPr>
          <a:xfrm>
            <a:off x="4976196" y="3451226"/>
            <a:ext cx="153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Raton Basin</a:t>
            </a:r>
          </a:p>
          <a:p>
            <a:r>
              <a:rPr lang="en-US" b="1" dirty="0"/>
              <a:t>M5.3, 2011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6EE3AC-D4C0-674C-B9B3-506884F8E2B5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3501688" y="2678500"/>
            <a:ext cx="1474508" cy="9061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3487DA-4581-5345-BA46-27FAD0555D73}"/>
              </a:ext>
            </a:extLst>
          </p:cNvPr>
          <p:cNvCxnSpPr>
            <a:cxnSpLocks/>
          </p:cNvCxnSpPr>
          <p:nvPr/>
        </p:nvCxnSpPr>
        <p:spPr>
          <a:xfrm flipH="1">
            <a:off x="3465875" y="3651527"/>
            <a:ext cx="1475865" cy="10238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7164DF3-53F3-094D-B040-9FEBB5B4F752}"/>
              </a:ext>
            </a:extLst>
          </p:cNvPr>
          <p:cNvSpPr txBox="1"/>
          <p:nvPr/>
        </p:nvSpPr>
        <p:spPr>
          <a:xfrm>
            <a:off x="8716419" y="6282935"/>
            <a:ext cx="343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Yeck</a:t>
            </a:r>
            <a:r>
              <a:rPr lang="en-US" i="1" dirty="0"/>
              <a:t> et al., 2016; Nakai et al., 2017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CE12F91-D417-2F44-88D2-95B38B3F4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558" y="2208308"/>
            <a:ext cx="3258628" cy="421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BD5E-8937-D843-8759-EF0E943D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Raton Basin: Historical induced seismicity 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405D3F-FB84-544A-ADD3-68F07CE70C3F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47371E9-29F8-AA4E-98CC-EF05B094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948"/>
            <a:ext cx="5560277" cy="47659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CAA23E9-AEBD-6F4D-81A9-C62E37D9603C}"/>
              </a:ext>
            </a:extLst>
          </p:cNvPr>
          <p:cNvSpPr/>
          <p:nvPr/>
        </p:nvSpPr>
        <p:spPr>
          <a:xfrm>
            <a:off x="5409039" y="18256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2001 – felt earthquakes up to M4.6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2011 – M5.3 August 2011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temporary deployments were valuable for identifying depths and fault planes</a:t>
            </a:r>
          </a:p>
        </p:txBody>
      </p:sp>
      <p:pic>
        <p:nvPicPr>
          <p:cNvPr id="37" name="Content Placeholder 36">
            <a:extLst>
              <a:ext uri="{FF2B5EF4-FFF2-40B4-BE49-F238E27FC236}">
                <a16:creationId xmlns:a16="http://schemas.microsoft.com/office/drawing/2014/main" id="{126DE435-07C4-984B-B6DA-120B8D591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65824" y="3025954"/>
            <a:ext cx="4603492" cy="31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70B5-CE71-AE43-831D-C1912717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2001 and 2011 earthquakes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4C84E-D3F7-8E4E-85F3-1EB4A1D1C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10F6C4-D193-864F-8502-EB20F0919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19" y="2353053"/>
            <a:ext cx="4885831" cy="216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88352-079C-7A48-9A34-AF2F18818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45" y="1441352"/>
            <a:ext cx="5196305" cy="4825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AE2DF7-9710-2C40-B689-6E1A9C80031C}"/>
              </a:ext>
            </a:extLst>
          </p:cNvPr>
          <p:cNvSpPr txBox="1"/>
          <p:nvPr/>
        </p:nvSpPr>
        <p:spPr>
          <a:xfrm>
            <a:off x="9624509" y="6356020"/>
            <a:ext cx="239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Rubinstein et al., 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CE7BC-01F6-FE49-9969-63CBFF672316}"/>
              </a:ext>
            </a:extLst>
          </p:cNvPr>
          <p:cNvSpPr txBox="1"/>
          <p:nvPr/>
        </p:nvSpPr>
        <p:spPr>
          <a:xfrm>
            <a:off x="7612078" y="6356020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Barnhart et al., 2014;</a:t>
            </a:r>
          </a:p>
        </p:txBody>
      </p:sp>
    </p:spTree>
    <p:extLst>
      <p:ext uri="{BB962C8B-B14F-4D97-AF65-F5344CB8AC3E}">
        <p14:creationId xmlns:p14="http://schemas.microsoft.com/office/powerpoint/2010/main" val="188500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FA7C-DDFF-A342-BAF1-09C59C4D7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0E1E7-1855-1F4B-9EC4-724C62E8A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B584B-6B8A-044A-86F3-81AA888D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180" y="536027"/>
            <a:ext cx="4603020" cy="5956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E8E4ED-5906-8247-BF03-166B63E96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83" y="979855"/>
            <a:ext cx="5649097" cy="51938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843CB-812F-1445-976D-3A9EDEE9EDF7}"/>
              </a:ext>
            </a:extLst>
          </p:cNvPr>
          <p:cNvSpPr txBox="1"/>
          <p:nvPr/>
        </p:nvSpPr>
        <p:spPr>
          <a:xfrm>
            <a:off x="8983678" y="6311900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Nakai et al.,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DDBAC-CCB3-194E-9C87-2A6DD00DEE5E}"/>
              </a:ext>
            </a:extLst>
          </p:cNvPr>
          <p:cNvSpPr/>
          <p:nvPr/>
        </p:nvSpPr>
        <p:spPr>
          <a:xfrm>
            <a:off x="838200" y="6198393"/>
            <a:ext cx="8281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mo"/>
              </a:rPr>
              <a:t>Poster: Raton Basin induced seismicity from 2016-2019 reveals short length-scale faults, Glasgow et al.</a:t>
            </a:r>
            <a:br>
              <a:rPr lang="en-US" u="sng" dirty="0"/>
            </a:b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9440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5D3D-173C-C443-B051-DB8C43251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did the public care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2FD1-C7F0-F648-851F-A9DF7432D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would you communicate your study to a resident?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Should I be scared or wary of these earthquakes?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am I to take away? What questions should I ask the oil and gas industry?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it complicated when working with two different states?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Barriers to transparency?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Suggestions for better monitoring or better reporting?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63F6EB-F0EA-3448-83F6-5E88B3C47E14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29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7A4529F0-FE22-BE40-8619-D587CA8C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61" y="1690704"/>
            <a:ext cx="5970869" cy="447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59469-F04A-8848-B7F8-51B06EDE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 public care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921F-A185-AF48-8D58-125D6BF23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264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are conditions different in different areas? (Oklahoma vs. Colorado)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these earthquakes occur?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there a cumulative effect from small earthquakes that could be important?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favorite figure was the increase in M3.5 earthquakes after injection began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3FD3C9-DA97-B140-AE3A-DF03D6983E6D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6D120-2622-0549-9F4E-D8564D90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Greeley: aseismic before 2014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B65F5-4611-1A4E-8F7F-74DFEBC7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45" y="1878226"/>
            <a:ext cx="5733535" cy="4300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682EA-7E18-D64D-A15D-8D8CB10C3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15" y="1433384"/>
            <a:ext cx="4477460" cy="5424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30196A-4D33-9F46-AB53-26ED00198549}"/>
              </a:ext>
            </a:extLst>
          </p:cNvPr>
          <p:cNvSpPr/>
          <p:nvPr/>
        </p:nvSpPr>
        <p:spPr>
          <a:xfrm>
            <a:off x="-38100" y="6311900"/>
            <a:ext cx="12252960" cy="5461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928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505</Words>
  <Application>Microsoft Macintosh PowerPoint</Application>
  <PresentationFormat>Widescreen</PresentationFormat>
  <Paragraphs>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Arimo</vt:lpstr>
      <vt:lpstr>Calibri</vt:lpstr>
      <vt:lpstr>Calibri Light</vt:lpstr>
      <vt:lpstr>Office Theme</vt:lpstr>
      <vt:lpstr>Rapid Response to Geohazards Mini-workshop Case Studies from Colorado and New Mexico October 8, 2019</vt:lpstr>
      <vt:lpstr>Raton Basin and Greeley work</vt:lpstr>
      <vt:lpstr>PowerPoint Presentation</vt:lpstr>
      <vt:lpstr>Raton Basin: Historical induced seismicity </vt:lpstr>
      <vt:lpstr>2001 and 2011 earthquakes</vt:lpstr>
      <vt:lpstr>PowerPoint Presentation</vt:lpstr>
      <vt:lpstr>What did the public care about?</vt:lpstr>
      <vt:lpstr>What did the public care about?</vt:lpstr>
      <vt:lpstr>Greeley: aseismic before 2014</vt:lpstr>
      <vt:lpstr>PowerPoint Presentation</vt:lpstr>
      <vt:lpstr>PowerPoint Presentation</vt:lpstr>
      <vt:lpstr>PowerPoint Presentation</vt:lpstr>
      <vt:lpstr>To summarize</vt:lpstr>
      <vt:lpstr>Useful information for rapid response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Induced Seismicity Hazards and Response</dc:title>
  <dc:creator>Jenny Nakai</dc:creator>
  <cp:lastModifiedBy>Jenny Nakai</cp:lastModifiedBy>
  <cp:revision>21</cp:revision>
  <dcterms:created xsi:type="dcterms:W3CDTF">2019-10-02T16:09:05Z</dcterms:created>
  <dcterms:modified xsi:type="dcterms:W3CDTF">2019-10-08T20:02:04Z</dcterms:modified>
</cp:coreProperties>
</file>