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9" r:id="rId4"/>
    <p:sldId id="257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39"/>
    <p:restoredTop sz="94681"/>
  </p:normalViewPr>
  <p:slideViewPr>
    <p:cSldViewPr snapToGrid="0" snapToObjects="1">
      <p:cViewPr varScale="1">
        <p:scale>
          <a:sx n="85" d="100"/>
          <a:sy n="85" d="100"/>
        </p:scale>
        <p:origin x="184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7DED9-43D9-49EF-9BD5-9E619B028FC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37FC6E2-16FE-4396-B5CD-75687380CA95}">
      <dgm:prSet/>
      <dgm:spPr/>
      <dgm:t>
        <a:bodyPr/>
        <a:lstStyle/>
        <a:p>
          <a:r>
            <a:rPr lang="en-US"/>
            <a:t>Diana Roman: CONVERSE synergy w/ rapid response cache</a:t>
          </a:r>
        </a:p>
      </dgm:t>
    </dgm:pt>
    <dgm:pt modelId="{C0A46B09-3EAC-4D0C-B2C9-D11B8108D724}" type="parTrans" cxnId="{60673ED6-E399-4F2D-BB39-3555E401D27B}">
      <dgm:prSet/>
      <dgm:spPr/>
      <dgm:t>
        <a:bodyPr/>
        <a:lstStyle/>
        <a:p>
          <a:endParaRPr lang="en-US"/>
        </a:p>
      </dgm:t>
    </dgm:pt>
    <dgm:pt modelId="{83690C48-4967-4460-8879-FB33A7E8C925}" type="sibTrans" cxnId="{60673ED6-E399-4F2D-BB39-3555E401D27B}">
      <dgm:prSet/>
      <dgm:spPr/>
      <dgm:t>
        <a:bodyPr/>
        <a:lstStyle/>
        <a:p>
          <a:endParaRPr lang="en-US"/>
        </a:p>
      </dgm:t>
    </dgm:pt>
    <dgm:pt modelId="{F27CF0B8-3EB3-41B2-8DD0-E12BC9A560D9}">
      <dgm:prSet/>
      <dgm:spPr/>
      <dgm:t>
        <a:bodyPr/>
        <a:lstStyle/>
        <a:p>
          <a:r>
            <a:rPr lang="en-US"/>
            <a:t>Matt Haney: Volcanic process prior do and during an eruption</a:t>
          </a:r>
        </a:p>
      </dgm:t>
    </dgm:pt>
    <dgm:pt modelId="{9A5F4385-1047-43C7-9B59-BDE4A1E142B1}" type="parTrans" cxnId="{5121FE56-CFC8-4BB4-8B63-365F6417F275}">
      <dgm:prSet/>
      <dgm:spPr/>
      <dgm:t>
        <a:bodyPr/>
        <a:lstStyle/>
        <a:p>
          <a:endParaRPr lang="en-US"/>
        </a:p>
      </dgm:t>
    </dgm:pt>
    <dgm:pt modelId="{006602A8-C628-4FDD-9908-6A5A752F0EA1}" type="sibTrans" cxnId="{5121FE56-CFC8-4BB4-8B63-365F6417F275}">
      <dgm:prSet/>
      <dgm:spPr/>
      <dgm:t>
        <a:bodyPr/>
        <a:lstStyle/>
        <a:p>
          <a:endParaRPr lang="en-US"/>
        </a:p>
      </dgm:t>
    </dgm:pt>
    <dgm:pt modelId="{DD9A7C15-A5EF-422B-96D3-7512411AA7BA}">
      <dgm:prSet/>
      <dgm:spPr/>
      <dgm:t>
        <a:bodyPr/>
        <a:lstStyle/>
        <a:p>
          <a:r>
            <a:rPr lang="en-US"/>
            <a:t>Jamie Farrell: Understanding changes in volcanic plumbing </a:t>
          </a:r>
        </a:p>
      </dgm:t>
    </dgm:pt>
    <dgm:pt modelId="{7DB35572-7364-496A-BCDF-05153C583726}" type="parTrans" cxnId="{5AEA1D4D-84FD-4CA9-9E9D-60766023660E}">
      <dgm:prSet/>
      <dgm:spPr/>
      <dgm:t>
        <a:bodyPr/>
        <a:lstStyle/>
        <a:p>
          <a:endParaRPr lang="en-US"/>
        </a:p>
      </dgm:t>
    </dgm:pt>
    <dgm:pt modelId="{2774134D-52A7-4949-8729-9834D370C5B5}" type="sibTrans" cxnId="{5AEA1D4D-84FD-4CA9-9E9D-60766023660E}">
      <dgm:prSet/>
      <dgm:spPr/>
      <dgm:t>
        <a:bodyPr/>
        <a:lstStyle/>
        <a:p>
          <a:endParaRPr lang="en-US"/>
        </a:p>
      </dgm:t>
    </dgm:pt>
    <dgm:pt modelId="{017441B5-6FE0-43B3-959C-B4B15D22B878}">
      <dgm:prSet/>
      <dgm:spPr/>
      <dgm:t>
        <a:bodyPr/>
        <a:lstStyle/>
        <a:p>
          <a:r>
            <a:rPr lang="en-US"/>
            <a:t>Greg Waite: Opportunities with infrasound</a:t>
          </a:r>
        </a:p>
      </dgm:t>
    </dgm:pt>
    <dgm:pt modelId="{2968D767-B5E9-4A1F-AF34-F803FA3B7BFA}" type="parTrans" cxnId="{D8C26BBC-F8C9-4210-9236-4A69C97CFD44}">
      <dgm:prSet/>
      <dgm:spPr/>
      <dgm:t>
        <a:bodyPr/>
        <a:lstStyle/>
        <a:p>
          <a:endParaRPr lang="en-US"/>
        </a:p>
      </dgm:t>
    </dgm:pt>
    <dgm:pt modelId="{6441AC6F-4FD6-463E-985C-FE47CE936F36}" type="sibTrans" cxnId="{D8C26BBC-F8C9-4210-9236-4A69C97CFD44}">
      <dgm:prSet/>
      <dgm:spPr/>
      <dgm:t>
        <a:bodyPr/>
        <a:lstStyle/>
        <a:p>
          <a:endParaRPr lang="en-US"/>
        </a:p>
      </dgm:t>
    </dgm:pt>
    <dgm:pt modelId="{A5B04910-D224-5F4D-9D82-B1835E2A216B}" type="pres">
      <dgm:prSet presAssocID="{5E17DED9-43D9-49EF-9BD5-9E619B028FC7}" presName="linear" presStyleCnt="0">
        <dgm:presLayoutVars>
          <dgm:animLvl val="lvl"/>
          <dgm:resizeHandles val="exact"/>
        </dgm:presLayoutVars>
      </dgm:prSet>
      <dgm:spPr/>
    </dgm:pt>
    <dgm:pt modelId="{21335116-DD9C-3744-BBDD-09B3FEC4BECB}" type="pres">
      <dgm:prSet presAssocID="{637FC6E2-16FE-4396-B5CD-75687380CA9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5BE809-FB9E-214D-B578-3D80147B2FF2}" type="pres">
      <dgm:prSet presAssocID="{83690C48-4967-4460-8879-FB33A7E8C925}" presName="spacer" presStyleCnt="0"/>
      <dgm:spPr/>
    </dgm:pt>
    <dgm:pt modelId="{B02A6D37-A6F1-2840-929D-D8AA30CE6F71}" type="pres">
      <dgm:prSet presAssocID="{F27CF0B8-3EB3-41B2-8DD0-E12BC9A560D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F3C88AED-E135-8F49-8BFC-E6566EB98DA6}" type="pres">
      <dgm:prSet presAssocID="{006602A8-C628-4FDD-9908-6A5A752F0EA1}" presName="spacer" presStyleCnt="0"/>
      <dgm:spPr/>
    </dgm:pt>
    <dgm:pt modelId="{F6CBB7D1-B173-3346-A88C-3F805802A8E6}" type="pres">
      <dgm:prSet presAssocID="{DD9A7C15-A5EF-422B-96D3-7512411AA7B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CB0BF29-DCA7-8F46-B433-F109EA073A6F}" type="pres">
      <dgm:prSet presAssocID="{2774134D-52A7-4949-8729-9834D370C5B5}" presName="spacer" presStyleCnt="0"/>
      <dgm:spPr/>
    </dgm:pt>
    <dgm:pt modelId="{2486E034-7075-9D49-85D4-043A5345F7C6}" type="pres">
      <dgm:prSet presAssocID="{017441B5-6FE0-43B3-959C-B4B15D22B87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97BF81A-C671-0945-A5A2-4FC99663175E}" type="presOf" srcId="{5E17DED9-43D9-49EF-9BD5-9E619B028FC7}" destId="{A5B04910-D224-5F4D-9D82-B1835E2A216B}" srcOrd="0" destOrd="0" presId="urn:microsoft.com/office/officeart/2005/8/layout/vList2"/>
    <dgm:cxn modelId="{776C3F23-2559-E847-B569-437B254E80A5}" type="presOf" srcId="{637FC6E2-16FE-4396-B5CD-75687380CA95}" destId="{21335116-DD9C-3744-BBDD-09B3FEC4BECB}" srcOrd="0" destOrd="0" presId="urn:microsoft.com/office/officeart/2005/8/layout/vList2"/>
    <dgm:cxn modelId="{7F178036-22B6-6C4B-A7EE-B117966C1CE6}" type="presOf" srcId="{DD9A7C15-A5EF-422B-96D3-7512411AA7BA}" destId="{F6CBB7D1-B173-3346-A88C-3F805802A8E6}" srcOrd="0" destOrd="0" presId="urn:microsoft.com/office/officeart/2005/8/layout/vList2"/>
    <dgm:cxn modelId="{5AEA1D4D-84FD-4CA9-9E9D-60766023660E}" srcId="{5E17DED9-43D9-49EF-9BD5-9E619B028FC7}" destId="{DD9A7C15-A5EF-422B-96D3-7512411AA7BA}" srcOrd="2" destOrd="0" parTransId="{7DB35572-7364-496A-BCDF-05153C583726}" sibTransId="{2774134D-52A7-4949-8729-9834D370C5B5}"/>
    <dgm:cxn modelId="{5121FE56-CFC8-4BB4-8B63-365F6417F275}" srcId="{5E17DED9-43D9-49EF-9BD5-9E619B028FC7}" destId="{F27CF0B8-3EB3-41B2-8DD0-E12BC9A560D9}" srcOrd="1" destOrd="0" parTransId="{9A5F4385-1047-43C7-9B59-BDE4A1E142B1}" sibTransId="{006602A8-C628-4FDD-9908-6A5A752F0EA1}"/>
    <dgm:cxn modelId="{ACA9148E-13BD-2544-8353-DC528DD5D1E6}" type="presOf" srcId="{F27CF0B8-3EB3-41B2-8DD0-E12BC9A560D9}" destId="{B02A6D37-A6F1-2840-929D-D8AA30CE6F71}" srcOrd="0" destOrd="0" presId="urn:microsoft.com/office/officeart/2005/8/layout/vList2"/>
    <dgm:cxn modelId="{C47116B2-EF1D-234B-AFEF-F4F0D07C5FD0}" type="presOf" srcId="{017441B5-6FE0-43B3-959C-B4B15D22B878}" destId="{2486E034-7075-9D49-85D4-043A5345F7C6}" srcOrd="0" destOrd="0" presId="urn:microsoft.com/office/officeart/2005/8/layout/vList2"/>
    <dgm:cxn modelId="{D8C26BBC-F8C9-4210-9236-4A69C97CFD44}" srcId="{5E17DED9-43D9-49EF-9BD5-9E619B028FC7}" destId="{017441B5-6FE0-43B3-959C-B4B15D22B878}" srcOrd="3" destOrd="0" parTransId="{2968D767-B5E9-4A1F-AF34-F803FA3B7BFA}" sibTransId="{6441AC6F-4FD6-463E-985C-FE47CE936F36}"/>
    <dgm:cxn modelId="{60673ED6-E399-4F2D-BB39-3555E401D27B}" srcId="{5E17DED9-43D9-49EF-9BD5-9E619B028FC7}" destId="{637FC6E2-16FE-4396-B5CD-75687380CA95}" srcOrd="0" destOrd="0" parTransId="{C0A46B09-3EAC-4D0C-B2C9-D11B8108D724}" sibTransId="{83690C48-4967-4460-8879-FB33A7E8C925}"/>
    <dgm:cxn modelId="{557771B6-A20D-2843-9B24-177F45D31EB1}" type="presParOf" srcId="{A5B04910-D224-5F4D-9D82-B1835E2A216B}" destId="{21335116-DD9C-3744-BBDD-09B3FEC4BECB}" srcOrd="0" destOrd="0" presId="urn:microsoft.com/office/officeart/2005/8/layout/vList2"/>
    <dgm:cxn modelId="{A56315D2-B82B-BE46-8A20-D1E4D2D65D64}" type="presParOf" srcId="{A5B04910-D224-5F4D-9D82-B1835E2A216B}" destId="{135BE809-FB9E-214D-B578-3D80147B2FF2}" srcOrd="1" destOrd="0" presId="urn:microsoft.com/office/officeart/2005/8/layout/vList2"/>
    <dgm:cxn modelId="{7660226A-B038-6F43-9FF1-95D859465361}" type="presParOf" srcId="{A5B04910-D224-5F4D-9D82-B1835E2A216B}" destId="{B02A6D37-A6F1-2840-929D-D8AA30CE6F71}" srcOrd="2" destOrd="0" presId="urn:microsoft.com/office/officeart/2005/8/layout/vList2"/>
    <dgm:cxn modelId="{CD9D2C3A-A1B6-BD4D-97FD-31C1F169CE4A}" type="presParOf" srcId="{A5B04910-D224-5F4D-9D82-B1835E2A216B}" destId="{F3C88AED-E135-8F49-8BFC-E6566EB98DA6}" srcOrd="3" destOrd="0" presId="urn:microsoft.com/office/officeart/2005/8/layout/vList2"/>
    <dgm:cxn modelId="{A8FA16FA-472F-3143-AAE8-A490F318C78A}" type="presParOf" srcId="{A5B04910-D224-5F4D-9D82-B1835E2A216B}" destId="{F6CBB7D1-B173-3346-A88C-3F805802A8E6}" srcOrd="4" destOrd="0" presId="urn:microsoft.com/office/officeart/2005/8/layout/vList2"/>
    <dgm:cxn modelId="{EFDAAE4E-DAA9-5F4D-8EAE-4F0ABCC9C072}" type="presParOf" srcId="{A5B04910-D224-5F4D-9D82-B1835E2A216B}" destId="{BCB0BF29-DCA7-8F46-B433-F109EA073A6F}" srcOrd="5" destOrd="0" presId="urn:microsoft.com/office/officeart/2005/8/layout/vList2"/>
    <dgm:cxn modelId="{92A4BC80-9041-EF44-B811-EAC6F43C5137}" type="presParOf" srcId="{A5B04910-D224-5F4D-9D82-B1835E2A216B}" destId="{2486E034-7075-9D49-85D4-043A5345F7C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35116-DD9C-3744-BBDD-09B3FEC4BECB}">
      <dsp:nvSpPr>
        <dsp:cNvPr id="0" name=""/>
        <dsp:cNvSpPr/>
      </dsp:nvSpPr>
      <dsp:spPr>
        <a:xfrm>
          <a:off x="0" y="125269"/>
          <a:ext cx="5115491" cy="1113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Diana Roman: CONVERSE synergy w/ rapid response cache</a:t>
          </a:r>
        </a:p>
      </dsp:txBody>
      <dsp:txXfrm>
        <a:off x="54373" y="179642"/>
        <a:ext cx="5006745" cy="1005094"/>
      </dsp:txXfrm>
    </dsp:sp>
    <dsp:sp modelId="{B02A6D37-A6F1-2840-929D-D8AA30CE6F71}">
      <dsp:nvSpPr>
        <dsp:cNvPr id="0" name=""/>
        <dsp:cNvSpPr/>
      </dsp:nvSpPr>
      <dsp:spPr>
        <a:xfrm>
          <a:off x="0" y="1319749"/>
          <a:ext cx="5115491" cy="11138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Matt Haney: Volcanic process prior do and during an eruption</a:t>
          </a:r>
        </a:p>
      </dsp:txBody>
      <dsp:txXfrm>
        <a:off x="54373" y="1374122"/>
        <a:ext cx="5006745" cy="1005094"/>
      </dsp:txXfrm>
    </dsp:sp>
    <dsp:sp modelId="{F6CBB7D1-B173-3346-A88C-3F805802A8E6}">
      <dsp:nvSpPr>
        <dsp:cNvPr id="0" name=""/>
        <dsp:cNvSpPr/>
      </dsp:nvSpPr>
      <dsp:spPr>
        <a:xfrm>
          <a:off x="0" y="2514229"/>
          <a:ext cx="5115491" cy="11138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Jamie Farrell: Understanding changes in volcanic plumbing </a:t>
          </a:r>
        </a:p>
      </dsp:txBody>
      <dsp:txXfrm>
        <a:off x="54373" y="2568602"/>
        <a:ext cx="5006745" cy="1005094"/>
      </dsp:txXfrm>
    </dsp:sp>
    <dsp:sp modelId="{2486E034-7075-9D49-85D4-043A5345F7C6}">
      <dsp:nvSpPr>
        <dsp:cNvPr id="0" name=""/>
        <dsp:cNvSpPr/>
      </dsp:nvSpPr>
      <dsp:spPr>
        <a:xfrm>
          <a:off x="0" y="3708709"/>
          <a:ext cx="5115491" cy="1113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Greg Waite: Opportunities with infrasound</a:t>
          </a:r>
        </a:p>
      </dsp:txBody>
      <dsp:txXfrm>
        <a:off x="54373" y="3763082"/>
        <a:ext cx="5006745" cy="100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8B7C-83E1-154C-8B32-3BF7CD685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7D50B-499B-994F-BB4D-D04698171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9CC2B-206D-B44A-95AF-60F8C088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C4CD6-169D-FC49-9A0E-636AF295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DC8AB-C027-D04C-85BB-39CB22ED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D113-8CBA-9F42-A0D0-4A6D2FD4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2AE62C-101D-1E4E-A3E8-2380FD1D5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5865-198F-EF45-BE89-A8A875ECA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8B3BF-D8DD-ED4B-BB54-AD8EC9199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08CC9-6F12-504D-96B4-5586B3E5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83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13ECEC-D4EF-1546-B6C5-896EAC264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8F6DE-52D9-DB42-A965-AADE42E56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0B94-B2B2-D144-B929-D462A17F8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80A2-2494-784C-B21C-B8EE951EB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226A1-2CB6-5E49-9B3A-8890FC56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F98B-8B3B-324E-B6CF-66EB8FB0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C3902-CDA2-4845-9A15-9A0BD2DAD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BEC7A-F739-5D49-84A8-42129FA3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C1873-9747-3846-9138-4755AD317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5F08B-AE52-004F-846A-AD44297E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9B73-3771-1B40-9FB4-4C13D192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15D45-EB17-694B-A2B3-2A4E86C67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6C7B-02B3-B14E-BF22-569E64BB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85DD8-FB16-0142-BC01-C83078D6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C4B98-A375-D444-9D27-E9FA9582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00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279C3-2CD4-4B42-86FC-CD9E5735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4CCFB-06CA-F84C-9E74-647984363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06EBF-10A3-D74B-BCD2-35843010A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86A06-68D9-9F49-94ED-F4CD03B1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30B22-5BBB-3445-9614-44ED7DAF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BFB8D-A3A7-394C-AA0F-2444BF7C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73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35B38-23D3-2549-AFFA-6AD11F0DB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BAAF5-4AC5-A848-AC5A-49988C9A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31DD8-709B-7C4D-B3A3-884C271D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641F0F-BE36-1D40-AB52-D7192B391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C8A59C-62F3-A94C-BC25-32B97B3EB6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45B2B-9ECB-A948-B7CB-95010C9C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C71315-46EE-C94D-BE8F-B7CB92B9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3AF07-52D5-3245-BB65-373D003E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1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C069-63CB-134C-97E1-3B8A71C8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0EE5D-E9D6-5F44-90F0-5ECFC508F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49FFE-7397-844B-82BF-C8A5C28AB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BFEBB-0182-324F-812D-07A40C03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9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983DD2-421A-BD47-9E86-E36A971C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0E650-E1D4-6B4E-8C17-6D6B023D6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FDD19-33B0-2D49-92ED-BDE32B9D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8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AEF1-922E-5C43-A168-90897892A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1D01B-292C-5E4D-8564-C4B049CA0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46B2B-EAF4-DD44-A81A-8BA4757E4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B6995-538F-7545-B43F-B69F32C31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3552F-A3B6-B946-AE32-3BCD5E53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1AB6E-210B-2B49-8366-B09F3216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0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3F53-F13B-764B-89AE-0D15EFEA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546001-71C7-5B43-9110-967D053B7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E9057-C2FB-2A4B-A440-5EE59816F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C1AD0-E137-804E-BDE1-2D63674F0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57C67-2999-474B-A46B-C394D092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B4110-3C21-684F-B16C-E7D1DB11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7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6F715-2F74-8F49-94CD-D93FA605C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BF549-3D46-6E4A-9605-BD05A6DC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A9C78-C20D-3446-A9C2-219DBB92E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982BB-2F30-4746-BD07-F7EA99C93915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B169-BA01-9A44-AF01-9656142EC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14947-5CF7-3E45-892E-34BEFECE6C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6E4F4-5BF1-7C4B-A33F-B5B071375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8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CE778-D3CA-5C4C-BD50-25D966C41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EDA96A-7ED9-7C47-A32C-453C89471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Volcano Geohazard Virtual Breakout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CACD67-C9A4-E349-938B-27505CE05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Chair: Weston Thelen</a:t>
            </a:r>
          </a:p>
          <a:p>
            <a:r>
              <a:rPr lang="en-US">
                <a:solidFill>
                  <a:srgbClr val="FFFFFF"/>
                </a:solidFill>
              </a:rPr>
              <a:t>Cascade Volcano Observatory</a:t>
            </a:r>
          </a:p>
        </p:txBody>
      </p:sp>
    </p:spTree>
    <p:extLst>
      <p:ext uri="{BB962C8B-B14F-4D97-AF65-F5344CB8AC3E}">
        <p14:creationId xmlns:p14="http://schemas.microsoft.com/office/powerpoint/2010/main" val="4068985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06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B6C91-E619-614D-AAEA-15492CB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Current State of the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5B39B-FC86-5F4A-B0D8-E0A24230D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29" r="1" b="288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E6388-0962-F749-96AA-E8F61F550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954" y="614597"/>
            <a:ext cx="3977789" cy="554636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Currently, our understanding of the volcano within its unrest cycle is based largely on pattern matching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Future efforts must try to understand and link processes at work under the volcano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Fundamentally multidisciplinary</a:t>
            </a:r>
          </a:p>
        </p:txBody>
      </p:sp>
    </p:spTree>
    <p:extLst>
      <p:ext uri="{BB962C8B-B14F-4D97-AF65-F5344CB8AC3E}">
        <p14:creationId xmlns:p14="http://schemas.microsoft.com/office/powerpoint/2010/main" val="2341560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C51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18438E-197D-054B-B67D-C944ACD6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Unique Aspects of a Volcanic Rapid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1EA3E-EC8E-D04A-86A3-D90015C7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5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3CFB-C829-0746-B331-704B0CEA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934" y="449706"/>
            <a:ext cx="3947809" cy="5942576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Potential precursors days to weeks ahead of time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Dangers increase with proximity to volcano and as unrest unfolds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Eruptive sequences may last years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 well-planned and timely rapid response could improve volcanic forecasting of that event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Velocity structure complicated, complex sources, lots and lots of earthquakes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Siting is complex logistically (remote and technical terrain) and administratively (permitting)</a:t>
            </a:r>
          </a:p>
        </p:txBody>
      </p:sp>
    </p:spTree>
    <p:extLst>
      <p:ext uri="{BB962C8B-B14F-4D97-AF65-F5344CB8AC3E}">
        <p14:creationId xmlns:p14="http://schemas.microsoft.com/office/powerpoint/2010/main" val="211362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AC31F-BEE3-BB4F-9282-4DD493F9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Speakers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A2063B04-56D0-430A-B93F-B6AA87A4AA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4328045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340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D5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C1A54-9C96-5444-BF96-283682DC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8D3FDB-6CA5-B142-BE9C-735665C5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0FD4A-C634-6944-BFEE-0FB61BA47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Desire for instrumentation and datasets outside of traditional seismology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Infrasound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Geodesy (GNSS)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DEMs (through drone </a:t>
            </a:r>
            <a:r>
              <a:rPr lang="en-US" sz="1600" dirty="0" err="1">
                <a:solidFill>
                  <a:srgbClr val="FFFFFF"/>
                </a:solidFill>
              </a:rPr>
              <a:t>SfM</a:t>
            </a:r>
            <a:r>
              <a:rPr lang="en-US" sz="1600" dirty="0">
                <a:solidFill>
                  <a:srgbClr val="FFFFFF"/>
                </a:solidFill>
              </a:rPr>
              <a:t>?)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Multi-disciplinary dataset yields better understanding of process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Strain-rate or ascent rate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Surface vs. subsurface process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Telemetry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SOH…YES!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Full waveform…maybe.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66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</Words>
  <Application>Microsoft Macintosh PowerPoint</Application>
  <PresentationFormat>Widescreen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Volcano Geohazard Virtual Breakout Session</vt:lpstr>
      <vt:lpstr>Current State of the Science</vt:lpstr>
      <vt:lpstr>Unique Aspects of a Volcanic Rapid Response</vt:lpstr>
      <vt:lpstr>Speakers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Volcano Geohazard Virtual Breakout Session</dc:title>
  <dc:creator>Thelen, Weston A</dc:creator>
  <cp:lastModifiedBy>Thelen, Weston A</cp:lastModifiedBy>
  <cp:revision>1</cp:revision>
  <dcterms:created xsi:type="dcterms:W3CDTF">2019-10-08T16:48:26Z</dcterms:created>
  <dcterms:modified xsi:type="dcterms:W3CDTF">2019-10-08T16:49:03Z</dcterms:modified>
</cp:coreProperties>
</file>