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62" r:id="rId2"/>
    <p:sldId id="263" r:id="rId3"/>
    <p:sldId id="265" r:id="rId4"/>
    <p:sldId id="266" r:id="rId5"/>
    <p:sldId id="267" r:id="rId6"/>
    <p:sldId id="264" r:id="rId7"/>
    <p:sldId id="269" r:id="rId8"/>
    <p:sldId id="268" r:id="rId9"/>
    <p:sldId id="270" r:id="rId10"/>
    <p:sldId id="27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93"/>
    <p:restoredTop sz="94673"/>
  </p:normalViewPr>
  <p:slideViewPr>
    <p:cSldViewPr snapToGrid="0" snapToObjects="1">
      <p:cViewPr varScale="1">
        <p:scale>
          <a:sx n="105" d="100"/>
          <a:sy n="105" d="100"/>
        </p:scale>
        <p:origin x="208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807773-DD77-2E42-B0A4-E046D2D1925C}" type="datetimeFigureOut">
              <a:rPr lang="en-US" smtClean="0"/>
              <a:t>10/8/19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BDC83A-F139-F546-B978-3BB842935E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725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B7407-FCA8-A542-8968-D5EC1EE22F54}" type="datetimeFigureOut">
              <a:rPr lang="en-US" smtClean="0"/>
              <a:t>10/8/19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D8F78-C84E-D740-8448-ABB66AF9B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451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B7407-FCA8-A542-8968-D5EC1EE22F54}" type="datetimeFigureOut">
              <a:rPr lang="en-US" smtClean="0"/>
              <a:t>10/8/19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D8F78-C84E-D740-8448-ABB66AF9B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762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B7407-FCA8-A542-8968-D5EC1EE22F54}" type="datetimeFigureOut">
              <a:rPr lang="en-US" smtClean="0"/>
              <a:t>10/8/19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D8F78-C84E-D740-8448-ABB66AF9B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856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B7407-FCA8-A542-8968-D5EC1EE22F54}" type="datetimeFigureOut">
              <a:rPr lang="en-US" smtClean="0"/>
              <a:t>10/8/19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D8F78-C84E-D740-8448-ABB66AF9B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224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B7407-FCA8-A542-8968-D5EC1EE22F54}" type="datetimeFigureOut">
              <a:rPr lang="en-US" smtClean="0"/>
              <a:t>10/8/19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D8F78-C84E-D740-8448-ABB66AF9B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699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B7407-FCA8-A542-8968-D5EC1EE22F54}" type="datetimeFigureOut">
              <a:rPr lang="en-US" smtClean="0"/>
              <a:t>10/8/19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D8F78-C84E-D740-8448-ABB66AF9B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624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B7407-FCA8-A542-8968-D5EC1EE22F54}" type="datetimeFigureOut">
              <a:rPr lang="en-US" smtClean="0"/>
              <a:t>10/8/19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D8F78-C84E-D740-8448-ABB66AF9B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806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B7407-FCA8-A542-8968-D5EC1EE22F54}" type="datetimeFigureOut">
              <a:rPr lang="en-US" smtClean="0"/>
              <a:t>10/8/19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D8F78-C84E-D740-8448-ABB66AF9B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521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B7407-FCA8-A542-8968-D5EC1EE22F54}" type="datetimeFigureOut">
              <a:rPr lang="en-US" smtClean="0"/>
              <a:t>10/8/19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D8F78-C84E-D740-8448-ABB66AF9B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591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B7407-FCA8-A542-8968-D5EC1EE22F54}" type="datetimeFigureOut">
              <a:rPr lang="en-US" smtClean="0"/>
              <a:t>10/8/19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D8F78-C84E-D740-8448-ABB66AF9B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792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B7407-FCA8-A542-8968-D5EC1EE22F54}" type="datetimeFigureOut">
              <a:rPr lang="en-US" smtClean="0"/>
              <a:t>10/8/19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D8F78-C84E-D740-8448-ABB66AF9B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098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5B7407-FCA8-A542-8968-D5EC1EE22F54}" type="datetimeFigureOut">
              <a:rPr lang="en-US" smtClean="0"/>
              <a:t>10/8/19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7D8F78-C84E-D740-8448-ABB66AF9B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023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emf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emf"/><Relationship Id="rId4" Type="http://schemas.openxmlformats.org/officeDocument/2006/relationships/image" Target="../media/image11.jpg"/><Relationship Id="rId9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5" Type="http://schemas.openxmlformats.org/officeDocument/2006/relationships/image" Target="../media/image4.jpe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Subtitle 2"/>
          <p:cNvSpPr>
            <a:spLocks noGrp="1"/>
          </p:cNvSpPr>
          <p:nvPr>
            <p:ph type="subTitle" idx="1"/>
          </p:nvPr>
        </p:nvSpPr>
        <p:spPr>
          <a:xfrm>
            <a:off x="1638305" y="4993733"/>
            <a:ext cx="9189352" cy="1900781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Victor C. Tsai</a:t>
            </a:r>
          </a:p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Dept. of Earth, Environmental and Planetary Sciences, Brown University</a:t>
            </a:r>
          </a:p>
          <a:p>
            <a:pPr eaLnBrk="1" hangingPunct="1"/>
            <a:r>
              <a:rPr lang="en-US" sz="1800" dirty="0">
                <a:latin typeface="Calibri" charset="0"/>
                <a:ea typeface="ＭＳ Ｐゴシック" charset="0"/>
                <a:cs typeface="ＭＳ Ｐゴシック" charset="0"/>
              </a:rPr>
              <a:t>October 8</a:t>
            </a:r>
            <a:r>
              <a:rPr lang="en-US" sz="1800" baseline="30000" dirty="0">
                <a:latin typeface="Calibri" charset="0"/>
                <a:ea typeface="ＭＳ Ｐゴシック" charset="0"/>
                <a:cs typeface="ＭＳ Ｐゴシック" charset="0"/>
              </a:rPr>
              <a:t>th</a:t>
            </a:r>
            <a:r>
              <a:rPr lang="en-US" sz="1800" dirty="0">
                <a:latin typeface="Calibri" charset="0"/>
                <a:ea typeface="ＭＳ Ｐゴシック" charset="0"/>
                <a:cs typeface="ＭＳ Ｐゴシック" charset="0"/>
              </a:rPr>
              <a:t>, 2019</a:t>
            </a:r>
          </a:p>
          <a:p>
            <a:pPr eaLnBrk="1" hangingPunct="1"/>
            <a:r>
              <a:rPr lang="en-US" sz="1800" dirty="0">
                <a:latin typeface="Calibri" charset="0"/>
                <a:ea typeface="ＭＳ Ｐゴシック" charset="0"/>
                <a:cs typeface="ＭＳ Ｐゴシック" charset="0"/>
              </a:rPr>
              <a:t>IRIS </a:t>
            </a:r>
            <a:r>
              <a:rPr lang="en-US" sz="1800" dirty="0" err="1">
                <a:latin typeface="Calibri" charset="0"/>
                <a:ea typeface="ＭＳ Ｐゴシック" charset="0"/>
                <a:cs typeface="ＭＳ Ｐゴシック" charset="0"/>
              </a:rPr>
              <a:t>Geohazards</a:t>
            </a:r>
            <a:r>
              <a:rPr lang="en-US" sz="1800" dirty="0">
                <a:latin typeface="Calibri" charset="0"/>
                <a:ea typeface="ＭＳ Ｐゴシック" charset="0"/>
                <a:cs typeface="ＭＳ Ｐゴシック" charset="0"/>
              </a:rPr>
              <a:t> Workshop, Portland OR</a:t>
            </a:r>
          </a:p>
        </p:txBody>
      </p:sp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152442" y="3547"/>
            <a:ext cx="11896641" cy="711641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 b="1" dirty="0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rPr>
              <a:t>Rapid Response to Hydrologic/</a:t>
            </a:r>
            <a:r>
              <a:rPr lang="en-US" sz="4000" b="1" dirty="0" err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rPr>
              <a:t>Cryospheric</a:t>
            </a:r>
            <a:r>
              <a:rPr lang="en-US" sz="4000" b="1" dirty="0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rPr>
              <a:t>Geohazards</a:t>
            </a:r>
            <a:endParaRPr lang="en-US" sz="3600" b="1" i="1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26" name="Picture 2" descr="mage result for brown university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58" y="4993733"/>
            <a:ext cx="1444546" cy="1680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d1jqu7g1y74ds1.cloudfront.net/wp-content/uploads/2012/08/681512main_ISAAC-LARGE-TUESDAY_cropped_800-6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76655" y="2763126"/>
            <a:ext cx="3109609" cy="2332207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89D57E-6304-FE4E-B2DD-0BEFAC7061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323" t="-2656" r="460" b="16664"/>
          <a:stretch/>
        </p:blipFill>
        <p:spPr>
          <a:xfrm>
            <a:off x="0" y="531991"/>
            <a:ext cx="3916481" cy="3160315"/>
          </a:xfrm>
          <a:prstGeom prst="rect">
            <a:avLst/>
          </a:prstGeom>
        </p:spPr>
      </p:pic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904F436F-BD41-754C-B2D9-88C8045EC6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601" b="25000"/>
          <a:stretch/>
        </p:blipFill>
        <p:spPr>
          <a:xfrm>
            <a:off x="3867568" y="1611928"/>
            <a:ext cx="4919463" cy="302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262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714" y="31297"/>
            <a:ext cx="11974286" cy="592818"/>
          </a:xfrm>
        </p:spPr>
        <p:txBody>
          <a:bodyPr>
            <a:normAutofit/>
          </a:bodyPr>
          <a:lstStyle/>
          <a:p>
            <a:r>
              <a:rPr lang="en-US" sz="3600" b="1"/>
              <a:t>A Diversity </a:t>
            </a:r>
            <a:r>
              <a:rPr lang="en-US" sz="3600" b="1" dirty="0"/>
              <a:t>of Needs for Hydro/</a:t>
            </a:r>
            <a:r>
              <a:rPr lang="en-US" sz="3600" b="1" dirty="0" err="1"/>
              <a:t>Cryospheric</a:t>
            </a:r>
            <a:r>
              <a:rPr lang="en-US" sz="3600" b="1" dirty="0"/>
              <a:t> </a:t>
            </a:r>
            <a:r>
              <a:rPr lang="en-US" sz="3600" b="1" dirty="0" err="1"/>
              <a:t>Geohazards</a:t>
            </a:r>
            <a:endParaRPr lang="en-US" sz="3600" b="1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17714" y="769256"/>
            <a:ext cx="11524343" cy="5834743"/>
          </a:xfrm>
        </p:spPr>
        <p:txBody>
          <a:bodyPr>
            <a:normAutofit/>
          </a:bodyPr>
          <a:lstStyle/>
          <a:p>
            <a:r>
              <a:rPr lang="en-US" dirty="0"/>
              <a:t>Accelerometers, geophones, </a:t>
            </a:r>
            <a:r>
              <a:rPr lang="en-US" dirty="0" err="1"/>
              <a:t>broadbands</a:t>
            </a:r>
            <a:endParaRPr lang="en-US" dirty="0"/>
          </a:p>
          <a:p>
            <a:pPr lvl="1"/>
            <a:r>
              <a:rPr lang="en-US" dirty="0"/>
              <a:t>Many rapid deployments can use node-style instrumentation</a:t>
            </a:r>
          </a:p>
          <a:p>
            <a:pPr lvl="1"/>
            <a:r>
              <a:rPr lang="en-US" dirty="0"/>
              <a:t>But real-time data availability is needed for some applications + battery life annoying</a:t>
            </a:r>
          </a:p>
          <a:p>
            <a:r>
              <a:rPr lang="en-US" dirty="0"/>
              <a:t>Many supporting instruments are key, ideally digitized in one system</a:t>
            </a:r>
          </a:p>
          <a:p>
            <a:r>
              <a:rPr lang="en-US" dirty="0"/>
              <a:t>Lead times of days, weeks, months, seasons</a:t>
            </a:r>
          </a:p>
          <a:p>
            <a:r>
              <a:rPr lang="en-US" dirty="0"/>
              <a:t>Less mature fields require simultaneous theoretical development</a:t>
            </a:r>
          </a:p>
          <a:p>
            <a:r>
              <a:rPr lang="en-US" dirty="0"/>
              <a:t>In many cases, ideal to have pre-event/post-event site characterization</a:t>
            </a:r>
          </a:p>
        </p:txBody>
      </p:sp>
    </p:spTree>
    <p:extLst>
      <p:ext uri="{BB962C8B-B14F-4D97-AF65-F5344CB8AC3E}">
        <p14:creationId xmlns:p14="http://schemas.microsoft.com/office/powerpoint/2010/main" val="1291802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297"/>
            <a:ext cx="12090400" cy="592818"/>
          </a:xfrm>
        </p:spPr>
        <p:txBody>
          <a:bodyPr>
            <a:normAutofit/>
          </a:bodyPr>
          <a:lstStyle/>
          <a:p>
            <a:r>
              <a:rPr lang="en-US" sz="3600" b="1"/>
              <a:t>A Diversity of Hydrologic/</a:t>
            </a:r>
            <a:r>
              <a:rPr lang="en-US" sz="3600" b="1" dirty="0" err="1"/>
              <a:t>Cryospheric</a:t>
            </a:r>
            <a:r>
              <a:rPr lang="en-US" sz="3600" b="1" dirty="0"/>
              <a:t> </a:t>
            </a:r>
            <a:r>
              <a:rPr lang="en-US" sz="3600" b="1" dirty="0" err="1"/>
              <a:t>Geohazard</a:t>
            </a:r>
            <a:r>
              <a:rPr lang="en-US" sz="3600" b="1" dirty="0"/>
              <a:t> Science Targets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54428" y="1756226"/>
            <a:ext cx="3654525" cy="4958446"/>
            <a:chOff x="2055586" y="1901368"/>
            <a:chExt cx="4126276" cy="510903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4127"/>
            <a:stretch/>
          </p:blipFill>
          <p:spPr>
            <a:xfrm>
              <a:off x="2106387" y="1901368"/>
              <a:ext cx="4075475" cy="108857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164"/>
            <a:stretch/>
          </p:blipFill>
          <p:spPr>
            <a:xfrm>
              <a:off x="2055586" y="2975428"/>
              <a:ext cx="4075475" cy="4034971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999" y="1494971"/>
            <a:ext cx="4172303" cy="53630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3" r="10614"/>
          <a:stretch/>
        </p:blipFill>
        <p:spPr>
          <a:xfrm>
            <a:off x="8087183" y="1901368"/>
            <a:ext cx="4104817" cy="476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901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297"/>
            <a:ext cx="12090400" cy="592818"/>
          </a:xfrm>
        </p:spPr>
        <p:txBody>
          <a:bodyPr>
            <a:normAutofit/>
          </a:bodyPr>
          <a:lstStyle/>
          <a:p>
            <a:r>
              <a:rPr lang="en-US" sz="3600" b="1"/>
              <a:t>A Diversity of Hydrologic/</a:t>
            </a:r>
            <a:r>
              <a:rPr lang="en-US" sz="3600" b="1" dirty="0" err="1"/>
              <a:t>Cryospheric</a:t>
            </a:r>
            <a:r>
              <a:rPr lang="en-US" sz="3600" b="1" dirty="0"/>
              <a:t> </a:t>
            </a:r>
            <a:r>
              <a:rPr lang="en-US" sz="3600" b="1" dirty="0" err="1"/>
              <a:t>Geohazard</a:t>
            </a:r>
            <a:r>
              <a:rPr lang="en-US" sz="3600" b="1" dirty="0"/>
              <a:t> Science Targets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0" y="769256"/>
            <a:ext cx="12090400" cy="5834743"/>
          </a:xfrm>
        </p:spPr>
        <p:txBody>
          <a:bodyPr>
            <a:normAutofit/>
          </a:bodyPr>
          <a:lstStyle/>
          <a:p>
            <a:r>
              <a:rPr lang="en-US" dirty="0"/>
              <a:t>Brad </a:t>
            </a:r>
            <a:r>
              <a:rPr lang="en-US" dirty="0" err="1"/>
              <a:t>Lipovsky</a:t>
            </a:r>
            <a:r>
              <a:rPr lang="en-US" dirty="0"/>
              <a:t>: Glacial seismicity &amp; rifting constraints on sea level rise physics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Danica Roth: Ground-motion sensing of fluvial &amp; debris flow processes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Toshiro </a:t>
            </a:r>
            <a:r>
              <a:rPr lang="en-US" dirty="0" err="1"/>
              <a:t>Tanimoto</a:t>
            </a:r>
            <a:r>
              <a:rPr lang="en-US" dirty="0"/>
              <a:t>: Hurricane physics observed w/ </a:t>
            </a:r>
            <a:r>
              <a:rPr lang="en-US" dirty="0" err="1"/>
              <a:t>seismics</a:t>
            </a:r>
            <a:r>
              <a:rPr lang="en-US" dirty="0"/>
              <a:t> &amp; pressure sensors</a:t>
            </a:r>
          </a:p>
        </p:txBody>
      </p: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E07AF8C9-CC65-3246-AB27-F28BABCE7F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5" b="2511"/>
          <a:stretch/>
        </p:blipFill>
        <p:spPr>
          <a:xfrm>
            <a:off x="4986834" y="1157630"/>
            <a:ext cx="4273281" cy="1717640"/>
          </a:xfrm>
          <a:prstGeom prst="rect">
            <a:avLst/>
          </a:prstGeom>
        </p:spPr>
      </p:pic>
      <p:pic>
        <p:nvPicPr>
          <p:cNvPr id="20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1" b="47743"/>
          <a:stretch/>
        </p:blipFill>
        <p:spPr>
          <a:xfrm>
            <a:off x="917866" y="1213521"/>
            <a:ext cx="3378360" cy="155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1401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297"/>
            <a:ext cx="12090400" cy="592818"/>
          </a:xfrm>
        </p:spPr>
        <p:txBody>
          <a:bodyPr>
            <a:normAutofit/>
          </a:bodyPr>
          <a:lstStyle/>
          <a:p>
            <a:r>
              <a:rPr lang="en-US" sz="3600" b="1"/>
              <a:t>A Diversity of Hydrologic/</a:t>
            </a:r>
            <a:r>
              <a:rPr lang="en-US" sz="3600" b="1" dirty="0" err="1"/>
              <a:t>Cryospheric</a:t>
            </a:r>
            <a:r>
              <a:rPr lang="en-US" sz="3600" b="1" dirty="0"/>
              <a:t> </a:t>
            </a:r>
            <a:r>
              <a:rPr lang="en-US" sz="3600" b="1" dirty="0" err="1"/>
              <a:t>Geohazard</a:t>
            </a:r>
            <a:r>
              <a:rPr lang="en-US" sz="3600" b="1" dirty="0"/>
              <a:t> Science Targets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0" y="769256"/>
            <a:ext cx="12090400" cy="5834743"/>
          </a:xfrm>
        </p:spPr>
        <p:txBody>
          <a:bodyPr>
            <a:normAutofit/>
          </a:bodyPr>
          <a:lstStyle/>
          <a:p>
            <a:r>
              <a:rPr lang="en-US" dirty="0"/>
              <a:t>Brad </a:t>
            </a:r>
            <a:r>
              <a:rPr lang="en-US" dirty="0" err="1"/>
              <a:t>Lipovsky</a:t>
            </a:r>
            <a:r>
              <a:rPr lang="en-US" dirty="0"/>
              <a:t>: Glacial seismicity &amp; rifting constraints on sea level rise physics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Danica Roth: Ground-motion sensing of fluvial &amp; debris flow processes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Toshiro </a:t>
            </a:r>
            <a:r>
              <a:rPr lang="en-US" dirty="0" err="1"/>
              <a:t>Tanimoto</a:t>
            </a:r>
            <a:r>
              <a:rPr lang="en-US" dirty="0"/>
              <a:t>: Hurricane physics observed w/ </a:t>
            </a:r>
            <a:r>
              <a:rPr lang="en-US" dirty="0" err="1"/>
              <a:t>seismics</a:t>
            </a:r>
            <a:r>
              <a:rPr lang="en-US" dirty="0"/>
              <a:t> &amp; pressure sensors</a:t>
            </a:r>
          </a:p>
        </p:txBody>
      </p: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E07AF8C9-CC65-3246-AB27-F28BABCE7F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5" b="2511"/>
          <a:stretch/>
        </p:blipFill>
        <p:spPr>
          <a:xfrm>
            <a:off x="4986834" y="1157630"/>
            <a:ext cx="4273281" cy="1717640"/>
          </a:xfrm>
          <a:prstGeom prst="rect">
            <a:avLst/>
          </a:prstGeom>
        </p:spPr>
      </p:pic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02A151F1-05AA-6A47-BF53-6F4D1ADCA3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611" y="3220101"/>
            <a:ext cx="5370285" cy="1686433"/>
          </a:xfrm>
          <a:prstGeom prst="rect">
            <a:avLst/>
          </a:prstGeom>
        </p:spPr>
      </p:pic>
      <p:pic>
        <p:nvPicPr>
          <p:cNvPr id="14" name="Content Placeholder 5">
            <a:extLst>
              <a:ext uri="{FF2B5EF4-FFF2-40B4-BE49-F238E27FC236}">
                <a16:creationId xmlns:a16="http://schemas.microsoft.com/office/drawing/2014/main" id="{D682915D-9400-BE43-B441-590CE84075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22" b="62"/>
          <a:stretch/>
        </p:blipFill>
        <p:spPr>
          <a:xfrm>
            <a:off x="6645250" y="3239160"/>
            <a:ext cx="2184113" cy="16483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63A91FC-9DD2-F141-9476-17C2DFFD22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2772" y="3978741"/>
            <a:ext cx="2438941" cy="903249"/>
          </a:xfrm>
          <a:prstGeom prst="rect">
            <a:avLst/>
          </a:prstGeom>
        </p:spPr>
      </p:pic>
      <p:pic>
        <p:nvPicPr>
          <p:cNvPr id="16" name="Picture 15" descr="pQg_Julystorm.png">
            <a:extLst>
              <a:ext uri="{FF2B5EF4-FFF2-40B4-BE49-F238E27FC236}">
                <a16:creationId xmlns:a16="http://schemas.microsoft.com/office/drawing/2014/main" id="{1ACC78A2-8C94-4740-8494-DD6538E13D7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56" r="614" b="60757"/>
          <a:stretch>
            <a:fillRect/>
          </a:stretch>
        </p:blipFill>
        <p:spPr>
          <a:xfrm>
            <a:off x="9477828" y="3220101"/>
            <a:ext cx="2423886" cy="613499"/>
          </a:xfrm>
          <a:prstGeom prst="rect">
            <a:avLst/>
          </a:prstGeom>
        </p:spPr>
      </p:pic>
      <p:pic>
        <p:nvPicPr>
          <p:cNvPr id="20" name="Content Placeholder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1" b="47743"/>
          <a:stretch/>
        </p:blipFill>
        <p:spPr>
          <a:xfrm>
            <a:off x="917866" y="1213521"/>
            <a:ext cx="3378360" cy="155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771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297"/>
            <a:ext cx="12090400" cy="592818"/>
          </a:xfrm>
        </p:spPr>
        <p:txBody>
          <a:bodyPr>
            <a:normAutofit/>
          </a:bodyPr>
          <a:lstStyle/>
          <a:p>
            <a:r>
              <a:rPr lang="en-US" sz="3600" b="1"/>
              <a:t>A Diversity of Hydrologic/</a:t>
            </a:r>
            <a:r>
              <a:rPr lang="en-US" sz="3600" b="1" dirty="0" err="1"/>
              <a:t>Cryospheric</a:t>
            </a:r>
            <a:r>
              <a:rPr lang="en-US" sz="3600" b="1" dirty="0"/>
              <a:t> </a:t>
            </a:r>
            <a:r>
              <a:rPr lang="en-US" sz="3600" b="1" dirty="0" err="1"/>
              <a:t>Geohazard</a:t>
            </a:r>
            <a:r>
              <a:rPr lang="en-US" sz="3600" b="1" dirty="0"/>
              <a:t> Science Targets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0" y="769256"/>
            <a:ext cx="12090400" cy="5834743"/>
          </a:xfrm>
        </p:spPr>
        <p:txBody>
          <a:bodyPr>
            <a:normAutofit/>
          </a:bodyPr>
          <a:lstStyle/>
          <a:p>
            <a:r>
              <a:rPr lang="en-US" dirty="0"/>
              <a:t>Brad </a:t>
            </a:r>
            <a:r>
              <a:rPr lang="en-US" dirty="0" err="1"/>
              <a:t>Lipovsky</a:t>
            </a:r>
            <a:r>
              <a:rPr lang="en-US" dirty="0"/>
              <a:t>: Glacial seismicity &amp; rifting constraints on sea level rise physics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Danica Roth: Ground-motion sensing of fluvial &amp; debris flow processes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Toshiro </a:t>
            </a:r>
            <a:r>
              <a:rPr lang="en-US" dirty="0" err="1"/>
              <a:t>Tanimoto</a:t>
            </a:r>
            <a:r>
              <a:rPr lang="en-US" dirty="0"/>
              <a:t>: Hurricane physics observed w/ </a:t>
            </a:r>
            <a:r>
              <a:rPr lang="en-US" dirty="0" err="1"/>
              <a:t>seismics</a:t>
            </a:r>
            <a:r>
              <a:rPr lang="en-US" dirty="0"/>
              <a:t> &amp; pressure sensors</a:t>
            </a:r>
          </a:p>
        </p:txBody>
      </p: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E07AF8C9-CC65-3246-AB27-F28BABCE7F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5" b="2511"/>
          <a:stretch/>
        </p:blipFill>
        <p:spPr>
          <a:xfrm>
            <a:off x="4986834" y="1157630"/>
            <a:ext cx="4273281" cy="1717640"/>
          </a:xfrm>
          <a:prstGeom prst="rect">
            <a:avLst/>
          </a:prstGeom>
        </p:spPr>
      </p:pic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02A151F1-05AA-6A47-BF53-6F4D1ADCA3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611" y="3220101"/>
            <a:ext cx="5370285" cy="1686433"/>
          </a:xfrm>
          <a:prstGeom prst="rect">
            <a:avLst/>
          </a:prstGeom>
        </p:spPr>
      </p:pic>
      <p:pic>
        <p:nvPicPr>
          <p:cNvPr id="14" name="Content Placeholder 5">
            <a:extLst>
              <a:ext uri="{FF2B5EF4-FFF2-40B4-BE49-F238E27FC236}">
                <a16:creationId xmlns:a16="http://schemas.microsoft.com/office/drawing/2014/main" id="{D682915D-9400-BE43-B441-590CE84075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22" b="62"/>
          <a:stretch/>
        </p:blipFill>
        <p:spPr>
          <a:xfrm>
            <a:off x="6645250" y="3239160"/>
            <a:ext cx="2184113" cy="16483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63A91FC-9DD2-F141-9476-17C2DFFD22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2772" y="3978741"/>
            <a:ext cx="2438941" cy="903249"/>
          </a:xfrm>
          <a:prstGeom prst="rect">
            <a:avLst/>
          </a:prstGeom>
        </p:spPr>
      </p:pic>
      <p:pic>
        <p:nvPicPr>
          <p:cNvPr id="16" name="Picture 15" descr="pQg_Julystorm.png">
            <a:extLst>
              <a:ext uri="{FF2B5EF4-FFF2-40B4-BE49-F238E27FC236}">
                <a16:creationId xmlns:a16="http://schemas.microsoft.com/office/drawing/2014/main" id="{1ACC78A2-8C94-4740-8494-DD6538E13D7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56" r="614" b="60757"/>
          <a:stretch>
            <a:fillRect/>
          </a:stretch>
        </p:blipFill>
        <p:spPr>
          <a:xfrm>
            <a:off x="9477828" y="3220101"/>
            <a:ext cx="2423886" cy="6134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0C27532-6E7E-5B45-A084-5F25D947D94C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2" t="43355" b="12939"/>
          <a:stretch/>
        </p:blipFill>
        <p:spPr bwMode="auto">
          <a:xfrm>
            <a:off x="3763667" y="5326115"/>
            <a:ext cx="3349010" cy="14230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 xmlns:lc="http://schemas.openxmlformats.org/drawingml/2006/lockedCanvas"/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0C27532-6E7E-5B45-A084-5F25D947D94C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3" r="36427" b="59049"/>
          <a:stretch/>
        </p:blipFill>
        <p:spPr bwMode="auto">
          <a:xfrm>
            <a:off x="1354296" y="5251365"/>
            <a:ext cx="1911417" cy="14330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 xmlns:lc="http://schemas.openxmlformats.org/drawingml/2006/lockedCanvas"/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8BE8E7F-7B64-A641-8464-B5CEFC11A6A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7533316" y="5300152"/>
            <a:ext cx="1946105" cy="1513637"/>
          </a:xfrm>
          <a:prstGeom prst="rect">
            <a:avLst/>
          </a:prstGeom>
        </p:spPr>
      </p:pic>
      <p:pic>
        <p:nvPicPr>
          <p:cNvPr id="20" name="Content Placeholder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1" b="47743"/>
          <a:stretch/>
        </p:blipFill>
        <p:spPr>
          <a:xfrm>
            <a:off x="917866" y="1213521"/>
            <a:ext cx="3378360" cy="155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0058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297"/>
            <a:ext cx="12090400" cy="592818"/>
          </a:xfrm>
        </p:spPr>
        <p:txBody>
          <a:bodyPr>
            <a:normAutofit/>
          </a:bodyPr>
          <a:lstStyle/>
          <a:p>
            <a:r>
              <a:rPr lang="en-US" sz="3600" b="1"/>
              <a:t>A Diversity of Hydrologic/</a:t>
            </a:r>
            <a:r>
              <a:rPr lang="en-US" sz="3600" b="1" dirty="0" err="1"/>
              <a:t>Cryospheric</a:t>
            </a:r>
            <a:r>
              <a:rPr lang="en-US" sz="3600" b="1" dirty="0"/>
              <a:t> </a:t>
            </a:r>
            <a:r>
              <a:rPr lang="en-US" sz="3600" b="1" dirty="0" err="1"/>
              <a:t>Geohazard</a:t>
            </a:r>
            <a:r>
              <a:rPr lang="en-US" sz="3600" b="1" dirty="0"/>
              <a:t> Science Targets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0" y="769256"/>
            <a:ext cx="12090400" cy="5834743"/>
          </a:xfrm>
        </p:spPr>
        <p:txBody>
          <a:bodyPr>
            <a:normAutofit/>
          </a:bodyPr>
          <a:lstStyle/>
          <a:p>
            <a:r>
              <a:rPr lang="en-US" dirty="0"/>
              <a:t>Some targets event-based &amp; predictable (Some not; Continuum in between)</a:t>
            </a:r>
          </a:p>
          <a:p>
            <a:pPr lvl="1"/>
            <a:r>
              <a:rPr lang="en-US" dirty="0"/>
              <a:t>Imminent collapse vs. Weather anticipated vs. Geologically/seasonally ready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Some knowledge gained is directly related to hazard, others more general</a:t>
            </a:r>
          </a:p>
          <a:p>
            <a:pPr lvl="1"/>
            <a:r>
              <a:rPr lang="en-US" dirty="0">
                <a:sym typeface="Wingdings"/>
              </a:rPr>
              <a:t>e.g., Monitoring of increased seismicity pre-failure, Debris flow early warning</a:t>
            </a:r>
          </a:p>
          <a:p>
            <a:pPr lvl="1"/>
            <a:r>
              <a:rPr lang="en-US" dirty="0"/>
              <a:t>e.g., </a:t>
            </a:r>
            <a:r>
              <a:rPr lang="en-US" dirty="0" err="1"/>
              <a:t>Seismics</a:t>
            </a:r>
            <a:r>
              <a:rPr lang="en-US" dirty="0"/>
              <a:t> from hurricanes </a:t>
            </a:r>
            <a:r>
              <a:rPr lang="en-US" dirty="0">
                <a:sym typeface="Wingdings"/>
              </a:rPr>
              <a:t> thermodynamics, </a:t>
            </a:r>
            <a:r>
              <a:rPr lang="en-US" dirty="0" err="1">
                <a:sym typeface="Wingdings"/>
              </a:rPr>
              <a:t>Seismics</a:t>
            </a:r>
            <a:r>
              <a:rPr lang="en-US" dirty="0">
                <a:sym typeface="Wingdings"/>
              </a:rPr>
              <a:t> from debris flows  erosion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Some event-based targets provide constraints not otherwise available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914401" y="1653312"/>
            <a:ext cx="9983847" cy="811318"/>
            <a:chOff x="711200" y="1653312"/>
            <a:chExt cx="9983847" cy="81131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41" t="61265"/>
            <a:stretch/>
          </p:blipFill>
          <p:spPr>
            <a:xfrm>
              <a:off x="2554515" y="1654629"/>
              <a:ext cx="1035103" cy="80310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4" t="20027" r="8265" b="30988"/>
            <a:stretch/>
          </p:blipFill>
          <p:spPr>
            <a:xfrm>
              <a:off x="3860799" y="1653312"/>
              <a:ext cx="1146629" cy="804418"/>
            </a:xfrm>
            <a:prstGeom prst="rect">
              <a:avLst/>
            </a:prstGeom>
          </p:spPr>
        </p:pic>
        <p:pic>
          <p:nvPicPr>
            <p:cNvPr id="16" name="Picture 15" descr="http://d1jqu7g1y74ds1.cloudfront.net/wp-content/uploads/2012/08/681512main_ISAAC-LARGE-TUESDAY_cropped_800-600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83886" y="1653312"/>
              <a:ext cx="1073371" cy="805028"/>
            </a:xfrm>
            <a:prstGeom prst="rect">
              <a:avLst/>
            </a:prstGeom>
            <a:noFill/>
          </p:spPr>
        </p:pic>
        <p:pic>
          <p:nvPicPr>
            <p:cNvPr id="17" name="Content Placeholder 4">
              <a:extLst>
                <a:ext uri="{FF2B5EF4-FFF2-40B4-BE49-F238E27FC236}">
                  <a16:creationId xmlns:a16="http://schemas.microsoft.com/office/drawing/2014/main" id="{904F436F-BD41-754C-B2D9-88C8045EC6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3426" t="13401" r="20495" b="25000"/>
            <a:stretch/>
          </p:blipFill>
          <p:spPr>
            <a:xfrm>
              <a:off x="6633715" y="1653312"/>
              <a:ext cx="1160456" cy="81131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389D57E-6304-FE4E-B2DD-0BEFAC7061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0323" t="-2656" r="7307" b="16664"/>
            <a:stretch/>
          </p:blipFill>
          <p:spPr>
            <a:xfrm>
              <a:off x="8070629" y="1653312"/>
              <a:ext cx="855657" cy="802021"/>
            </a:xfrm>
            <a:prstGeom prst="rect">
              <a:avLst/>
            </a:prstGeom>
          </p:spPr>
        </p:pic>
        <p:sp>
          <p:nvSpPr>
            <p:cNvPr id="3" name="Left Arrow 2"/>
            <p:cNvSpPr/>
            <p:nvPr/>
          </p:nvSpPr>
          <p:spPr>
            <a:xfrm>
              <a:off x="711200" y="1901371"/>
              <a:ext cx="1509486" cy="275772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ight Arrow 3"/>
            <p:cNvSpPr/>
            <p:nvPr/>
          </p:nvSpPr>
          <p:spPr>
            <a:xfrm>
              <a:off x="9287161" y="1901371"/>
              <a:ext cx="1407886" cy="29028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787701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297"/>
            <a:ext cx="12090400" cy="592818"/>
          </a:xfrm>
        </p:spPr>
        <p:txBody>
          <a:bodyPr>
            <a:normAutofit/>
          </a:bodyPr>
          <a:lstStyle/>
          <a:p>
            <a:r>
              <a:rPr lang="en-US" sz="3600" b="1" dirty="0"/>
              <a:t>A Diversity of Hydro/</a:t>
            </a:r>
            <a:r>
              <a:rPr lang="en-US" sz="3600" b="1" dirty="0" err="1"/>
              <a:t>Cryospheric</a:t>
            </a:r>
            <a:r>
              <a:rPr lang="en-US" sz="3600" b="1" dirty="0"/>
              <a:t> </a:t>
            </a:r>
            <a:r>
              <a:rPr lang="en-US" sz="3600" b="1" dirty="0" err="1"/>
              <a:t>Geohazard</a:t>
            </a:r>
            <a:r>
              <a:rPr lang="en-US" sz="3600" b="1" dirty="0"/>
              <a:t> Science Questions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0" y="1146629"/>
            <a:ext cx="12090400" cy="5254172"/>
          </a:xfrm>
        </p:spPr>
        <p:txBody>
          <a:bodyPr>
            <a:normAutofit/>
          </a:bodyPr>
          <a:lstStyle/>
          <a:p>
            <a:r>
              <a:rPr lang="en-US" dirty="0"/>
              <a:t>What ice sheet processes govern sea level rise?</a:t>
            </a:r>
          </a:p>
          <a:p>
            <a:r>
              <a:rPr lang="en-US" dirty="0"/>
              <a:t>How does </a:t>
            </a:r>
            <a:r>
              <a:rPr lang="en-US" dirty="0" err="1"/>
              <a:t>microseismicity</a:t>
            </a:r>
            <a:r>
              <a:rPr lang="en-US" dirty="0"/>
              <a:t> change leading up to catastrophic ice collapse?</a:t>
            </a:r>
          </a:p>
          <a:p>
            <a:r>
              <a:rPr lang="en-US" dirty="0"/>
              <a:t>Can rifting physics be related to ocean wave activity?</a:t>
            </a:r>
          </a:p>
          <a:p>
            <a:r>
              <a:rPr lang="en-US" dirty="0"/>
              <a:t>What processes cause starting/stopping of ice stream flow?</a:t>
            </a:r>
          </a:p>
          <a:p>
            <a:r>
              <a:rPr lang="en-US" dirty="0"/>
              <a:t>How do debris flow particle impacts cause erosion and damage?</a:t>
            </a:r>
          </a:p>
          <a:p>
            <a:r>
              <a:rPr lang="en-US" dirty="0"/>
              <a:t>How is ground motion from water flow (turbulence) different from impacts?</a:t>
            </a:r>
          </a:p>
          <a:p>
            <a:r>
              <a:rPr lang="en-US" dirty="0"/>
              <a:t>Why do hurricanes cause low-frequency ground motion?</a:t>
            </a:r>
          </a:p>
          <a:p>
            <a:r>
              <a:rPr lang="en-US" dirty="0"/>
              <a:t>Does the core of a hurricane behave thermodynamically as expected?</a:t>
            </a:r>
          </a:p>
          <a:p>
            <a:r>
              <a:rPr lang="en-US" dirty="0"/>
              <a:t>Do deep-seated landslides have precursors prior to failure?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8774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297"/>
            <a:ext cx="12192000" cy="592818"/>
          </a:xfrm>
        </p:spPr>
        <p:txBody>
          <a:bodyPr>
            <a:normAutofit/>
          </a:bodyPr>
          <a:lstStyle/>
          <a:p>
            <a:r>
              <a:rPr lang="en-US" sz="3600" b="1" dirty="0"/>
              <a:t>Diversity of Instrumentation for Hydro/</a:t>
            </a:r>
            <a:r>
              <a:rPr lang="en-US" sz="3600" b="1" dirty="0" err="1"/>
              <a:t>Cryospheric</a:t>
            </a:r>
            <a:r>
              <a:rPr lang="en-US" sz="3600" b="1" dirty="0"/>
              <a:t> </a:t>
            </a:r>
            <a:r>
              <a:rPr lang="en-US" sz="3600" b="1" dirty="0" err="1"/>
              <a:t>Geohazards</a:t>
            </a:r>
            <a:endParaRPr lang="en-US" sz="3600" b="1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0" y="769256"/>
            <a:ext cx="11974286" cy="4775201"/>
          </a:xfrm>
        </p:spPr>
        <p:txBody>
          <a:bodyPr>
            <a:normAutofit/>
          </a:bodyPr>
          <a:lstStyle/>
          <a:p>
            <a:r>
              <a:rPr lang="en-US" dirty="0"/>
              <a:t>Brad </a:t>
            </a:r>
            <a:r>
              <a:rPr lang="en-US" dirty="0" err="1"/>
              <a:t>Lipovsky</a:t>
            </a:r>
            <a:r>
              <a:rPr lang="en-US" dirty="0"/>
              <a:t>: Glacial seismicity &amp; rifting constraints on sea level rise physics</a:t>
            </a:r>
          </a:p>
          <a:p>
            <a:pPr lvl="1"/>
            <a:r>
              <a:rPr lang="en-US" dirty="0"/>
              <a:t>Instrumentation mostly broadband, month to year-long deployments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Danica Roth: Ground-motion sensing of fluvial &amp; debris flow processes</a:t>
            </a:r>
          </a:p>
          <a:p>
            <a:pPr lvl="1"/>
            <a:r>
              <a:rPr lang="en-US" dirty="0"/>
              <a:t>Seismic instrumentation flexible: geophones, Rasp-Pi’s, week to year-long deployments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Toshiro </a:t>
            </a:r>
            <a:r>
              <a:rPr lang="en-US" dirty="0" err="1"/>
              <a:t>Tanimoto</a:t>
            </a:r>
            <a:r>
              <a:rPr lang="en-US" dirty="0"/>
              <a:t>: Hurricane physics observed w/ </a:t>
            </a:r>
            <a:r>
              <a:rPr lang="en-US" dirty="0" err="1"/>
              <a:t>seismics</a:t>
            </a:r>
            <a:r>
              <a:rPr lang="en-US" dirty="0"/>
              <a:t> &amp; pressure sensors</a:t>
            </a:r>
          </a:p>
          <a:p>
            <a:pPr lvl="1"/>
            <a:r>
              <a:rPr lang="en-US" dirty="0"/>
              <a:t>Signals of interest mostly low frequency (</a:t>
            </a:r>
            <a:r>
              <a:rPr lang="en-US" dirty="0" err="1"/>
              <a:t>broadbands</a:t>
            </a:r>
            <a:r>
              <a:rPr lang="en-US" dirty="0"/>
              <a:t>), week to permanent deployment</a:t>
            </a:r>
          </a:p>
        </p:txBody>
      </p:sp>
      <p:pic>
        <p:nvPicPr>
          <p:cNvPr id="4" name="Picture 14" descr="mage result for sts2 seismome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661" y="1611086"/>
            <a:ext cx="893152" cy="105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mage result for texan geopho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200" y="3512457"/>
            <a:ext cx="910539" cy="104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117" y="3483427"/>
            <a:ext cx="614854" cy="1165583"/>
          </a:xfrm>
          <a:prstGeom prst="rect">
            <a:avLst/>
          </a:prstGeom>
        </p:spPr>
      </p:pic>
      <p:pic>
        <p:nvPicPr>
          <p:cNvPr id="7" name="Picture 2" descr="https://digos.eu/wp-content/uploads/2014/09/ccube-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151" y="3513252"/>
            <a:ext cx="951581" cy="113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mage result for sts2 seismome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237" y="5544457"/>
            <a:ext cx="893152" cy="105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age result for raspberry shak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5" t="10367" r="20612"/>
          <a:stretch/>
        </p:blipFill>
        <p:spPr bwMode="auto">
          <a:xfrm>
            <a:off x="716384" y="3462965"/>
            <a:ext cx="1268150" cy="1206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ge result for mont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570" y="1679412"/>
            <a:ext cx="1245477" cy="922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age result for yea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967" y="1746059"/>
            <a:ext cx="1374474" cy="773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age result for week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308" y="3587330"/>
            <a:ext cx="1568294" cy="1045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mage result for yea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400" y="3649371"/>
            <a:ext cx="1374474" cy="773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mage result for week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0106" y="5554126"/>
            <a:ext cx="1568294" cy="1045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mage result for year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8514" y="5544457"/>
            <a:ext cx="1480534" cy="121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9841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297"/>
            <a:ext cx="12192000" cy="592818"/>
          </a:xfrm>
        </p:spPr>
        <p:txBody>
          <a:bodyPr>
            <a:normAutofit/>
          </a:bodyPr>
          <a:lstStyle/>
          <a:p>
            <a:r>
              <a:rPr lang="en-US" sz="3600" b="1" dirty="0"/>
              <a:t>Diversity of Supporting Cast for Hydro/</a:t>
            </a:r>
            <a:r>
              <a:rPr lang="en-US" sz="3600" b="1" dirty="0" err="1"/>
              <a:t>Cryospheric</a:t>
            </a:r>
            <a:r>
              <a:rPr lang="en-US" sz="3600" b="1" dirty="0"/>
              <a:t> </a:t>
            </a:r>
            <a:r>
              <a:rPr lang="en-US" sz="3600" b="1" dirty="0" err="1"/>
              <a:t>Geohazards</a:t>
            </a:r>
            <a:endParaRPr lang="en-US" sz="3600" b="1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17714" y="769256"/>
            <a:ext cx="11524343" cy="5834743"/>
          </a:xfrm>
        </p:spPr>
        <p:txBody>
          <a:bodyPr>
            <a:normAutofit/>
          </a:bodyPr>
          <a:lstStyle/>
          <a:p>
            <a:r>
              <a:rPr lang="en-US" dirty="0"/>
              <a:t>Weather/meteorological data</a:t>
            </a:r>
          </a:p>
          <a:p>
            <a:r>
              <a:rPr lang="en-US" dirty="0"/>
              <a:t>Pressure sensors, pressure gauges</a:t>
            </a:r>
          </a:p>
          <a:p>
            <a:r>
              <a:rPr lang="en-US" dirty="0"/>
              <a:t>GPS, </a:t>
            </a:r>
            <a:r>
              <a:rPr lang="en-US" dirty="0" err="1"/>
              <a:t>InSAR</a:t>
            </a:r>
            <a:r>
              <a:rPr lang="en-US" dirty="0"/>
              <a:t>, other geodetic</a:t>
            </a:r>
          </a:p>
          <a:p>
            <a:r>
              <a:rPr lang="en-US" dirty="0"/>
              <a:t>Force plates, in situ sensors</a:t>
            </a:r>
          </a:p>
          <a:p>
            <a:r>
              <a:rPr lang="en-US" dirty="0"/>
              <a:t>Video cameras, time-lapse imagery</a:t>
            </a:r>
          </a:p>
          <a:p>
            <a:r>
              <a:rPr lang="en-US" dirty="0"/>
              <a:t>Laser scanners, </a:t>
            </a:r>
            <a:r>
              <a:rPr lang="en-US" dirty="0" err="1"/>
              <a:t>lidar</a:t>
            </a:r>
            <a:r>
              <a:rPr lang="en-US" dirty="0"/>
              <a:t>, DEMs </a:t>
            </a:r>
          </a:p>
          <a:p>
            <a:r>
              <a:rPr lang="en-US" dirty="0"/>
              <a:t>Sediment traps</a:t>
            </a:r>
          </a:p>
          <a:p>
            <a:r>
              <a:rPr lang="en-US" dirty="0"/>
              <a:t>Background data &amp; observations (e.g. bathymetry, topography)</a:t>
            </a:r>
          </a:p>
          <a:p>
            <a:endParaRPr lang="en-US" dirty="0"/>
          </a:p>
          <a:p>
            <a:r>
              <a:rPr lang="en-US" b="1" dirty="0"/>
              <a:t>Personnel expertise! </a:t>
            </a:r>
            <a:r>
              <a:rPr lang="en-US" dirty="0"/>
              <a:t>Collaborative, interdisciplinary science</a:t>
            </a:r>
          </a:p>
          <a:p>
            <a:r>
              <a:rPr lang="en-US" dirty="0"/>
              <a:t>Need for theoretical understanding, development in parallel</a:t>
            </a:r>
          </a:p>
        </p:txBody>
      </p:sp>
    </p:spTree>
    <p:extLst>
      <p:ext uri="{BB962C8B-B14F-4D97-AF65-F5344CB8AC3E}">
        <p14:creationId xmlns:p14="http://schemas.microsoft.com/office/powerpoint/2010/main" val="16773046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1523</TotalTime>
  <Words>586</Words>
  <Application>Microsoft Macintosh PowerPoint</Application>
  <PresentationFormat>Widescreen</PresentationFormat>
  <Paragraphs>90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ＭＳ Ｐゴシック</vt:lpstr>
      <vt:lpstr>Arial</vt:lpstr>
      <vt:lpstr>Calibri</vt:lpstr>
      <vt:lpstr>Calibri Light</vt:lpstr>
      <vt:lpstr>Wingdings</vt:lpstr>
      <vt:lpstr>Office Theme</vt:lpstr>
      <vt:lpstr>Rapid Response to Hydrologic/Cryospheric Geohazards</vt:lpstr>
      <vt:lpstr>A Diversity of Hydrologic/Cryospheric Geohazard Science Targets</vt:lpstr>
      <vt:lpstr>A Diversity of Hydrologic/Cryospheric Geohazard Science Targets</vt:lpstr>
      <vt:lpstr>A Diversity of Hydrologic/Cryospheric Geohazard Science Targets</vt:lpstr>
      <vt:lpstr>A Diversity of Hydrologic/Cryospheric Geohazard Science Targets</vt:lpstr>
      <vt:lpstr>A Diversity of Hydrologic/Cryospheric Geohazard Science Targets</vt:lpstr>
      <vt:lpstr>A Diversity of Hydro/Cryospheric Geohazard Science Questions</vt:lpstr>
      <vt:lpstr>Diversity of Instrumentation for Hydro/Cryospheric Geohazards</vt:lpstr>
      <vt:lpstr>Diversity of Supporting Cast for Hydro/Cryospheric Geohazards</vt:lpstr>
      <vt:lpstr>A Diversity of Needs for Hydro/Cryospheric Geohazards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Victor Tsai</dc:creator>
  <cp:lastModifiedBy>Justin Sweet</cp:lastModifiedBy>
  <cp:revision>35</cp:revision>
  <dcterms:created xsi:type="dcterms:W3CDTF">2019-10-02T20:16:56Z</dcterms:created>
  <dcterms:modified xsi:type="dcterms:W3CDTF">2019-10-08T18:42:00Z</dcterms:modified>
</cp:coreProperties>
</file>