
<file path=[Content_Types].xml><?xml version="1.0" encoding="utf-8"?>
<Types xmlns="http://schemas.openxmlformats.org/package/2006/content-types">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47" r:id="rId2"/>
    <p:sldId id="429" r:id="rId3"/>
    <p:sldId id="446" r:id="rId4"/>
    <p:sldId id="442" r:id="rId5"/>
    <p:sldId id="445" r:id="rId6"/>
    <p:sldId id="385" r:id="rId7"/>
    <p:sldId id="427" r:id="rId8"/>
    <p:sldId id="435" r:id="rId9"/>
    <p:sldId id="444" r:id="rId10"/>
    <p:sldId id="441" r:id="rId11"/>
    <p:sldId id="421" r:id="rId12"/>
    <p:sldId id="443" r:id="rId13"/>
    <p:sldId id="431" r:id="rId14"/>
    <p:sldId id="438" r:id="rId15"/>
    <p:sldId id="433" r:id="rId16"/>
    <p:sldId id="373" r:id="rId17"/>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13" autoAdjust="0"/>
    <p:restoredTop sz="83910" autoAdjust="0"/>
  </p:normalViewPr>
  <p:slideViewPr>
    <p:cSldViewPr>
      <p:cViewPr varScale="1">
        <p:scale>
          <a:sx n="61" d="100"/>
          <a:sy n="61" d="100"/>
        </p:scale>
        <p:origin x="155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2/24/2021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shakealert.or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shakealert.org/"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ris.edu/hq/inclass/animation/113"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More Information:  </a:t>
            </a:r>
          </a:p>
          <a:p>
            <a:pPr eaLnBrk="1" hangingPunct="1">
              <a:spcBef>
                <a:spcPct val="0"/>
              </a:spcBef>
            </a:pPr>
            <a:r>
              <a:rPr lang="en-US" altLang="en-US" dirty="0">
                <a:ea typeface="ＭＳ Ｐゴシック" panose="020B0600070205080204" pitchFamily="34" charset="-128"/>
              </a:rPr>
              <a:t>https://earthquake.usgs.gov/earthquakes/eventpage/uw10530748/executive</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sz="1050" b="1" dirty="0">
                <a:latin typeface="Arial" charset="0"/>
              </a:rPr>
              <a:t>Full Animation:</a:t>
            </a:r>
          </a:p>
          <a:p>
            <a:pPr>
              <a:defRPr/>
            </a:pPr>
            <a:r>
              <a:rPr lang="en-US" sz="1050" i="1" dirty="0">
                <a:hlinkClick r:id="rId3"/>
              </a:rPr>
              <a:t>www.iris.edu/hq/inclass/animation/376</a:t>
            </a:r>
            <a:endParaRPr lang="en-US" sz="1050" dirty="0">
              <a:latin typeface="Arial" charset="0"/>
            </a:endParaRPr>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10</a:t>
            </a:fld>
            <a:endParaRPr lang="en-US" altLang="en-US" sz="1200">
              <a:latin typeface="Calibri" panose="020F0502020204030204" pitchFamily="34" charset="0"/>
            </a:endParaRPr>
          </a:p>
        </p:txBody>
      </p:sp>
    </p:spTree>
    <p:extLst>
      <p:ext uri="{BB962C8B-B14F-4D97-AF65-F5344CB8AC3E}">
        <p14:creationId xmlns:p14="http://schemas.microsoft.com/office/powerpoint/2010/main" val="3316236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ea typeface="ＭＳ Ｐゴシック" panose="020B0600070205080204" pitchFamily="34" charset="-128"/>
              </a:rPr>
              <a:t>Relevant Animation:</a:t>
            </a:r>
          </a:p>
          <a:p>
            <a:r>
              <a:rPr lang="en-US" altLang="en-US" sz="1000">
                <a:latin typeface="Arial" panose="020B0604020202020204" pitchFamily="34" charset="0"/>
                <a:ea typeface="ＭＳ Ｐゴシック" panose="020B0600070205080204" pitchFamily="34" charset="-128"/>
              </a:rPr>
              <a:t>Understanding focal mechanisms http://www.iris.edu/hq/programs/education_and_outreach/animations/25</a:t>
            </a:r>
          </a:p>
          <a:p>
            <a:pPr eaLnBrk="1" hangingPunct="1">
              <a:spcBef>
                <a:spcPct val="0"/>
              </a:spcBef>
            </a:pPr>
            <a:endParaRPr lang="en-US" altLang="en-US">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1200" dirty="0">
                <a:latin typeface="Arial" panose="020B0604020202020204" pitchFamily="34" charset="0"/>
              </a:rPr>
              <a:t>Learn more about </a:t>
            </a:r>
            <a:r>
              <a:rPr lang="en-US" altLang="en-US" sz="1200" dirty="0" err="1">
                <a:latin typeface="Arial" panose="020B0604020202020204" pitchFamily="34" charset="0"/>
              </a:rPr>
              <a:t>ShakeAlert</a:t>
            </a:r>
            <a:r>
              <a:rPr lang="en-US" altLang="en-US" sz="1200" dirty="0">
                <a:latin typeface="Arial" panose="020B0604020202020204" pitchFamily="34" charset="0"/>
              </a:rPr>
              <a:t> at </a:t>
            </a:r>
            <a:r>
              <a:rPr lang="en-US" sz="1400" b="0" i="0" dirty="0">
                <a:solidFill>
                  <a:srgbClr val="1155CC"/>
                </a:solidFill>
                <a:effectLst/>
                <a:latin typeface="Calibri" panose="020F0502020204030204" pitchFamily="34" charset="0"/>
                <a:hlinkClick r:id="rId3"/>
              </a:rPr>
              <a:t>https://www.ShakeAlert.org</a:t>
            </a:r>
            <a:r>
              <a:rPr lang="en-US" sz="1400" b="0" i="0" dirty="0">
                <a:solidFill>
                  <a:srgbClr val="000000"/>
                </a:solidFill>
                <a:effectLst/>
                <a:latin typeface="Calibri" panose="020F0502020204030204" pitchFamily="34" charset="0"/>
              </a:rPr>
              <a:t>  </a:t>
            </a:r>
            <a:r>
              <a:rPr lang="en-US" altLang="en-US" sz="1200" dirty="0">
                <a:latin typeface="Arial" panose="020B0604020202020204" pitchFamily="34" charset="0"/>
              </a:rPr>
              <a:t> </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2962392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1200" dirty="0">
                <a:latin typeface="Arial" panose="020B0604020202020204" pitchFamily="34" charset="0"/>
              </a:rPr>
              <a:t>Learn more about </a:t>
            </a:r>
            <a:r>
              <a:rPr lang="en-US" altLang="en-US" sz="1200" dirty="0" err="1">
                <a:latin typeface="Arial" panose="020B0604020202020204" pitchFamily="34" charset="0"/>
              </a:rPr>
              <a:t>ShakeAlert</a:t>
            </a:r>
            <a:r>
              <a:rPr lang="en-US" altLang="en-US" sz="1200" dirty="0">
                <a:latin typeface="Arial" panose="020B0604020202020204" pitchFamily="34" charset="0"/>
              </a:rPr>
              <a:t> at </a:t>
            </a:r>
            <a:r>
              <a:rPr lang="en-US" sz="1400" b="0" i="0" dirty="0">
                <a:solidFill>
                  <a:srgbClr val="1155CC"/>
                </a:solidFill>
                <a:effectLst/>
                <a:latin typeface="Calibri" panose="020F0502020204030204" pitchFamily="34" charset="0"/>
                <a:hlinkClick r:id="rId3"/>
              </a:rPr>
              <a:t>https://www.ShakeAlert.org</a:t>
            </a:r>
            <a:r>
              <a:rPr lang="en-US" sz="1400" b="0" i="0" dirty="0">
                <a:solidFill>
                  <a:srgbClr val="000000"/>
                </a:solidFill>
                <a:effectLst/>
                <a:latin typeface="Calibri" panose="020F0502020204030204" pitchFamily="34" charset="0"/>
              </a:rPr>
              <a:t>  </a:t>
            </a:r>
            <a:r>
              <a:rPr lang="en-US" altLang="en-US" sz="1200" dirty="0">
                <a:latin typeface="Arial" panose="020B0604020202020204" pitchFamily="34" charset="0"/>
              </a:rPr>
              <a:t> </a:t>
            </a: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1058097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n-US" altLang="en-US" sz="1200" dirty="0">
                <a:latin typeface="Arial" panose="020B0604020202020204" pitchFamily="34" charset="0"/>
              </a:rPr>
              <a:t>Learn more about </a:t>
            </a:r>
            <a:r>
              <a:rPr lang="en-US" altLang="en-US" sz="1200" dirty="0" err="1">
                <a:latin typeface="Arial" panose="020B0604020202020204" pitchFamily="34" charset="0"/>
              </a:rPr>
              <a:t>ShakeAlert</a:t>
            </a:r>
            <a:r>
              <a:rPr lang="en-US" altLang="en-US" sz="1200" dirty="0">
                <a:latin typeface="Arial" panose="020B0604020202020204" pitchFamily="34" charset="0"/>
              </a:rPr>
              <a:t> at </a:t>
            </a:r>
            <a:r>
              <a:rPr lang="en-US" sz="1400" b="0" i="0" dirty="0">
                <a:solidFill>
                  <a:srgbClr val="1155CC"/>
                </a:solidFill>
                <a:effectLst/>
                <a:latin typeface="Calibri" panose="020F0502020204030204" pitchFamily="34" charset="0"/>
                <a:hlinkClick r:id="rId3"/>
              </a:rPr>
              <a:t>https://www.ShakeAlert.org</a:t>
            </a:r>
            <a:r>
              <a:rPr lang="en-US" sz="1400" b="0" i="0" dirty="0">
                <a:solidFill>
                  <a:srgbClr val="000000"/>
                </a:solidFill>
                <a:effectLst/>
                <a:latin typeface="Calibri" panose="020F0502020204030204" pitchFamily="34" charset="0"/>
              </a:rPr>
              <a:t>  </a:t>
            </a:r>
            <a:r>
              <a:rPr lang="en-US" altLang="en-US" sz="1200" dirty="0">
                <a:latin typeface="Arial" panose="020B0604020202020204" pitchFamily="34" charset="0"/>
              </a:rPr>
              <a:t>  .</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14</a:t>
            </a:fld>
            <a:endParaRPr lang="en-US" altLang="en-US" sz="1300"/>
          </a:p>
        </p:txBody>
      </p:sp>
    </p:spTree>
    <p:extLst>
      <p:ext uri="{BB962C8B-B14F-4D97-AF65-F5344CB8AC3E}">
        <p14:creationId xmlns:p14="http://schemas.microsoft.com/office/powerpoint/2010/main" val="1531949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15</a:t>
            </a:fld>
            <a:endParaRPr lang="en-US" altLang="en-US" sz="1300"/>
          </a:p>
        </p:txBody>
      </p:sp>
    </p:spTree>
    <p:extLst>
      <p:ext uri="{BB962C8B-B14F-4D97-AF65-F5344CB8AC3E}">
        <p14:creationId xmlns:p14="http://schemas.microsoft.com/office/powerpoint/2010/main" val="1493435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16</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2</a:t>
            </a:fld>
            <a:endParaRPr lang="en-US" altLang="en-US" sz="1300"/>
          </a:p>
        </p:txBody>
      </p:sp>
    </p:spTree>
    <p:extLst>
      <p:ext uri="{BB962C8B-B14F-4D97-AF65-F5344CB8AC3E}">
        <p14:creationId xmlns:p14="http://schemas.microsoft.com/office/powerpoint/2010/main" val="1534846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Related Animations:</a:t>
            </a:r>
          </a:p>
          <a:p>
            <a:pPr eaLnBrk="1" hangingPunct="1">
              <a:spcBef>
                <a:spcPct val="0"/>
              </a:spcBef>
            </a:pPr>
            <a:r>
              <a:rPr lang="en-US" altLang="en-US" dirty="0">
                <a:ea typeface="ＭＳ Ｐゴシック" panose="020B0600070205080204" pitchFamily="34" charset="-128"/>
              </a:rPr>
              <a:t>https://www.iris.edu/hq/inclass/animation</a:t>
            </a:r>
            <a:r>
              <a:rPr lang="en-US" altLang="en-US">
                <a:ea typeface="ＭＳ Ｐゴシック" panose="020B0600070205080204" pitchFamily="34" charset="-128"/>
              </a:rPr>
              <a:t>/112</a:t>
            </a:r>
            <a:endParaRPr lang="en-US" altLang="en-US" dirty="0">
              <a:ea typeface="ＭＳ Ｐゴシック" panose="020B0600070205080204" pitchFamily="34" charset="-128"/>
            </a:endParaRPr>
          </a:p>
          <a:p>
            <a:pPr eaLnBrk="1" hangingPunct="1">
              <a:spcBef>
                <a:spcPct val="0"/>
              </a:spcBef>
            </a:pPr>
            <a:r>
              <a:rPr lang="en-US" b="0" i="0" dirty="0">
                <a:solidFill>
                  <a:srgbClr val="1155CC"/>
                </a:solidFill>
                <a:effectLst/>
                <a:latin typeface="Arial" panose="020B0604020202020204" pitchFamily="34" charset="0"/>
                <a:hlinkClick r:id="rId3"/>
              </a:rPr>
              <a:t>https://www.iris.edu/hq/inclass/animation/113</a:t>
            </a: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3</a:t>
            </a:fld>
            <a:endParaRPr lang="en-US" altLang="en-US" sz="1300"/>
          </a:p>
        </p:txBody>
      </p:sp>
    </p:spTree>
    <p:extLst>
      <p:ext uri="{BB962C8B-B14F-4D97-AF65-F5344CB8AC3E}">
        <p14:creationId xmlns:p14="http://schemas.microsoft.com/office/powerpoint/2010/main" val="370427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2573957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WSDOT video</a:t>
            </a:r>
            <a:r>
              <a:rPr lang="en-US" altLang="en-US" dirty="0">
                <a:ea typeface="ＭＳ Ｐゴシック" panose="020B0600070205080204" pitchFamily="34" charset="-128"/>
              </a:rPr>
              <a:t>:  </a:t>
            </a:r>
          </a:p>
          <a:p>
            <a:pPr eaLnBrk="1" hangingPunct="1">
              <a:spcBef>
                <a:spcPct val="0"/>
              </a:spcBef>
            </a:pPr>
            <a:r>
              <a:rPr lang="en-US" altLang="en-US" dirty="0">
                <a:ea typeface="ＭＳ Ｐゴシック" panose="020B0600070205080204" pitchFamily="34" charset="-128"/>
              </a:rPr>
              <a:t>https://www.youtube.com/watch?v=h19TQzw8H1w&amp;feature=emb_logo</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1098036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The lower numbers of the intensity scale generally deal with the manner in which the earthquake is felt by people. The higher numbers of the scale are based on observed structural damage.</a:t>
            </a:r>
          </a:p>
          <a:p>
            <a:pPr eaLnBrk="1" hangingPunct="1">
              <a:spcBef>
                <a:spcPct val="0"/>
              </a:spcBef>
            </a:pPr>
            <a:r>
              <a:rPr lang="en-US" altLang="en-US" b="1" dirty="0">
                <a:ea typeface="ＭＳ Ｐゴシック" panose="020B0600070205080204" pitchFamily="34" charset="-128"/>
              </a:rPr>
              <a:t>Relevant animation:  </a:t>
            </a:r>
          </a:p>
          <a:p>
            <a:pPr eaLnBrk="1" hangingPunct="1">
              <a:spcBef>
                <a:spcPct val="0"/>
              </a:spcBef>
            </a:pPr>
            <a:r>
              <a:rPr lang="en-US" altLang="en-US" dirty="0">
                <a:ea typeface="ＭＳ Ｐゴシック" panose="020B0600070205080204" pitchFamily="34" charset="-128"/>
              </a:rPr>
              <a:t>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2505137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555322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sz="1050" b="1" dirty="0">
                <a:latin typeface="Arial" charset="0"/>
              </a:rPr>
              <a:t>Related Animation:</a:t>
            </a:r>
          </a:p>
          <a:p>
            <a:pPr>
              <a:defRPr/>
            </a:pPr>
            <a:r>
              <a:rPr lang="en-US" sz="1050" i="1" dirty="0">
                <a:hlinkClick r:id="rId3"/>
              </a:rPr>
              <a:t>www.iris.edu/hq/inclass/animation/376</a:t>
            </a: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66626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2/24/2021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2/24/2021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2/24/2021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2/24/2021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2/24/2021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2/24/2021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2/24/2021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2/24/2021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2/24/2021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2/24/2021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2/24/2021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2/24/2021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4.jp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6.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hyperlink" Target="about:blank" TargetMode="External"/><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jfif"/><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8.jpg"/><Relationship Id="rId4" Type="http://schemas.openxmlformats.org/officeDocument/2006/relationships/hyperlink" Target="about:blan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288471" y="1066800"/>
            <a:ext cx="3239652"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magnitude 6.8 Nisqually earthquake occurred just before 11 AM local time on Wednesday, Feb. 28, 2001 at a depth of 51.8 km (32 miles).  This earthquake was felt from central Oregon to southern British Columbia and as far east as northwestern Montana.</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One person died and approximately 400 people were injured in this earthquake. There was damage from Seattle to Olympia with widespread landslides and liquefaction.</a:t>
            </a:r>
          </a:p>
          <a:p>
            <a:pPr eaLnBrk="1" hangingPunct="1">
              <a:spcBef>
                <a:spcPct val="0"/>
              </a:spcBef>
              <a:buFontTx/>
              <a:buNone/>
            </a:pPr>
            <a:endParaRPr lang="en-US" altLang="en-US" sz="1600" dirty="0">
              <a:latin typeface="Arial" panose="020B0604020202020204" pitchFamily="34" charset="0"/>
            </a:endParaRPr>
          </a:p>
        </p:txBody>
      </p:sp>
      <p:pic>
        <p:nvPicPr>
          <p:cNvPr id="5" name="Picture 4">
            <a:extLst>
              <a:ext uri="{FF2B5EF4-FFF2-40B4-BE49-F238E27FC236}">
                <a16:creationId xmlns:a16="http://schemas.microsoft.com/office/drawing/2014/main" id="{3E39F473-2E60-4D45-8432-10185D59AEF9}"/>
              </a:ext>
            </a:extLst>
          </p:cNvPr>
          <p:cNvPicPr>
            <a:picLocks noChangeAspect="1"/>
          </p:cNvPicPr>
          <p:nvPr/>
        </p:nvPicPr>
        <p:blipFill>
          <a:blip r:embed="rId4"/>
          <a:stretch>
            <a:fillRect/>
          </a:stretch>
        </p:blipFill>
        <p:spPr>
          <a:xfrm>
            <a:off x="4767264" y="4313667"/>
            <a:ext cx="4140200" cy="2268110"/>
          </a:xfrm>
          <a:prstGeom prst="rect">
            <a:avLst/>
          </a:prstGeom>
        </p:spPr>
      </p:pic>
      <p:sp>
        <p:nvSpPr>
          <p:cNvPr id="14" name="TextBox 15">
            <a:extLst>
              <a:ext uri="{FF2B5EF4-FFF2-40B4-BE49-F238E27FC236}">
                <a16:creationId xmlns:a16="http://schemas.microsoft.com/office/drawing/2014/main" id="{D7BDACFB-67B0-274C-906D-631C797E6ACF}"/>
              </a:ext>
            </a:extLst>
          </p:cNvPr>
          <p:cNvSpPr txBox="1">
            <a:spLocks noChangeArrowheads="1"/>
          </p:cNvSpPr>
          <p:nvPr/>
        </p:nvSpPr>
        <p:spPr bwMode="auto">
          <a:xfrm>
            <a:off x="7300493" y="6565612"/>
            <a:ext cx="4368936"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300" i="1" dirty="0">
                <a:latin typeface="Arial" panose="020B0604020202020204" pitchFamily="34" charset="0"/>
              </a:rPr>
              <a:t>Hypocenter location</a:t>
            </a:r>
          </a:p>
        </p:txBody>
      </p:sp>
      <p:sp>
        <p:nvSpPr>
          <p:cNvPr id="15" name="TextBox 15">
            <a:extLst>
              <a:ext uri="{FF2B5EF4-FFF2-40B4-BE49-F238E27FC236}">
                <a16:creationId xmlns:a16="http://schemas.microsoft.com/office/drawing/2014/main" id="{5EED7E40-33F1-394C-9556-B67EAFF9A46C}"/>
              </a:ext>
            </a:extLst>
          </p:cNvPr>
          <p:cNvSpPr txBox="1">
            <a:spLocks noChangeArrowheads="1"/>
          </p:cNvSpPr>
          <p:nvPr/>
        </p:nvSpPr>
        <p:spPr bwMode="auto">
          <a:xfrm>
            <a:off x="3449234" y="4171880"/>
            <a:ext cx="282806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300" i="1" dirty="0">
                <a:latin typeface="Arial" panose="020B0604020202020204" pitchFamily="34" charset="0"/>
              </a:rPr>
              <a:t>Epicenter location</a:t>
            </a:r>
          </a:p>
        </p:txBody>
      </p:sp>
      <p:pic>
        <p:nvPicPr>
          <p:cNvPr id="3" name="Picture 2" descr="Map&#10;&#10;Description automatically generated">
            <a:extLst>
              <a:ext uri="{FF2B5EF4-FFF2-40B4-BE49-F238E27FC236}">
                <a16:creationId xmlns:a16="http://schemas.microsoft.com/office/drawing/2014/main" id="{1F3E8E81-39E8-4A6A-8D7A-ADA6A0C5F9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3889" y="797385"/>
            <a:ext cx="5311640" cy="337386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4" name="TextBox 3">
            <a:extLst>
              <a:ext uri="{FF2B5EF4-FFF2-40B4-BE49-F238E27FC236}">
                <a16:creationId xmlns:a16="http://schemas.microsoft.com/office/drawing/2014/main" id="{1E8EC4F6-2E33-49A5-B8ED-D4842AE7CA48}"/>
              </a:ext>
            </a:extLst>
          </p:cNvPr>
          <p:cNvSpPr txBox="1"/>
          <p:nvPr/>
        </p:nvSpPr>
        <p:spPr>
          <a:xfrm>
            <a:off x="315656" y="1066800"/>
            <a:ext cx="8556446" cy="584775"/>
          </a:xfrm>
          <a:prstGeom prst="rect">
            <a:avLst/>
          </a:prstGeom>
          <a:noFill/>
        </p:spPr>
        <p:txBody>
          <a:bodyPr wrap="square" rtlCol="0">
            <a:spAutoFit/>
          </a:bodyPr>
          <a:lstStyle/>
          <a:p>
            <a:r>
              <a:rPr lang="en-US" sz="1600" dirty="0"/>
              <a:t>An animation comparing the 2001 Nisqually earthquake with the 1949 Olympia &amp; 1965 Seattle earthquakes.</a:t>
            </a:r>
          </a:p>
        </p:txBody>
      </p:sp>
      <p:sp>
        <p:nvSpPr>
          <p:cNvPr id="9" name="Title 1">
            <a:extLst>
              <a:ext uri="{FF2B5EF4-FFF2-40B4-BE49-F238E27FC236}">
                <a16:creationId xmlns:a16="http://schemas.microsoft.com/office/drawing/2014/main" id="{477C4A47-5456-4E2D-B375-C15647B858E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Nisqually_Short_English">
            <a:hlinkClick r:id="" action="ppaction://media"/>
            <a:extLst>
              <a:ext uri="{FF2B5EF4-FFF2-40B4-BE49-F238E27FC236}">
                <a16:creationId xmlns:a16="http://schemas.microsoft.com/office/drawing/2014/main" id="{95164751-5A4B-41FE-9421-F4956236B39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38200" y="1768366"/>
            <a:ext cx="7602904" cy="4910209"/>
          </a:xfrm>
          <a:prstGeom prst="rect">
            <a:avLst/>
          </a:prstGeom>
        </p:spPr>
      </p:pic>
    </p:spTree>
    <p:extLst>
      <p:ext uri="{BB962C8B-B14F-4D97-AF65-F5344CB8AC3E}">
        <p14:creationId xmlns:p14="http://schemas.microsoft.com/office/powerpoint/2010/main" val="222871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6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EE09438F-21E1-4B29-85CD-571ABFF51EEE}"/>
              </a:ext>
            </a:extLst>
          </p:cNvPr>
          <p:cNvSpPr txBox="1">
            <a:spLocks noChangeArrowheads="1"/>
          </p:cNvSpPr>
          <p:nvPr/>
        </p:nvSpPr>
        <p:spPr bwMode="auto">
          <a:xfrm>
            <a:off x="280615" y="1138000"/>
            <a:ext cx="84343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3929516" y="5674124"/>
            <a:ext cx="4800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In this case, the focal mechanism indicates this earthquake occurred as the result of normal faulting within the subducting Juan de Fuca Plate.</a:t>
            </a:r>
          </a:p>
        </p:txBody>
      </p:sp>
      <p:sp>
        <p:nvSpPr>
          <p:cNvPr id="15366" name="TextBox 8">
            <a:extLst>
              <a:ext uri="{FF2B5EF4-FFF2-40B4-BE49-F238E27FC236}">
                <a16:creationId xmlns:a16="http://schemas.microsoft.com/office/drawing/2014/main" id="{5C3789D0-A231-456A-B263-0C7C4EBFE8C0}"/>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15367" name="TextBox 11">
            <a:extLst>
              <a:ext uri="{FF2B5EF4-FFF2-40B4-BE49-F238E27FC236}">
                <a16:creationId xmlns:a16="http://schemas.microsoft.com/office/drawing/2014/main" id="{B7A351BF-501E-47D4-A3DA-6153172C6591}"/>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5370" name="Picture 2">
            <a:extLst>
              <a:ext uri="{FF2B5EF4-FFF2-40B4-BE49-F238E27FC236}">
                <a16:creationId xmlns:a16="http://schemas.microsoft.com/office/drawing/2014/main" id="{0A805736-CAA4-4669-899D-6B7DF93EBD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54438" y="2749550"/>
            <a:ext cx="4551362"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4">
            <a:extLst>
              <a:ext uri="{FF2B5EF4-FFF2-40B4-BE49-F238E27FC236}">
                <a16:creationId xmlns:a16="http://schemas.microsoft.com/office/drawing/2014/main" id="{A9CA25DE-02ED-4C12-81B9-12C99773CC9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86213" y="4735513"/>
            <a:ext cx="4167187"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Venn diagram&#10;&#10;Description automatically generated">
            <a:extLst>
              <a:ext uri="{FF2B5EF4-FFF2-40B4-BE49-F238E27FC236}">
                <a16:creationId xmlns:a16="http://schemas.microsoft.com/office/drawing/2014/main" id="{EA395A97-A858-4DF3-B316-34709A7616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6261" y="2836862"/>
            <a:ext cx="2101850" cy="2051050"/>
          </a:xfrm>
          <a:prstGeom prst="rect">
            <a:avLst/>
          </a:prstGeom>
        </p:spPr>
      </p:pic>
      <p:sp>
        <p:nvSpPr>
          <p:cNvPr id="15" name="Title 1">
            <a:extLst>
              <a:ext uri="{FF2B5EF4-FFF2-40B4-BE49-F238E27FC236}">
                <a16:creationId xmlns:a16="http://schemas.microsoft.com/office/drawing/2014/main" id="{D15C6BCD-F3E5-41B7-9A8E-29D4580FF0B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8" y="1039587"/>
            <a:ext cx="8548352" cy="2554545"/>
          </a:xfrm>
          <a:prstGeom prst="rect">
            <a:avLst/>
          </a:prstGeom>
          <a:noFill/>
        </p:spPr>
        <p:txBody>
          <a:bodyPr wrap="square" rtlCol="0">
            <a:spAutoFit/>
          </a:bodyPr>
          <a:lstStyle/>
          <a:p>
            <a:pPr eaLnBrk="1" hangingPunct="1">
              <a:spcBef>
                <a:spcPct val="0"/>
              </a:spcBef>
              <a:buFontTx/>
              <a:buNone/>
            </a:pPr>
            <a:r>
              <a:rPr lang="en-US" altLang="en-US" sz="1600" dirty="0">
                <a:latin typeface="Arial" panose="020B0604020202020204" pitchFamily="34" charset="0"/>
              </a:rPr>
              <a:t>In the 20 years since this earthquake, community safety and emergency preparation in the Pacific Northwest has improved immensely. Another recent advancement for protecting life and critical infrastructure is the </a:t>
            </a:r>
            <a:r>
              <a:rPr lang="en-US" altLang="en-US" sz="1600" dirty="0" err="1">
                <a:latin typeface="Arial" panose="020B0604020202020204" pitchFamily="34" charset="0"/>
              </a:rPr>
              <a:t>ShakeAlert</a:t>
            </a:r>
            <a:r>
              <a:rPr lang="en-US" altLang="en-US" sz="1600" dirty="0">
                <a:latin typeface="Arial" panose="020B0604020202020204" pitchFamily="34" charset="0"/>
              </a:rPr>
              <a:t>® Earthquake Early Warning (EEW) system!</a:t>
            </a:r>
            <a:endParaRPr lang="en-US" sz="1600" dirty="0"/>
          </a:p>
          <a:p>
            <a:endParaRPr lang="en-US" sz="1600" dirty="0"/>
          </a:p>
          <a:p>
            <a:r>
              <a:rPr lang="en-US" sz="1600" dirty="0"/>
              <a:t>If you live in King, Pierce, and Thurston Counties in Washington State </a:t>
            </a:r>
            <a:r>
              <a:rPr lang="en-US" sz="1600" i="1" dirty="0"/>
              <a:t>and have opted in to receive this test</a:t>
            </a:r>
            <a:r>
              <a:rPr lang="en-US" sz="1600" dirty="0"/>
              <a:t>, you will receive a </a:t>
            </a:r>
            <a:r>
              <a:rPr lang="en-US" sz="1600" b="1" dirty="0"/>
              <a:t>TEST</a:t>
            </a:r>
            <a:r>
              <a:rPr lang="en-US" sz="1600" dirty="0"/>
              <a:t> Wireless Emergency Alert (WEA) Thursday (2/25) at 11AM as a public demonstration of the </a:t>
            </a:r>
            <a:r>
              <a:rPr lang="en-US" sz="1600" dirty="0" err="1"/>
              <a:t>ShakeAlert</a:t>
            </a:r>
            <a:r>
              <a:rPr lang="en-US" sz="1600" dirty="0"/>
              <a:t> earthquake early warning system. </a:t>
            </a:r>
          </a:p>
          <a:p>
            <a:endParaRPr lang="en-US" sz="1600" dirty="0"/>
          </a:p>
          <a:p>
            <a:r>
              <a:rPr lang="en-US" sz="1600" dirty="0"/>
              <a:t>WEA is like an AMBER alert, and you must opt in to receive the test alert if you live in these three counties. More information on how to opt in is available at mil.wa.gov/alerts</a:t>
            </a:r>
          </a:p>
        </p:txBody>
      </p:sp>
      <p:pic>
        <p:nvPicPr>
          <p:cNvPr id="3" name="Picture 2" descr="Map&#10;&#10;Description automatically generated">
            <a:extLst>
              <a:ext uri="{FF2B5EF4-FFF2-40B4-BE49-F238E27FC236}">
                <a16:creationId xmlns:a16="http://schemas.microsoft.com/office/drawing/2014/main" id="{95949467-89D5-4694-8B91-13598D81F6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527" y="3657600"/>
            <a:ext cx="4775994" cy="3030200"/>
          </a:xfrm>
          <a:prstGeom prst="rect">
            <a:avLst/>
          </a:prstGeom>
          <a:ln w="6350">
            <a:solidFill>
              <a:schemeClr val="tx1"/>
            </a:solidFill>
          </a:ln>
        </p:spPr>
      </p:pic>
      <p:sp>
        <p:nvSpPr>
          <p:cNvPr id="9" name="Title 1">
            <a:extLst>
              <a:ext uri="{FF2B5EF4-FFF2-40B4-BE49-F238E27FC236}">
                <a16:creationId xmlns:a16="http://schemas.microsoft.com/office/drawing/2014/main" id="{79B449D0-72D2-4F5F-9322-3ED623CF1AA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descr="A close - up of a cell phone&#10;&#10;Description automatically generated with medium confidence">
            <a:extLst>
              <a:ext uri="{FF2B5EF4-FFF2-40B4-BE49-F238E27FC236}">
                <a16:creationId xmlns:a16="http://schemas.microsoft.com/office/drawing/2014/main" id="{55156849-3037-F04C-A391-17488F231A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02609">
            <a:off x="6643152" y="3719926"/>
            <a:ext cx="1439693" cy="2819400"/>
          </a:xfrm>
          <a:prstGeom prst="rect">
            <a:avLst/>
          </a:prstGeom>
        </p:spPr>
      </p:pic>
    </p:spTree>
    <p:extLst>
      <p:ext uri="{BB962C8B-B14F-4D97-AF65-F5344CB8AC3E}">
        <p14:creationId xmlns:p14="http://schemas.microsoft.com/office/powerpoint/2010/main" val="2764370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3326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Earthquake Early Warning (EEW) is not earthquake prediction. Seismometers in the field detect an earthquake that has already begun and data from it is sent to a </a:t>
            </a:r>
            <a:r>
              <a:rPr lang="en-US" altLang="en-US" sz="1600" dirty="0" err="1">
                <a:latin typeface="Arial" panose="020B0604020202020204" pitchFamily="34" charset="0"/>
              </a:rPr>
              <a:t>ShakeAlert</a:t>
            </a:r>
            <a:r>
              <a:rPr lang="en-US" altLang="en-US" sz="1600" dirty="0">
                <a:latin typeface="Arial" panose="020B0604020202020204" pitchFamily="34" charset="0"/>
              </a:rPr>
              <a:t> Processing Center.</a:t>
            </a:r>
          </a:p>
          <a:p>
            <a:pPr eaLnBrk="1" hangingPunct="1">
              <a:spcBef>
                <a:spcPct val="0"/>
              </a:spcBef>
              <a:buFontTx/>
              <a:buNone/>
            </a:pPr>
            <a:r>
              <a:rPr lang="en-US" altLang="en-US" sz="1600" dirty="0">
                <a:latin typeface="Arial" panose="020B0604020202020204" pitchFamily="34" charset="0"/>
              </a:rPr>
              <a:t> </a:t>
            </a:r>
          </a:p>
          <a:p>
            <a:pPr eaLnBrk="1" hangingPunct="1">
              <a:spcBef>
                <a:spcPct val="0"/>
              </a:spcBef>
              <a:buFontTx/>
              <a:buNone/>
            </a:pPr>
            <a:r>
              <a:rPr lang="en-US" altLang="en-US" sz="1600" dirty="0" err="1">
                <a:latin typeface="Arial" panose="020B0604020202020204" pitchFamily="34" charset="0"/>
              </a:rPr>
              <a:t>ShakeAlert</a:t>
            </a:r>
            <a:r>
              <a:rPr lang="en-US" altLang="en-US" sz="1600" dirty="0">
                <a:latin typeface="Arial" panose="020B0604020202020204" pitchFamily="34" charset="0"/>
              </a:rPr>
              <a:t> quickly estimates the earthquake location, size, and expected shaking. If the earthquake fits the right profile the USGS issues a </a:t>
            </a:r>
            <a:r>
              <a:rPr lang="en-US" altLang="en-US" sz="1600" dirty="0" err="1">
                <a:latin typeface="Arial" panose="020B0604020202020204" pitchFamily="34" charset="0"/>
              </a:rPr>
              <a:t>ShakeAlert</a:t>
            </a:r>
            <a:r>
              <a:rPr lang="en-US" altLang="en-US" sz="1600" dirty="0">
                <a:latin typeface="Arial" panose="020B0604020202020204" pitchFamily="34" charset="0"/>
              </a:rPr>
              <a:t> Message which is used by distribution partners to develop and deliver alerts to people and automated systems.</a:t>
            </a:r>
          </a:p>
        </p:txBody>
      </p:sp>
      <p:pic>
        <p:nvPicPr>
          <p:cNvPr id="3" name="Picture 2" descr="Diagram, timeline&#10;&#10;Description automatically generated">
            <a:extLst>
              <a:ext uri="{FF2B5EF4-FFF2-40B4-BE49-F238E27FC236}">
                <a16:creationId xmlns:a16="http://schemas.microsoft.com/office/drawing/2014/main" id="{FA2CCFD2-603C-46A2-9958-97D9537BA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350" y="3098753"/>
            <a:ext cx="8332650" cy="3606847"/>
          </a:xfrm>
          <a:prstGeom prst="rect">
            <a:avLst/>
          </a:prstGeom>
        </p:spPr>
      </p:pic>
      <p:sp>
        <p:nvSpPr>
          <p:cNvPr id="6" name="Title 1">
            <a:extLst>
              <a:ext uri="{FF2B5EF4-FFF2-40B4-BE49-F238E27FC236}">
                <a16:creationId xmlns:a16="http://schemas.microsoft.com/office/drawing/2014/main" id="{00180351-27DB-4F33-B6E4-B28EA5F1ECB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88595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With this animation, explore how the </a:t>
            </a:r>
            <a:r>
              <a:rPr lang="en-US" altLang="en-US" sz="1600" dirty="0" err="1">
                <a:latin typeface="Arial" panose="020B0604020202020204" pitchFamily="34" charset="0"/>
              </a:rPr>
              <a:t>ShakeAlert</a:t>
            </a:r>
            <a:r>
              <a:rPr lang="en-US" altLang="en-US" sz="1600" dirty="0">
                <a:latin typeface="Arial" panose="020B0604020202020204" pitchFamily="34" charset="0"/>
              </a:rPr>
              <a:t> system works and how even a few seconds of warning can help people and automated systems prepare for earthquake shaking. </a:t>
            </a:r>
          </a:p>
        </p:txBody>
      </p:sp>
      <p:sp>
        <p:nvSpPr>
          <p:cNvPr id="5" name="TextBox 9">
            <a:extLst>
              <a:ext uri="{FF2B5EF4-FFF2-40B4-BE49-F238E27FC236}">
                <a16:creationId xmlns:a16="http://schemas.microsoft.com/office/drawing/2014/main" id="{0F84ADC0-E58B-45E9-8746-8606C8860CD1}"/>
              </a:ext>
            </a:extLst>
          </p:cNvPr>
          <p:cNvSpPr txBox="1">
            <a:spLocks noChangeArrowheads="1"/>
          </p:cNvSpPr>
          <p:nvPr/>
        </p:nvSpPr>
        <p:spPr bwMode="auto">
          <a:xfrm>
            <a:off x="3048001" y="6248400"/>
            <a:ext cx="59436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Learn more about </a:t>
            </a:r>
            <a:r>
              <a:rPr lang="en-US" altLang="en-US" sz="1600" dirty="0" err="1">
                <a:latin typeface="Arial" panose="020B0604020202020204" pitchFamily="34" charset="0"/>
              </a:rPr>
              <a:t>ShakeAlert</a:t>
            </a:r>
            <a:r>
              <a:rPr lang="en-US" altLang="en-US" sz="1600" dirty="0">
                <a:latin typeface="Arial" panose="020B0604020202020204" pitchFamily="34" charset="0"/>
              </a:rPr>
              <a:t> at </a:t>
            </a:r>
            <a:r>
              <a:rPr lang="en-US" sz="1800" b="0" i="0" dirty="0">
                <a:solidFill>
                  <a:srgbClr val="1155CC"/>
                </a:solidFill>
                <a:effectLst/>
                <a:latin typeface="Calibri" panose="020F0502020204030204" pitchFamily="34" charset="0"/>
                <a:hlinkClick r:id="rId6"/>
              </a:rPr>
              <a:t>https://www.ShakeAlert.org</a:t>
            </a:r>
            <a:r>
              <a:rPr lang="en-US" sz="1800" b="0" i="0" dirty="0">
                <a:solidFill>
                  <a:srgbClr val="000000"/>
                </a:solidFill>
                <a:effectLst/>
                <a:latin typeface="Calibri" panose="020F0502020204030204" pitchFamily="34" charset="0"/>
              </a:rPr>
              <a:t>  </a:t>
            </a:r>
            <a:r>
              <a:rPr lang="en-US" altLang="en-US" sz="1600" dirty="0">
                <a:latin typeface="Arial" panose="020B0604020202020204" pitchFamily="34" charset="0"/>
              </a:rPr>
              <a:t>  </a:t>
            </a:r>
          </a:p>
          <a:p>
            <a:pPr eaLnBrk="1" hangingPunct="1">
              <a:spcBef>
                <a:spcPct val="0"/>
              </a:spcBef>
              <a:buFontTx/>
              <a:buNone/>
            </a:pPr>
            <a:r>
              <a:rPr lang="en-US" altLang="en-US" sz="1600" dirty="0">
                <a:latin typeface="Arial" panose="020B0604020202020204" pitchFamily="34" charset="0"/>
              </a:rPr>
              <a:t>. </a:t>
            </a:r>
          </a:p>
        </p:txBody>
      </p:sp>
      <p:sp>
        <p:nvSpPr>
          <p:cNvPr id="7" name="Title 1">
            <a:extLst>
              <a:ext uri="{FF2B5EF4-FFF2-40B4-BE49-F238E27FC236}">
                <a16:creationId xmlns:a16="http://schemas.microsoft.com/office/drawing/2014/main" id="{30776EED-2D58-41BC-BD3A-71F78FDF0E6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ShakeAlert English_720">
            <a:hlinkClick r:id="" action="ppaction://media"/>
            <a:extLst>
              <a:ext uri="{FF2B5EF4-FFF2-40B4-BE49-F238E27FC236}">
                <a16:creationId xmlns:a16="http://schemas.microsoft.com/office/drawing/2014/main" id="{7120591C-B634-463E-B702-86D1378DF59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43000" y="1927801"/>
            <a:ext cx="6858000" cy="4029075"/>
          </a:xfrm>
          <a:prstGeom prst="rect">
            <a:avLst/>
          </a:prstGeom>
        </p:spPr>
      </p:pic>
    </p:spTree>
    <p:extLst>
      <p:ext uri="{BB962C8B-B14F-4D97-AF65-F5344CB8AC3E}">
        <p14:creationId xmlns:p14="http://schemas.microsoft.com/office/powerpoint/2010/main" val="28347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0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3750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What do you do if you feel shaking or get a </a:t>
            </a:r>
            <a:r>
              <a:rPr lang="en-US" altLang="en-US" sz="1600" dirty="0" err="1">
                <a:latin typeface="Arial" panose="020B0604020202020204" pitchFamily="34" charset="0"/>
              </a:rPr>
              <a:t>ShakeAlert</a:t>
            </a:r>
            <a:r>
              <a:rPr lang="en-US" altLang="en-US" sz="1600" dirty="0">
                <a:latin typeface="Arial" panose="020B0604020202020204" pitchFamily="34" charset="0"/>
              </a:rPr>
              <a:t> powered alert? You may only have a few seconds warning before the shaking starts. Use that time to protect yourself!</a:t>
            </a:r>
          </a:p>
        </p:txBody>
      </p:sp>
      <p:sp>
        <p:nvSpPr>
          <p:cNvPr id="5" name="TextBox 4">
            <a:extLst>
              <a:ext uri="{FF2B5EF4-FFF2-40B4-BE49-F238E27FC236}">
                <a16:creationId xmlns:a16="http://schemas.microsoft.com/office/drawing/2014/main" id="{84D6484D-45BF-42F2-B74A-C0B7571F265D}"/>
              </a:ext>
            </a:extLst>
          </p:cNvPr>
          <p:cNvSpPr txBox="1"/>
          <p:nvPr/>
        </p:nvSpPr>
        <p:spPr>
          <a:xfrm>
            <a:off x="2438400" y="2169101"/>
            <a:ext cx="6241430" cy="4185761"/>
          </a:xfrm>
          <a:prstGeom prst="rect">
            <a:avLst/>
          </a:prstGeom>
          <a:noFill/>
        </p:spPr>
        <p:txBody>
          <a:bodyPr wrap="square" rtlCol="0">
            <a:spAutoFit/>
          </a:bodyPr>
          <a:lstStyle/>
          <a:p>
            <a:r>
              <a:rPr lang="en-US" sz="1400" dirty="0"/>
              <a:t>DROP where you are onto your hands and knees.</a:t>
            </a:r>
          </a:p>
          <a:p>
            <a:pPr marL="285750" indent="-285750">
              <a:buFont typeface="Arial" panose="020B0604020202020204" pitchFamily="34" charset="0"/>
              <a:buChar char="•"/>
            </a:pPr>
            <a:r>
              <a:rPr lang="en-US" sz="1400" dirty="0"/>
              <a:t>This position protects you from being knocked down and also allows you to stay low and crawl to shelter if nearby.</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endParaRPr lang="en-US" sz="1400" dirty="0"/>
          </a:p>
          <a:p>
            <a:r>
              <a:rPr lang="en-US" sz="1400" dirty="0"/>
              <a:t>COVER your head and neck with one arm and hand</a:t>
            </a:r>
          </a:p>
          <a:p>
            <a:pPr marL="285750" indent="-285750">
              <a:buFont typeface="Arial" panose="020B0604020202020204" pitchFamily="34" charset="0"/>
              <a:buChar char="•"/>
            </a:pPr>
            <a:r>
              <a:rPr lang="en-US" sz="1400" dirty="0"/>
              <a:t>If a sturdy table or desk is nearby, crawl underneath it for shelter</a:t>
            </a:r>
          </a:p>
          <a:p>
            <a:pPr marL="285750" indent="-285750">
              <a:buFont typeface="Arial" panose="020B0604020202020204" pitchFamily="34" charset="0"/>
              <a:buChar char="•"/>
            </a:pPr>
            <a:r>
              <a:rPr lang="en-US" sz="1400" dirty="0"/>
              <a:t>If no shelter is nearby, crawl next to an interior wall (away from windows)</a:t>
            </a:r>
          </a:p>
          <a:p>
            <a:pPr marL="285750" indent="-285750">
              <a:buFont typeface="Arial" panose="020B0604020202020204" pitchFamily="34" charset="0"/>
              <a:buChar char="•"/>
            </a:pPr>
            <a:r>
              <a:rPr lang="en-US" sz="1400" dirty="0"/>
              <a:t>Stay on your knees; bend over to protect vital organs</a:t>
            </a:r>
          </a:p>
          <a:p>
            <a:pPr marL="285750" indent="-285750">
              <a:buFont typeface="Arial" panose="020B0604020202020204" pitchFamily="34" charset="0"/>
              <a:buChar char="•"/>
            </a:pPr>
            <a:endParaRPr lang="en-US" sz="1400" dirty="0"/>
          </a:p>
          <a:p>
            <a:endParaRPr lang="en-US" sz="1400" dirty="0"/>
          </a:p>
          <a:p>
            <a:endParaRPr lang="en-US" sz="1400" dirty="0"/>
          </a:p>
          <a:p>
            <a:endParaRPr lang="en-US" sz="1400" dirty="0"/>
          </a:p>
          <a:p>
            <a:r>
              <a:rPr lang="en-US" sz="1400" dirty="0"/>
              <a:t>HOLD ON until shaking stops</a:t>
            </a:r>
          </a:p>
          <a:p>
            <a:pPr marL="285750" indent="-285750">
              <a:buFont typeface="Arial" panose="020B0604020202020204" pitchFamily="34" charset="0"/>
              <a:buChar char="•"/>
            </a:pPr>
            <a:r>
              <a:rPr lang="en-US" sz="1400" dirty="0"/>
              <a:t>Under shelter: hold on to your shelter with one hand; be ready to move with it if it shifts</a:t>
            </a:r>
          </a:p>
          <a:p>
            <a:pPr marL="285750" indent="-285750">
              <a:buFont typeface="Arial" panose="020B0604020202020204" pitchFamily="34" charset="0"/>
              <a:buChar char="•"/>
            </a:pPr>
            <a:r>
              <a:rPr lang="en-US" sz="1400" dirty="0"/>
              <a:t>No shelter: hold on to your head and neck with both arms and hands.</a:t>
            </a:r>
          </a:p>
        </p:txBody>
      </p:sp>
      <p:pic>
        <p:nvPicPr>
          <p:cNvPr id="7" name="Picture 6" descr="Icon&#10;&#10;Description automatically generated">
            <a:extLst>
              <a:ext uri="{FF2B5EF4-FFF2-40B4-BE49-F238E27FC236}">
                <a16:creationId xmlns:a16="http://schemas.microsoft.com/office/drawing/2014/main" id="{EAC4A802-CF46-4B5E-805D-4E5CFE2323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319" y="2057400"/>
            <a:ext cx="1291638" cy="1313860"/>
          </a:xfrm>
          <a:prstGeom prst="rect">
            <a:avLst/>
          </a:prstGeom>
        </p:spPr>
      </p:pic>
      <p:pic>
        <p:nvPicPr>
          <p:cNvPr id="9" name="Picture 8" descr="Logo&#10;&#10;Description automatically generated">
            <a:extLst>
              <a:ext uri="{FF2B5EF4-FFF2-40B4-BE49-F238E27FC236}">
                <a16:creationId xmlns:a16="http://schemas.microsoft.com/office/drawing/2014/main" id="{C497F328-BC01-4F63-8E6C-53D52375A9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319" y="3699887"/>
            <a:ext cx="1306830" cy="1329313"/>
          </a:xfrm>
          <a:prstGeom prst="rect">
            <a:avLst/>
          </a:prstGeom>
        </p:spPr>
      </p:pic>
      <p:pic>
        <p:nvPicPr>
          <p:cNvPr id="11" name="Picture 10" descr="Logo&#10;&#10;Description automatically generated">
            <a:extLst>
              <a:ext uri="{FF2B5EF4-FFF2-40B4-BE49-F238E27FC236}">
                <a16:creationId xmlns:a16="http://schemas.microsoft.com/office/drawing/2014/main" id="{A09C04E8-2AC0-44B0-A1EF-19772E151C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6319" y="5362431"/>
            <a:ext cx="1306831" cy="1329314"/>
          </a:xfrm>
          <a:prstGeom prst="rect">
            <a:avLst/>
          </a:prstGeom>
        </p:spPr>
      </p:pic>
      <p:sp>
        <p:nvSpPr>
          <p:cNvPr id="10" name="Title 1">
            <a:extLst>
              <a:ext uri="{FF2B5EF4-FFF2-40B4-BE49-F238E27FC236}">
                <a16:creationId xmlns:a16="http://schemas.microsoft.com/office/drawing/2014/main" id="{A25B9F96-3617-4AEF-B5FB-4D55496F724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64675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3"/>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8" y="1066800"/>
            <a:ext cx="4323378" cy="1323439"/>
          </a:xfrm>
          <a:prstGeom prst="rect">
            <a:avLst/>
          </a:prstGeom>
          <a:noFill/>
        </p:spPr>
        <p:txBody>
          <a:bodyPr wrap="square" rtlCol="0">
            <a:spAutoFit/>
          </a:bodyPr>
          <a:lstStyle/>
          <a:p>
            <a:r>
              <a:rPr lang="en-US" sz="1600" dirty="0"/>
              <a:t>The most significant damage from the M 6.8 Nisqually earthquake was in downtown Olympia, including the state capitol, and Pioneer Square in Seattle. Tacoma was largely spared.</a:t>
            </a:r>
          </a:p>
        </p:txBody>
      </p:sp>
      <p:sp>
        <p:nvSpPr>
          <p:cNvPr id="18" name="TextBox 17">
            <a:extLst>
              <a:ext uri="{FF2B5EF4-FFF2-40B4-BE49-F238E27FC236}">
                <a16:creationId xmlns:a16="http://schemas.microsoft.com/office/drawing/2014/main" id="{0D139600-256D-4AA3-A4CB-4A731785C18E}"/>
              </a:ext>
            </a:extLst>
          </p:cNvPr>
          <p:cNvSpPr txBox="1"/>
          <p:nvPr/>
        </p:nvSpPr>
        <p:spPr>
          <a:xfrm>
            <a:off x="5392533" y="4151293"/>
            <a:ext cx="3640011" cy="954107"/>
          </a:xfrm>
          <a:prstGeom prst="rect">
            <a:avLst/>
          </a:prstGeom>
          <a:noFill/>
        </p:spPr>
        <p:txBody>
          <a:bodyPr wrap="square" rtlCol="0">
            <a:spAutoFit/>
          </a:bodyPr>
          <a:lstStyle/>
          <a:p>
            <a:pPr algn="r"/>
            <a:r>
              <a:rPr lang="en-US" sz="1400" dirty="0"/>
              <a:t>Brick wall failure at the roof level in Seattle’s Pioneer Square neighborhood</a:t>
            </a:r>
          </a:p>
          <a:p>
            <a:pPr algn="r"/>
            <a:endParaRPr lang="en-US" sz="1400" i="1" dirty="0"/>
          </a:p>
          <a:p>
            <a:pPr algn="r"/>
            <a:r>
              <a:rPr lang="en-US" sz="1400" i="1" dirty="0"/>
              <a:t>Image courtesy of the USGS</a:t>
            </a:r>
          </a:p>
        </p:txBody>
      </p:sp>
      <p:sp>
        <p:nvSpPr>
          <p:cNvPr id="21" name="TextBox 20">
            <a:extLst>
              <a:ext uri="{FF2B5EF4-FFF2-40B4-BE49-F238E27FC236}">
                <a16:creationId xmlns:a16="http://schemas.microsoft.com/office/drawing/2014/main" id="{D4ABDCA0-A1B6-466B-A21D-90A818D5C53C}"/>
              </a:ext>
            </a:extLst>
          </p:cNvPr>
          <p:cNvSpPr txBox="1"/>
          <p:nvPr/>
        </p:nvSpPr>
        <p:spPr>
          <a:xfrm>
            <a:off x="5088303" y="5595523"/>
            <a:ext cx="3485178" cy="1169551"/>
          </a:xfrm>
          <a:prstGeom prst="rect">
            <a:avLst/>
          </a:prstGeom>
          <a:noFill/>
        </p:spPr>
        <p:txBody>
          <a:bodyPr wrap="square" rtlCol="0">
            <a:spAutoFit/>
          </a:bodyPr>
          <a:lstStyle/>
          <a:p>
            <a:r>
              <a:rPr lang="en-US" sz="1400" dirty="0"/>
              <a:t>A van lies crushed under bricks that fell from a Seattle building during the Nisqually Earthquake. </a:t>
            </a:r>
          </a:p>
          <a:p>
            <a:endParaRPr lang="en-US" sz="1400" dirty="0"/>
          </a:p>
          <a:p>
            <a:r>
              <a:rPr lang="en-US" sz="1400" i="1" dirty="0"/>
              <a:t>Image courtesy FEMA</a:t>
            </a:r>
            <a:endParaRPr lang="en-US" i="1" dirty="0"/>
          </a:p>
        </p:txBody>
      </p:sp>
      <p:pic>
        <p:nvPicPr>
          <p:cNvPr id="8" name="Picture 7" descr="A picture containing building, outdoor, brick, stone&#10;&#10;Description automatically generated">
            <a:extLst>
              <a:ext uri="{FF2B5EF4-FFF2-40B4-BE49-F238E27FC236}">
                <a16:creationId xmlns:a16="http://schemas.microsoft.com/office/drawing/2014/main" id="{938033FC-E1DB-4388-BAC8-E0BBBEBC36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903" y="3572413"/>
            <a:ext cx="4724400" cy="3192661"/>
          </a:xfrm>
          <a:prstGeom prst="rect">
            <a:avLst/>
          </a:prstGeom>
          <a:ln w="6350">
            <a:solidFill>
              <a:schemeClr val="tx1"/>
            </a:solidFill>
          </a:ln>
        </p:spPr>
      </p:pic>
      <p:pic>
        <p:nvPicPr>
          <p:cNvPr id="3" name="Picture 2" descr="A picture containing building, outdoor, sky, street&#10;&#10;Description automatically generated">
            <a:extLst>
              <a:ext uri="{FF2B5EF4-FFF2-40B4-BE49-F238E27FC236}">
                <a16:creationId xmlns:a16="http://schemas.microsoft.com/office/drawing/2014/main" id="{B0AFC66E-2B83-4340-B1BF-66DEC83888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8200" y="872266"/>
            <a:ext cx="4323378" cy="3242534"/>
          </a:xfrm>
          <a:prstGeom prst="rect">
            <a:avLst/>
          </a:prstGeom>
          <a:ln w="6350">
            <a:solidFill>
              <a:schemeClr val="tx1"/>
            </a:solidFill>
          </a:ln>
        </p:spPr>
      </p:pic>
      <p:sp>
        <p:nvSpPr>
          <p:cNvPr id="16" name="Title 1">
            <a:extLst>
              <a:ext uri="{FF2B5EF4-FFF2-40B4-BE49-F238E27FC236}">
                <a16:creationId xmlns:a16="http://schemas.microsoft.com/office/drawing/2014/main" id="{97191076-6665-465B-8B19-9EA0D880D3F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524744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309560" y="1066800"/>
            <a:ext cx="5400679" cy="2308324"/>
          </a:xfrm>
          <a:prstGeom prst="rect">
            <a:avLst/>
          </a:prstGeom>
          <a:noFill/>
        </p:spPr>
        <p:txBody>
          <a:bodyPr wrap="square" rtlCol="0">
            <a:spAutoFit/>
          </a:bodyPr>
          <a:lstStyle/>
          <a:p>
            <a:r>
              <a:rPr lang="en-US" sz="1600" b="0" i="0" dirty="0">
                <a:solidFill>
                  <a:srgbClr val="202124"/>
                </a:solidFill>
                <a:effectLst/>
                <a:cs typeface="Arial" panose="020B0604020202020204" pitchFamily="34" charset="0"/>
              </a:rPr>
              <a:t>Observations of</a:t>
            </a:r>
            <a:r>
              <a:rPr lang="en-US" sz="1600" i="0" dirty="0">
                <a:solidFill>
                  <a:srgbClr val="202124"/>
                </a:solidFill>
                <a:effectLst/>
                <a:cs typeface="Arial" panose="020B0604020202020204" pitchFamily="34" charset="0"/>
              </a:rPr>
              <a:t> liquefaction </a:t>
            </a:r>
            <a:r>
              <a:rPr lang="en-US" sz="1600" b="0" i="0" dirty="0">
                <a:solidFill>
                  <a:srgbClr val="202124"/>
                </a:solidFill>
                <a:effectLst/>
                <a:cs typeface="Arial" panose="020B0604020202020204" pitchFamily="34" charset="0"/>
              </a:rPr>
              <a:t>were widespread in parts of Olympia and South Seattle.</a:t>
            </a:r>
          </a:p>
          <a:p>
            <a:endParaRPr lang="en-US" sz="1600" dirty="0">
              <a:solidFill>
                <a:srgbClr val="202124"/>
              </a:solidFill>
              <a:cs typeface="Arial" panose="020B0604020202020204" pitchFamily="34" charset="0"/>
            </a:endParaRPr>
          </a:p>
          <a:p>
            <a:r>
              <a:rPr lang="en-US" sz="1600" dirty="0">
                <a:cs typeface="Arial" panose="020B0604020202020204" pitchFamily="34" charset="0"/>
              </a:rPr>
              <a:t>Liquefaction occurs when shaking from an earthquake turns loose, water-saturated sediment into a slurry, temporarily losing strength and acting as a fluid. Liquefied soil may then escape from the ground as sand boils.  Liquefaction causes structures to fail during earthquakes due to the loss of soil strength. Animation below:</a:t>
            </a:r>
          </a:p>
        </p:txBody>
      </p:sp>
      <p:sp>
        <p:nvSpPr>
          <p:cNvPr id="18" name="TextBox 17">
            <a:extLst>
              <a:ext uri="{FF2B5EF4-FFF2-40B4-BE49-F238E27FC236}">
                <a16:creationId xmlns:a16="http://schemas.microsoft.com/office/drawing/2014/main" id="{0D139600-256D-4AA3-A4CB-4A731785C18E}"/>
              </a:ext>
            </a:extLst>
          </p:cNvPr>
          <p:cNvSpPr txBox="1"/>
          <p:nvPr/>
        </p:nvSpPr>
        <p:spPr>
          <a:xfrm>
            <a:off x="5372104" y="6478129"/>
            <a:ext cx="3629890" cy="307777"/>
          </a:xfrm>
          <a:prstGeom prst="rect">
            <a:avLst/>
          </a:prstGeom>
          <a:noFill/>
        </p:spPr>
        <p:txBody>
          <a:bodyPr wrap="square" rtlCol="0">
            <a:spAutoFit/>
          </a:bodyPr>
          <a:lstStyle/>
          <a:p>
            <a:pPr algn="r"/>
            <a:r>
              <a:rPr lang="en-US" sz="1400" dirty="0"/>
              <a:t>Sand boils found in Union Pacific train yard</a:t>
            </a:r>
          </a:p>
        </p:txBody>
      </p:sp>
      <p:sp>
        <p:nvSpPr>
          <p:cNvPr id="11" name="Title 1">
            <a:extLst>
              <a:ext uri="{FF2B5EF4-FFF2-40B4-BE49-F238E27FC236}">
                <a16:creationId xmlns:a16="http://schemas.microsoft.com/office/drawing/2014/main" id="{690BBB48-70F7-4DD0-9711-D3343F3E633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1">
            <a:extLst>
              <a:ext uri="{FF2B5EF4-FFF2-40B4-BE49-F238E27FC236}">
                <a16:creationId xmlns:a16="http://schemas.microsoft.com/office/drawing/2014/main" id="{6ADC8581-9251-4889-B090-3F88ABF04B12}"/>
              </a:ext>
            </a:extLst>
          </p:cNvPr>
          <p:cNvSpPr txBox="1"/>
          <p:nvPr/>
        </p:nvSpPr>
        <p:spPr>
          <a:xfrm>
            <a:off x="5372104" y="3176586"/>
            <a:ext cx="3614736" cy="738664"/>
          </a:xfrm>
          <a:prstGeom prst="rect">
            <a:avLst/>
          </a:prstGeom>
          <a:noFill/>
        </p:spPr>
        <p:txBody>
          <a:bodyPr wrap="square" rtlCol="0">
            <a:spAutoFit/>
          </a:bodyPr>
          <a:lstStyle/>
          <a:p>
            <a:pPr algn="r"/>
            <a:r>
              <a:rPr lang="en-US" sz="1400" dirty="0"/>
              <a:t>The northern boundary of observed liquefaction was found to begin near the southern end of the Alaskan Way Viaduct</a:t>
            </a:r>
            <a:endParaRPr lang="en-US" sz="1400" i="1" dirty="0"/>
          </a:p>
        </p:txBody>
      </p:sp>
      <p:pic>
        <p:nvPicPr>
          <p:cNvPr id="3" name="Picture 2" descr="Train tracks under a bridge&#10;&#10;Description automatically generated with medium confidence">
            <a:extLst>
              <a:ext uri="{FF2B5EF4-FFF2-40B4-BE49-F238E27FC236}">
                <a16:creationId xmlns:a16="http://schemas.microsoft.com/office/drawing/2014/main" id="{3F243100-183B-44F7-9999-0110E383E3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0239" y="781048"/>
            <a:ext cx="3171825" cy="2381250"/>
          </a:xfrm>
          <a:prstGeom prst="rect">
            <a:avLst/>
          </a:prstGeom>
        </p:spPr>
      </p:pic>
      <p:pic>
        <p:nvPicPr>
          <p:cNvPr id="8" name="Picture 7" descr="A person working on a railroad track&#10;&#10;Description automatically generated with low confidence">
            <a:extLst>
              <a:ext uri="{FF2B5EF4-FFF2-40B4-BE49-F238E27FC236}">
                <a16:creationId xmlns:a16="http://schemas.microsoft.com/office/drawing/2014/main" id="{26B22CAB-4B24-4397-8203-3DC6BBA202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1743" y="4054493"/>
            <a:ext cx="3171825" cy="2381250"/>
          </a:xfrm>
          <a:prstGeom prst="rect">
            <a:avLst/>
          </a:prstGeom>
        </p:spPr>
      </p:pic>
      <p:pic>
        <p:nvPicPr>
          <p:cNvPr id="2" name="A_4D_sf_liquefaction1906">
            <a:hlinkClick r:id="" action="ppaction://media"/>
            <a:extLst>
              <a:ext uri="{FF2B5EF4-FFF2-40B4-BE49-F238E27FC236}">
                <a16:creationId xmlns:a16="http://schemas.microsoft.com/office/drawing/2014/main" id="{9B84F0B8-8BA8-4C08-BA9D-F521DEDC667D}"/>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01208" y="3428114"/>
            <a:ext cx="4970896" cy="3315951"/>
          </a:xfrm>
          <a:prstGeom prst="rect">
            <a:avLst/>
          </a:prstGeom>
        </p:spPr>
      </p:pic>
    </p:spTree>
    <p:extLst>
      <p:ext uri="{BB962C8B-B14F-4D97-AF65-F5344CB8AC3E}">
        <p14:creationId xmlns:p14="http://schemas.microsoft.com/office/powerpoint/2010/main" val="76920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8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ass, outdoor, stone, hillside&#10;&#10;Description automatically generated">
            <a:extLst>
              <a:ext uri="{FF2B5EF4-FFF2-40B4-BE49-F238E27FC236}">
                <a16:creationId xmlns:a16="http://schemas.microsoft.com/office/drawing/2014/main" id="{5A3AE673-2D1C-4D29-81D4-0410EF4867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495" y="3019396"/>
            <a:ext cx="4476547" cy="3360771"/>
          </a:xfrm>
          <a:prstGeom prst="rect">
            <a:avLst/>
          </a:prstGeom>
          <a:ln w="6350">
            <a:solidFill>
              <a:schemeClr val="tx1"/>
            </a:solidFill>
          </a:ln>
        </p:spPr>
      </p:pic>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7" y="1066800"/>
            <a:ext cx="3976353" cy="1077218"/>
          </a:xfrm>
          <a:prstGeom prst="rect">
            <a:avLst/>
          </a:prstGeom>
          <a:noFill/>
        </p:spPr>
        <p:txBody>
          <a:bodyPr wrap="square" rtlCol="0">
            <a:spAutoFit/>
          </a:bodyPr>
          <a:lstStyle/>
          <a:p>
            <a:r>
              <a:rPr lang="en-US" sz="1600" dirty="0"/>
              <a:t>Urban development on unconsolidated materials is vulnerable to liquefaction. Developments on unstable hill slopes are most susceptible to landslides.</a:t>
            </a:r>
          </a:p>
        </p:txBody>
      </p:sp>
      <p:sp>
        <p:nvSpPr>
          <p:cNvPr id="18" name="TextBox 17">
            <a:extLst>
              <a:ext uri="{FF2B5EF4-FFF2-40B4-BE49-F238E27FC236}">
                <a16:creationId xmlns:a16="http://schemas.microsoft.com/office/drawing/2014/main" id="{0D139600-256D-4AA3-A4CB-4A731785C18E}"/>
              </a:ext>
            </a:extLst>
          </p:cNvPr>
          <p:cNvSpPr txBox="1"/>
          <p:nvPr/>
        </p:nvSpPr>
        <p:spPr>
          <a:xfrm>
            <a:off x="5443378" y="4433248"/>
            <a:ext cx="3629890" cy="954107"/>
          </a:xfrm>
          <a:prstGeom prst="rect">
            <a:avLst/>
          </a:prstGeom>
          <a:noFill/>
        </p:spPr>
        <p:txBody>
          <a:bodyPr wrap="square" rtlCol="0">
            <a:spAutoFit/>
          </a:bodyPr>
          <a:lstStyle/>
          <a:p>
            <a:pPr algn="r"/>
            <a:r>
              <a:rPr lang="en-US" sz="1400" dirty="0"/>
              <a:t>US Highway 101 landslide.  The curved </a:t>
            </a:r>
            <a:r>
              <a:rPr lang="en-US" sz="1400" dirty="0" err="1"/>
              <a:t>headscarp</a:t>
            </a:r>
            <a:r>
              <a:rPr lang="en-US" sz="1400" dirty="0"/>
              <a:t> of the landslide is 24 m wide</a:t>
            </a:r>
            <a:endParaRPr lang="en-US" sz="1400" i="1" dirty="0"/>
          </a:p>
          <a:p>
            <a:pPr algn="r"/>
            <a:endParaRPr lang="en-US" sz="1400" i="1" dirty="0"/>
          </a:p>
          <a:p>
            <a:pPr algn="r"/>
            <a:r>
              <a:rPr lang="en-US" sz="1400" i="1" dirty="0"/>
              <a:t>Images courtesy of the USGS</a:t>
            </a:r>
          </a:p>
        </p:txBody>
      </p:sp>
      <p:pic>
        <p:nvPicPr>
          <p:cNvPr id="5" name="Picture 4" descr="A picture containing outdoor, tree, bridge, way&#10;&#10;Description automatically generated">
            <a:extLst>
              <a:ext uri="{FF2B5EF4-FFF2-40B4-BE49-F238E27FC236}">
                <a16:creationId xmlns:a16="http://schemas.microsoft.com/office/drawing/2014/main" id="{EC84B6B2-894A-404D-93D7-FF290CD21C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9244" y="996758"/>
            <a:ext cx="4504080" cy="3378060"/>
          </a:xfrm>
          <a:prstGeom prst="rect">
            <a:avLst/>
          </a:prstGeom>
          <a:ln w="6350">
            <a:solidFill>
              <a:schemeClr val="tx1"/>
            </a:solidFill>
          </a:ln>
        </p:spPr>
      </p:pic>
      <p:sp>
        <p:nvSpPr>
          <p:cNvPr id="11" name="Title 1">
            <a:extLst>
              <a:ext uri="{FF2B5EF4-FFF2-40B4-BE49-F238E27FC236}">
                <a16:creationId xmlns:a16="http://schemas.microsoft.com/office/drawing/2014/main" id="{690BBB48-70F7-4DD0-9711-D3343F3E633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1">
            <a:extLst>
              <a:ext uri="{FF2B5EF4-FFF2-40B4-BE49-F238E27FC236}">
                <a16:creationId xmlns:a16="http://schemas.microsoft.com/office/drawing/2014/main" id="{6ADC8581-9251-4889-B090-3F88ABF04B12}"/>
              </a:ext>
            </a:extLst>
          </p:cNvPr>
          <p:cNvSpPr txBox="1"/>
          <p:nvPr/>
        </p:nvSpPr>
        <p:spPr>
          <a:xfrm>
            <a:off x="10204" y="6406113"/>
            <a:ext cx="6400801" cy="307777"/>
          </a:xfrm>
          <a:prstGeom prst="rect">
            <a:avLst/>
          </a:prstGeom>
          <a:noFill/>
        </p:spPr>
        <p:txBody>
          <a:bodyPr wrap="square" rtlCol="0">
            <a:spAutoFit/>
          </a:bodyPr>
          <a:lstStyle/>
          <a:p>
            <a:pPr algn="r"/>
            <a:r>
              <a:rPr lang="en-US" sz="1400" dirty="0"/>
              <a:t>Embankment failure due to liquefaction, Capitol Interpretive Center, Olympia</a:t>
            </a:r>
            <a:endParaRPr lang="en-US" sz="1400" i="1" dirty="0"/>
          </a:p>
        </p:txBody>
      </p:sp>
    </p:spTree>
    <p:extLst>
      <p:ext uri="{BB962C8B-B14F-4D97-AF65-F5344CB8AC3E}">
        <p14:creationId xmlns:p14="http://schemas.microsoft.com/office/powerpoint/2010/main" val="3051039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85745" y="1045683"/>
            <a:ext cx="4090991" cy="5755422"/>
          </a:xfrm>
          <a:prstGeom prst="rect">
            <a:avLst/>
          </a:prstGeom>
          <a:noFill/>
        </p:spPr>
        <p:txBody>
          <a:bodyPr wrap="square" rtlCol="0">
            <a:spAutoFit/>
          </a:bodyPr>
          <a:lstStyle/>
          <a:p>
            <a:r>
              <a:rPr lang="en-US" sz="1600" dirty="0"/>
              <a:t>Built in the 1950’s, the Alaskan Way Viaduct was a double-decker freeway that traveled through Downtown Seattle.  In the Nisqually earthquake, the viaduct suffered minor damage, but later inspections found it to be vulnerable to total collapse in the event of another major earthquake.  </a:t>
            </a:r>
          </a:p>
          <a:p>
            <a:endParaRPr lang="en-US" sz="1600" dirty="0"/>
          </a:p>
          <a:p>
            <a:r>
              <a:rPr lang="en-US" sz="1600" dirty="0"/>
              <a:t>In the years following this earthquake, the viaduct was completely removed and replaced with a tunnel. A tunnel was chosen because it’s buried in the ground and would move with an earthquake as the ground moves. The tunnel is flexible; its outer shell is built from bolted-together rings. Each ring is made from several segments, with a rubber gasket in between them.  </a:t>
            </a:r>
          </a:p>
          <a:p>
            <a:endParaRPr lang="en-US" sz="1600" dirty="0"/>
          </a:p>
          <a:p>
            <a:r>
              <a:rPr lang="en-US" sz="1600" dirty="0"/>
              <a:t>The tunnel is designed to withstand a magnitude 9.0 earthquake off the coast.</a:t>
            </a:r>
          </a:p>
          <a:p>
            <a:endParaRPr lang="en-US" sz="1600" dirty="0"/>
          </a:p>
          <a:p>
            <a:endParaRPr lang="en-US" sz="1600" dirty="0"/>
          </a:p>
        </p:txBody>
      </p:sp>
      <p:sp>
        <p:nvSpPr>
          <p:cNvPr id="11" name="Title 1">
            <a:extLst>
              <a:ext uri="{FF2B5EF4-FFF2-40B4-BE49-F238E27FC236}">
                <a16:creationId xmlns:a16="http://schemas.microsoft.com/office/drawing/2014/main" id="{690BBB48-70F7-4DD0-9711-D3343F3E633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0" name="Picture 9" descr="A picture containing sky, outdoor, several&#10;&#10;Description automatically generated">
            <a:extLst>
              <a:ext uri="{FF2B5EF4-FFF2-40B4-BE49-F238E27FC236}">
                <a16:creationId xmlns:a16="http://schemas.microsoft.com/office/drawing/2014/main" id="{610ED44C-1C3F-4E8E-84F9-B519FC8CC1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914400"/>
            <a:ext cx="4583642" cy="3063037"/>
          </a:xfrm>
          <a:prstGeom prst="rect">
            <a:avLst/>
          </a:prstGeom>
        </p:spPr>
      </p:pic>
      <p:pic>
        <p:nvPicPr>
          <p:cNvPr id="14" name="Picture 13" descr="Diagram, engineering drawing&#10;&#10;Description automatically generated">
            <a:extLst>
              <a:ext uri="{FF2B5EF4-FFF2-40B4-BE49-F238E27FC236}">
                <a16:creationId xmlns:a16="http://schemas.microsoft.com/office/drawing/2014/main" id="{26498E9D-6A5E-4789-9E00-4B584020A6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5312" y="4095752"/>
            <a:ext cx="3226582" cy="2737305"/>
          </a:xfrm>
          <a:prstGeom prst="rect">
            <a:avLst/>
          </a:prstGeom>
        </p:spPr>
      </p:pic>
      <p:sp>
        <p:nvSpPr>
          <p:cNvPr id="19" name="TextBox 18">
            <a:extLst>
              <a:ext uri="{FF2B5EF4-FFF2-40B4-BE49-F238E27FC236}">
                <a16:creationId xmlns:a16="http://schemas.microsoft.com/office/drawing/2014/main" id="{AD7A7923-F6DE-42E2-87A9-64C726D1729F}"/>
              </a:ext>
            </a:extLst>
          </p:cNvPr>
          <p:cNvSpPr txBox="1"/>
          <p:nvPr/>
        </p:nvSpPr>
        <p:spPr>
          <a:xfrm>
            <a:off x="6477000" y="6400800"/>
            <a:ext cx="2590800" cy="307777"/>
          </a:xfrm>
          <a:prstGeom prst="rect">
            <a:avLst/>
          </a:prstGeom>
          <a:noFill/>
        </p:spPr>
        <p:txBody>
          <a:bodyPr wrap="square" rtlCol="0">
            <a:spAutoFit/>
          </a:bodyPr>
          <a:lstStyle/>
          <a:p>
            <a:pPr algn="r"/>
            <a:r>
              <a:rPr lang="en-US" sz="1400" dirty="0"/>
              <a:t>SR 99 Tunnel (WSDOT)</a:t>
            </a:r>
            <a:endParaRPr lang="en-US" sz="1400" i="1" dirty="0"/>
          </a:p>
        </p:txBody>
      </p:sp>
      <p:sp>
        <p:nvSpPr>
          <p:cNvPr id="20" name="TextBox 19">
            <a:extLst>
              <a:ext uri="{FF2B5EF4-FFF2-40B4-BE49-F238E27FC236}">
                <a16:creationId xmlns:a16="http://schemas.microsoft.com/office/drawing/2014/main" id="{600A678B-439A-42F0-A585-A948E7D966BE}"/>
              </a:ext>
            </a:extLst>
          </p:cNvPr>
          <p:cNvSpPr txBox="1"/>
          <p:nvPr/>
        </p:nvSpPr>
        <p:spPr>
          <a:xfrm>
            <a:off x="6803748" y="4038600"/>
            <a:ext cx="2264052" cy="307777"/>
          </a:xfrm>
          <a:prstGeom prst="rect">
            <a:avLst/>
          </a:prstGeom>
          <a:noFill/>
        </p:spPr>
        <p:txBody>
          <a:bodyPr wrap="square" rtlCol="0">
            <a:spAutoFit/>
          </a:bodyPr>
          <a:lstStyle/>
          <a:p>
            <a:pPr algn="r"/>
            <a:r>
              <a:rPr lang="en-US" sz="1400" dirty="0"/>
              <a:t>Alaskan Way Viaduct</a:t>
            </a:r>
            <a:endParaRPr lang="en-US" sz="1400" i="1" dirty="0"/>
          </a:p>
        </p:txBody>
      </p:sp>
    </p:spTree>
    <p:extLst>
      <p:ext uri="{BB962C8B-B14F-4D97-AF65-F5344CB8AC3E}">
        <p14:creationId xmlns:p14="http://schemas.microsoft.com/office/powerpoint/2010/main" val="2964235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914400" y="4648200"/>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2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2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2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2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2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200" dirty="0">
                <a:latin typeface="Arial" panose="020B0604020202020204" pitchFamily="34" charset="0"/>
              </a:rPr>
              <a:t>Moderate</a:t>
            </a:r>
          </a:p>
          <a:p>
            <a:pPr algn="ctr" eaLnBrk="1" hangingPunct="1">
              <a:spcBef>
                <a:spcPct val="0"/>
              </a:spcBef>
              <a:spcAft>
                <a:spcPts val="400"/>
              </a:spcAft>
              <a:buFontTx/>
              <a:buNone/>
            </a:pPr>
            <a:r>
              <a:rPr lang="en-US" altLang="en-US" sz="1200" dirty="0">
                <a:latin typeface="Arial" panose="020B0604020202020204" pitchFamily="34" charset="0"/>
              </a:rPr>
              <a:t>Light</a:t>
            </a:r>
          </a:p>
          <a:p>
            <a:pPr algn="ctr" eaLnBrk="1" hangingPunct="1">
              <a:spcBef>
                <a:spcPct val="0"/>
              </a:spcBef>
              <a:spcAft>
                <a:spcPts val="400"/>
              </a:spcAft>
              <a:buFontTx/>
              <a:buNone/>
            </a:pPr>
            <a:r>
              <a:rPr lang="en-US" altLang="en-US" sz="1200" dirty="0">
                <a:latin typeface="Arial" panose="020B0604020202020204" pitchFamily="34" charset="0"/>
              </a:rPr>
              <a:t>Weak</a:t>
            </a:r>
          </a:p>
          <a:p>
            <a:pPr algn="ctr" eaLnBrk="1" hangingPunct="1">
              <a:spcBef>
                <a:spcPct val="0"/>
              </a:spcBef>
              <a:spcAft>
                <a:spcPts val="400"/>
              </a:spcAft>
              <a:buFontTx/>
              <a:buNone/>
            </a:pPr>
            <a:r>
              <a:rPr lang="en-US" altLang="en-US" sz="1200" dirty="0">
                <a:latin typeface="Arial" panose="020B0604020202020204" pitchFamily="34" charset="0"/>
              </a:rPr>
              <a:t>Not Felt</a:t>
            </a: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941488" y="6248400"/>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Estimated shaking intensity from M 6.8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43348" y="1049592"/>
            <a:ext cx="3338052"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Severe shaking was felt from this earthquake.</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02" y="4630393"/>
            <a:ext cx="671551" cy="216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68495" y="4299156"/>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3" name="Picture 2" descr="Map&#10;&#10;Description automatically generated">
            <a:extLst>
              <a:ext uri="{FF2B5EF4-FFF2-40B4-BE49-F238E27FC236}">
                <a16:creationId xmlns:a16="http://schemas.microsoft.com/office/drawing/2014/main" id="{B274C564-4E46-46DB-B517-1F3BD4889A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6095" y="1154479"/>
            <a:ext cx="5587530" cy="5017721"/>
          </a:xfrm>
          <a:prstGeom prst="rect">
            <a:avLst/>
          </a:prstGeom>
        </p:spPr>
      </p:pic>
      <p:sp>
        <p:nvSpPr>
          <p:cNvPr id="11" name="Title 1">
            <a:extLst>
              <a:ext uri="{FF2B5EF4-FFF2-40B4-BE49-F238E27FC236}">
                <a16:creationId xmlns:a16="http://schemas.microsoft.com/office/drawing/2014/main" id="{A2ECF56D-7E94-4785-BCD6-91120BBAB4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4717470" y="1012552"/>
            <a:ext cx="40182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Juan de Fuca Plate is a small tectonic plate generated from the Juan de Fuca Ridge that is subducting under the North American Plate at the Cascadia Subduction Zone in the Pacific Northwest.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Juan de Fuca Plate converges with the North American Plate at a rate of approximately 4 cm/year at the Cascadia Subduction Zone.</a:t>
            </a:r>
          </a:p>
          <a:p>
            <a:pPr eaLnBrk="1" hangingPunct="1">
              <a:spcBef>
                <a:spcPct val="0"/>
              </a:spcBef>
              <a:buFontTx/>
              <a:buNone/>
            </a:pPr>
            <a:endParaRPr lang="en-US" altLang="en-US" sz="1600" dirty="0">
              <a:latin typeface="Arial" panose="020B0604020202020204" pitchFamily="34" charset="0"/>
            </a:endParaRP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a:extLst>
              <a:ext uri="{FF2B5EF4-FFF2-40B4-BE49-F238E27FC236}">
                <a16:creationId xmlns:a16="http://schemas.microsoft.com/office/drawing/2014/main" id="{4910D53F-9C79-418E-962A-6CF8F9241E7A}"/>
              </a:ext>
            </a:extLst>
          </p:cNvPr>
          <p:cNvGrpSpPr/>
          <p:nvPr/>
        </p:nvGrpSpPr>
        <p:grpSpPr>
          <a:xfrm>
            <a:off x="342964" y="1077867"/>
            <a:ext cx="4237207" cy="5703933"/>
            <a:chOff x="408280" y="1077867"/>
            <a:chExt cx="4237207" cy="5703933"/>
          </a:xfrm>
        </p:grpSpPr>
        <p:pic>
          <p:nvPicPr>
            <p:cNvPr id="8" name="Picture 7" descr="Map&#10;&#10;Description automatically generated">
              <a:extLst>
                <a:ext uri="{FF2B5EF4-FFF2-40B4-BE49-F238E27FC236}">
                  <a16:creationId xmlns:a16="http://schemas.microsoft.com/office/drawing/2014/main" id="{17A8A84C-6A8B-4D41-A155-8973347CBC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280" y="1077867"/>
              <a:ext cx="4237207" cy="5703933"/>
            </a:xfrm>
            <a:prstGeom prst="rect">
              <a:avLst/>
            </a:prstGeom>
          </p:spPr>
        </p:pic>
        <p:cxnSp>
          <p:nvCxnSpPr>
            <p:cNvPr id="10" name="Straight Arrow Connector 9">
              <a:extLst>
                <a:ext uri="{FF2B5EF4-FFF2-40B4-BE49-F238E27FC236}">
                  <a16:creationId xmlns:a16="http://schemas.microsoft.com/office/drawing/2014/main" id="{3450385B-0997-4AE1-A0D7-8EF57AC2C33A}"/>
                </a:ext>
              </a:extLst>
            </p:cNvPr>
            <p:cNvCxnSpPr/>
            <p:nvPr/>
          </p:nvCxnSpPr>
          <p:spPr>
            <a:xfrm flipH="1" flipV="1">
              <a:off x="1834245" y="2220684"/>
              <a:ext cx="533400" cy="609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14" name="Picture 13" descr="Diagram&#10;&#10;Description automatically generated">
            <a:extLst>
              <a:ext uri="{FF2B5EF4-FFF2-40B4-BE49-F238E27FC236}">
                <a16:creationId xmlns:a16="http://schemas.microsoft.com/office/drawing/2014/main" id="{70CE3C5D-5C14-4980-9D64-C068526228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5758" y="3691912"/>
            <a:ext cx="4018250" cy="3013688"/>
          </a:xfrm>
          <a:prstGeom prst="rect">
            <a:avLst/>
          </a:prstGeom>
        </p:spPr>
      </p:pic>
      <p:sp>
        <p:nvSpPr>
          <p:cNvPr id="16" name="Rectangle 15">
            <a:extLst>
              <a:ext uri="{FF2B5EF4-FFF2-40B4-BE49-F238E27FC236}">
                <a16:creationId xmlns:a16="http://schemas.microsoft.com/office/drawing/2014/main" id="{EB841F90-2616-488A-A544-F9199586334B}"/>
              </a:ext>
            </a:extLst>
          </p:cNvPr>
          <p:cNvSpPr/>
          <p:nvPr/>
        </p:nvSpPr>
        <p:spPr>
          <a:xfrm>
            <a:off x="1143000" y="1600200"/>
            <a:ext cx="1828800" cy="14478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579017F4-980A-4147-BAB2-84F8955F6AD1}"/>
              </a:ext>
            </a:extLst>
          </p:cNvPr>
          <p:cNvCxnSpPr>
            <a:cxnSpLocks/>
          </p:cNvCxnSpPr>
          <p:nvPr/>
        </p:nvCxnSpPr>
        <p:spPr>
          <a:xfrm>
            <a:off x="2971800" y="1600200"/>
            <a:ext cx="5882208" cy="2091712"/>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E6BB816-2F55-42F2-B762-E6F844A63D1E}"/>
              </a:ext>
            </a:extLst>
          </p:cNvPr>
          <p:cNvCxnSpPr>
            <a:cxnSpLocks/>
          </p:cNvCxnSpPr>
          <p:nvPr/>
        </p:nvCxnSpPr>
        <p:spPr>
          <a:xfrm>
            <a:off x="1143000" y="3048000"/>
            <a:ext cx="3692758" cy="365760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21" name="Star: 5 Points 20">
            <a:extLst>
              <a:ext uri="{FF2B5EF4-FFF2-40B4-BE49-F238E27FC236}">
                <a16:creationId xmlns:a16="http://schemas.microsoft.com/office/drawing/2014/main" id="{7F923D0A-C8C7-43E8-B435-66D0237628E1}"/>
              </a:ext>
            </a:extLst>
          </p:cNvPr>
          <p:cNvSpPr/>
          <p:nvPr/>
        </p:nvSpPr>
        <p:spPr>
          <a:xfrm>
            <a:off x="2416627" y="2016300"/>
            <a:ext cx="190564" cy="19056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tar: 5 Points 23">
            <a:extLst>
              <a:ext uri="{FF2B5EF4-FFF2-40B4-BE49-F238E27FC236}">
                <a16:creationId xmlns:a16="http://schemas.microsoft.com/office/drawing/2014/main" id="{B9DF6EA1-44B2-49DD-8CD6-929EE78DB7C3}"/>
              </a:ext>
            </a:extLst>
          </p:cNvPr>
          <p:cNvSpPr/>
          <p:nvPr/>
        </p:nvSpPr>
        <p:spPr>
          <a:xfrm>
            <a:off x="7745187" y="4265237"/>
            <a:ext cx="190564" cy="19056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a:extLst>
              <a:ext uri="{FF2B5EF4-FFF2-40B4-BE49-F238E27FC236}">
                <a16:creationId xmlns:a16="http://schemas.microsoft.com/office/drawing/2014/main" id="{E4B15294-E5A5-45B6-84F9-F99F5F8A40B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047749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iagram&#10;&#10;Description automatically generated">
            <a:extLst>
              <a:ext uri="{FF2B5EF4-FFF2-40B4-BE49-F238E27FC236}">
                <a16:creationId xmlns:a16="http://schemas.microsoft.com/office/drawing/2014/main" id="{DC173008-6624-41FF-A585-2B4E79FA9A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562303"/>
            <a:ext cx="5921602" cy="5874230"/>
          </a:xfrm>
          <a:prstGeom prst="rect">
            <a:avLst/>
          </a:prstGeom>
        </p:spPr>
      </p:pic>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4" name="TextBox 3">
            <a:extLst>
              <a:ext uri="{FF2B5EF4-FFF2-40B4-BE49-F238E27FC236}">
                <a16:creationId xmlns:a16="http://schemas.microsoft.com/office/drawing/2014/main" id="{1E8EC4F6-2E33-49A5-B8ED-D4842AE7CA48}"/>
              </a:ext>
            </a:extLst>
          </p:cNvPr>
          <p:cNvSpPr txBox="1"/>
          <p:nvPr/>
        </p:nvSpPr>
        <p:spPr>
          <a:xfrm>
            <a:off x="252592" y="1099458"/>
            <a:ext cx="3100208" cy="5509200"/>
          </a:xfrm>
          <a:prstGeom prst="rect">
            <a:avLst/>
          </a:prstGeom>
          <a:noFill/>
        </p:spPr>
        <p:txBody>
          <a:bodyPr wrap="square" rtlCol="0">
            <a:spAutoFit/>
          </a:bodyPr>
          <a:lstStyle/>
          <a:p>
            <a:r>
              <a:rPr lang="en-US" sz="1600" dirty="0"/>
              <a:t>There are three types of earthquakes that pose seismic risk in the Pacific Northwest, and it’s important to be prepared for all three.</a:t>
            </a:r>
          </a:p>
          <a:p>
            <a:endParaRPr lang="en-US" sz="1600" dirty="0"/>
          </a:p>
          <a:p>
            <a:r>
              <a:rPr lang="en-US" sz="1600" b="1" dirty="0">
                <a:solidFill>
                  <a:srgbClr val="FF0000"/>
                </a:solidFill>
              </a:rPr>
              <a:t>Subduction Zone earthquakes</a:t>
            </a:r>
            <a:endParaRPr lang="en-US" sz="1600" dirty="0">
              <a:solidFill>
                <a:srgbClr val="FF0000"/>
              </a:solidFill>
            </a:endParaRPr>
          </a:p>
          <a:p>
            <a:r>
              <a:rPr lang="en-US" sz="1600" dirty="0"/>
              <a:t>Potentially large, less frequent ruptures along the subduction zone fault that separates the two plates</a:t>
            </a:r>
          </a:p>
          <a:p>
            <a:endParaRPr lang="en-US" sz="1600" dirty="0"/>
          </a:p>
          <a:p>
            <a:r>
              <a:rPr lang="en-US" sz="1600" b="1" dirty="0">
                <a:solidFill>
                  <a:srgbClr val="FF0066"/>
                </a:solidFill>
              </a:rPr>
              <a:t>Deep earthquakes</a:t>
            </a:r>
          </a:p>
          <a:p>
            <a:r>
              <a:rPr lang="en-US" sz="1600" dirty="0"/>
              <a:t>Earthquakes that occur on faults within the down going oceanic plate (like the Nisqually earthquake in 2001)</a:t>
            </a:r>
          </a:p>
          <a:p>
            <a:endParaRPr lang="en-US" sz="1600" dirty="0"/>
          </a:p>
          <a:p>
            <a:r>
              <a:rPr lang="en-US" sz="1600" b="1" dirty="0">
                <a:solidFill>
                  <a:srgbClr val="FFFF00"/>
                </a:solidFill>
                <a:effectLst>
                  <a:outerShdw blurRad="50800" dist="38100" dir="18900000" algn="bl" rotWithShape="0">
                    <a:prstClr val="black">
                      <a:alpha val="40000"/>
                    </a:prstClr>
                  </a:outerShdw>
                </a:effectLst>
              </a:rPr>
              <a:t>Crustal faults</a:t>
            </a:r>
          </a:p>
          <a:p>
            <a:r>
              <a:rPr lang="en-US" sz="1600" dirty="0"/>
              <a:t>Earthquakes along shallow faults within the North American Plate</a:t>
            </a:r>
          </a:p>
        </p:txBody>
      </p:sp>
      <p:sp>
        <p:nvSpPr>
          <p:cNvPr id="13" name="TextBox 12">
            <a:extLst>
              <a:ext uri="{FF2B5EF4-FFF2-40B4-BE49-F238E27FC236}">
                <a16:creationId xmlns:a16="http://schemas.microsoft.com/office/drawing/2014/main" id="{34CD8DBA-519E-4D1C-BD78-7ADE54D85FCC}"/>
              </a:ext>
            </a:extLst>
          </p:cNvPr>
          <p:cNvSpPr txBox="1"/>
          <p:nvPr/>
        </p:nvSpPr>
        <p:spPr>
          <a:xfrm>
            <a:off x="7086600" y="6463177"/>
            <a:ext cx="2939748" cy="318623"/>
          </a:xfrm>
          <a:prstGeom prst="rect">
            <a:avLst/>
          </a:prstGeom>
          <a:noFill/>
        </p:spPr>
        <p:txBody>
          <a:bodyPr wrap="square" rtlCol="0">
            <a:spAutoFit/>
          </a:bodyPr>
          <a:lstStyle/>
          <a:p>
            <a:r>
              <a:rPr lang="en-US" sz="1400" i="1" dirty="0"/>
              <a:t>Image courtesy USGS</a:t>
            </a:r>
          </a:p>
        </p:txBody>
      </p:sp>
      <p:sp>
        <p:nvSpPr>
          <p:cNvPr id="11" name="Title 1">
            <a:extLst>
              <a:ext uri="{FF2B5EF4-FFF2-40B4-BE49-F238E27FC236}">
                <a16:creationId xmlns:a16="http://schemas.microsoft.com/office/drawing/2014/main" id="{761BAFAB-293D-4CD5-A2D7-61E26760281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84195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4347" y="1059695"/>
            <a:ext cx="874053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sz="1600" dirty="0">
                <a:latin typeface="Arial" panose="020B0604020202020204" pitchFamily="34" charset="0"/>
                <a:cs typeface="Arial" panose="020B0604020202020204" pitchFamily="34" charset="0"/>
              </a:rPr>
              <a:t>The Nisqually earthquake occurred within the top part of the subducting Juan de Fuca slab, the oceanic plate that is being thrust under the western edge of North America. The depth was in the deep range labeled in the simplified cross section the Cascadia Subduction Zone below.</a:t>
            </a:r>
          </a:p>
          <a:p>
            <a:pPr eaLnBrk="1" hangingPunct="1">
              <a:spcBef>
                <a:spcPct val="0"/>
              </a:spcBef>
              <a:buNone/>
            </a:pPr>
            <a:endParaRPr lang="en-US" sz="1600" dirty="0">
              <a:latin typeface="Arial" panose="020B0604020202020204" pitchFamily="34" charset="0"/>
              <a:cs typeface="Arial" panose="020B0604020202020204" pitchFamily="34" charset="0"/>
            </a:endParaRPr>
          </a:p>
          <a:p>
            <a:pPr eaLnBrk="1" hangingPunct="1">
              <a:spcBef>
                <a:spcPct val="0"/>
              </a:spcBef>
              <a:buNone/>
            </a:pPr>
            <a:r>
              <a:rPr lang="en-US" sz="1600" dirty="0">
                <a:latin typeface="Arial" panose="020B0604020202020204" pitchFamily="34" charset="0"/>
                <a:cs typeface="Arial" panose="020B0604020202020204" pitchFamily="34" charset="0"/>
              </a:rPr>
              <a:t>The hypocenter of the quake, the point in the earth at which the energy from the earthquake was released, was </a:t>
            </a:r>
            <a:r>
              <a:rPr lang="en-US" altLang="en-US" sz="1600" dirty="0">
                <a:latin typeface="Arial" panose="020B0604020202020204" pitchFamily="34" charset="0"/>
              </a:rPr>
              <a:t>51.8 km (32 miles) </a:t>
            </a:r>
            <a:r>
              <a:rPr lang="en-US" sz="1600" dirty="0">
                <a:latin typeface="Arial" panose="020B0604020202020204" pitchFamily="34" charset="0"/>
                <a:cs typeface="Arial" panose="020B0604020202020204" pitchFamily="34" charset="0"/>
              </a:rPr>
              <a:t>beneath the surface, which reduced the ground motion experienced in Seattle relative to other earthquakes of that size.</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E0E0B534-A389-4F1A-AEE2-AE8CA7311C3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6.8 NISQUALLY</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February 28, 2001 at 18:54:32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2">
            <a:extLst>
              <a:ext uri="{FF2B5EF4-FFF2-40B4-BE49-F238E27FC236}">
                <a16:creationId xmlns:a16="http://schemas.microsoft.com/office/drawing/2014/main" id="{A203FBAB-5004-3B4F-8680-A3AC02458D1F}"/>
              </a:ext>
            </a:extLst>
          </p:cNvPr>
          <p:cNvSpPr txBox="1"/>
          <p:nvPr/>
        </p:nvSpPr>
        <p:spPr>
          <a:xfrm>
            <a:off x="334962" y="6258580"/>
            <a:ext cx="8679921" cy="523220"/>
          </a:xfrm>
          <a:prstGeom prst="rect">
            <a:avLst/>
          </a:prstGeom>
          <a:noFill/>
        </p:spPr>
        <p:txBody>
          <a:bodyPr wrap="square" rtlCol="0">
            <a:spAutoFit/>
          </a:bodyPr>
          <a:lstStyle/>
          <a:p>
            <a:endParaRPr lang="en-US" sz="1400" dirty="0"/>
          </a:p>
          <a:p>
            <a:r>
              <a:rPr lang="en-US" sz="1400" dirty="0"/>
              <a:t>Still from animation “Tectonic Earthquakes of the Pacific Northwest”</a:t>
            </a:r>
            <a:r>
              <a:rPr lang="en-US" sz="1400" i="1" dirty="0"/>
              <a:t> </a:t>
            </a:r>
            <a:r>
              <a:rPr lang="en-US" sz="1400" i="1" dirty="0">
                <a:hlinkClick r:id="rId4"/>
              </a:rPr>
              <a:t>www.iris.edu/hq/inclass/animation/376</a:t>
            </a:r>
            <a:endParaRPr lang="en-US" sz="1400" i="1" dirty="0"/>
          </a:p>
        </p:txBody>
      </p:sp>
      <p:pic>
        <p:nvPicPr>
          <p:cNvPr id="4" name="Picture 3" descr="Diagram, schematic&#10;&#10;Description automatically generated">
            <a:extLst>
              <a:ext uri="{FF2B5EF4-FFF2-40B4-BE49-F238E27FC236}">
                <a16:creationId xmlns:a16="http://schemas.microsoft.com/office/drawing/2014/main" id="{44D5C5D0-22CA-4604-9E0B-494582B394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8800" y="2895600"/>
            <a:ext cx="5456238" cy="3520906"/>
          </a:xfrm>
          <a:prstGeom prst="rect">
            <a:avLst/>
          </a:prstGeom>
        </p:spPr>
      </p:pic>
    </p:spTree>
    <p:extLst>
      <p:ext uri="{BB962C8B-B14F-4D97-AF65-F5344CB8AC3E}">
        <p14:creationId xmlns:p14="http://schemas.microsoft.com/office/powerpoint/2010/main" val="38628213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27475</TotalTime>
  <Words>1887</Words>
  <Application>Microsoft Office PowerPoint</Application>
  <PresentationFormat>On-screen Show (4:3)</PresentationFormat>
  <Paragraphs>162</Paragraphs>
  <Slides>16</Slides>
  <Notes>16</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932</cp:revision>
  <dcterms:created xsi:type="dcterms:W3CDTF">2009-05-31T20:07:40Z</dcterms:created>
  <dcterms:modified xsi:type="dcterms:W3CDTF">2021-02-25T07:42:21Z</dcterms:modified>
</cp:coreProperties>
</file>