
<file path=[Content_Types].xml><?xml version="1.0" encoding="utf-8"?>
<Types xmlns="http://schemas.openxmlformats.org/package/2006/content-types">
  <Default Extension="jfif" ContentType="image/jpeg"/>
  <Default Extension="jpeg" ContentType="image/jpeg"/>
  <Default Extension="jpg" ContentType="image/j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347" r:id="rId2"/>
    <p:sldId id="429" r:id="rId3"/>
    <p:sldId id="446" r:id="rId4"/>
    <p:sldId id="442" r:id="rId5"/>
    <p:sldId id="445" r:id="rId6"/>
    <p:sldId id="385" r:id="rId7"/>
    <p:sldId id="427" r:id="rId8"/>
    <p:sldId id="435" r:id="rId9"/>
    <p:sldId id="444" r:id="rId10"/>
    <p:sldId id="441" r:id="rId11"/>
    <p:sldId id="421" r:id="rId12"/>
    <p:sldId id="443" r:id="rId13"/>
    <p:sldId id="431" r:id="rId14"/>
    <p:sldId id="438" r:id="rId15"/>
    <p:sldId id="433" r:id="rId16"/>
    <p:sldId id="373" r:id="rId17"/>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98" autoAdjust="0"/>
    <p:restoredTop sz="93253" autoAdjust="0"/>
  </p:normalViewPr>
  <p:slideViewPr>
    <p:cSldViewPr>
      <p:cViewPr varScale="1">
        <p:scale>
          <a:sx n="68" d="100"/>
          <a:sy n="68" d="100"/>
        </p:scale>
        <p:origin x="134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2/25/2021</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shakealert.org/"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shakealert.org/"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iris.edu/hq/inclass/animation/113"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ea typeface="ＭＳ Ｐゴシック" panose="020B0600070205080204" pitchFamily="34" charset="-128"/>
              </a:rPr>
              <a:t>Más </a:t>
            </a:r>
            <a:r>
              <a:rPr lang="en-US" altLang="en-US" b="1" dirty="0" err="1">
                <a:ea typeface="ＭＳ Ｐゴシック" panose="020B0600070205080204" pitchFamily="34" charset="-128"/>
              </a:rPr>
              <a:t>Información</a:t>
            </a:r>
            <a:r>
              <a:rPr lang="en-US" altLang="en-US" b="1" dirty="0">
                <a:ea typeface="ＭＳ Ｐゴシック" panose="020B0600070205080204" pitchFamily="34" charset="-128"/>
              </a:rPr>
              <a:t>:  </a:t>
            </a:r>
          </a:p>
          <a:p>
            <a:pPr eaLnBrk="1" hangingPunct="1">
              <a:spcBef>
                <a:spcPct val="0"/>
              </a:spcBef>
            </a:pPr>
            <a:r>
              <a:rPr lang="en-US" altLang="en-US" dirty="0">
                <a:ea typeface="ＭＳ Ｐゴシック" panose="020B0600070205080204" pitchFamily="34" charset="-128"/>
              </a:rPr>
              <a:t>https://earthquake.usgs.gov/earthquakes/eventpage/uw10530748/executive</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r>
              <a:rPr lang="en-US" sz="1050" b="1" dirty="0" err="1">
                <a:latin typeface="Arial" charset="0"/>
              </a:rPr>
              <a:t>Animación</a:t>
            </a:r>
            <a:r>
              <a:rPr lang="en-US" sz="1050" b="1" dirty="0">
                <a:latin typeface="Arial" charset="0"/>
              </a:rPr>
              <a:t> </a:t>
            </a:r>
            <a:r>
              <a:rPr lang="en-US" sz="1050" b="1" dirty="0" err="1">
                <a:latin typeface="Arial" charset="0"/>
              </a:rPr>
              <a:t>completa</a:t>
            </a:r>
            <a:r>
              <a:rPr lang="en-US" sz="1050" b="1" dirty="0">
                <a:latin typeface="Arial" charset="0"/>
              </a:rPr>
              <a:t>:</a:t>
            </a:r>
          </a:p>
          <a:p>
            <a:pPr>
              <a:defRPr/>
            </a:pPr>
            <a:r>
              <a:rPr lang="en-US" sz="1050" i="1" dirty="0">
                <a:hlinkClick r:id="rId3"/>
              </a:rPr>
              <a:t>www.iris.edu/hq/inclass/animation/376</a:t>
            </a:r>
            <a:endParaRPr lang="en-US" sz="1050" dirty="0">
              <a:latin typeface="Arial" charset="0"/>
            </a:endParaRPr>
          </a:p>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10</a:t>
            </a:fld>
            <a:endParaRPr lang="en-US" altLang="en-US" sz="1200">
              <a:latin typeface="Calibri" panose="020F0502020204030204" pitchFamily="34" charset="0"/>
            </a:endParaRPr>
          </a:p>
        </p:txBody>
      </p:sp>
    </p:spTree>
    <p:extLst>
      <p:ext uri="{BB962C8B-B14F-4D97-AF65-F5344CB8AC3E}">
        <p14:creationId xmlns:p14="http://schemas.microsoft.com/office/powerpoint/2010/main" val="33162369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BD0B6430-F693-40A5-B6E4-90BF742B069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D5B762CA-40D9-4BF9-A9C3-31CB5C10FD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800" b="1" dirty="0">
                <a:solidFill>
                  <a:srgbClr val="393996"/>
                </a:solidFill>
                <a:ea typeface="ＭＳ Ｐゴシック" panose="020B0600070205080204" pitchFamily="34" charset="-128"/>
              </a:rPr>
              <a:t>Animación </a:t>
            </a:r>
            <a:r>
              <a:rPr lang="es-ES_tradnl" altLang="en-US" sz="800" b="1" noProof="0" dirty="0">
                <a:solidFill>
                  <a:srgbClr val="393996"/>
                </a:solidFill>
                <a:ea typeface="ＭＳ Ｐゴシック" panose="020B0600070205080204" pitchFamily="34" charset="-128"/>
              </a:rPr>
              <a:t>Relevante</a:t>
            </a:r>
            <a:r>
              <a:rPr lang="es-ES_tradnl" altLang="en-US" sz="800" b="1" dirty="0">
                <a:solidFill>
                  <a:srgbClr val="393996"/>
                </a:solidFill>
                <a:ea typeface="ＭＳ Ｐゴシック" panose="020B0600070205080204" pitchFamily="34" charset="-128"/>
              </a:rPr>
              <a:t>:</a:t>
            </a:r>
          </a:p>
          <a:p>
            <a:r>
              <a:rPr lang="es-ES" sz="1000" kern="1200" dirty="0">
                <a:solidFill>
                  <a:schemeClr val="tx1"/>
                </a:solidFill>
                <a:effectLst/>
                <a:latin typeface="+mn-lt"/>
                <a:ea typeface="ＭＳ Ｐゴシック" charset="0"/>
                <a:cs typeface="+mn-cs"/>
              </a:rPr>
              <a:t>Entendiendo los mecanismos focales </a:t>
            </a:r>
            <a:r>
              <a:rPr lang="es-ES" sz="1000" u="sng" kern="1200" dirty="0">
                <a:solidFill>
                  <a:schemeClr val="tx1"/>
                </a:solidFill>
                <a:effectLst/>
                <a:latin typeface="+mn-lt"/>
                <a:ea typeface="ＭＳ Ｐゴシック" charset="0"/>
                <a:cs typeface="+mn-cs"/>
                <a:hlinkClick r:id="rId3"/>
              </a:rPr>
              <a:t>http://www.iris.edu/hq/programs/education_and_outreach/animations/25</a:t>
            </a:r>
            <a:endParaRPr lang="en-US" sz="1000" kern="1200" dirty="0">
              <a:solidFill>
                <a:schemeClr val="tx1"/>
              </a:solidFill>
              <a:effectLst/>
              <a:latin typeface="+mn-lt"/>
              <a:ea typeface="ＭＳ Ｐゴシック" charset="0"/>
              <a:cs typeface="+mn-cs"/>
            </a:endParaRPr>
          </a:p>
          <a:p>
            <a:endParaRPr lang="en-US" altLang="en-US" sz="1000" dirty="0"/>
          </a:p>
        </p:txBody>
      </p:sp>
      <p:sp>
        <p:nvSpPr>
          <p:cNvPr id="16388" name="Slide Number Placeholder 3">
            <a:extLst>
              <a:ext uri="{FF2B5EF4-FFF2-40B4-BE49-F238E27FC236}">
                <a16:creationId xmlns:a16="http://schemas.microsoft.com/office/drawing/2014/main" id="{141C53C4-3F01-4876-9906-87FC9A1B300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50D51C7-D832-4388-9A7F-A22CF903D803}" type="slidenum">
              <a:rPr lang="en-US" altLang="en-US" smtClean="0"/>
              <a:pPr>
                <a:spcBef>
                  <a:spcPct val="0"/>
                </a:spcBef>
              </a:pPr>
              <a:t>11</a:t>
            </a:fld>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sz="1200" dirty="0">
                <a:latin typeface="Arial" panose="020B0604020202020204" pitchFamily="34" charset="0"/>
              </a:rPr>
              <a:t>  </a:t>
            </a:r>
            <a:r>
              <a:rPr lang="es-ES_tradnl" altLang="en-US" sz="1200" noProof="0" dirty="0">
                <a:latin typeface="Arial" panose="020B0604020202020204" pitchFamily="34" charset="0"/>
              </a:rPr>
              <a:t>Obtenga más información sobre </a:t>
            </a:r>
            <a:r>
              <a:rPr lang="es-ES_tradnl" altLang="en-US" sz="1200" noProof="0" dirty="0" err="1">
                <a:latin typeface="Arial" panose="020B0604020202020204" pitchFamily="34" charset="0"/>
              </a:rPr>
              <a:t>ShakeAlert</a:t>
            </a:r>
            <a:r>
              <a:rPr lang="es-ES_tradnl" altLang="en-US" sz="1200" noProof="0" dirty="0">
                <a:latin typeface="Arial" panose="020B0604020202020204" pitchFamily="34" charset="0"/>
              </a:rPr>
              <a:t> en </a:t>
            </a:r>
            <a:r>
              <a:rPr lang="es-ES_tradnl" sz="1200" b="0" i="0" noProof="0" dirty="0">
                <a:solidFill>
                  <a:srgbClr val="1155CC"/>
                </a:solidFill>
                <a:effectLst/>
                <a:latin typeface="Calibri" panose="020F0502020204030204" pitchFamily="34" charset="0"/>
                <a:hlinkClick r:id="rId3"/>
              </a:rPr>
              <a:t>https://www.ShakeAlert.org</a:t>
            </a:r>
            <a:r>
              <a:rPr lang="es-ES_tradnl" sz="1200" b="0" i="0" noProof="0" dirty="0">
                <a:solidFill>
                  <a:srgbClr val="000000"/>
                </a:solidFill>
                <a:effectLst/>
                <a:latin typeface="Calibri" panose="020F0502020204030204" pitchFamily="34" charset="0"/>
              </a:rPr>
              <a:t> </a:t>
            </a:r>
            <a:endParaRPr lang="es-ES_tradnl" altLang="en-US" sz="1200" noProof="0" dirty="0">
              <a:latin typeface="Arial" panose="020B0604020202020204" pitchFamily="34" charset="0"/>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12</a:t>
            </a:fld>
            <a:endParaRPr lang="en-US" altLang="en-US" sz="1300"/>
          </a:p>
        </p:txBody>
      </p:sp>
    </p:spTree>
    <p:extLst>
      <p:ext uri="{BB962C8B-B14F-4D97-AF65-F5344CB8AC3E}">
        <p14:creationId xmlns:p14="http://schemas.microsoft.com/office/powerpoint/2010/main" val="29623920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_tradnl" altLang="en-US" sz="1200" noProof="0" dirty="0">
                <a:latin typeface="Arial" panose="020B0604020202020204" pitchFamily="34" charset="0"/>
              </a:rPr>
              <a:t>Obtenga más información sobre </a:t>
            </a:r>
            <a:r>
              <a:rPr lang="es-ES_tradnl" altLang="en-US" sz="1200" noProof="0" dirty="0" err="1">
                <a:latin typeface="Arial" panose="020B0604020202020204" pitchFamily="34" charset="0"/>
              </a:rPr>
              <a:t>ShakeAlert</a:t>
            </a:r>
            <a:r>
              <a:rPr lang="es-ES_tradnl" altLang="en-US" sz="1200" noProof="0" dirty="0">
                <a:latin typeface="Arial" panose="020B0604020202020204" pitchFamily="34" charset="0"/>
              </a:rPr>
              <a:t> en </a:t>
            </a:r>
            <a:r>
              <a:rPr lang="es-ES_tradnl" sz="1200" b="0" i="0" noProof="0" dirty="0">
                <a:solidFill>
                  <a:srgbClr val="1155CC"/>
                </a:solidFill>
                <a:effectLst/>
                <a:latin typeface="Calibri" panose="020F0502020204030204" pitchFamily="34" charset="0"/>
                <a:hlinkClick r:id="rId3"/>
              </a:rPr>
              <a:t>https://www.ShakeAlert.org</a:t>
            </a:r>
            <a:r>
              <a:rPr lang="es-ES_tradnl" sz="1200" b="0" i="0" noProof="0" dirty="0">
                <a:solidFill>
                  <a:srgbClr val="000000"/>
                </a:solidFill>
                <a:effectLst/>
                <a:latin typeface="Calibri" panose="020F0502020204030204" pitchFamily="34" charset="0"/>
              </a:rPr>
              <a:t> </a:t>
            </a: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13</a:t>
            </a:fld>
            <a:endParaRPr lang="en-US" altLang="en-US" sz="1300"/>
          </a:p>
        </p:txBody>
      </p:sp>
    </p:spTree>
    <p:extLst>
      <p:ext uri="{BB962C8B-B14F-4D97-AF65-F5344CB8AC3E}">
        <p14:creationId xmlns:p14="http://schemas.microsoft.com/office/powerpoint/2010/main" val="10580970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None/>
            </a:pPr>
            <a:r>
              <a:rPr lang="en-US" altLang="en-US" sz="1200" dirty="0" err="1">
                <a:latin typeface="Arial" panose="020B0604020202020204" pitchFamily="34" charset="0"/>
              </a:rPr>
              <a:t>Obtenga</a:t>
            </a:r>
            <a:r>
              <a:rPr lang="en-US" altLang="en-US" sz="1200" dirty="0">
                <a:latin typeface="Arial" panose="020B0604020202020204" pitchFamily="34" charset="0"/>
              </a:rPr>
              <a:t> </a:t>
            </a:r>
            <a:r>
              <a:rPr lang="en-US" altLang="en-US" sz="1200" dirty="0" err="1">
                <a:latin typeface="Arial" panose="020B0604020202020204" pitchFamily="34" charset="0"/>
              </a:rPr>
              <a:t>más</a:t>
            </a:r>
            <a:r>
              <a:rPr lang="en-US" altLang="en-US" sz="1200" dirty="0">
                <a:latin typeface="Arial" panose="020B0604020202020204" pitchFamily="34" charset="0"/>
              </a:rPr>
              <a:t> </a:t>
            </a:r>
            <a:r>
              <a:rPr lang="en-US" altLang="en-US" sz="1200" dirty="0" err="1">
                <a:latin typeface="Arial" panose="020B0604020202020204" pitchFamily="34" charset="0"/>
              </a:rPr>
              <a:t>información</a:t>
            </a:r>
            <a:r>
              <a:rPr lang="en-US" altLang="en-US" sz="1200" dirty="0">
                <a:latin typeface="Arial" panose="020B0604020202020204" pitchFamily="34" charset="0"/>
              </a:rPr>
              <a:t> </a:t>
            </a:r>
            <a:r>
              <a:rPr lang="en-US" altLang="en-US" sz="1200" dirty="0" err="1">
                <a:latin typeface="Arial" panose="020B0604020202020204" pitchFamily="34" charset="0"/>
              </a:rPr>
              <a:t>sobre</a:t>
            </a:r>
            <a:r>
              <a:rPr lang="en-US" altLang="en-US" sz="1200" dirty="0">
                <a:latin typeface="Arial" panose="020B0604020202020204" pitchFamily="34" charset="0"/>
              </a:rPr>
              <a:t> </a:t>
            </a:r>
            <a:r>
              <a:rPr lang="en-US" altLang="en-US" sz="1200" dirty="0" err="1">
                <a:latin typeface="Arial" panose="020B0604020202020204" pitchFamily="34" charset="0"/>
              </a:rPr>
              <a:t>ShakeAlert</a:t>
            </a:r>
            <a:r>
              <a:rPr lang="en-US" altLang="en-US" sz="1200" dirty="0">
                <a:latin typeface="Arial" panose="020B0604020202020204" pitchFamily="34" charset="0"/>
              </a:rPr>
              <a:t> </a:t>
            </a:r>
            <a:r>
              <a:rPr lang="en-US" altLang="en-US" sz="1200" dirty="0" err="1">
                <a:latin typeface="Arial" panose="020B0604020202020204" pitchFamily="34" charset="0"/>
              </a:rPr>
              <a:t>en</a:t>
            </a:r>
            <a:r>
              <a:rPr lang="en-US" altLang="en-US" sz="1200" dirty="0">
                <a:latin typeface="Arial" panose="020B0604020202020204" pitchFamily="34" charset="0"/>
              </a:rPr>
              <a:t> </a:t>
            </a:r>
            <a:r>
              <a:rPr lang="en-US" sz="1200" b="0" i="0" dirty="0">
                <a:solidFill>
                  <a:srgbClr val="1155CC"/>
                </a:solidFill>
                <a:effectLst/>
                <a:latin typeface="Calibri" panose="020F0502020204030204" pitchFamily="34" charset="0"/>
                <a:hlinkClick r:id="rId3"/>
              </a:rPr>
              <a:t>https://www.ShakeAlert.org</a:t>
            </a:r>
            <a:r>
              <a:rPr lang="en-US" sz="1200" b="0" i="0" dirty="0">
                <a:solidFill>
                  <a:srgbClr val="000000"/>
                </a:solidFill>
                <a:effectLst/>
                <a:latin typeface="Calibri" panose="020F0502020204030204" pitchFamily="34" charset="0"/>
              </a:rPr>
              <a:t> </a:t>
            </a:r>
            <a:endParaRPr lang="en-US" altLang="en-US" sz="1200" dirty="0">
              <a:latin typeface="Arial" panose="020B0604020202020204" pitchFamily="34" charset="0"/>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14</a:t>
            </a:fld>
            <a:endParaRPr lang="en-US" altLang="en-US" sz="1300"/>
          </a:p>
        </p:txBody>
      </p:sp>
    </p:spTree>
    <p:extLst>
      <p:ext uri="{BB962C8B-B14F-4D97-AF65-F5344CB8AC3E}">
        <p14:creationId xmlns:p14="http://schemas.microsoft.com/office/powerpoint/2010/main" val="15319495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15</a:t>
            </a:fld>
            <a:endParaRPr lang="en-US" altLang="en-US" sz="1300"/>
          </a:p>
        </p:txBody>
      </p:sp>
    </p:spTree>
    <p:extLst>
      <p:ext uri="{BB962C8B-B14F-4D97-AF65-F5344CB8AC3E}">
        <p14:creationId xmlns:p14="http://schemas.microsoft.com/office/powerpoint/2010/main" val="14934357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16</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2</a:t>
            </a:fld>
            <a:endParaRPr lang="en-US" altLang="en-US" sz="1300"/>
          </a:p>
        </p:txBody>
      </p:sp>
    </p:spTree>
    <p:extLst>
      <p:ext uri="{BB962C8B-B14F-4D97-AF65-F5344CB8AC3E}">
        <p14:creationId xmlns:p14="http://schemas.microsoft.com/office/powerpoint/2010/main" val="15348463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_tradnl" altLang="en-US" b="1" noProof="0" dirty="0">
                <a:ea typeface="ＭＳ Ｐゴシック" panose="020B0600070205080204" pitchFamily="34" charset="-128"/>
              </a:rPr>
              <a:t>Animaciones Relevantes:</a:t>
            </a:r>
          </a:p>
          <a:p>
            <a:pPr eaLnBrk="1" hangingPunct="1">
              <a:spcBef>
                <a:spcPct val="0"/>
              </a:spcBef>
            </a:pPr>
            <a:r>
              <a:rPr lang="es-ES_tradnl" altLang="en-US" noProof="0" dirty="0">
                <a:ea typeface="ＭＳ Ｐゴシック" panose="020B0600070205080204" pitchFamily="34" charset="-128"/>
              </a:rPr>
              <a:t>https://</a:t>
            </a:r>
            <a:r>
              <a:rPr lang="es-ES_tradnl" altLang="en-US" noProof="0" dirty="0" err="1">
                <a:ea typeface="ＭＳ Ｐゴシック" panose="020B0600070205080204" pitchFamily="34" charset="-128"/>
              </a:rPr>
              <a:t>www.iris.edu</a:t>
            </a:r>
            <a:r>
              <a:rPr lang="es-ES_tradnl" altLang="en-US" noProof="0" dirty="0">
                <a:ea typeface="ＭＳ Ｐゴシック" panose="020B0600070205080204" pitchFamily="34" charset="-128"/>
              </a:rPr>
              <a:t>/</a:t>
            </a:r>
            <a:r>
              <a:rPr lang="es-ES_tradnl" altLang="en-US" noProof="0" dirty="0" err="1">
                <a:ea typeface="ＭＳ Ｐゴシック" panose="020B0600070205080204" pitchFamily="34" charset="-128"/>
              </a:rPr>
              <a:t>hq</a:t>
            </a:r>
            <a:r>
              <a:rPr lang="es-ES_tradnl" altLang="en-US" noProof="0" dirty="0">
                <a:ea typeface="ＭＳ Ｐゴシック" panose="020B0600070205080204" pitchFamily="34" charset="-128"/>
              </a:rPr>
              <a:t>/</a:t>
            </a:r>
            <a:r>
              <a:rPr lang="es-ES_tradnl" altLang="en-US" noProof="0" dirty="0" err="1">
                <a:ea typeface="ＭＳ Ｐゴシック" panose="020B0600070205080204" pitchFamily="34" charset="-128"/>
              </a:rPr>
              <a:t>inclass</a:t>
            </a:r>
            <a:r>
              <a:rPr lang="es-ES_tradnl" altLang="en-US" noProof="0" dirty="0">
                <a:ea typeface="ＭＳ Ｐゴシック" panose="020B0600070205080204" pitchFamily="34" charset="-128"/>
              </a:rPr>
              <a:t>/</a:t>
            </a:r>
            <a:r>
              <a:rPr lang="es-ES_tradnl" altLang="en-US" noProof="0" dirty="0" err="1">
                <a:ea typeface="ＭＳ Ｐゴシック" panose="020B0600070205080204" pitchFamily="34" charset="-128"/>
              </a:rPr>
              <a:t>animation</a:t>
            </a:r>
            <a:r>
              <a:rPr lang="es-ES_tradnl" altLang="en-US" noProof="0" dirty="0">
                <a:ea typeface="ＭＳ Ｐゴシック" panose="020B0600070205080204" pitchFamily="34" charset="-128"/>
              </a:rPr>
              <a:t>/112</a:t>
            </a:r>
          </a:p>
          <a:p>
            <a:pPr eaLnBrk="1" hangingPunct="1">
              <a:spcBef>
                <a:spcPct val="0"/>
              </a:spcBef>
            </a:pPr>
            <a:r>
              <a:rPr lang="en-US" b="0" i="0" dirty="0">
                <a:solidFill>
                  <a:srgbClr val="1155CC"/>
                </a:solidFill>
                <a:effectLst/>
                <a:latin typeface="Arial" panose="020B0604020202020204" pitchFamily="34" charset="0"/>
                <a:hlinkClick r:id="rId3"/>
              </a:rPr>
              <a:t>https://www.iris.edu/hq/inclass/animation/113</a:t>
            </a: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3</a:t>
            </a:fld>
            <a:endParaRPr lang="en-US" altLang="en-US" sz="1300"/>
          </a:p>
        </p:txBody>
      </p:sp>
    </p:spTree>
    <p:extLst>
      <p:ext uri="{BB962C8B-B14F-4D97-AF65-F5344CB8AC3E}">
        <p14:creationId xmlns:p14="http://schemas.microsoft.com/office/powerpoint/2010/main" val="370427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4</a:t>
            </a:fld>
            <a:endParaRPr lang="en-US" altLang="en-US" sz="1300"/>
          </a:p>
        </p:txBody>
      </p:sp>
    </p:spTree>
    <p:extLst>
      <p:ext uri="{BB962C8B-B14F-4D97-AF65-F5344CB8AC3E}">
        <p14:creationId xmlns:p14="http://schemas.microsoft.com/office/powerpoint/2010/main" val="2573957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a:ea typeface="ＭＳ Ｐゴシック" panose="020B0600070205080204" pitchFamily="34" charset="-128"/>
              </a:rPr>
              <a:t>Video del WSDOT</a:t>
            </a:r>
            <a:r>
              <a:rPr lang="en-US" altLang="en-US" dirty="0">
                <a:ea typeface="ＭＳ Ｐゴシック" panose="020B0600070205080204" pitchFamily="34" charset="-128"/>
              </a:rPr>
              <a:t>:  </a:t>
            </a:r>
          </a:p>
          <a:p>
            <a:pPr eaLnBrk="1" hangingPunct="1">
              <a:spcBef>
                <a:spcPct val="0"/>
              </a:spcBef>
            </a:pPr>
            <a:r>
              <a:rPr lang="en-US" altLang="en-US" dirty="0">
                <a:ea typeface="ＭＳ Ｐゴシック" panose="020B0600070205080204" pitchFamily="34" charset="-128"/>
              </a:rPr>
              <a:t>https://www.youtube.com/watch?v=h19TQzw8H1w&amp;feature=emb_logo</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5</a:t>
            </a:fld>
            <a:endParaRPr lang="en-US" altLang="en-US" sz="1300"/>
          </a:p>
        </p:txBody>
      </p:sp>
    </p:spTree>
    <p:extLst>
      <p:ext uri="{BB962C8B-B14F-4D97-AF65-F5344CB8AC3E}">
        <p14:creationId xmlns:p14="http://schemas.microsoft.com/office/powerpoint/2010/main" val="10980361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modificación de la escala de intensidad de  </a:t>
            </a:r>
            <a:r>
              <a:rPr lang="es-ES" altLang="en-US" dirty="0" err="1">
                <a:ea typeface="ＭＳ Ｐゴシック" panose="020B0600070205080204" pitchFamily="34" charset="-128"/>
              </a:rPr>
              <a:t>Marcelli</a:t>
            </a:r>
            <a:r>
              <a:rPr lang="es-ES" altLang="en-US" dirty="0">
                <a:ea typeface="ＭＳ Ｐゴシック" panose="020B0600070205080204" pitchFamily="34" charset="-128"/>
              </a:rPr>
              <a:t> es una escala de diez niveles, numeradas del  I al X. Los números bajos representan los niveles de movimientos imperceptibles, X representa destrucción total.</a:t>
            </a:r>
            <a:endParaRPr lang="en-US" altLang="en-US"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a:p>
            <a:r>
              <a:rPr lang="es-ES_tradnl" altLang="en-US" b="1" dirty="0">
                <a:ea typeface="ＭＳ Ｐゴシック" panose="020B0600070205080204" pitchFamily="34" charset="-128"/>
              </a:rPr>
              <a:t>Animación Relevante: </a:t>
            </a:r>
            <a:endParaRPr lang="en-US" altLang="en-US" dirty="0">
              <a:ea typeface="ＭＳ Ｐゴシック" panose="020B0600070205080204" pitchFamily="34" charset="-128"/>
            </a:endParaRPr>
          </a:p>
          <a:p>
            <a:r>
              <a:rPr lang="es-ES_tradnl" altLang="en-US" dirty="0">
                <a:ea typeface="ＭＳ Ｐゴシック" panose="020B0600070205080204" pitchFamily="34" charset="-128"/>
              </a:rPr>
              <a:t>Intensidad de Terremotos:  </a:t>
            </a:r>
            <a:r>
              <a:rPr lang="es-ES_tradnl" altLang="en-US" u="sng" dirty="0">
                <a:ea typeface="ＭＳ Ｐゴシック" panose="020B0600070205080204" pitchFamily="34" charset="-128"/>
                <a:hlinkClick r:id="rId3"/>
              </a:rPr>
              <a:t>https://www.iris.edu/hq/inclass/animation/earthquake_intensity</a:t>
            </a:r>
            <a:endParaRPr lang="en-US" altLang="en-US" dirty="0">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6</a:t>
            </a:fld>
            <a:endParaRPr lang="en-US" altLang="en-US">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7</a:t>
            </a:fld>
            <a:endParaRPr lang="en-US" altLang="en-US" sz="1200">
              <a:latin typeface="Calibri" panose="020F0502020204030204" pitchFamily="34" charset="0"/>
            </a:endParaRPr>
          </a:p>
        </p:txBody>
      </p:sp>
    </p:spTree>
    <p:extLst>
      <p:ext uri="{BB962C8B-B14F-4D97-AF65-F5344CB8AC3E}">
        <p14:creationId xmlns:p14="http://schemas.microsoft.com/office/powerpoint/2010/main" val="25051376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8</a:t>
            </a:fld>
            <a:endParaRPr lang="en-US" altLang="en-US" sz="1200">
              <a:latin typeface="Calibri" panose="020F0502020204030204" pitchFamily="34" charset="0"/>
            </a:endParaRPr>
          </a:p>
        </p:txBody>
      </p:sp>
    </p:spTree>
    <p:extLst>
      <p:ext uri="{BB962C8B-B14F-4D97-AF65-F5344CB8AC3E}">
        <p14:creationId xmlns:p14="http://schemas.microsoft.com/office/powerpoint/2010/main" val="555322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8558853F-AAAA-6548-AD33-BE2CA6902D4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B4086C77-A5C4-4CB8-A85C-03B8AAEA474B}"/>
              </a:ext>
            </a:extLst>
          </p:cNvPr>
          <p:cNvSpPr>
            <a:spLocks noGrp="1"/>
          </p:cNvSpPr>
          <p:nvPr>
            <p:ph type="body" idx="1"/>
          </p:nvPr>
        </p:nvSpPr>
        <p:spPr bwMode="auto">
          <a:extLst>
            <a:ext uri="{909E8E84-426E-40dd-AFC4-6F175D3DCCD1}"/>
            <a:ext uri="{91240B29-F687-4f45-9708-019B960494DF}"/>
            <a:ext uri="{FAA26D3D-D897-4be2-8F04-BA451C77F1D7}"/>
          </a:extLst>
        </p:spPr>
        <p:txBody>
          <a:bodyPr wrap="square" numCol="1" anchor="t" anchorCtr="0" compatLnSpc="1">
            <a:prstTxWarp prst="textNoShape">
              <a:avLst/>
            </a:prstTxWarp>
          </a:bodyPr>
          <a:lstStyle/>
          <a:p>
            <a:pPr>
              <a:defRPr/>
            </a:pPr>
            <a:r>
              <a:rPr lang="en-US" sz="1050" b="1" dirty="0" err="1">
                <a:latin typeface="Arial" charset="0"/>
              </a:rPr>
              <a:t>Animación</a:t>
            </a:r>
            <a:r>
              <a:rPr lang="en-US" sz="1050" b="1" dirty="0">
                <a:latin typeface="Arial" charset="0"/>
              </a:rPr>
              <a:t> </a:t>
            </a:r>
            <a:r>
              <a:rPr lang="en-US" sz="1050" b="1" dirty="0" err="1">
                <a:latin typeface="Arial" charset="0"/>
              </a:rPr>
              <a:t>relacionada:</a:t>
            </a:r>
            <a:r>
              <a:rPr lang="en-US" sz="1050" i="1" dirty="0" err="1">
                <a:hlinkClick r:id="rId3"/>
              </a:rPr>
              <a:t>www.iris.edu</a:t>
            </a:r>
            <a:r>
              <a:rPr lang="en-US" sz="1050" i="1" dirty="0">
                <a:hlinkClick r:id="rId3"/>
              </a:rPr>
              <a:t>/hq/inclass/animation/376</a:t>
            </a:r>
            <a:endParaRPr lang="en-US" sz="1050" dirty="0">
              <a:latin typeface="Arial" charset="0"/>
            </a:endParaRPr>
          </a:p>
        </p:txBody>
      </p:sp>
      <p:sp>
        <p:nvSpPr>
          <p:cNvPr id="14340" name="Slide Number Placeholder 3">
            <a:extLst>
              <a:ext uri="{FF2B5EF4-FFF2-40B4-BE49-F238E27FC236}">
                <a16:creationId xmlns:a16="http://schemas.microsoft.com/office/drawing/2014/main" id="{48CEAA10-32F4-CA4B-80C5-27AE4AF594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71CFD57-DB83-6B4B-B9D6-3687D639726C}" type="slidenum">
              <a:rPr lang="en-US" altLang="en-US" sz="1200">
                <a:latin typeface="Calibri" panose="020F0502020204030204" pitchFamily="34" charset="0"/>
              </a:rPr>
              <a:pPr/>
              <a:t>9</a:t>
            </a:fld>
            <a:endParaRPr lang="en-US" altLang="en-US" sz="1200">
              <a:latin typeface="Calibri" panose="020F0502020204030204" pitchFamily="34" charset="0"/>
            </a:endParaRPr>
          </a:p>
        </p:txBody>
      </p:sp>
    </p:spTree>
    <p:extLst>
      <p:ext uri="{BB962C8B-B14F-4D97-AF65-F5344CB8AC3E}">
        <p14:creationId xmlns:p14="http://schemas.microsoft.com/office/powerpoint/2010/main" val="666269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2/25/2021</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2/25/2021</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2/25/2021</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2/25/2021</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2/25/2021</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2/25/2021</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2/25/2021</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2/25/2021</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2/25/2021</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2/25/2021</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2/25/2021</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2/25/2021</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9.pn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3.jp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4.jp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5.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hyperlink" Target="about:blank" TargetMode="External"/><Relationship Id="rId5" Type="http://schemas.openxmlformats.org/officeDocument/2006/relationships/image" Target="../media/image1.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hyperlink" Target="about:blank" TargetMode="External"/><Relationship Id="rId5" Type="http://schemas.openxmlformats.org/officeDocument/2006/relationships/image" Target="../media/image31.png"/><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xml"/><Relationship Id="rId7" Type="http://schemas.openxmlformats.org/officeDocument/2006/relationships/image" Target="../media/image7.jp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jpg"/><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2.jfif"/><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6.jpg"/><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8.jpg"/><Relationship Id="rId4" Type="http://schemas.openxmlformats.org/officeDocument/2006/relationships/hyperlink" Target="about:blank"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B4D95A21-4A20-433F-B4E6-82F1CFEB2B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6,8 NISQUALLY</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28 de Febrero, 2001 a las 18:54:32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288471" y="1066800"/>
            <a:ext cx="3133186"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Un terremoto de magnitud 6,8 en </a:t>
            </a:r>
            <a:r>
              <a:rPr lang="es-ES_tradnl" altLang="en-US" sz="1600" dirty="0" err="1">
                <a:latin typeface="Arial" panose="020B0604020202020204" pitchFamily="34" charset="0"/>
              </a:rPr>
              <a:t>Nisqually</a:t>
            </a:r>
            <a:r>
              <a:rPr lang="es-ES_tradnl" altLang="en-US" sz="1600" dirty="0">
                <a:latin typeface="Arial" panose="020B0604020202020204" pitchFamily="34" charset="0"/>
              </a:rPr>
              <a:t> ocurrió a pocos minutos antes de las 11 AM hora local del miércoles 28 de febrero de 2001 a una profundidad de 51,8 km (32 millas). Este terremoto se sintió desde el centro de </a:t>
            </a:r>
            <a:r>
              <a:rPr lang="es-ES_tradnl" altLang="en-US" sz="1600" dirty="0" err="1">
                <a:latin typeface="Arial" panose="020B0604020202020204" pitchFamily="34" charset="0"/>
              </a:rPr>
              <a:t>Oregon</a:t>
            </a:r>
            <a:r>
              <a:rPr lang="es-ES_tradnl" altLang="en-US" sz="1600" dirty="0">
                <a:latin typeface="Arial" panose="020B0604020202020204" pitchFamily="34" charset="0"/>
              </a:rPr>
              <a:t> hasta el sur de la Columbia Británica y tan lejos al este como el noroeste de Montana.</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Una persona falleció y aproximadamente 400 personas resultaron heridas como consecuencia de este terremoto. Hubo daños en el área de Seattle a Olympia, deslizamientos de tierra y licuefacción generalizados.</a:t>
            </a:r>
          </a:p>
        </p:txBody>
      </p:sp>
      <p:pic>
        <p:nvPicPr>
          <p:cNvPr id="5" name="Picture 4">
            <a:extLst>
              <a:ext uri="{FF2B5EF4-FFF2-40B4-BE49-F238E27FC236}">
                <a16:creationId xmlns:a16="http://schemas.microsoft.com/office/drawing/2014/main" id="{3E39F473-2E60-4D45-8432-10185D59AEF9}"/>
              </a:ext>
            </a:extLst>
          </p:cNvPr>
          <p:cNvPicPr>
            <a:picLocks noChangeAspect="1"/>
          </p:cNvPicPr>
          <p:nvPr/>
        </p:nvPicPr>
        <p:blipFill>
          <a:blip r:embed="rId4"/>
          <a:stretch>
            <a:fillRect/>
          </a:stretch>
        </p:blipFill>
        <p:spPr>
          <a:xfrm>
            <a:off x="4767264" y="4313667"/>
            <a:ext cx="4140200" cy="2268110"/>
          </a:xfrm>
          <a:prstGeom prst="rect">
            <a:avLst/>
          </a:prstGeom>
        </p:spPr>
      </p:pic>
      <p:sp>
        <p:nvSpPr>
          <p:cNvPr id="7" name="TextBox 6">
            <a:extLst>
              <a:ext uri="{FF2B5EF4-FFF2-40B4-BE49-F238E27FC236}">
                <a16:creationId xmlns:a16="http://schemas.microsoft.com/office/drawing/2014/main" id="{9A569467-4FEC-3549-9694-3DF83E2B9C49}"/>
              </a:ext>
            </a:extLst>
          </p:cNvPr>
          <p:cNvSpPr txBox="1"/>
          <p:nvPr/>
        </p:nvSpPr>
        <p:spPr>
          <a:xfrm>
            <a:off x="6495629" y="5105399"/>
            <a:ext cx="914400" cy="246221"/>
          </a:xfrm>
          <a:prstGeom prst="rect">
            <a:avLst/>
          </a:prstGeom>
          <a:noFill/>
          <a:ln>
            <a:noFill/>
            <a:headEnd type="none" w="med" len="med"/>
            <a:tailEnd type="arrow" w="med" len="med"/>
          </a:ln>
        </p:spPr>
        <p:txBody>
          <a:bodyPr wrap="square" rtlCol="0">
            <a:spAutoFit/>
          </a:bodyPr>
          <a:lstStyle/>
          <a:p>
            <a:r>
              <a:rPr lang="es-ES_tradnl" sz="500" dirty="0"/>
              <a:t>Mount</a:t>
            </a:r>
          </a:p>
          <a:p>
            <a:r>
              <a:rPr lang="es-ES_tradnl" sz="500" dirty="0"/>
              <a:t> </a:t>
            </a:r>
            <a:r>
              <a:rPr lang="es-ES_tradnl" sz="500" dirty="0" err="1"/>
              <a:t>Rainier</a:t>
            </a:r>
            <a:endParaRPr lang="es-ES_tradnl" sz="500" dirty="0"/>
          </a:p>
        </p:txBody>
      </p:sp>
      <p:cxnSp>
        <p:nvCxnSpPr>
          <p:cNvPr id="10" name="Straight Arrow Connector 9">
            <a:extLst>
              <a:ext uri="{FF2B5EF4-FFF2-40B4-BE49-F238E27FC236}">
                <a16:creationId xmlns:a16="http://schemas.microsoft.com/office/drawing/2014/main" id="{DD22FAF1-D60E-A34E-9039-C2723DEF4FBA}"/>
              </a:ext>
            </a:extLst>
          </p:cNvPr>
          <p:cNvCxnSpPr>
            <a:cxnSpLocks/>
          </p:cNvCxnSpPr>
          <p:nvPr/>
        </p:nvCxnSpPr>
        <p:spPr>
          <a:xfrm flipH="1">
            <a:off x="6400801" y="5190038"/>
            <a:ext cx="152399" cy="0"/>
          </a:xfrm>
          <a:prstGeom prst="straightConnector1">
            <a:avLst/>
          </a:prstGeom>
          <a:ln w="6350">
            <a:solidFill>
              <a:schemeClr val="tx1"/>
            </a:solidFill>
            <a:headEnd type="none" w="med" len="med"/>
            <a:tailEnd type="arrow" w="med" len="med"/>
          </a:ln>
          <a:effectLst/>
        </p:spPr>
        <p:style>
          <a:lnRef idx="1">
            <a:schemeClr val="dk1"/>
          </a:lnRef>
          <a:fillRef idx="0">
            <a:schemeClr val="dk1"/>
          </a:fillRef>
          <a:effectRef idx="0">
            <a:schemeClr val="dk1"/>
          </a:effectRef>
          <a:fontRef idx="minor">
            <a:schemeClr val="tx1"/>
          </a:fontRef>
        </p:style>
      </p:cxnSp>
      <p:sp>
        <p:nvSpPr>
          <p:cNvPr id="14" name="TextBox 15">
            <a:extLst>
              <a:ext uri="{FF2B5EF4-FFF2-40B4-BE49-F238E27FC236}">
                <a16:creationId xmlns:a16="http://schemas.microsoft.com/office/drawing/2014/main" id="{D7BDACFB-67B0-274C-906D-631C797E6ACF}"/>
              </a:ext>
            </a:extLst>
          </p:cNvPr>
          <p:cNvSpPr txBox="1">
            <a:spLocks noChangeArrowheads="1"/>
          </p:cNvSpPr>
          <p:nvPr/>
        </p:nvSpPr>
        <p:spPr bwMode="auto">
          <a:xfrm>
            <a:off x="6972296" y="6565612"/>
            <a:ext cx="205740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300" i="1" dirty="0">
                <a:latin typeface="Arial" panose="020B0604020202020204" pitchFamily="34" charset="0"/>
              </a:rPr>
              <a:t>Ubicación del hipocentro</a:t>
            </a:r>
          </a:p>
        </p:txBody>
      </p:sp>
      <p:pic>
        <p:nvPicPr>
          <p:cNvPr id="3" name="Picture 2" descr="Map&#10;&#10;Description automatically generated">
            <a:extLst>
              <a:ext uri="{FF2B5EF4-FFF2-40B4-BE49-F238E27FC236}">
                <a16:creationId xmlns:a16="http://schemas.microsoft.com/office/drawing/2014/main" id="{1F3E8E81-39E8-4A6A-8D7A-ADA6A0C5F9B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43889" y="863803"/>
            <a:ext cx="5311640" cy="3373864"/>
          </a:xfrm>
          <a:prstGeom prst="rect">
            <a:avLst/>
          </a:prstGeom>
        </p:spPr>
      </p:pic>
      <p:sp>
        <p:nvSpPr>
          <p:cNvPr id="12" name="TextBox 15">
            <a:extLst>
              <a:ext uri="{FF2B5EF4-FFF2-40B4-BE49-F238E27FC236}">
                <a16:creationId xmlns:a16="http://schemas.microsoft.com/office/drawing/2014/main" id="{217FB111-7EC6-5843-8B3C-701DF19B49A9}"/>
              </a:ext>
            </a:extLst>
          </p:cNvPr>
          <p:cNvSpPr txBox="1">
            <a:spLocks noChangeArrowheads="1"/>
          </p:cNvSpPr>
          <p:nvPr/>
        </p:nvSpPr>
        <p:spPr bwMode="auto">
          <a:xfrm>
            <a:off x="3448048" y="4275767"/>
            <a:ext cx="20574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300" i="1" dirty="0">
                <a:latin typeface="Arial" panose="020B0604020202020204" pitchFamily="34" charset="0"/>
              </a:rPr>
              <a:t>Ubicación del </a:t>
            </a:r>
          </a:p>
          <a:p>
            <a:pPr eaLnBrk="1" hangingPunct="1">
              <a:spcBef>
                <a:spcPct val="0"/>
              </a:spcBef>
              <a:buFontTx/>
              <a:buNone/>
            </a:pPr>
            <a:r>
              <a:rPr lang="es-ES_tradnl" altLang="en-US" sz="1300" i="1" dirty="0">
                <a:latin typeface="Arial" panose="020B0604020202020204" pitchFamily="34" charset="0"/>
              </a:rPr>
              <a:t>epicentro</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1E8EC4F6-2E33-49A5-B8ED-D4842AE7CA48}"/>
              </a:ext>
            </a:extLst>
          </p:cNvPr>
          <p:cNvSpPr txBox="1"/>
          <p:nvPr/>
        </p:nvSpPr>
        <p:spPr>
          <a:xfrm>
            <a:off x="315656" y="1066800"/>
            <a:ext cx="8556446" cy="584775"/>
          </a:xfrm>
          <a:prstGeom prst="rect">
            <a:avLst/>
          </a:prstGeom>
          <a:noFill/>
        </p:spPr>
        <p:txBody>
          <a:bodyPr wrap="square" rtlCol="0">
            <a:spAutoFit/>
          </a:bodyPr>
          <a:lstStyle/>
          <a:p>
            <a:r>
              <a:rPr lang="es-ES_tradnl" sz="1600" dirty="0"/>
              <a:t>Una animación que compara el terremoto de </a:t>
            </a:r>
            <a:r>
              <a:rPr lang="es-ES_tradnl" sz="1600" dirty="0" err="1"/>
              <a:t>Nisqually</a:t>
            </a:r>
            <a:r>
              <a:rPr lang="es-ES_tradnl" sz="1600" dirty="0"/>
              <a:t> de 2001 con los terremotos de Olympia de 1949 y Seattle de 1965.</a:t>
            </a:r>
          </a:p>
        </p:txBody>
      </p:sp>
      <p:sp>
        <p:nvSpPr>
          <p:cNvPr id="8" name="Title 1">
            <a:extLst>
              <a:ext uri="{FF2B5EF4-FFF2-40B4-BE49-F238E27FC236}">
                <a16:creationId xmlns:a16="http://schemas.microsoft.com/office/drawing/2014/main" id="{5B91479C-33C2-2C47-8209-299317A8A4E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6,8 NISQUALLY</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28 de Febrero, 2001 a las 18:54:32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Nisqually_Short_Spanish">
            <a:hlinkClick r:id="" action="ppaction://media"/>
            <a:extLst>
              <a:ext uri="{FF2B5EF4-FFF2-40B4-BE49-F238E27FC236}">
                <a16:creationId xmlns:a16="http://schemas.microsoft.com/office/drawing/2014/main" id="{A80D65D4-7E0C-401B-9097-2DAF4E32DA54}"/>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200150" y="1895475"/>
            <a:ext cx="6858000" cy="4429125"/>
          </a:xfrm>
          <a:prstGeom prst="rect">
            <a:avLst/>
          </a:prstGeom>
        </p:spPr>
      </p:pic>
    </p:spTree>
    <p:extLst>
      <p:ext uri="{BB962C8B-B14F-4D97-AF65-F5344CB8AC3E}">
        <p14:creationId xmlns:p14="http://schemas.microsoft.com/office/powerpoint/2010/main" val="2228711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388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829D5D7-F57D-4E71-A985-31E5191C945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s-ES_tradnl" altLang="en-US" dirty="0">
              <a:solidFill>
                <a:srgbClr val="FFFFFF"/>
              </a:solidFill>
              <a:latin typeface="Calibri" panose="020F0502020204030204" pitchFamily="34" charset="0"/>
            </a:endParaRPr>
          </a:p>
        </p:txBody>
      </p:sp>
      <p:pic>
        <p:nvPicPr>
          <p:cNvPr id="15363" name="Picture 18" descr="IRIS_TMlogo.png">
            <a:extLst>
              <a:ext uri="{FF2B5EF4-FFF2-40B4-BE49-F238E27FC236}">
                <a16:creationId xmlns:a16="http://schemas.microsoft.com/office/drawing/2014/main" id="{D3A0B014-915B-4EC3-A48E-80A5D98F009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11">
            <a:extLst>
              <a:ext uri="{FF2B5EF4-FFF2-40B4-BE49-F238E27FC236}">
                <a16:creationId xmlns:a16="http://schemas.microsoft.com/office/drawing/2014/main" id="{475AC9C6-EC09-4500-B127-FA2EC6B8766E}"/>
              </a:ext>
            </a:extLst>
          </p:cNvPr>
          <p:cNvSpPr txBox="1">
            <a:spLocks noChangeArrowheads="1"/>
          </p:cNvSpPr>
          <p:nvPr/>
        </p:nvSpPr>
        <p:spPr bwMode="auto">
          <a:xfrm>
            <a:off x="4114800" y="5552182"/>
            <a:ext cx="48006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En este caso, el mecanismo focal indica que este terremoto ocurrió como resultado de una falla normal dentro de la Placa Juan de </a:t>
            </a:r>
            <a:r>
              <a:rPr lang="es-ES_tradnl" altLang="en-US" sz="1600" dirty="0" err="1">
                <a:latin typeface="Arial" panose="020B0604020202020204" pitchFamily="34" charset="0"/>
              </a:rPr>
              <a:t>Fuca</a:t>
            </a:r>
            <a:r>
              <a:rPr lang="es-ES_tradnl" altLang="en-US" sz="1600" dirty="0">
                <a:latin typeface="Arial" panose="020B0604020202020204" pitchFamily="34" charset="0"/>
              </a:rPr>
              <a:t> en subducción.</a:t>
            </a:r>
          </a:p>
        </p:txBody>
      </p:sp>
      <p:pic>
        <p:nvPicPr>
          <p:cNvPr id="13" name="Picture 12" descr="Venn diagram&#10;&#10;Description automatically generated">
            <a:extLst>
              <a:ext uri="{FF2B5EF4-FFF2-40B4-BE49-F238E27FC236}">
                <a16:creationId xmlns:a16="http://schemas.microsoft.com/office/drawing/2014/main" id="{EA395A97-A858-4DF3-B316-34709A7616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6261" y="2836862"/>
            <a:ext cx="2101850" cy="2051050"/>
          </a:xfrm>
          <a:prstGeom prst="rect">
            <a:avLst/>
          </a:prstGeom>
        </p:spPr>
      </p:pic>
      <p:sp>
        <p:nvSpPr>
          <p:cNvPr id="12" name="Title 1">
            <a:extLst>
              <a:ext uri="{FF2B5EF4-FFF2-40B4-BE49-F238E27FC236}">
                <a16:creationId xmlns:a16="http://schemas.microsoft.com/office/drawing/2014/main" id="{B200F391-CEFC-8542-9341-0A328B5F7FB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6,8 NISQUALLY</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28 de Febrero, 2001 a las 18:54:32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4" name="TextBox 7">
            <a:extLst>
              <a:ext uri="{FF2B5EF4-FFF2-40B4-BE49-F238E27FC236}">
                <a16:creationId xmlns:a16="http://schemas.microsoft.com/office/drawing/2014/main" id="{4EA76E5C-F050-F848-8245-9DB1E7A92DFB}"/>
              </a:ext>
            </a:extLst>
          </p:cNvPr>
          <p:cNvSpPr txBox="1">
            <a:spLocks noChangeArrowheads="1"/>
          </p:cNvSpPr>
          <p:nvPr/>
        </p:nvSpPr>
        <p:spPr bwMode="auto">
          <a:xfrm>
            <a:off x="342122" y="1041357"/>
            <a:ext cx="843438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dirty="0">
                <a:latin typeface="Arial" panose="020B0604020202020204" pitchFamily="34" charset="0"/>
              </a:rPr>
              <a:t>El mecanismo focal es cómo los sismólogos trazan las orientaciones de esfuerzos tridimensionales de un terremoto. Debido a que un terremoto ocurre como deslizamiento en una falla, genera ondas primarias (P) en cuadrantes donde el primer pulso es compresional (sombreado) y cuadrantes donde el primer pulso es extensional (blanco). La orientación de estos cuadrantes determinada a partir de ondas sísmicas registradas determina el tipo de falla que produjo el terremoto.</a:t>
            </a:r>
          </a:p>
        </p:txBody>
      </p:sp>
      <p:graphicFrame>
        <p:nvGraphicFramePr>
          <p:cNvPr id="20" name="Table 6">
            <a:extLst>
              <a:ext uri="{FF2B5EF4-FFF2-40B4-BE49-F238E27FC236}">
                <a16:creationId xmlns:a16="http://schemas.microsoft.com/office/drawing/2014/main" id="{8E2AE156-B099-424A-AA73-44A383D39B10}"/>
              </a:ext>
            </a:extLst>
          </p:cNvPr>
          <p:cNvGraphicFramePr>
            <a:graphicFrameLocks noGrp="1"/>
          </p:cNvGraphicFramePr>
          <p:nvPr>
            <p:extLst>
              <p:ext uri="{D42A27DB-BD31-4B8C-83A1-F6EECF244321}">
                <p14:modId xmlns:p14="http://schemas.microsoft.com/office/powerpoint/2010/main" val="2740462911"/>
              </p:ext>
            </p:extLst>
          </p:nvPr>
        </p:nvGraphicFramePr>
        <p:xfrm>
          <a:off x="4096471" y="4680731"/>
          <a:ext cx="4751388" cy="584716"/>
        </p:xfrm>
        <a:graphic>
          <a:graphicData uri="http://schemas.openxmlformats.org/drawingml/2006/table">
            <a:tbl>
              <a:tblPr firstRow="1" bandRow="1">
                <a:tableStyleId>{5C22544A-7EE6-4342-B048-85BDC9FD1C3A}</a:tableStyleId>
              </a:tblPr>
              <a:tblGrid>
                <a:gridCol w="1583796">
                  <a:extLst>
                    <a:ext uri="{9D8B030D-6E8A-4147-A177-3AD203B41FA5}">
                      <a16:colId xmlns:a16="http://schemas.microsoft.com/office/drawing/2014/main" val="2430598946"/>
                    </a:ext>
                  </a:extLst>
                </a:gridCol>
                <a:gridCol w="1338792">
                  <a:extLst>
                    <a:ext uri="{9D8B030D-6E8A-4147-A177-3AD203B41FA5}">
                      <a16:colId xmlns:a16="http://schemas.microsoft.com/office/drawing/2014/main" val="2658955370"/>
                    </a:ext>
                  </a:extLst>
                </a:gridCol>
                <a:gridCol w="1828800">
                  <a:extLst>
                    <a:ext uri="{9D8B030D-6E8A-4147-A177-3AD203B41FA5}">
                      <a16:colId xmlns:a16="http://schemas.microsoft.com/office/drawing/2014/main" val="4201149305"/>
                    </a:ext>
                  </a:extLst>
                </a:gridCol>
              </a:tblGrid>
              <a:tr h="584716">
                <a:tc>
                  <a:txBody>
                    <a:bodyPr/>
                    <a:lstStyle/>
                    <a:p>
                      <a:pPr algn="ctr"/>
                      <a:r>
                        <a:rPr lang="es-ES_tradnl" sz="1600" noProof="0" dirty="0">
                          <a:solidFill>
                            <a:schemeClr val="tx1"/>
                          </a:solidFill>
                        </a:rPr>
                        <a:t>Modelo de bloque</a:t>
                      </a:r>
                    </a:p>
                  </a:txBody>
                  <a:tcPr>
                    <a:noFill/>
                  </a:tcPr>
                </a:tc>
                <a:tc>
                  <a:txBody>
                    <a:bodyPr/>
                    <a:lstStyle/>
                    <a:p>
                      <a:pPr algn="ctr"/>
                      <a:r>
                        <a:rPr lang="es-ES_tradnl" sz="1600" noProof="0" dirty="0">
                          <a:solidFill>
                            <a:schemeClr val="tx1"/>
                          </a:solidFill>
                        </a:rPr>
                        <a:t>Esfera Focal</a:t>
                      </a:r>
                    </a:p>
                  </a:txBody>
                  <a:tcPr>
                    <a:noFill/>
                  </a:tcPr>
                </a:tc>
                <a:tc>
                  <a:txBody>
                    <a:bodyPr/>
                    <a:lstStyle/>
                    <a:p>
                      <a:pPr algn="ctr"/>
                      <a:r>
                        <a:rPr lang="es-ES_tradnl" sz="1600" noProof="0" dirty="0">
                          <a:solidFill>
                            <a:schemeClr val="tx1"/>
                          </a:solidFill>
                        </a:rPr>
                        <a:t>Proyección de la Esfera Focal en 2D</a:t>
                      </a:r>
                    </a:p>
                  </a:txBody>
                  <a:tcPr>
                    <a:noFill/>
                  </a:tcPr>
                </a:tc>
                <a:extLst>
                  <a:ext uri="{0D108BD9-81ED-4DB2-BD59-A6C34878D82A}">
                    <a16:rowId xmlns:a16="http://schemas.microsoft.com/office/drawing/2014/main" val="2896319844"/>
                  </a:ext>
                </a:extLst>
              </a:tr>
            </a:tbl>
          </a:graphicData>
        </a:graphic>
      </p:graphicFrame>
      <p:grpSp>
        <p:nvGrpSpPr>
          <p:cNvPr id="21" name="Group 20">
            <a:extLst>
              <a:ext uri="{FF2B5EF4-FFF2-40B4-BE49-F238E27FC236}">
                <a16:creationId xmlns:a16="http://schemas.microsoft.com/office/drawing/2014/main" id="{AD07757F-BED7-EE41-9D49-5C2C3F4D1736}"/>
              </a:ext>
            </a:extLst>
          </p:cNvPr>
          <p:cNvGrpSpPr/>
          <p:nvPr/>
        </p:nvGrpSpPr>
        <p:grpSpPr>
          <a:xfrm>
            <a:off x="4127241" y="2716232"/>
            <a:ext cx="4065444" cy="1862582"/>
            <a:chOff x="4139480" y="4004818"/>
            <a:chExt cx="4065444" cy="1862582"/>
          </a:xfrm>
        </p:grpSpPr>
        <p:pic>
          <p:nvPicPr>
            <p:cNvPr id="22" name="Picture 2">
              <a:extLst>
                <a:ext uri="{FF2B5EF4-FFF2-40B4-BE49-F238E27FC236}">
                  <a16:creationId xmlns:a16="http://schemas.microsoft.com/office/drawing/2014/main" id="{A02925AF-0DF4-A743-8A0E-F56E87518D08}"/>
                </a:ext>
              </a:extLst>
            </p:cNvPr>
            <p:cNvPicPr>
              <a:picLocks noChangeAspect="1"/>
            </p:cNvPicPr>
            <p:nvPr/>
          </p:nvPicPr>
          <p:blipFill rotWithShape="1">
            <a:blip r:embed="rId5">
              <a:extLst>
                <a:ext uri="{28A0092B-C50C-407E-A947-70E740481C1C}">
                  <a14:useLocalDpi xmlns:a14="http://schemas.microsoft.com/office/drawing/2010/main" val="0"/>
                </a:ext>
              </a:extLst>
            </a:blip>
            <a:srcRect t="16239"/>
            <a:stretch/>
          </p:blipFill>
          <p:spPr bwMode="auto">
            <a:xfrm>
              <a:off x="4139480" y="4332851"/>
              <a:ext cx="4065444" cy="1534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22">
              <a:extLst>
                <a:ext uri="{FF2B5EF4-FFF2-40B4-BE49-F238E27FC236}">
                  <a16:creationId xmlns:a16="http://schemas.microsoft.com/office/drawing/2014/main" id="{AE91C8C0-A236-2642-8287-E0D33B1D5037}"/>
                </a:ext>
              </a:extLst>
            </p:cNvPr>
            <p:cNvSpPr txBox="1"/>
            <p:nvPr/>
          </p:nvSpPr>
          <p:spPr>
            <a:xfrm>
              <a:off x="5396678" y="4004818"/>
              <a:ext cx="2261322" cy="369332"/>
            </a:xfrm>
            <a:prstGeom prst="rect">
              <a:avLst/>
            </a:prstGeom>
            <a:solidFill>
              <a:schemeClr val="bg1"/>
            </a:solidFill>
          </p:spPr>
          <p:txBody>
            <a:bodyPr wrap="square" rtlCol="0">
              <a:spAutoFit/>
            </a:bodyPr>
            <a:lstStyle/>
            <a:p>
              <a:r>
                <a:rPr lang="es-ES_tradnl" b="1" dirty="0">
                  <a:cs typeface="Arial" panose="020B0604020202020204" pitchFamily="34" charset="0"/>
                </a:rPr>
                <a:t>Normal/ Extensión </a:t>
              </a:r>
            </a:p>
          </p:txBody>
        </p:sp>
      </p:grpSp>
      <p:sp>
        <p:nvSpPr>
          <p:cNvPr id="24" name="TextBox 8">
            <a:extLst>
              <a:ext uri="{FF2B5EF4-FFF2-40B4-BE49-F238E27FC236}">
                <a16:creationId xmlns:a16="http://schemas.microsoft.com/office/drawing/2014/main" id="{ED61036E-6D5F-2B43-B9DC-095C90C5A7F1}"/>
              </a:ext>
            </a:extLst>
          </p:cNvPr>
          <p:cNvSpPr txBox="1">
            <a:spLocks noChangeArrowheads="1"/>
          </p:cNvSpPr>
          <p:nvPr/>
        </p:nvSpPr>
        <p:spPr bwMode="auto">
          <a:xfrm>
            <a:off x="576263" y="5535613"/>
            <a:ext cx="30051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El eje de tensión (T) refleja la dirección de tensión de compresión mínima. El eje de presión (P) refleja la máxima dirección de esfuerzo de compresión. </a:t>
            </a:r>
          </a:p>
        </p:txBody>
      </p:sp>
      <p:sp>
        <p:nvSpPr>
          <p:cNvPr id="25" name="TextBox 11">
            <a:extLst>
              <a:ext uri="{FF2B5EF4-FFF2-40B4-BE49-F238E27FC236}">
                <a16:creationId xmlns:a16="http://schemas.microsoft.com/office/drawing/2014/main" id="{14AE69AB-0810-7240-A2B5-EB4A2C3EB3E0}"/>
              </a:ext>
            </a:extLst>
          </p:cNvPr>
          <p:cNvSpPr txBox="1">
            <a:spLocks noChangeArrowheads="1"/>
          </p:cNvSpPr>
          <p:nvPr/>
        </p:nvSpPr>
        <p:spPr bwMode="auto">
          <a:xfrm>
            <a:off x="434975" y="5181470"/>
            <a:ext cx="33317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Solución Tensor Momento Sísmico Centroide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D2B448EB-5400-4E81-B935-B6C57E5EC999}"/>
              </a:ext>
            </a:extLst>
          </p:cNvPr>
          <p:cNvSpPr txBox="1"/>
          <p:nvPr/>
        </p:nvSpPr>
        <p:spPr>
          <a:xfrm>
            <a:off x="290848" y="1039587"/>
            <a:ext cx="8548352" cy="2462213"/>
          </a:xfrm>
          <a:prstGeom prst="rect">
            <a:avLst/>
          </a:prstGeom>
          <a:noFill/>
        </p:spPr>
        <p:txBody>
          <a:bodyPr wrap="square" rtlCol="0">
            <a:spAutoFit/>
          </a:bodyPr>
          <a:lstStyle/>
          <a:p>
            <a:pPr eaLnBrk="1" hangingPunct="1"/>
            <a:r>
              <a:rPr lang="es-ES_tradnl" altLang="en-US" sz="1400" dirty="0"/>
              <a:t>En los 20 años que han transcurrido desde este terremoto, la seguridad de la comunidad y la preparación para emergencias en el noroeste del Pacífico ha mejorado enormemente. ¡Otro avance reciente para proteger la vida y la infraestructura crítica es el sistema </a:t>
            </a:r>
            <a:r>
              <a:rPr lang="es-ES_tradnl" altLang="en-US" sz="1400" dirty="0" err="1"/>
              <a:t>ShakeAlert</a:t>
            </a:r>
            <a:r>
              <a:rPr lang="es-ES_tradnl" altLang="en-US" sz="1400" dirty="0"/>
              <a:t>® Alerta Temprana de Terremoto (EEW)!</a:t>
            </a:r>
          </a:p>
          <a:p>
            <a:pPr eaLnBrk="1" hangingPunct="1"/>
            <a:endParaRPr lang="es-ES_tradnl" altLang="en-US" sz="1400" dirty="0"/>
          </a:p>
          <a:p>
            <a:pPr eaLnBrk="1" hangingPunct="1"/>
            <a:r>
              <a:rPr lang="es-ES_tradnl" altLang="en-US" sz="1400" dirty="0"/>
              <a:t>Si vive en los condados de King, Pierce y Thurston en el Estado de Washington y ha optado por recibir esta prueba, recibirá una </a:t>
            </a:r>
            <a:r>
              <a:rPr lang="es-ES_tradnl" altLang="en-US" sz="1400" b="1" dirty="0"/>
              <a:t>PRUEBA </a:t>
            </a:r>
            <a:r>
              <a:rPr lang="es-ES_tradnl" altLang="en-US" sz="1400" dirty="0"/>
              <a:t>de Alerta de Emergencia Inalámbrica (WEA) el jueves (25 de febrero) a las 11 a. M. Como demostración pública del </a:t>
            </a:r>
            <a:r>
              <a:rPr lang="es-ES_tradnl" altLang="en-US" sz="1400" dirty="0" err="1"/>
              <a:t>ShakeAlert</a:t>
            </a:r>
            <a:r>
              <a:rPr lang="es-ES_tradnl" altLang="en-US" sz="1400" dirty="0"/>
              <a:t>. Sistema de Alerta temprana Terremoto.</a:t>
            </a:r>
          </a:p>
          <a:p>
            <a:pPr eaLnBrk="1" hangingPunct="1"/>
            <a:endParaRPr lang="es-ES_tradnl" altLang="en-US" sz="1400" dirty="0"/>
          </a:p>
          <a:p>
            <a:pPr eaLnBrk="1" hangingPunct="1"/>
            <a:r>
              <a:rPr lang="es-ES_tradnl" altLang="en-US" sz="1400" dirty="0"/>
              <a:t>WEA es como una alerta AMBER, y debe optar por recibir la alerta de prueba si vive en estos tres condados. Más información sobre cómo participar está disponible en </a:t>
            </a:r>
            <a:r>
              <a:rPr lang="es-ES_tradnl" altLang="en-US" sz="1400" dirty="0" err="1"/>
              <a:t>mil.wa.gov</a:t>
            </a:r>
            <a:r>
              <a:rPr lang="es-ES_tradnl" altLang="en-US" sz="1400" dirty="0"/>
              <a:t>/</a:t>
            </a:r>
            <a:r>
              <a:rPr lang="es-ES_tradnl" altLang="en-US" sz="1400" dirty="0" err="1"/>
              <a:t>alerts</a:t>
            </a:r>
            <a:endParaRPr lang="es-ES_tradnl" altLang="en-US" sz="1400" dirty="0"/>
          </a:p>
        </p:txBody>
      </p:sp>
      <p:pic>
        <p:nvPicPr>
          <p:cNvPr id="3" name="Picture 2" descr="Map&#10;&#10;Description automatically generated">
            <a:extLst>
              <a:ext uri="{FF2B5EF4-FFF2-40B4-BE49-F238E27FC236}">
                <a16:creationId xmlns:a16="http://schemas.microsoft.com/office/drawing/2014/main" id="{95949467-89D5-4694-8B91-13598D81F6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8527" y="3657600"/>
            <a:ext cx="4775994" cy="3030200"/>
          </a:xfrm>
          <a:prstGeom prst="rect">
            <a:avLst/>
          </a:prstGeom>
          <a:ln w="6350">
            <a:solidFill>
              <a:schemeClr val="tx1"/>
            </a:solidFill>
          </a:ln>
        </p:spPr>
      </p:pic>
      <p:pic>
        <p:nvPicPr>
          <p:cNvPr id="5" name="Picture 4" descr="A close - up of a cell phone&#10;&#10;Description automatically generated with medium confidence">
            <a:extLst>
              <a:ext uri="{FF2B5EF4-FFF2-40B4-BE49-F238E27FC236}">
                <a16:creationId xmlns:a16="http://schemas.microsoft.com/office/drawing/2014/main" id="{55156849-3037-F04C-A391-17488F231A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902609">
            <a:off x="6643152" y="3719926"/>
            <a:ext cx="1439693" cy="2819400"/>
          </a:xfrm>
          <a:prstGeom prst="rect">
            <a:avLst/>
          </a:prstGeom>
        </p:spPr>
      </p:pic>
      <p:sp>
        <p:nvSpPr>
          <p:cNvPr id="8" name="Title 1">
            <a:extLst>
              <a:ext uri="{FF2B5EF4-FFF2-40B4-BE49-F238E27FC236}">
                <a16:creationId xmlns:a16="http://schemas.microsoft.com/office/drawing/2014/main" id="{3042E91A-E925-F74B-9DD8-7C6BC01DF39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6,8 NISQUALLY</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28 de Febrero, 2001 a las 18:54:32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7643701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066800"/>
            <a:ext cx="833265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La Alerta Temprana de Terremotos (EEW) no es una predicción de terremotos. Los sismómetros desplegados en el campo detectan un terremoto que ya ha comenzado y los datos del mismo se envían a un Centro de procesamiento </a:t>
            </a:r>
            <a:r>
              <a:rPr lang="es-ES_tradnl" altLang="en-US" sz="1600" dirty="0" err="1">
                <a:latin typeface="Arial" panose="020B0604020202020204" pitchFamily="34" charset="0"/>
              </a:rPr>
              <a:t>ShakeAlert</a:t>
            </a:r>
            <a:r>
              <a:rPr lang="es-ES_tradnl" altLang="en-US" sz="1600" dirty="0">
                <a:latin typeface="Arial" panose="020B0604020202020204" pitchFamily="34" charset="0"/>
              </a:rPr>
              <a:t>.</a:t>
            </a:r>
          </a:p>
          <a:p>
            <a:pPr eaLnBrk="1" hangingPunct="1">
              <a:spcBef>
                <a:spcPct val="0"/>
              </a:spcBef>
              <a:buFontTx/>
              <a:buNone/>
            </a:pPr>
            <a:r>
              <a:rPr lang="es-ES_tradnl" altLang="en-US" sz="1600" dirty="0">
                <a:latin typeface="Arial" panose="020B0604020202020204" pitchFamily="34" charset="0"/>
              </a:rPr>
              <a:t> </a:t>
            </a:r>
          </a:p>
          <a:p>
            <a:pPr eaLnBrk="1" hangingPunct="1">
              <a:spcBef>
                <a:spcPct val="0"/>
              </a:spcBef>
              <a:buFontTx/>
              <a:buNone/>
            </a:pPr>
            <a:r>
              <a:rPr lang="es-ES_tradnl" altLang="en-US" sz="1600" dirty="0" err="1">
                <a:latin typeface="Arial" panose="020B0604020202020204" pitchFamily="34" charset="0"/>
              </a:rPr>
              <a:t>ShakeAlert</a:t>
            </a:r>
            <a:r>
              <a:rPr lang="es-ES_tradnl" altLang="en-US" sz="1600" dirty="0">
                <a:latin typeface="Arial" panose="020B0604020202020204" pitchFamily="34" charset="0"/>
              </a:rPr>
              <a:t> calcula rápidamente la ubicación, el tamaño y el temblor esperado del terremoto. Si el terremoto se ajusta al perfil correcto, el USGS emite un mensaje </a:t>
            </a:r>
            <a:r>
              <a:rPr lang="es-ES_tradnl" altLang="en-US" sz="1600" dirty="0" err="1">
                <a:latin typeface="Arial" panose="020B0604020202020204" pitchFamily="34" charset="0"/>
              </a:rPr>
              <a:t>ShakeAlert</a:t>
            </a:r>
            <a:r>
              <a:rPr lang="es-ES_tradnl" altLang="en-US" sz="1600" dirty="0">
                <a:latin typeface="Arial" panose="020B0604020202020204" pitchFamily="34" charset="0"/>
              </a:rPr>
              <a:t> que nuestros distribuidores utilizan para desarrollar y enviar alertas a las personas y los sistemas automatizados.</a:t>
            </a:r>
          </a:p>
        </p:txBody>
      </p:sp>
      <p:pic>
        <p:nvPicPr>
          <p:cNvPr id="3" name="Picture 2" descr="Diagram, timeline&#10;&#10;Description automatically generated">
            <a:extLst>
              <a:ext uri="{FF2B5EF4-FFF2-40B4-BE49-F238E27FC236}">
                <a16:creationId xmlns:a16="http://schemas.microsoft.com/office/drawing/2014/main" id="{FA2CCFD2-603C-46A2-9958-97D9537BA7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350" y="3141617"/>
            <a:ext cx="8332650" cy="3606847"/>
          </a:xfrm>
          <a:prstGeom prst="rect">
            <a:avLst/>
          </a:prstGeom>
        </p:spPr>
      </p:pic>
      <p:sp>
        <p:nvSpPr>
          <p:cNvPr id="7" name="Title 1">
            <a:extLst>
              <a:ext uri="{FF2B5EF4-FFF2-40B4-BE49-F238E27FC236}">
                <a16:creationId xmlns:a16="http://schemas.microsoft.com/office/drawing/2014/main" id="{418DF086-9168-2749-85AE-E1F5F9F0978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6,8 NISQUALLY</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28 de Febrero, 2001 a las 18:54:32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7885953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173163"/>
            <a:ext cx="8534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Con esta animación, explore cómo funciona el sistema </a:t>
            </a:r>
            <a:r>
              <a:rPr lang="es-ES_tradnl" altLang="en-US" sz="1600" dirty="0" err="1">
                <a:latin typeface="Arial" panose="020B0604020202020204" pitchFamily="34" charset="0"/>
              </a:rPr>
              <a:t>ShakeAlert</a:t>
            </a:r>
            <a:r>
              <a:rPr lang="es-ES_tradnl" altLang="en-US" sz="1600" dirty="0">
                <a:latin typeface="Arial" panose="020B0604020202020204" pitchFamily="34" charset="0"/>
              </a:rPr>
              <a:t> y cómo incluso unos pocos segundos de advertencia pueden ayudar a las personas y los sistemas automatizados a prepararse para un terremoto.</a:t>
            </a:r>
          </a:p>
        </p:txBody>
      </p:sp>
      <p:sp>
        <p:nvSpPr>
          <p:cNvPr id="5" name="TextBox 9">
            <a:extLst>
              <a:ext uri="{FF2B5EF4-FFF2-40B4-BE49-F238E27FC236}">
                <a16:creationId xmlns:a16="http://schemas.microsoft.com/office/drawing/2014/main" id="{0F84ADC0-E58B-45E9-8746-8606C8860CD1}"/>
              </a:ext>
            </a:extLst>
          </p:cNvPr>
          <p:cNvSpPr txBox="1">
            <a:spLocks noChangeArrowheads="1"/>
          </p:cNvSpPr>
          <p:nvPr/>
        </p:nvSpPr>
        <p:spPr bwMode="auto">
          <a:xfrm>
            <a:off x="2133600" y="6324600"/>
            <a:ext cx="68580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Obtenga más información sobre </a:t>
            </a:r>
            <a:r>
              <a:rPr lang="es-ES_tradnl" altLang="en-US" sz="1600" dirty="0" err="1">
                <a:latin typeface="Arial" panose="020B0604020202020204" pitchFamily="34" charset="0"/>
              </a:rPr>
              <a:t>ShakeAlert</a:t>
            </a:r>
            <a:r>
              <a:rPr lang="es-ES_tradnl" altLang="en-US" sz="1600" dirty="0">
                <a:latin typeface="Arial" panose="020B0604020202020204" pitchFamily="34" charset="0"/>
              </a:rPr>
              <a:t> en </a:t>
            </a:r>
            <a:r>
              <a:rPr lang="es-ES_tradnl" sz="1600" dirty="0">
                <a:solidFill>
                  <a:srgbClr val="1155CC"/>
                </a:solidFill>
                <a:hlinkClick r:id="rId6"/>
              </a:rPr>
              <a:t>https://www.ShakeAlert.org</a:t>
            </a:r>
            <a:r>
              <a:rPr lang="es-ES_tradnl" sz="1600" dirty="0">
                <a:solidFill>
                  <a:srgbClr val="000000"/>
                </a:solidFill>
              </a:rPr>
              <a:t> </a:t>
            </a:r>
            <a:endParaRPr lang="es-ES_tradnl" altLang="en-US" sz="1600" dirty="0">
              <a:latin typeface="Arial" panose="020B0604020202020204" pitchFamily="34" charset="0"/>
            </a:endParaRPr>
          </a:p>
        </p:txBody>
      </p:sp>
      <p:sp>
        <p:nvSpPr>
          <p:cNvPr id="8" name="Title 1">
            <a:extLst>
              <a:ext uri="{FF2B5EF4-FFF2-40B4-BE49-F238E27FC236}">
                <a16:creationId xmlns:a16="http://schemas.microsoft.com/office/drawing/2014/main" id="{66183CD6-D71B-DB49-BBCC-52292023B64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6,8 NISQUALLY</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28 de Febrero, 2001 a las 18:54:32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ShakeAlert Spanish_720">
            <a:hlinkClick r:id="" action="ppaction://media"/>
            <a:extLst>
              <a:ext uri="{FF2B5EF4-FFF2-40B4-BE49-F238E27FC236}">
                <a16:creationId xmlns:a16="http://schemas.microsoft.com/office/drawing/2014/main" id="{D1E49A24-3E45-4A07-A829-6B4B8C8704AB}"/>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143000" y="2111742"/>
            <a:ext cx="6858000" cy="4029075"/>
          </a:xfrm>
          <a:prstGeom prst="rect">
            <a:avLst/>
          </a:prstGeom>
        </p:spPr>
      </p:pic>
    </p:spTree>
    <p:extLst>
      <p:ext uri="{BB962C8B-B14F-4D97-AF65-F5344CB8AC3E}">
        <p14:creationId xmlns:p14="http://schemas.microsoft.com/office/powerpoint/2010/main" val="283470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812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Icon&#10;&#10;Description automatically generated">
            <a:extLst>
              <a:ext uri="{FF2B5EF4-FFF2-40B4-BE49-F238E27FC236}">
                <a16:creationId xmlns:a16="http://schemas.microsoft.com/office/drawing/2014/main" id="{EAC4A802-CF46-4B5E-805D-4E5CFE2323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6319" y="2057400"/>
            <a:ext cx="1291638" cy="1313860"/>
          </a:xfrm>
          <a:prstGeom prst="rect">
            <a:avLst/>
          </a:prstGeom>
        </p:spPr>
      </p:pic>
      <p:pic>
        <p:nvPicPr>
          <p:cNvPr id="9" name="Picture 8" descr="Logo&#10;&#10;Description automatically generated">
            <a:extLst>
              <a:ext uri="{FF2B5EF4-FFF2-40B4-BE49-F238E27FC236}">
                <a16:creationId xmlns:a16="http://schemas.microsoft.com/office/drawing/2014/main" id="{C497F328-BC01-4F63-8E6C-53D52375A9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6319" y="3699887"/>
            <a:ext cx="1306830" cy="1329313"/>
          </a:xfrm>
          <a:prstGeom prst="rect">
            <a:avLst/>
          </a:prstGeom>
        </p:spPr>
      </p:pic>
      <p:pic>
        <p:nvPicPr>
          <p:cNvPr id="11" name="Picture 10" descr="Logo&#10;&#10;Description automatically generated">
            <a:extLst>
              <a:ext uri="{FF2B5EF4-FFF2-40B4-BE49-F238E27FC236}">
                <a16:creationId xmlns:a16="http://schemas.microsoft.com/office/drawing/2014/main" id="{A09C04E8-2AC0-44B0-A1EF-19772E151CE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6319" y="5362431"/>
            <a:ext cx="1306831" cy="1329314"/>
          </a:xfrm>
          <a:prstGeom prst="rect">
            <a:avLst/>
          </a:prstGeom>
        </p:spPr>
      </p:pic>
      <p:sp>
        <p:nvSpPr>
          <p:cNvPr id="12" name="Title 1">
            <a:extLst>
              <a:ext uri="{FF2B5EF4-FFF2-40B4-BE49-F238E27FC236}">
                <a16:creationId xmlns:a16="http://schemas.microsoft.com/office/drawing/2014/main" id="{C6D82746-89D3-2D46-9361-37C7417E45A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6,8 NISQUALLY</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28 de Febrero, 2001 a las 18:54:32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3" name="TextBox 12">
            <a:extLst>
              <a:ext uri="{FF2B5EF4-FFF2-40B4-BE49-F238E27FC236}">
                <a16:creationId xmlns:a16="http://schemas.microsoft.com/office/drawing/2014/main" id="{C23CFBEB-8884-5C46-97C2-3830E493367E}"/>
              </a:ext>
            </a:extLst>
          </p:cNvPr>
          <p:cNvSpPr txBox="1"/>
          <p:nvPr/>
        </p:nvSpPr>
        <p:spPr>
          <a:xfrm>
            <a:off x="2499347" y="2576772"/>
            <a:ext cx="6241430" cy="4114973"/>
          </a:xfrm>
          <a:prstGeom prst="rect">
            <a:avLst/>
          </a:prstGeom>
          <a:noFill/>
        </p:spPr>
        <p:txBody>
          <a:bodyPr wrap="square" rtlCol="0">
            <a:spAutoFit/>
          </a:bodyPr>
          <a:lstStyle/>
          <a:p>
            <a:pPr marL="0" marR="0">
              <a:lnSpc>
                <a:spcPct val="107000"/>
              </a:lnSpc>
              <a:spcBef>
                <a:spcPts val="0"/>
              </a:spcBef>
              <a:spcAft>
                <a:spcPts val="800"/>
              </a:spcAft>
            </a:pPr>
            <a:r>
              <a:rPr lang="es-VE" sz="1400" dirty="0">
                <a:latin typeface="Calibri" panose="020F0502020204030204" pitchFamily="34" charset="0"/>
                <a:ea typeface="Calibri" panose="020F0502020204030204" pitchFamily="34" charset="0"/>
                <a:cs typeface="Times New Roman" panose="02020603050405020304" pitchFamily="18" charset="0"/>
              </a:rPr>
              <a:t>AGACHECE donde este sobre sus manos y rodillas.</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s-VE" sz="1400" dirty="0">
                <a:latin typeface="Calibri" panose="020F0502020204030204" pitchFamily="34" charset="0"/>
                <a:ea typeface="Calibri" panose="020F0502020204030204" pitchFamily="34" charset="0"/>
                <a:cs typeface="Times New Roman" panose="02020603050405020304" pitchFamily="18" charset="0"/>
              </a:rPr>
              <a:t>Esta posición lo protege de ser derribado y también le permite mantenerse agachado y gatear para refugiarse si está cerca.</a:t>
            </a:r>
            <a:endParaRPr lang="en-US" sz="1400" dirty="0"/>
          </a:p>
          <a:p>
            <a:endParaRPr lang="en-US" sz="1400" dirty="0"/>
          </a:p>
          <a:p>
            <a:pPr marL="0" marR="0">
              <a:lnSpc>
                <a:spcPct val="107000"/>
              </a:lnSpc>
              <a:spcBef>
                <a:spcPts val="0"/>
              </a:spcBef>
              <a:spcAft>
                <a:spcPts val="800"/>
              </a:spcAft>
            </a:pPr>
            <a:r>
              <a:rPr lang="es-VE" sz="1400" dirty="0">
                <a:latin typeface="Calibri" panose="020F0502020204030204" pitchFamily="34" charset="0"/>
                <a:ea typeface="Calibri" panose="020F0502020204030204" pitchFamily="34" charset="0"/>
                <a:cs typeface="Times New Roman" panose="02020603050405020304" pitchFamily="18" charset="0"/>
              </a:rPr>
              <a:t>CUBRASE su cabeza y cuello con un brazo y una mano</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s-VE" sz="1400" dirty="0">
                <a:latin typeface="Calibri" panose="020F0502020204030204" pitchFamily="34" charset="0"/>
                <a:ea typeface="Calibri" panose="020F0502020204030204" pitchFamily="34" charset="0"/>
                <a:cs typeface="Times New Roman" panose="02020603050405020304" pitchFamily="18" charset="0"/>
              </a:rPr>
              <a:t>Si hay una mesa o un escritorio resistente cerca, gatea debajo de él para refugiarte</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s-VE" sz="1400" dirty="0">
                <a:latin typeface="Calibri" panose="020F0502020204030204" pitchFamily="34" charset="0"/>
                <a:ea typeface="Calibri" panose="020F0502020204030204" pitchFamily="34" charset="0"/>
                <a:cs typeface="Times New Roman" panose="02020603050405020304" pitchFamily="18" charset="0"/>
              </a:rPr>
              <a:t>Si no hay un refugio cerca, gatee junto a una pared interior (lejos de las ventanas)</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s-VE" sz="1400" dirty="0">
                <a:latin typeface="Calibri" panose="020F0502020204030204" pitchFamily="34" charset="0"/>
                <a:ea typeface="Calibri" panose="020F0502020204030204" pitchFamily="34" charset="0"/>
                <a:cs typeface="Times New Roman" panose="02020603050405020304" pitchFamily="18" charset="0"/>
              </a:rPr>
              <a:t>Manténgase de rodillas; inclinarse para proteger órganos vitales</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VE" sz="1400" dirty="0">
                <a:latin typeface="Calibri" panose="020F0502020204030204" pitchFamily="34" charset="0"/>
                <a:ea typeface="Calibri" panose="020F0502020204030204" pitchFamily="34" charset="0"/>
                <a:cs typeface="Times New Roman" panose="02020603050405020304" pitchFamily="18" charset="0"/>
              </a:rPr>
              <a:t> SUJETESE hasta que deje de temblar</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s-VE" sz="1400" dirty="0">
                <a:latin typeface="Calibri" panose="020F0502020204030204" pitchFamily="34" charset="0"/>
                <a:ea typeface="Calibri" panose="020F0502020204030204" pitchFamily="34" charset="0"/>
                <a:cs typeface="Times New Roman" panose="02020603050405020304" pitchFamily="18" charset="0"/>
              </a:rPr>
              <a:t>Bajo refugio: agarre su refugio con una mano; prepárate para moverte con él si cambia</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s-VE" sz="1400" dirty="0">
                <a:latin typeface="Calibri" panose="020F0502020204030204" pitchFamily="34" charset="0"/>
                <a:ea typeface="Calibri" panose="020F0502020204030204" pitchFamily="34" charset="0"/>
                <a:cs typeface="Times New Roman" panose="02020603050405020304" pitchFamily="18" charset="0"/>
              </a:rPr>
              <a:t>Sin refugio: agárrese de la cabeza y el cuello con ambos brazos y manos.</a:t>
            </a:r>
            <a:endParaRPr lang="en-US" sz="1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4" name="TextBox 9">
            <a:extLst>
              <a:ext uri="{FF2B5EF4-FFF2-40B4-BE49-F238E27FC236}">
                <a16:creationId xmlns:a16="http://schemas.microsoft.com/office/drawing/2014/main" id="{674915D6-E811-B647-A5CB-6304ABCE939A}"/>
              </a:ext>
            </a:extLst>
          </p:cNvPr>
          <p:cNvSpPr txBox="1">
            <a:spLocks noChangeArrowheads="1"/>
          </p:cNvSpPr>
          <p:nvPr/>
        </p:nvSpPr>
        <p:spPr bwMode="auto">
          <a:xfrm>
            <a:off x="304800" y="1173163"/>
            <a:ext cx="837503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600" dirty="0">
                <a:latin typeface="Arial" panose="020B0604020202020204" pitchFamily="34" charset="0"/>
              </a:rPr>
              <a:t>¿Qué hace si siente temblores o recibe una alerta activada por </a:t>
            </a:r>
            <a:r>
              <a:rPr lang="es-ES" altLang="en-US" sz="1600" dirty="0" err="1">
                <a:latin typeface="Arial" panose="020B0604020202020204" pitchFamily="34" charset="0"/>
              </a:rPr>
              <a:t>ShakeAlert</a:t>
            </a:r>
            <a:r>
              <a:rPr lang="es-ES" altLang="en-US" sz="1600" dirty="0">
                <a:latin typeface="Arial" panose="020B0604020202020204" pitchFamily="34" charset="0"/>
              </a:rPr>
              <a:t>? Es posible que solo tenga unos segundos de advertencia antes de que comience el temblor. ¡Usa ese tiempo para protegerte!</a:t>
            </a:r>
            <a:endParaRPr lang="en-US" altLang="en-US" sz="1600" dirty="0">
              <a:latin typeface="Arial" panose="020B0604020202020204" pitchFamily="34" charset="0"/>
            </a:endParaRPr>
          </a:p>
        </p:txBody>
      </p:sp>
    </p:spTree>
    <p:extLst>
      <p:ext uri="{BB962C8B-B14F-4D97-AF65-F5344CB8AC3E}">
        <p14:creationId xmlns:p14="http://schemas.microsoft.com/office/powerpoint/2010/main" val="4646754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09907914-1B06-434B-97A0-6A6D3C6A4426}"/>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6"/>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D2B448EB-5400-4E81-B935-B6C57E5EC999}"/>
              </a:ext>
            </a:extLst>
          </p:cNvPr>
          <p:cNvSpPr txBox="1"/>
          <p:nvPr/>
        </p:nvSpPr>
        <p:spPr>
          <a:xfrm>
            <a:off x="290848" y="1066800"/>
            <a:ext cx="3823952" cy="1323439"/>
          </a:xfrm>
          <a:prstGeom prst="rect">
            <a:avLst/>
          </a:prstGeom>
          <a:noFill/>
        </p:spPr>
        <p:txBody>
          <a:bodyPr wrap="square" rtlCol="0">
            <a:spAutoFit/>
          </a:bodyPr>
          <a:lstStyle/>
          <a:p>
            <a:r>
              <a:rPr lang="es-ES_tradnl" sz="1600" dirty="0"/>
              <a:t>El daño más significativo del terremoto M 6,8 </a:t>
            </a:r>
            <a:r>
              <a:rPr lang="es-ES_tradnl" sz="1600" dirty="0" err="1"/>
              <a:t>Nisqually</a:t>
            </a:r>
            <a:r>
              <a:rPr lang="es-ES_tradnl" sz="1600" dirty="0"/>
              <a:t> fue en el centro de Olympia, incluido el capitolio del estado, y Pioneer </a:t>
            </a:r>
            <a:r>
              <a:rPr lang="es-ES_tradnl" sz="1600" dirty="0" err="1"/>
              <a:t>Square</a:t>
            </a:r>
            <a:r>
              <a:rPr lang="es-ES_tradnl" sz="1600" dirty="0"/>
              <a:t> en Seattle. Tacoma se salvó en gran medida.</a:t>
            </a:r>
          </a:p>
        </p:txBody>
      </p:sp>
      <p:sp>
        <p:nvSpPr>
          <p:cNvPr id="18" name="TextBox 17">
            <a:extLst>
              <a:ext uri="{FF2B5EF4-FFF2-40B4-BE49-F238E27FC236}">
                <a16:creationId xmlns:a16="http://schemas.microsoft.com/office/drawing/2014/main" id="{0D139600-256D-4AA3-A4CB-4A731785C18E}"/>
              </a:ext>
            </a:extLst>
          </p:cNvPr>
          <p:cNvSpPr txBox="1"/>
          <p:nvPr/>
        </p:nvSpPr>
        <p:spPr>
          <a:xfrm>
            <a:off x="5392533" y="4151293"/>
            <a:ext cx="3640011" cy="1169551"/>
          </a:xfrm>
          <a:prstGeom prst="rect">
            <a:avLst/>
          </a:prstGeom>
          <a:noFill/>
        </p:spPr>
        <p:txBody>
          <a:bodyPr wrap="square" rtlCol="0">
            <a:spAutoFit/>
          </a:bodyPr>
          <a:lstStyle/>
          <a:p>
            <a:pPr algn="r"/>
            <a:r>
              <a:rPr lang="es-ES_tradnl" sz="1400" dirty="0"/>
              <a:t>Fallo en la pared de ladrillos al nivel del techo en las cercanías de Pioneer </a:t>
            </a:r>
            <a:r>
              <a:rPr lang="es-ES_tradnl" sz="1400" dirty="0" err="1"/>
              <a:t>Square</a:t>
            </a:r>
            <a:r>
              <a:rPr lang="es-ES_tradnl" sz="1400" dirty="0"/>
              <a:t> en Seattle</a:t>
            </a:r>
          </a:p>
          <a:p>
            <a:pPr algn="r"/>
            <a:endParaRPr lang="es-ES_tradnl" sz="1400" dirty="0"/>
          </a:p>
          <a:p>
            <a:pPr algn="r"/>
            <a:r>
              <a:rPr lang="es-ES_tradnl" sz="1400" i="1" dirty="0"/>
              <a:t>Imagen cortesía del USGS</a:t>
            </a:r>
          </a:p>
        </p:txBody>
      </p:sp>
      <p:sp>
        <p:nvSpPr>
          <p:cNvPr id="21" name="TextBox 20">
            <a:extLst>
              <a:ext uri="{FF2B5EF4-FFF2-40B4-BE49-F238E27FC236}">
                <a16:creationId xmlns:a16="http://schemas.microsoft.com/office/drawing/2014/main" id="{D4ABDCA0-A1B6-466B-A21D-90A818D5C53C}"/>
              </a:ext>
            </a:extLst>
          </p:cNvPr>
          <p:cNvSpPr txBox="1"/>
          <p:nvPr/>
        </p:nvSpPr>
        <p:spPr>
          <a:xfrm>
            <a:off x="5088303" y="5595523"/>
            <a:ext cx="3485178" cy="1169551"/>
          </a:xfrm>
          <a:prstGeom prst="rect">
            <a:avLst/>
          </a:prstGeom>
          <a:noFill/>
        </p:spPr>
        <p:txBody>
          <a:bodyPr wrap="square" rtlCol="0">
            <a:spAutoFit/>
          </a:bodyPr>
          <a:lstStyle/>
          <a:p>
            <a:r>
              <a:rPr lang="es-ES_tradnl" sz="1400" dirty="0"/>
              <a:t>Una camioneta yace aplastada bajo los ladrillos que cayeron de un edificio de Seattle durante el terremoto de </a:t>
            </a:r>
            <a:r>
              <a:rPr lang="es-ES_tradnl" sz="1400" dirty="0" err="1"/>
              <a:t>Nisqually</a:t>
            </a:r>
            <a:r>
              <a:rPr lang="es-ES_tradnl" sz="1400" dirty="0"/>
              <a:t>.</a:t>
            </a:r>
          </a:p>
          <a:p>
            <a:endParaRPr lang="es-ES_tradnl" sz="1400" dirty="0"/>
          </a:p>
          <a:p>
            <a:r>
              <a:rPr lang="es-ES_tradnl" sz="1400" dirty="0"/>
              <a:t>Imagen cortesía de FEMA</a:t>
            </a:r>
            <a:endParaRPr lang="es-ES_tradnl" i="1" dirty="0"/>
          </a:p>
        </p:txBody>
      </p:sp>
      <p:pic>
        <p:nvPicPr>
          <p:cNvPr id="8" name="Picture 7" descr="A picture containing building, outdoor, brick, stone&#10;&#10;Description automatically generated">
            <a:extLst>
              <a:ext uri="{FF2B5EF4-FFF2-40B4-BE49-F238E27FC236}">
                <a16:creationId xmlns:a16="http://schemas.microsoft.com/office/drawing/2014/main" id="{938033FC-E1DB-4388-BAC8-E0BBBEBC36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903" y="3572413"/>
            <a:ext cx="4724400" cy="3192661"/>
          </a:xfrm>
          <a:prstGeom prst="rect">
            <a:avLst/>
          </a:prstGeom>
          <a:ln w="6350">
            <a:solidFill>
              <a:schemeClr val="tx1"/>
            </a:solidFill>
          </a:ln>
        </p:spPr>
      </p:pic>
      <p:pic>
        <p:nvPicPr>
          <p:cNvPr id="3" name="Picture 2" descr="A picture containing building, outdoor, sky, street&#10;&#10;Description automatically generated">
            <a:extLst>
              <a:ext uri="{FF2B5EF4-FFF2-40B4-BE49-F238E27FC236}">
                <a16:creationId xmlns:a16="http://schemas.microsoft.com/office/drawing/2014/main" id="{B0AFC66E-2B83-4340-B1BF-66DEC83888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8200" y="872266"/>
            <a:ext cx="4323378" cy="3242534"/>
          </a:xfrm>
          <a:prstGeom prst="rect">
            <a:avLst/>
          </a:prstGeom>
          <a:ln w="6350">
            <a:solidFill>
              <a:schemeClr val="tx1"/>
            </a:solidFill>
          </a:ln>
        </p:spPr>
      </p:pic>
      <p:sp>
        <p:nvSpPr>
          <p:cNvPr id="10" name="Title 1">
            <a:extLst>
              <a:ext uri="{FF2B5EF4-FFF2-40B4-BE49-F238E27FC236}">
                <a16:creationId xmlns:a16="http://schemas.microsoft.com/office/drawing/2014/main" id="{1B0A8687-3D46-9A42-B9A1-0BF1CEEE4AF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6,8 NISQUALLY</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28 de Febrero, 2001 a las 18:54:32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5247446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D2B448EB-5400-4E81-B935-B6C57E5EC999}"/>
              </a:ext>
            </a:extLst>
          </p:cNvPr>
          <p:cNvSpPr txBox="1"/>
          <p:nvPr/>
        </p:nvSpPr>
        <p:spPr>
          <a:xfrm>
            <a:off x="309560" y="1023936"/>
            <a:ext cx="5400679" cy="2800767"/>
          </a:xfrm>
          <a:prstGeom prst="rect">
            <a:avLst/>
          </a:prstGeom>
          <a:noFill/>
        </p:spPr>
        <p:txBody>
          <a:bodyPr wrap="square" rtlCol="0">
            <a:spAutoFit/>
          </a:bodyPr>
          <a:lstStyle/>
          <a:p>
            <a:r>
              <a:rPr lang="es-ES_tradnl" sz="1600" dirty="0">
                <a:solidFill>
                  <a:srgbClr val="202124"/>
                </a:solidFill>
                <a:cs typeface="Arial" panose="020B0604020202020204" pitchFamily="34" charset="0"/>
              </a:rPr>
              <a:t>Las observaciones de licuefacción fueron generalizadas en partes de Olympia y el Sur de Seattle.</a:t>
            </a:r>
          </a:p>
          <a:p>
            <a:endParaRPr lang="es-ES_tradnl" sz="1600" dirty="0">
              <a:solidFill>
                <a:srgbClr val="202124"/>
              </a:solidFill>
              <a:cs typeface="Arial" panose="020B0604020202020204" pitchFamily="34" charset="0"/>
            </a:endParaRPr>
          </a:p>
          <a:p>
            <a:r>
              <a:rPr lang="es-ES_tradnl" sz="1600" dirty="0">
                <a:solidFill>
                  <a:srgbClr val="202124"/>
                </a:solidFill>
                <a:cs typeface="Arial" panose="020B0604020202020204" pitchFamily="34" charset="0"/>
              </a:rPr>
              <a:t>La licuefacción ocurre cuando el temblor, por efecto de un terremoto, convierte un sedimento no consolidado saturado de agua en un liquido pesado, que pierde fuerza temporalmente y actúa como un fluido. La tierra licuada puede entonces escapar del suelo cuando la arena hierve. La licuefacción hace que las estructuras fallen durante los terremotos debido a la pérdida de resistencia del suelo. Animación a continuación:</a:t>
            </a:r>
          </a:p>
        </p:txBody>
      </p:sp>
      <p:sp>
        <p:nvSpPr>
          <p:cNvPr id="18" name="TextBox 17">
            <a:extLst>
              <a:ext uri="{FF2B5EF4-FFF2-40B4-BE49-F238E27FC236}">
                <a16:creationId xmlns:a16="http://schemas.microsoft.com/office/drawing/2014/main" id="{0D139600-256D-4AA3-A4CB-4A731785C18E}"/>
              </a:ext>
            </a:extLst>
          </p:cNvPr>
          <p:cNvSpPr txBox="1"/>
          <p:nvPr/>
        </p:nvSpPr>
        <p:spPr>
          <a:xfrm>
            <a:off x="5562600" y="6309836"/>
            <a:ext cx="3439394" cy="461665"/>
          </a:xfrm>
          <a:prstGeom prst="rect">
            <a:avLst/>
          </a:prstGeom>
          <a:noFill/>
        </p:spPr>
        <p:txBody>
          <a:bodyPr wrap="square" rtlCol="0">
            <a:spAutoFit/>
          </a:bodyPr>
          <a:lstStyle/>
          <a:p>
            <a:pPr algn="r"/>
            <a:r>
              <a:rPr lang="es-ES_tradnl" sz="1200" dirty="0"/>
              <a:t>Fueron encontrados pequeños volcanes de arena en la estación de trenes de </a:t>
            </a:r>
            <a:r>
              <a:rPr lang="es-ES_tradnl" sz="1200" dirty="0" err="1"/>
              <a:t>Union</a:t>
            </a:r>
            <a:r>
              <a:rPr lang="es-ES_tradnl" sz="1200" dirty="0"/>
              <a:t> </a:t>
            </a:r>
            <a:r>
              <a:rPr lang="es-ES_tradnl" sz="1200" dirty="0" err="1"/>
              <a:t>Pacific</a:t>
            </a:r>
            <a:endParaRPr lang="es-ES_tradnl" sz="1200" dirty="0"/>
          </a:p>
        </p:txBody>
      </p:sp>
      <p:sp>
        <p:nvSpPr>
          <p:cNvPr id="12" name="TextBox 11">
            <a:extLst>
              <a:ext uri="{FF2B5EF4-FFF2-40B4-BE49-F238E27FC236}">
                <a16:creationId xmlns:a16="http://schemas.microsoft.com/office/drawing/2014/main" id="{6ADC8581-9251-4889-B090-3F88ABF04B12}"/>
              </a:ext>
            </a:extLst>
          </p:cNvPr>
          <p:cNvSpPr txBox="1"/>
          <p:nvPr/>
        </p:nvSpPr>
        <p:spPr>
          <a:xfrm>
            <a:off x="5562600" y="3176586"/>
            <a:ext cx="3424240" cy="646331"/>
          </a:xfrm>
          <a:prstGeom prst="rect">
            <a:avLst/>
          </a:prstGeom>
          <a:noFill/>
        </p:spPr>
        <p:txBody>
          <a:bodyPr wrap="square" rtlCol="0">
            <a:spAutoFit/>
          </a:bodyPr>
          <a:lstStyle/>
          <a:p>
            <a:pPr algn="r"/>
            <a:r>
              <a:rPr lang="es-ES_tradnl" sz="1200" dirty="0"/>
              <a:t>Se descubrió que el límite norte de la licuefacción observada comenzaba cerca del extremo sur del viaducto </a:t>
            </a:r>
            <a:r>
              <a:rPr lang="es-ES_tradnl" sz="1200" dirty="0" err="1"/>
              <a:t>Alaskan</a:t>
            </a:r>
            <a:r>
              <a:rPr lang="es-ES_tradnl" sz="1200" dirty="0"/>
              <a:t> </a:t>
            </a:r>
            <a:r>
              <a:rPr lang="es-ES_tradnl" sz="1200" dirty="0" err="1"/>
              <a:t>Way</a:t>
            </a:r>
            <a:r>
              <a:rPr lang="es-ES_tradnl" sz="1200" dirty="0"/>
              <a:t>.</a:t>
            </a:r>
            <a:endParaRPr lang="es-ES_tradnl" sz="1200" i="1" dirty="0"/>
          </a:p>
        </p:txBody>
      </p:sp>
      <p:pic>
        <p:nvPicPr>
          <p:cNvPr id="3" name="Picture 2" descr="Train tracks under a bridge&#10;&#10;Description automatically generated with medium confidence">
            <a:extLst>
              <a:ext uri="{FF2B5EF4-FFF2-40B4-BE49-F238E27FC236}">
                <a16:creationId xmlns:a16="http://schemas.microsoft.com/office/drawing/2014/main" id="{3F243100-183B-44F7-9999-0110E383E35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10239" y="781048"/>
            <a:ext cx="3171825" cy="2381250"/>
          </a:xfrm>
          <a:prstGeom prst="rect">
            <a:avLst/>
          </a:prstGeom>
        </p:spPr>
      </p:pic>
      <p:pic>
        <p:nvPicPr>
          <p:cNvPr id="8" name="Picture 7" descr="A person working on a railroad track&#10;&#10;Description automatically generated with low confidence">
            <a:extLst>
              <a:ext uri="{FF2B5EF4-FFF2-40B4-BE49-F238E27FC236}">
                <a16:creationId xmlns:a16="http://schemas.microsoft.com/office/drawing/2014/main" id="{26B22CAB-4B24-4397-8203-3DC6BBA202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31743" y="3886200"/>
            <a:ext cx="3171825" cy="2381250"/>
          </a:xfrm>
          <a:prstGeom prst="rect">
            <a:avLst/>
          </a:prstGeom>
        </p:spPr>
      </p:pic>
      <p:sp>
        <p:nvSpPr>
          <p:cNvPr id="10" name="Title 1">
            <a:extLst>
              <a:ext uri="{FF2B5EF4-FFF2-40B4-BE49-F238E27FC236}">
                <a16:creationId xmlns:a16="http://schemas.microsoft.com/office/drawing/2014/main" id="{5FEAEEE7-94F1-B249-B9C3-528F6EF23FB0}"/>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6,8 NISQUALLY</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28 de Febrero, 2001 a las 18:54:32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A_4D_sf_liquefaction1906">
            <a:hlinkClick r:id="" action="ppaction://media"/>
            <a:extLst>
              <a:ext uri="{FF2B5EF4-FFF2-40B4-BE49-F238E27FC236}">
                <a16:creationId xmlns:a16="http://schemas.microsoft.com/office/drawing/2014/main" id="{0716E3B7-1093-4E5C-A975-C450C230A17B}"/>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636142" y="3887852"/>
            <a:ext cx="4316858" cy="2879660"/>
          </a:xfrm>
          <a:prstGeom prst="rect">
            <a:avLst/>
          </a:prstGeom>
        </p:spPr>
      </p:pic>
    </p:spTree>
    <p:extLst>
      <p:ext uri="{BB962C8B-B14F-4D97-AF65-F5344CB8AC3E}">
        <p14:creationId xmlns:p14="http://schemas.microsoft.com/office/powerpoint/2010/main" val="769209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580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grass, outdoor, stone, hillside&#10;&#10;Description automatically generated">
            <a:extLst>
              <a:ext uri="{FF2B5EF4-FFF2-40B4-BE49-F238E27FC236}">
                <a16:creationId xmlns:a16="http://schemas.microsoft.com/office/drawing/2014/main" id="{5A3AE673-2D1C-4D29-81D4-0410EF4867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495" y="3019396"/>
            <a:ext cx="4476547" cy="3360771"/>
          </a:xfrm>
          <a:prstGeom prst="rect">
            <a:avLst/>
          </a:prstGeom>
          <a:ln w="6350">
            <a:solidFill>
              <a:schemeClr val="tx1"/>
            </a:solidFill>
          </a:ln>
        </p:spPr>
      </p:pic>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D2B448EB-5400-4E81-B935-B6C57E5EC999}"/>
              </a:ext>
            </a:extLst>
          </p:cNvPr>
          <p:cNvSpPr txBox="1"/>
          <p:nvPr/>
        </p:nvSpPr>
        <p:spPr>
          <a:xfrm>
            <a:off x="290847" y="1066800"/>
            <a:ext cx="4168397" cy="1323439"/>
          </a:xfrm>
          <a:prstGeom prst="rect">
            <a:avLst/>
          </a:prstGeom>
          <a:noFill/>
        </p:spPr>
        <p:txBody>
          <a:bodyPr wrap="square" rtlCol="0">
            <a:spAutoFit/>
          </a:bodyPr>
          <a:lstStyle/>
          <a:p>
            <a:r>
              <a:rPr lang="es-ES_tradnl" sz="1600" dirty="0"/>
              <a:t>Los desarrollos urbanísticos sobre materiales no consolidados son vulnerables a la licuefacción. Los desarrollos en laderas de colinas inestables son más susceptibles a deslizamientos de tierra.</a:t>
            </a:r>
          </a:p>
        </p:txBody>
      </p:sp>
      <p:sp>
        <p:nvSpPr>
          <p:cNvPr id="18" name="TextBox 17">
            <a:extLst>
              <a:ext uri="{FF2B5EF4-FFF2-40B4-BE49-F238E27FC236}">
                <a16:creationId xmlns:a16="http://schemas.microsoft.com/office/drawing/2014/main" id="{0D139600-256D-4AA3-A4CB-4A731785C18E}"/>
              </a:ext>
            </a:extLst>
          </p:cNvPr>
          <p:cNvSpPr txBox="1"/>
          <p:nvPr/>
        </p:nvSpPr>
        <p:spPr>
          <a:xfrm>
            <a:off x="5443378" y="4433248"/>
            <a:ext cx="3629890" cy="1169551"/>
          </a:xfrm>
          <a:prstGeom prst="rect">
            <a:avLst/>
          </a:prstGeom>
          <a:noFill/>
        </p:spPr>
        <p:txBody>
          <a:bodyPr wrap="square" rtlCol="0">
            <a:spAutoFit/>
          </a:bodyPr>
          <a:lstStyle/>
          <a:p>
            <a:pPr algn="r"/>
            <a:r>
              <a:rPr lang="es-ES_tradnl" sz="1400" dirty="0"/>
              <a:t>Deslizamiento de tierra de la autopista US 101. El escarpe principal curvo del deslizamiento de tierra tiene 24 m de ancho</a:t>
            </a:r>
          </a:p>
          <a:p>
            <a:pPr algn="r"/>
            <a:endParaRPr lang="es-ES_tradnl" sz="1400" dirty="0"/>
          </a:p>
          <a:p>
            <a:pPr algn="r"/>
            <a:r>
              <a:rPr lang="es-ES_tradnl" sz="1400" dirty="0"/>
              <a:t>Imágenes cortesía del USGS</a:t>
            </a:r>
          </a:p>
        </p:txBody>
      </p:sp>
      <p:pic>
        <p:nvPicPr>
          <p:cNvPr id="5" name="Picture 4" descr="A picture containing outdoor, tree, bridge, way&#10;&#10;Description automatically generated">
            <a:extLst>
              <a:ext uri="{FF2B5EF4-FFF2-40B4-BE49-F238E27FC236}">
                <a16:creationId xmlns:a16="http://schemas.microsoft.com/office/drawing/2014/main" id="{EC84B6B2-894A-404D-93D7-FF290CD21C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59244" y="996758"/>
            <a:ext cx="4504080" cy="3378060"/>
          </a:xfrm>
          <a:prstGeom prst="rect">
            <a:avLst/>
          </a:prstGeom>
          <a:ln w="6350">
            <a:solidFill>
              <a:schemeClr val="tx1"/>
            </a:solidFill>
          </a:ln>
        </p:spPr>
      </p:pic>
      <p:sp>
        <p:nvSpPr>
          <p:cNvPr id="12" name="TextBox 11">
            <a:extLst>
              <a:ext uri="{FF2B5EF4-FFF2-40B4-BE49-F238E27FC236}">
                <a16:creationId xmlns:a16="http://schemas.microsoft.com/office/drawing/2014/main" id="{6ADC8581-9251-4889-B090-3F88ABF04B12}"/>
              </a:ext>
            </a:extLst>
          </p:cNvPr>
          <p:cNvSpPr txBox="1"/>
          <p:nvPr/>
        </p:nvSpPr>
        <p:spPr>
          <a:xfrm>
            <a:off x="81644" y="6406113"/>
            <a:ext cx="6400801" cy="307777"/>
          </a:xfrm>
          <a:prstGeom prst="rect">
            <a:avLst/>
          </a:prstGeom>
          <a:noFill/>
        </p:spPr>
        <p:txBody>
          <a:bodyPr wrap="square" rtlCol="0">
            <a:spAutoFit/>
          </a:bodyPr>
          <a:lstStyle/>
          <a:p>
            <a:pPr algn="r"/>
            <a:r>
              <a:rPr lang="es-ES_tradnl" sz="1400" dirty="0"/>
              <a:t>Fallo del terraplén debido a licuefacción, </a:t>
            </a:r>
            <a:r>
              <a:rPr lang="es-ES_tradnl" sz="1400" dirty="0" err="1"/>
              <a:t>Capitol</a:t>
            </a:r>
            <a:r>
              <a:rPr lang="es-ES_tradnl" sz="1400" dirty="0"/>
              <a:t> </a:t>
            </a:r>
            <a:r>
              <a:rPr lang="es-ES_tradnl" sz="1400" dirty="0" err="1"/>
              <a:t>Interpretive</a:t>
            </a:r>
            <a:r>
              <a:rPr lang="es-ES_tradnl" sz="1400" dirty="0"/>
              <a:t> Center, Olympia</a:t>
            </a:r>
            <a:endParaRPr lang="es-ES_tradnl" sz="1400" i="1" dirty="0"/>
          </a:p>
        </p:txBody>
      </p:sp>
      <p:sp>
        <p:nvSpPr>
          <p:cNvPr id="10" name="Title 1">
            <a:extLst>
              <a:ext uri="{FF2B5EF4-FFF2-40B4-BE49-F238E27FC236}">
                <a16:creationId xmlns:a16="http://schemas.microsoft.com/office/drawing/2014/main" id="{36E3666E-4B4E-D44D-85D6-1964F99FAF7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6,8 NISQUALLY</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28 de Febrero, 2001 a las 18:54:32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0510394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D2B448EB-5400-4E81-B935-B6C57E5EC999}"/>
              </a:ext>
            </a:extLst>
          </p:cNvPr>
          <p:cNvSpPr txBox="1"/>
          <p:nvPr/>
        </p:nvSpPr>
        <p:spPr>
          <a:xfrm>
            <a:off x="285745" y="1045683"/>
            <a:ext cx="4090991" cy="5755422"/>
          </a:xfrm>
          <a:prstGeom prst="rect">
            <a:avLst/>
          </a:prstGeom>
          <a:noFill/>
        </p:spPr>
        <p:txBody>
          <a:bodyPr wrap="square" rtlCol="0">
            <a:spAutoFit/>
          </a:bodyPr>
          <a:lstStyle/>
          <a:p>
            <a:r>
              <a:rPr lang="es-ES_tradnl" sz="1600" dirty="0"/>
              <a:t>Construido en la década de 1950, el Viaducto de </a:t>
            </a:r>
            <a:r>
              <a:rPr lang="es-ES_tradnl" sz="1600" dirty="0" err="1"/>
              <a:t>Alaskan</a:t>
            </a:r>
            <a:r>
              <a:rPr lang="es-ES_tradnl" sz="1600" dirty="0"/>
              <a:t> </a:t>
            </a:r>
            <a:r>
              <a:rPr lang="es-ES_tradnl" sz="1600" dirty="0" err="1"/>
              <a:t>Way</a:t>
            </a:r>
            <a:r>
              <a:rPr lang="es-ES_tradnl" sz="1600" dirty="0"/>
              <a:t> era una autopista de dos pisos que atravesaba el centro de Seattle. En el terremoto de </a:t>
            </a:r>
            <a:r>
              <a:rPr lang="es-ES_tradnl" sz="1600" dirty="0" err="1"/>
              <a:t>Nisqually</a:t>
            </a:r>
            <a:r>
              <a:rPr lang="es-ES_tradnl" sz="1600" dirty="0"/>
              <a:t>, el viaducto sufrió daños menores, pero inspecciones posteriores lo encontraron vulnerable a un colapso total en caso de otro terremoto de gran escala.</a:t>
            </a:r>
          </a:p>
          <a:p>
            <a:endParaRPr lang="es-ES_tradnl" sz="1600" dirty="0"/>
          </a:p>
          <a:p>
            <a:r>
              <a:rPr lang="es-ES_tradnl" sz="1600" dirty="0"/>
              <a:t>En los años posteriores a este terremoto, el viaducto se eliminó por completo y se reemplazó por un túnel. Se eligió un túnel porque está enterrado en el suelo y se movería con un terremoto a medida que el suelo se mueve. El túnel es flexible; su capa exterior está construida con anillos atornillados. Cada anillo está hecho de varios segmentos, con una junta de goma entre ellos.</a:t>
            </a:r>
          </a:p>
          <a:p>
            <a:endParaRPr lang="es-ES_tradnl" sz="1600" dirty="0"/>
          </a:p>
          <a:p>
            <a:r>
              <a:rPr lang="es-ES_tradnl" sz="1600" dirty="0"/>
              <a:t>El túnel está diseñado para resistir un terremoto de magnitud 9,0 frente a la costa.</a:t>
            </a:r>
          </a:p>
        </p:txBody>
      </p:sp>
      <p:pic>
        <p:nvPicPr>
          <p:cNvPr id="10" name="Picture 9" descr="A picture containing sky, outdoor, several&#10;&#10;Description automatically generated">
            <a:extLst>
              <a:ext uri="{FF2B5EF4-FFF2-40B4-BE49-F238E27FC236}">
                <a16:creationId xmlns:a16="http://schemas.microsoft.com/office/drawing/2014/main" id="{610ED44C-1C3F-4E8E-84F9-B519FC8CC1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19600" y="914400"/>
            <a:ext cx="4583642" cy="3063037"/>
          </a:xfrm>
          <a:prstGeom prst="rect">
            <a:avLst/>
          </a:prstGeom>
        </p:spPr>
      </p:pic>
      <p:pic>
        <p:nvPicPr>
          <p:cNvPr id="14" name="Picture 13" descr="Diagram, engineering drawing&#10;&#10;Description automatically generated">
            <a:extLst>
              <a:ext uri="{FF2B5EF4-FFF2-40B4-BE49-F238E27FC236}">
                <a16:creationId xmlns:a16="http://schemas.microsoft.com/office/drawing/2014/main" id="{26498E9D-6A5E-4789-9E00-4B584020A6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05312" y="4095752"/>
            <a:ext cx="3226582" cy="2737305"/>
          </a:xfrm>
          <a:prstGeom prst="rect">
            <a:avLst/>
          </a:prstGeom>
        </p:spPr>
      </p:pic>
      <p:sp>
        <p:nvSpPr>
          <p:cNvPr id="19" name="TextBox 18">
            <a:extLst>
              <a:ext uri="{FF2B5EF4-FFF2-40B4-BE49-F238E27FC236}">
                <a16:creationId xmlns:a16="http://schemas.microsoft.com/office/drawing/2014/main" id="{AD7A7923-F6DE-42E2-87A9-64C726D1729F}"/>
              </a:ext>
            </a:extLst>
          </p:cNvPr>
          <p:cNvSpPr txBox="1"/>
          <p:nvPr/>
        </p:nvSpPr>
        <p:spPr>
          <a:xfrm>
            <a:off x="6477000" y="6400800"/>
            <a:ext cx="2590800" cy="307777"/>
          </a:xfrm>
          <a:prstGeom prst="rect">
            <a:avLst/>
          </a:prstGeom>
          <a:noFill/>
        </p:spPr>
        <p:txBody>
          <a:bodyPr wrap="square" rtlCol="0">
            <a:spAutoFit/>
          </a:bodyPr>
          <a:lstStyle/>
          <a:p>
            <a:pPr algn="r"/>
            <a:r>
              <a:rPr lang="es-ES_tradnl" sz="1400" dirty="0"/>
              <a:t>Túnel SR 99 (WSDOT)</a:t>
            </a:r>
            <a:endParaRPr lang="es-ES_tradnl" sz="1400" i="1" dirty="0"/>
          </a:p>
        </p:txBody>
      </p:sp>
      <p:sp>
        <p:nvSpPr>
          <p:cNvPr id="20" name="TextBox 19">
            <a:extLst>
              <a:ext uri="{FF2B5EF4-FFF2-40B4-BE49-F238E27FC236}">
                <a16:creationId xmlns:a16="http://schemas.microsoft.com/office/drawing/2014/main" id="{600A678B-439A-42F0-A585-A948E7D966BE}"/>
              </a:ext>
            </a:extLst>
          </p:cNvPr>
          <p:cNvSpPr txBox="1"/>
          <p:nvPr/>
        </p:nvSpPr>
        <p:spPr>
          <a:xfrm>
            <a:off x="6803748" y="4038600"/>
            <a:ext cx="2264052" cy="307777"/>
          </a:xfrm>
          <a:prstGeom prst="rect">
            <a:avLst/>
          </a:prstGeom>
          <a:noFill/>
        </p:spPr>
        <p:txBody>
          <a:bodyPr wrap="square" rtlCol="0">
            <a:spAutoFit/>
          </a:bodyPr>
          <a:lstStyle/>
          <a:p>
            <a:pPr algn="r"/>
            <a:r>
              <a:rPr lang="es-ES_tradnl" sz="1400" dirty="0"/>
              <a:t>Viaducto </a:t>
            </a:r>
            <a:r>
              <a:rPr lang="es-ES_tradnl" sz="1400" dirty="0" err="1"/>
              <a:t>Alaskan</a:t>
            </a:r>
            <a:r>
              <a:rPr lang="es-ES_tradnl" sz="1400" dirty="0"/>
              <a:t> </a:t>
            </a:r>
            <a:r>
              <a:rPr lang="es-ES_tradnl" sz="1400" dirty="0" err="1"/>
              <a:t>Way</a:t>
            </a:r>
            <a:r>
              <a:rPr lang="es-ES_tradnl" sz="1400" dirty="0"/>
              <a:t> </a:t>
            </a:r>
            <a:endParaRPr lang="es-ES_tradnl" sz="1400" i="1" dirty="0"/>
          </a:p>
        </p:txBody>
      </p:sp>
      <p:sp>
        <p:nvSpPr>
          <p:cNvPr id="12" name="Title 1">
            <a:extLst>
              <a:ext uri="{FF2B5EF4-FFF2-40B4-BE49-F238E27FC236}">
                <a16:creationId xmlns:a16="http://schemas.microsoft.com/office/drawing/2014/main" id="{81CB1C5A-E1B7-554D-8406-0547C78DBEEA}"/>
              </a:ext>
            </a:extLst>
          </p:cNvPr>
          <p:cNvSpPr txBox="1">
            <a:spLocks/>
          </p:cNvSpPr>
          <p:nvPr/>
        </p:nvSpPr>
        <p:spPr>
          <a:xfrm>
            <a:off x="1244600" y="24943"/>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6,8 NISQUALLY</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28 de Febrero, 2001 a las 18:54:32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9642355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3919536" y="6257695"/>
            <a:ext cx="5410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00" i="1" dirty="0">
                <a:latin typeface="Arial" panose="020B0604020202020204" pitchFamily="34" charset="0"/>
              </a:rPr>
              <a:t>USGS Intensidad de Movimiento Estimada del Terremoto M 6,8</a:t>
            </a: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502" y="4630393"/>
            <a:ext cx="671551" cy="2162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Map&#10;&#10;Description automatically generated">
            <a:extLst>
              <a:ext uri="{FF2B5EF4-FFF2-40B4-BE49-F238E27FC236}">
                <a16:creationId xmlns:a16="http://schemas.microsoft.com/office/drawing/2014/main" id="{B274C564-4E46-46DB-B517-1F3BD4889A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36095" y="1154479"/>
            <a:ext cx="5587530" cy="5017721"/>
          </a:xfrm>
          <a:prstGeom prst="rect">
            <a:avLst/>
          </a:prstGeom>
        </p:spPr>
      </p:pic>
      <p:sp>
        <p:nvSpPr>
          <p:cNvPr id="12" name="Title 1">
            <a:extLst>
              <a:ext uri="{FF2B5EF4-FFF2-40B4-BE49-F238E27FC236}">
                <a16:creationId xmlns:a16="http://schemas.microsoft.com/office/drawing/2014/main" id="{94478A21-8CA6-1C4A-8162-6FE528D44D1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6,8 NISQUALLY</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28 de Febrero, 2001 a las 18:54:32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3" name="TextBox 14">
            <a:extLst>
              <a:ext uri="{FF2B5EF4-FFF2-40B4-BE49-F238E27FC236}">
                <a16:creationId xmlns:a16="http://schemas.microsoft.com/office/drawing/2014/main" id="{DEE841CB-EACA-2C41-98E9-CB65FA3C33F2}"/>
              </a:ext>
            </a:extLst>
          </p:cNvPr>
          <p:cNvSpPr txBox="1">
            <a:spLocks noChangeArrowheads="1"/>
          </p:cNvSpPr>
          <p:nvPr/>
        </p:nvSpPr>
        <p:spPr bwMode="auto">
          <a:xfrm>
            <a:off x="914400" y="4614864"/>
            <a:ext cx="2570743" cy="2164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s-ES_tradnl" altLang="en-US" sz="1200" b="1" dirty="0">
                <a:solidFill>
                  <a:srgbClr val="C00000"/>
                </a:solidFill>
                <a:latin typeface="Arial" panose="020B0604020202020204" pitchFamily="34" charset="0"/>
                <a:cs typeface="Arial" panose="020B0604020202020204" pitchFamily="34" charset="0"/>
              </a:rPr>
              <a:t>Extremo </a:t>
            </a:r>
          </a:p>
          <a:p>
            <a:pPr algn="ctr" eaLnBrk="1" hangingPunct="1">
              <a:spcBef>
                <a:spcPct val="0"/>
              </a:spcBef>
              <a:spcAft>
                <a:spcPts val="400"/>
              </a:spcAft>
              <a:buFontTx/>
              <a:buNone/>
            </a:pPr>
            <a:r>
              <a:rPr lang="es-ES_tradnl" altLang="en-US" sz="1200" b="1" dirty="0">
                <a:solidFill>
                  <a:srgbClr val="FF0000"/>
                </a:solidFill>
                <a:latin typeface="Arial" panose="020B0604020202020204" pitchFamily="34" charset="0"/>
                <a:cs typeface="Arial" panose="020B0604020202020204" pitchFamily="34" charset="0"/>
              </a:rPr>
              <a:t>Violento</a:t>
            </a:r>
          </a:p>
          <a:p>
            <a:pPr algn="ctr" eaLnBrk="1" hangingPunct="1">
              <a:spcBef>
                <a:spcPct val="0"/>
              </a:spcBef>
              <a:spcAft>
                <a:spcPts val="400"/>
              </a:spcAft>
              <a:buFontTx/>
              <a:buNone/>
            </a:pPr>
            <a:r>
              <a:rPr lang="es-ES_tradnl" altLang="en-US" sz="1200" b="1" dirty="0">
                <a:solidFill>
                  <a:srgbClr val="FFC000"/>
                </a:solidFill>
                <a:latin typeface="Arial" panose="020B0604020202020204" pitchFamily="34" charset="0"/>
                <a:cs typeface="Arial" panose="020B0604020202020204" pitchFamily="34" charset="0"/>
              </a:rPr>
              <a:t>Severo</a:t>
            </a:r>
          </a:p>
          <a:p>
            <a:pPr algn="ctr" eaLnBrk="1" hangingPunct="1">
              <a:spcBef>
                <a:spcPct val="0"/>
              </a:spcBef>
              <a:spcAft>
                <a:spcPts val="400"/>
              </a:spcAft>
              <a:buFontTx/>
              <a:buNone/>
            </a:pPr>
            <a:r>
              <a:rPr lang="es-ES_tradnl" altLang="en-US" sz="1200" b="1" dirty="0">
                <a:solidFill>
                  <a:srgbClr val="FFC000"/>
                </a:solidFill>
                <a:latin typeface="Arial" panose="020B0604020202020204" pitchFamily="34" charset="0"/>
                <a:cs typeface="Arial" panose="020B0604020202020204" pitchFamily="34" charset="0"/>
              </a:rPr>
              <a:t>Muy Fuerte</a:t>
            </a:r>
          </a:p>
          <a:p>
            <a:pPr algn="ctr" eaLnBrk="1" hangingPunct="1">
              <a:spcBef>
                <a:spcPct val="0"/>
              </a:spcBef>
              <a:spcAft>
                <a:spcPts val="400"/>
              </a:spcAft>
              <a:buFontTx/>
              <a:buNone/>
            </a:pPr>
            <a:r>
              <a:rPr lang="es-ES_tradnl" altLang="en-US" sz="1200" b="1" dirty="0">
                <a:solidFill>
                  <a:srgbClr val="FFFF00"/>
                </a:solidFill>
                <a:latin typeface="Arial" panose="020B0604020202020204" pitchFamily="34" charset="0"/>
                <a:cs typeface="Arial" panose="020B0604020202020204" pitchFamily="34" charset="0"/>
              </a:rPr>
              <a:t>Fuerte</a:t>
            </a:r>
          </a:p>
          <a:p>
            <a:pPr algn="ctr" eaLnBrk="1" hangingPunct="1">
              <a:spcBef>
                <a:spcPct val="0"/>
              </a:spcBef>
              <a:spcAft>
                <a:spcPts val="400"/>
              </a:spcAft>
              <a:buFontTx/>
              <a:buNone/>
            </a:pPr>
            <a:r>
              <a:rPr lang="es-ES_tradnl" altLang="en-US" sz="1200" dirty="0">
                <a:latin typeface="Arial" panose="020B0604020202020204" pitchFamily="34" charset="0"/>
                <a:cs typeface="Arial" panose="020B0604020202020204" pitchFamily="34" charset="0"/>
              </a:rPr>
              <a:t>Moderado</a:t>
            </a:r>
          </a:p>
          <a:p>
            <a:pPr algn="ctr" eaLnBrk="1" hangingPunct="1">
              <a:spcBef>
                <a:spcPct val="0"/>
              </a:spcBef>
              <a:spcAft>
                <a:spcPts val="400"/>
              </a:spcAft>
              <a:buFontTx/>
              <a:buNone/>
            </a:pPr>
            <a:r>
              <a:rPr lang="es-ES_tradnl" altLang="en-US" sz="1200" dirty="0">
                <a:latin typeface="Arial" panose="020B0604020202020204" pitchFamily="34" charset="0"/>
                <a:cs typeface="Arial" panose="020B0604020202020204" pitchFamily="34" charset="0"/>
              </a:rPr>
              <a:t>Ligero</a:t>
            </a:r>
          </a:p>
          <a:p>
            <a:pPr algn="ctr" eaLnBrk="1" hangingPunct="1">
              <a:spcBef>
                <a:spcPct val="0"/>
              </a:spcBef>
              <a:spcAft>
                <a:spcPts val="400"/>
              </a:spcAft>
              <a:buFontTx/>
              <a:buNone/>
            </a:pPr>
            <a:r>
              <a:rPr lang="es-ES_tradnl" altLang="en-US" sz="1200" dirty="0">
                <a:latin typeface="Arial" panose="020B0604020202020204" pitchFamily="34" charset="0"/>
                <a:cs typeface="Arial" panose="020B0604020202020204" pitchFamily="34" charset="0"/>
              </a:rPr>
              <a:t>Débil</a:t>
            </a:r>
          </a:p>
          <a:p>
            <a:pPr algn="ctr" eaLnBrk="1" hangingPunct="1">
              <a:spcBef>
                <a:spcPct val="0"/>
              </a:spcBef>
              <a:spcAft>
                <a:spcPts val="400"/>
              </a:spcAft>
              <a:buFontTx/>
              <a:buNone/>
            </a:pPr>
            <a:r>
              <a:rPr lang="es-ES_tradnl" altLang="en-US" sz="1200" dirty="0">
                <a:latin typeface="Arial" panose="020B0604020202020204" pitchFamily="34" charset="0"/>
                <a:cs typeface="Arial" panose="020B0604020202020204" pitchFamily="34" charset="0"/>
              </a:rPr>
              <a:t>Imperceptible</a:t>
            </a:r>
            <a:endParaRPr lang="en-US" altLang="en-US" sz="1200" dirty="0">
              <a:latin typeface="Arial" panose="020B0604020202020204" pitchFamily="34" charset="0"/>
            </a:endParaRPr>
          </a:p>
        </p:txBody>
      </p:sp>
      <p:sp>
        <p:nvSpPr>
          <p:cNvPr id="14" name="TextBox 15">
            <a:extLst>
              <a:ext uri="{FF2B5EF4-FFF2-40B4-BE49-F238E27FC236}">
                <a16:creationId xmlns:a16="http://schemas.microsoft.com/office/drawing/2014/main" id="{3BA7AFF4-63E8-6448-BEBE-380274C23A5D}"/>
              </a:ext>
            </a:extLst>
          </p:cNvPr>
          <p:cNvSpPr txBox="1">
            <a:spLocks noChangeArrowheads="1"/>
          </p:cNvSpPr>
          <p:nvPr/>
        </p:nvSpPr>
        <p:spPr bwMode="auto">
          <a:xfrm>
            <a:off x="243348" y="1049592"/>
            <a:ext cx="3185652" cy="321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450" dirty="0">
                <a:latin typeface="Arial" panose="020B0604020202020204" pitchFamily="34" charset="0"/>
              </a:rPr>
              <a:t>La escala de intensidad de Mercalli modificada (MMI) es una escala de diez niveles, numeradas del I al X, que indica la severidad de los movimientos telúricos. La intensidad se basa en los efectos observados y es variable en el área afectada por un terremoto. La intensidad depende del tamaño, la profundidad, la distancia y las condiciones locales del terremoto.</a:t>
            </a:r>
          </a:p>
          <a:p>
            <a:pPr eaLnBrk="1" hangingPunct="1">
              <a:spcBef>
                <a:spcPct val="0"/>
              </a:spcBef>
              <a:buFontTx/>
              <a:buNone/>
            </a:pPr>
            <a:endParaRPr lang="en-US" altLang="en-US" sz="1450" dirty="0">
              <a:latin typeface="Arial" panose="020B0604020202020204" pitchFamily="34" charset="0"/>
            </a:endParaRPr>
          </a:p>
          <a:p>
            <a:pPr eaLnBrk="1" hangingPunct="1">
              <a:spcBef>
                <a:spcPct val="0"/>
              </a:spcBef>
              <a:buNone/>
            </a:pPr>
            <a:r>
              <a:rPr lang="es-ES" altLang="en-US" sz="1450" dirty="0">
                <a:latin typeface="Arial" panose="020B0604020202020204" pitchFamily="34" charset="0"/>
              </a:rPr>
              <a:t>Se sintió un temblor severo como consecuencia de este terremoto.</a:t>
            </a:r>
            <a:endParaRPr lang="en-US" altLang="en-US" sz="1450" dirty="0">
              <a:latin typeface="Arial" panose="020B0604020202020204" pitchFamily="34" charset="0"/>
            </a:endParaRPr>
          </a:p>
        </p:txBody>
      </p:sp>
      <p:sp>
        <p:nvSpPr>
          <p:cNvPr id="15" name="TextBox 10">
            <a:extLst>
              <a:ext uri="{FF2B5EF4-FFF2-40B4-BE49-F238E27FC236}">
                <a16:creationId xmlns:a16="http://schemas.microsoft.com/office/drawing/2014/main" id="{2733146A-AC53-0044-BDE8-B4230B7022BD}"/>
              </a:ext>
            </a:extLst>
          </p:cNvPr>
          <p:cNvSpPr txBox="1">
            <a:spLocks noChangeArrowheads="1"/>
          </p:cNvSpPr>
          <p:nvPr/>
        </p:nvSpPr>
        <p:spPr bwMode="auto">
          <a:xfrm>
            <a:off x="668495" y="4289108"/>
            <a:ext cx="23634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VE" altLang="en-US" sz="1400" b="1" dirty="0">
                <a:latin typeface="Arial" panose="020B0604020202020204" pitchFamily="34" charset="0"/>
              </a:rPr>
              <a:t>MMI     Temblor Percibido</a:t>
            </a:r>
          </a:p>
          <a:p>
            <a:pPr eaLnBrk="1" hangingPunct="1">
              <a:spcBef>
                <a:spcPct val="0"/>
              </a:spcBef>
              <a:buFontTx/>
              <a:buNone/>
            </a:pPr>
            <a:endParaRPr lang="es-VE" altLang="en-US" sz="1400" dirty="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4717470" y="856833"/>
            <a:ext cx="4136538"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50" dirty="0">
                <a:latin typeface="Arial" panose="020B0604020202020204" pitchFamily="34" charset="0"/>
              </a:rPr>
              <a:t>La Placa de Juan de </a:t>
            </a:r>
            <a:r>
              <a:rPr lang="es-ES_tradnl" altLang="en-US" sz="1550" dirty="0" err="1">
                <a:latin typeface="Arial" panose="020B0604020202020204" pitchFamily="34" charset="0"/>
              </a:rPr>
              <a:t>Fuca</a:t>
            </a:r>
            <a:r>
              <a:rPr lang="es-ES_tradnl" altLang="en-US" sz="1550" dirty="0">
                <a:latin typeface="Arial" panose="020B0604020202020204" pitchFamily="34" charset="0"/>
              </a:rPr>
              <a:t> es una pequeña placa tectónica generada a partir de la Dorsal de Juan de </a:t>
            </a:r>
            <a:r>
              <a:rPr lang="es-ES_tradnl" altLang="en-US" sz="1550" dirty="0" err="1">
                <a:latin typeface="Arial" panose="020B0604020202020204" pitchFamily="34" charset="0"/>
              </a:rPr>
              <a:t>Fuca</a:t>
            </a:r>
            <a:r>
              <a:rPr lang="es-ES_tradnl" altLang="en-US" sz="1550" dirty="0">
                <a:latin typeface="Arial" panose="020B0604020202020204" pitchFamily="34" charset="0"/>
              </a:rPr>
              <a:t> que se subduce debajo de la Placa de América del Norte en la zona de subducción de </a:t>
            </a:r>
            <a:r>
              <a:rPr lang="es-ES_tradnl" altLang="en-US" sz="1550" dirty="0" err="1">
                <a:latin typeface="Arial" panose="020B0604020202020204" pitchFamily="34" charset="0"/>
              </a:rPr>
              <a:t>Cascadia</a:t>
            </a:r>
            <a:r>
              <a:rPr lang="es-ES_tradnl" altLang="en-US" sz="1550" dirty="0">
                <a:latin typeface="Arial" panose="020B0604020202020204" pitchFamily="34" charset="0"/>
              </a:rPr>
              <a:t> en el noroeste del Pacífico.</a:t>
            </a:r>
          </a:p>
          <a:p>
            <a:pPr eaLnBrk="1" hangingPunct="1">
              <a:spcBef>
                <a:spcPct val="0"/>
              </a:spcBef>
              <a:buFontTx/>
              <a:buNone/>
            </a:pPr>
            <a:endParaRPr lang="es-ES_tradnl" altLang="en-US" sz="1550" dirty="0">
              <a:latin typeface="Arial" panose="020B0604020202020204" pitchFamily="34" charset="0"/>
            </a:endParaRPr>
          </a:p>
          <a:p>
            <a:pPr eaLnBrk="1" hangingPunct="1">
              <a:spcBef>
                <a:spcPct val="0"/>
              </a:spcBef>
              <a:buFontTx/>
              <a:buNone/>
            </a:pPr>
            <a:r>
              <a:rPr lang="es-ES_tradnl" altLang="en-US" sz="1550" dirty="0">
                <a:latin typeface="Arial" panose="020B0604020202020204" pitchFamily="34" charset="0"/>
              </a:rPr>
              <a:t>La Placa de Juan de </a:t>
            </a:r>
            <a:r>
              <a:rPr lang="es-ES_tradnl" altLang="en-US" sz="1550" dirty="0" err="1">
                <a:latin typeface="Arial" panose="020B0604020202020204" pitchFamily="34" charset="0"/>
              </a:rPr>
              <a:t>Fuca</a:t>
            </a:r>
            <a:r>
              <a:rPr lang="es-ES_tradnl" altLang="en-US" sz="1550" dirty="0">
                <a:latin typeface="Arial" panose="020B0604020202020204" pitchFamily="34" charset="0"/>
              </a:rPr>
              <a:t> converge con la Placa de América del Norte a una velocidad de aproximadamente 4 cm / año en la zona de subducción de </a:t>
            </a:r>
            <a:r>
              <a:rPr lang="es-ES_tradnl" altLang="en-US" sz="1550" dirty="0" err="1">
                <a:latin typeface="Arial" panose="020B0604020202020204" pitchFamily="34" charset="0"/>
              </a:rPr>
              <a:t>Cascadia</a:t>
            </a:r>
            <a:r>
              <a:rPr lang="es-ES_tradnl" altLang="en-US" sz="1550" dirty="0">
                <a:latin typeface="Arial" panose="020B0604020202020204" pitchFamily="34" charset="0"/>
              </a:rPr>
              <a:t>.</a:t>
            </a: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0">
            <a:extLst>
              <a:ext uri="{FF2B5EF4-FFF2-40B4-BE49-F238E27FC236}">
                <a16:creationId xmlns:a16="http://schemas.microsoft.com/office/drawing/2014/main" id="{4910D53F-9C79-418E-962A-6CF8F9241E7A}"/>
              </a:ext>
            </a:extLst>
          </p:cNvPr>
          <p:cNvGrpSpPr/>
          <p:nvPr/>
        </p:nvGrpSpPr>
        <p:grpSpPr>
          <a:xfrm>
            <a:off x="342964" y="1077867"/>
            <a:ext cx="4237207" cy="5703933"/>
            <a:chOff x="408280" y="1077867"/>
            <a:chExt cx="4237207" cy="5703933"/>
          </a:xfrm>
        </p:grpSpPr>
        <p:pic>
          <p:nvPicPr>
            <p:cNvPr id="8" name="Picture 7" descr="Map&#10;&#10;Description automatically generated">
              <a:extLst>
                <a:ext uri="{FF2B5EF4-FFF2-40B4-BE49-F238E27FC236}">
                  <a16:creationId xmlns:a16="http://schemas.microsoft.com/office/drawing/2014/main" id="{17A8A84C-6A8B-4D41-A155-8973347CBC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280" y="1077867"/>
              <a:ext cx="4237207" cy="5703933"/>
            </a:xfrm>
            <a:prstGeom prst="rect">
              <a:avLst/>
            </a:prstGeom>
          </p:spPr>
        </p:pic>
        <p:cxnSp>
          <p:nvCxnSpPr>
            <p:cNvPr id="10" name="Straight Arrow Connector 9">
              <a:extLst>
                <a:ext uri="{FF2B5EF4-FFF2-40B4-BE49-F238E27FC236}">
                  <a16:creationId xmlns:a16="http://schemas.microsoft.com/office/drawing/2014/main" id="{3450385B-0997-4AE1-A0D7-8EF57AC2C33A}"/>
                </a:ext>
              </a:extLst>
            </p:cNvPr>
            <p:cNvCxnSpPr/>
            <p:nvPr/>
          </p:nvCxnSpPr>
          <p:spPr>
            <a:xfrm flipH="1" flipV="1">
              <a:off x="1834245" y="2220684"/>
              <a:ext cx="533400" cy="6096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pic>
        <p:nvPicPr>
          <p:cNvPr id="14" name="Picture 13" descr="Diagram&#10;&#10;Description automatically generated">
            <a:extLst>
              <a:ext uri="{FF2B5EF4-FFF2-40B4-BE49-F238E27FC236}">
                <a16:creationId xmlns:a16="http://schemas.microsoft.com/office/drawing/2014/main" id="{70CE3C5D-5C14-4980-9D64-C068526228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5758" y="3691912"/>
            <a:ext cx="4018250" cy="3013688"/>
          </a:xfrm>
          <a:prstGeom prst="rect">
            <a:avLst/>
          </a:prstGeom>
        </p:spPr>
      </p:pic>
      <p:sp>
        <p:nvSpPr>
          <p:cNvPr id="16" name="Rectangle 15">
            <a:extLst>
              <a:ext uri="{FF2B5EF4-FFF2-40B4-BE49-F238E27FC236}">
                <a16:creationId xmlns:a16="http://schemas.microsoft.com/office/drawing/2014/main" id="{EB841F90-2616-488A-A544-F9199586334B}"/>
              </a:ext>
            </a:extLst>
          </p:cNvPr>
          <p:cNvSpPr/>
          <p:nvPr/>
        </p:nvSpPr>
        <p:spPr>
          <a:xfrm>
            <a:off x="1143000" y="1600200"/>
            <a:ext cx="1828800" cy="1447800"/>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cxnSp>
        <p:nvCxnSpPr>
          <p:cNvPr id="18" name="Straight Connector 17">
            <a:extLst>
              <a:ext uri="{FF2B5EF4-FFF2-40B4-BE49-F238E27FC236}">
                <a16:creationId xmlns:a16="http://schemas.microsoft.com/office/drawing/2014/main" id="{579017F4-980A-4147-BAB2-84F8955F6AD1}"/>
              </a:ext>
            </a:extLst>
          </p:cNvPr>
          <p:cNvCxnSpPr>
            <a:cxnSpLocks/>
          </p:cNvCxnSpPr>
          <p:nvPr/>
        </p:nvCxnSpPr>
        <p:spPr>
          <a:xfrm>
            <a:off x="2971800" y="1600200"/>
            <a:ext cx="5882208" cy="2091712"/>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E6BB816-2F55-42F2-B762-E6F844A63D1E}"/>
              </a:ext>
            </a:extLst>
          </p:cNvPr>
          <p:cNvCxnSpPr>
            <a:cxnSpLocks/>
          </p:cNvCxnSpPr>
          <p:nvPr/>
        </p:nvCxnSpPr>
        <p:spPr>
          <a:xfrm>
            <a:off x="1143000" y="3048000"/>
            <a:ext cx="3692758" cy="365760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21" name="Star: 5 Points 20">
            <a:extLst>
              <a:ext uri="{FF2B5EF4-FFF2-40B4-BE49-F238E27FC236}">
                <a16:creationId xmlns:a16="http://schemas.microsoft.com/office/drawing/2014/main" id="{7F923D0A-C8C7-43E8-B435-66D0237628E1}"/>
              </a:ext>
            </a:extLst>
          </p:cNvPr>
          <p:cNvSpPr/>
          <p:nvPr/>
        </p:nvSpPr>
        <p:spPr>
          <a:xfrm>
            <a:off x="2416627" y="2016300"/>
            <a:ext cx="190564" cy="190564"/>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24" name="Star: 5 Points 23">
            <a:extLst>
              <a:ext uri="{FF2B5EF4-FFF2-40B4-BE49-F238E27FC236}">
                <a16:creationId xmlns:a16="http://schemas.microsoft.com/office/drawing/2014/main" id="{B9DF6EA1-44B2-49DD-8CD6-929EE78DB7C3}"/>
              </a:ext>
            </a:extLst>
          </p:cNvPr>
          <p:cNvSpPr/>
          <p:nvPr/>
        </p:nvSpPr>
        <p:spPr>
          <a:xfrm>
            <a:off x="7745187" y="4265237"/>
            <a:ext cx="190564" cy="190564"/>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7" name="Title 1">
            <a:extLst>
              <a:ext uri="{FF2B5EF4-FFF2-40B4-BE49-F238E27FC236}">
                <a16:creationId xmlns:a16="http://schemas.microsoft.com/office/drawing/2014/main" id="{BC8C4E97-C900-ED47-BCC8-CBA458EC628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6,8 NISQUALLY</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28 de Febrero, 2001 a las 18:54:32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10477493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Diagram&#10;&#10;Description automatically generated">
            <a:extLst>
              <a:ext uri="{FF2B5EF4-FFF2-40B4-BE49-F238E27FC236}">
                <a16:creationId xmlns:a16="http://schemas.microsoft.com/office/drawing/2014/main" id="{DC173008-6624-41FF-A585-2B4E79FA9A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0400" y="562303"/>
            <a:ext cx="5921602" cy="5874230"/>
          </a:xfrm>
          <a:prstGeom prst="rect">
            <a:avLst/>
          </a:prstGeom>
        </p:spPr>
      </p:pic>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TextBox 11">
            <a:extLst>
              <a:ext uri="{FF2B5EF4-FFF2-40B4-BE49-F238E27FC236}">
                <a16:creationId xmlns:a16="http://schemas.microsoft.com/office/drawing/2014/main" id="{19A626ED-935E-564C-B21A-9F8D5957A457}"/>
              </a:ext>
            </a:extLst>
          </p:cNvPr>
          <p:cNvSpPr txBox="1">
            <a:spLocks noChangeArrowheads="1"/>
          </p:cNvSpPr>
          <p:nvPr/>
        </p:nvSpPr>
        <p:spPr bwMode="auto">
          <a:xfrm>
            <a:off x="469900" y="5367338"/>
            <a:ext cx="8350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000" dirty="0" err="1">
                <a:solidFill>
                  <a:schemeClr val="bg1"/>
                </a:solidFill>
                <a:latin typeface="Arial" panose="020B0604020202020204" pitchFamily="34" charset="0"/>
              </a:rPr>
              <a:t>Earthquake</a:t>
            </a:r>
            <a:endParaRPr lang="es-ES_tradnl" altLang="en-US" sz="1000" dirty="0">
              <a:solidFill>
                <a:schemeClr val="bg1"/>
              </a:solidFill>
              <a:latin typeface="Arial" panose="020B0604020202020204" pitchFamily="34" charset="0"/>
            </a:endParaRPr>
          </a:p>
        </p:txBody>
      </p:sp>
      <p:sp>
        <p:nvSpPr>
          <p:cNvPr id="4" name="TextBox 3">
            <a:extLst>
              <a:ext uri="{FF2B5EF4-FFF2-40B4-BE49-F238E27FC236}">
                <a16:creationId xmlns:a16="http://schemas.microsoft.com/office/drawing/2014/main" id="{1E8EC4F6-2E33-49A5-B8ED-D4842AE7CA48}"/>
              </a:ext>
            </a:extLst>
          </p:cNvPr>
          <p:cNvSpPr txBox="1"/>
          <p:nvPr/>
        </p:nvSpPr>
        <p:spPr>
          <a:xfrm>
            <a:off x="252592" y="914400"/>
            <a:ext cx="3100208" cy="6001643"/>
          </a:xfrm>
          <a:prstGeom prst="rect">
            <a:avLst/>
          </a:prstGeom>
          <a:noFill/>
        </p:spPr>
        <p:txBody>
          <a:bodyPr wrap="square" rtlCol="0">
            <a:spAutoFit/>
          </a:bodyPr>
          <a:lstStyle/>
          <a:p>
            <a:r>
              <a:rPr lang="es-ES_tradnl" sz="1600" dirty="0"/>
              <a:t>Hay tres tipos de terremotos que presentan riesgo sísmico en el noroeste del Pacífico y es importante estar preparado para los tres.</a:t>
            </a:r>
          </a:p>
          <a:p>
            <a:endParaRPr lang="es-ES_tradnl" sz="1600" dirty="0"/>
          </a:p>
          <a:p>
            <a:r>
              <a:rPr lang="es-ES_tradnl" sz="1600" b="1" dirty="0">
                <a:solidFill>
                  <a:srgbClr val="FF0000"/>
                </a:solidFill>
              </a:rPr>
              <a:t>Terremotos en la Zona de Subducción</a:t>
            </a:r>
            <a:endParaRPr lang="es-ES_tradnl" sz="1600" dirty="0">
              <a:solidFill>
                <a:srgbClr val="FF0000"/>
              </a:solidFill>
            </a:endParaRPr>
          </a:p>
          <a:p>
            <a:r>
              <a:rPr lang="es-ES_tradnl" sz="1600" dirty="0"/>
              <a:t>Rupturas potencialmente grandes y menos frecuentes a lo largo de la falla de la zona de subducción que separa las dos placas.</a:t>
            </a:r>
          </a:p>
          <a:p>
            <a:endParaRPr lang="es-ES_tradnl" sz="1600" dirty="0"/>
          </a:p>
          <a:p>
            <a:r>
              <a:rPr lang="es-ES_tradnl" sz="1600" b="1" dirty="0">
                <a:solidFill>
                  <a:srgbClr val="FF0066"/>
                </a:solidFill>
              </a:rPr>
              <a:t>Terremotos Profundos</a:t>
            </a:r>
          </a:p>
          <a:p>
            <a:r>
              <a:rPr lang="es-ES_tradnl" sz="1600" dirty="0"/>
              <a:t>Terremotos que ocurren en fallas dentro de la placa oceánica descendente (como el terremoto de </a:t>
            </a:r>
            <a:r>
              <a:rPr lang="es-ES_tradnl" sz="1600" dirty="0" err="1"/>
              <a:t>Nisqually</a:t>
            </a:r>
            <a:r>
              <a:rPr lang="es-ES_tradnl" sz="1600" dirty="0"/>
              <a:t> en 2001)</a:t>
            </a:r>
          </a:p>
          <a:p>
            <a:endParaRPr lang="es-ES_tradnl" sz="1600" dirty="0"/>
          </a:p>
          <a:p>
            <a:r>
              <a:rPr lang="es-ES_tradnl" sz="1600" b="1" dirty="0">
                <a:solidFill>
                  <a:srgbClr val="FFFF00"/>
                </a:solidFill>
                <a:effectLst>
                  <a:outerShdw blurRad="50800" dist="38100" dir="18900000" algn="bl" rotWithShape="0">
                    <a:prstClr val="black">
                      <a:alpha val="40000"/>
                    </a:prstClr>
                  </a:outerShdw>
                </a:effectLst>
              </a:rPr>
              <a:t>Fallas de la Corteza</a:t>
            </a:r>
          </a:p>
          <a:p>
            <a:r>
              <a:rPr lang="es-ES_tradnl" sz="1600" dirty="0"/>
              <a:t>Terremotos a lo largo de fallas poco profundas dentro de la Placa de América del Norte</a:t>
            </a:r>
          </a:p>
        </p:txBody>
      </p:sp>
      <p:sp>
        <p:nvSpPr>
          <p:cNvPr id="13" name="TextBox 12">
            <a:extLst>
              <a:ext uri="{FF2B5EF4-FFF2-40B4-BE49-F238E27FC236}">
                <a16:creationId xmlns:a16="http://schemas.microsoft.com/office/drawing/2014/main" id="{34CD8DBA-519E-4D1C-BD78-7ADE54D85FCC}"/>
              </a:ext>
            </a:extLst>
          </p:cNvPr>
          <p:cNvSpPr txBox="1"/>
          <p:nvPr/>
        </p:nvSpPr>
        <p:spPr>
          <a:xfrm>
            <a:off x="6705600" y="6463177"/>
            <a:ext cx="2939748" cy="318623"/>
          </a:xfrm>
          <a:prstGeom prst="rect">
            <a:avLst/>
          </a:prstGeom>
          <a:noFill/>
        </p:spPr>
        <p:txBody>
          <a:bodyPr wrap="square" rtlCol="0">
            <a:spAutoFit/>
          </a:bodyPr>
          <a:lstStyle/>
          <a:p>
            <a:r>
              <a:rPr lang="es-ES_tradnl" sz="1400" i="1" dirty="0"/>
              <a:t>Imagen cortesía del USGS</a:t>
            </a:r>
          </a:p>
        </p:txBody>
      </p:sp>
      <p:sp>
        <p:nvSpPr>
          <p:cNvPr id="9" name="Title 1">
            <a:extLst>
              <a:ext uri="{FF2B5EF4-FFF2-40B4-BE49-F238E27FC236}">
                <a16:creationId xmlns:a16="http://schemas.microsoft.com/office/drawing/2014/main" id="{2E38FB7A-04A4-A048-AC7C-7F02BDF5A75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6,8 NISQUALLY</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28 de Febrero, 2001 a las 18:54:32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6841950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extBox 7">
            <a:extLst>
              <a:ext uri="{FF2B5EF4-FFF2-40B4-BE49-F238E27FC236}">
                <a16:creationId xmlns:a16="http://schemas.microsoft.com/office/drawing/2014/main" id="{96ED967F-6BCD-F941-B3A1-EDA675DEE208}"/>
              </a:ext>
            </a:extLst>
          </p:cNvPr>
          <p:cNvSpPr txBox="1">
            <a:spLocks noChangeArrowheads="1"/>
          </p:cNvSpPr>
          <p:nvPr/>
        </p:nvSpPr>
        <p:spPr bwMode="auto">
          <a:xfrm>
            <a:off x="274347" y="990600"/>
            <a:ext cx="874053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sz="1500" dirty="0">
                <a:latin typeface="Arial" panose="020B0604020202020204" pitchFamily="34" charset="0"/>
                <a:cs typeface="Arial" panose="020B0604020202020204" pitchFamily="34" charset="0"/>
              </a:rPr>
              <a:t>El terremoto de </a:t>
            </a:r>
            <a:r>
              <a:rPr lang="es-ES_tradnl" sz="1500" dirty="0" err="1">
                <a:latin typeface="Arial" panose="020B0604020202020204" pitchFamily="34" charset="0"/>
                <a:cs typeface="Arial" panose="020B0604020202020204" pitchFamily="34" charset="0"/>
              </a:rPr>
              <a:t>Nisqually</a:t>
            </a:r>
            <a:r>
              <a:rPr lang="es-ES_tradnl" sz="1500" dirty="0">
                <a:latin typeface="Arial" panose="020B0604020202020204" pitchFamily="34" charset="0"/>
                <a:cs typeface="Arial" panose="020B0604020202020204" pitchFamily="34" charset="0"/>
              </a:rPr>
              <a:t> ocurrió dentro de la parte superior de la Placa de Juan de </a:t>
            </a:r>
            <a:r>
              <a:rPr lang="es-ES_tradnl" sz="1500" dirty="0" err="1">
                <a:latin typeface="Arial" panose="020B0604020202020204" pitchFamily="34" charset="0"/>
                <a:cs typeface="Arial" panose="020B0604020202020204" pitchFamily="34" charset="0"/>
              </a:rPr>
              <a:t>Fuca</a:t>
            </a:r>
            <a:r>
              <a:rPr lang="es-ES_tradnl" sz="1500" dirty="0">
                <a:latin typeface="Arial" panose="020B0604020202020204" pitchFamily="34" charset="0"/>
                <a:cs typeface="Arial" panose="020B0604020202020204" pitchFamily="34" charset="0"/>
              </a:rPr>
              <a:t> en subducción, la placa oceánica que está siendo empujada bajo el extremo occidental de América del Norte. La profundidad estaba en el rango profundo marcado en la sección transversal simplificada de la Zona de subducción de </a:t>
            </a:r>
            <a:r>
              <a:rPr lang="es-ES_tradnl" sz="1500" dirty="0" err="1">
                <a:latin typeface="Arial" panose="020B0604020202020204" pitchFamily="34" charset="0"/>
                <a:cs typeface="Arial" panose="020B0604020202020204" pitchFamily="34" charset="0"/>
              </a:rPr>
              <a:t>Cascadia</a:t>
            </a:r>
            <a:r>
              <a:rPr lang="es-ES_tradnl" sz="1500" dirty="0">
                <a:latin typeface="Arial" panose="020B0604020202020204" pitchFamily="34" charset="0"/>
                <a:cs typeface="Arial" panose="020B0604020202020204" pitchFamily="34" charset="0"/>
              </a:rPr>
              <a:t> a continuación.</a:t>
            </a:r>
          </a:p>
          <a:p>
            <a:pPr eaLnBrk="1" hangingPunct="1">
              <a:spcBef>
                <a:spcPct val="0"/>
              </a:spcBef>
              <a:buNone/>
            </a:pPr>
            <a:endParaRPr lang="es-ES_tradnl" sz="1500" dirty="0">
              <a:latin typeface="Arial" panose="020B0604020202020204" pitchFamily="34" charset="0"/>
              <a:cs typeface="Arial" panose="020B0604020202020204" pitchFamily="34" charset="0"/>
            </a:endParaRPr>
          </a:p>
          <a:p>
            <a:pPr eaLnBrk="1" hangingPunct="1">
              <a:spcBef>
                <a:spcPct val="0"/>
              </a:spcBef>
              <a:buNone/>
            </a:pPr>
            <a:r>
              <a:rPr lang="es-ES_tradnl" sz="1500" dirty="0">
                <a:latin typeface="Arial" panose="020B0604020202020204" pitchFamily="34" charset="0"/>
                <a:cs typeface="Arial" panose="020B0604020202020204" pitchFamily="34" charset="0"/>
              </a:rPr>
              <a:t>El hipocentro del terremoto, el punto en la tierra en el que se liberó la energía del terremoto, fue ubicado a 51,8 km (32 millas) debajo de la superficie, lo que redujo el movimiento del suelo experimentado en Seattle en relación con otros terremotos de ese tamaño.</a:t>
            </a:r>
          </a:p>
        </p:txBody>
      </p:sp>
      <p:sp>
        <p:nvSpPr>
          <p:cNvPr id="15" name="Rectangle 14">
            <a:extLst>
              <a:ext uri="{FF2B5EF4-FFF2-40B4-BE49-F238E27FC236}">
                <a16:creationId xmlns:a16="http://schemas.microsoft.com/office/drawing/2014/main" id="{EAD07538-B970-46FB-A8E5-DFADB338782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dirty="0"/>
          </a:p>
        </p:txBody>
      </p:sp>
      <p:pic>
        <p:nvPicPr>
          <p:cNvPr id="13317" name="Picture 8" descr="IRIS_TMlogo.png">
            <a:extLst>
              <a:ext uri="{FF2B5EF4-FFF2-40B4-BE49-F238E27FC236}">
                <a16:creationId xmlns:a16="http://schemas.microsoft.com/office/drawing/2014/main" id="{128E38F1-796E-4447-A633-CDE0081638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A203FBAB-5004-3B4F-8680-A3AC02458D1F}"/>
              </a:ext>
            </a:extLst>
          </p:cNvPr>
          <p:cNvSpPr txBox="1"/>
          <p:nvPr/>
        </p:nvSpPr>
        <p:spPr>
          <a:xfrm>
            <a:off x="302923" y="6529444"/>
            <a:ext cx="8858542" cy="292388"/>
          </a:xfrm>
          <a:prstGeom prst="rect">
            <a:avLst/>
          </a:prstGeom>
          <a:noFill/>
        </p:spPr>
        <p:txBody>
          <a:bodyPr wrap="square" rtlCol="0">
            <a:spAutoFit/>
          </a:bodyPr>
          <a:lstStyle/>
          <a:p>
            <a:r>
              <a:rPr lang="es-ES_tradnl" sz="1300" dirty="0"/>
              <a:t>Fotograma de la animación "</a:t>
            </a:r>
            <a:r>
              <a:rPr lang="es-ES_tradnl" sz="1300" dirty="0" err="1"/>
              <a:t>Tectonic</a:t>
            </a:r>
            <a:r>
              <a:rPr lang="es-ES_tradnl" sz="1300" dirty="0"/>
              <a:t> </a:t>
            </a:r>
            <a:r>
              <a:rPr lang="es-ES_tradnl" sz="1300" dirty="0" err="1"/>
              <a:t>Earthquakes</a:t>
            </a:r>
            <a:r>
              <a:rPr lang="es-ES_tradnl" sz="1300" dirty="0"/>
              <a:t> of </a:t>
            </a:r>
            <a:r>
              <a:rPr lang="es-ES_tradnl" sz="1300" dirty="0" err="1"/>
              <a:t>the</a:t>
            </a:r>
            <a:r>
              <a:rPr lang="es-ES_tradnl" sz="1300" dirty="0"/>
              <a:t> </a:t>
            </a:r>
            <a:r>
              <a:rPr lang="es-ES_tradnl" sz="1300" dirty="0" err="1"/>
              <a:t>Pacific</a:t>
            </a:r>
            <a:r>
              <a:rPr lang="es-ES_tradnl" sz="1300" dirty="0"/>
              <a:t> </a:t>
            </a:r>
            <a:r>
              <a:rPr lang="es-ES_tradnl" sz="1300" dirty="0" err="1"/>
              <a:t>Northwest</a:t>
            </a:r>
            <a:r>
              <a:rPr lang="es-ES_tradnl" sz="1300" dirty="0"/>
              <a:t>" </a:t>
            </a:r>
            <a:r>
              <a:rPr lang="es-ES_tradnl" sz="1300" dirty="0">
                <a:hlinkClick r:id="rId4"/>
              </a:rPr>
              <a:t>www.iris.edu/hq/inclass/animation/376</a:t>
            </a:r>
            <a:endParaRPr lang="es-ES_tradnl" sz="1400" i="1" dirty="0"/>
          </a:p>
        </p:txBody>
      </p:sp>
      <p:pic>
        <p:nvPicPr>
          <p:cNvPr id="4" name="Picture 3" descr="Diagram, schematic&#10;&#10;Description automatically generated">
            <a:extLst>
              <a:ext uri="{FF2B5EF4-FFF2-40B4-BE49-F238E27FC236}">
                <a16:creationId xmlns:a16="http://schemas.microsoft.com/office/drawing/2014/main" id="{44D5C5D0-22CA-4604-9E0B-494582B394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28800" y="2909888"/>
            <a:ext cx="5456238" cy="3520906"/>
          </a:xfrm>
          <a:prstGeom prst="rect">
            <a:avLst/>
          </a:prstGeom>
        </p:spPr>
      </p:pic>
      <p:sp>
        <p:nvSpPr>
          <p:cNvPr id="9" name="Title 1">
            <a:extLst>
              <a:ext uri="{FF2B5EF4-FFF2-40B4-BE49-F238E27FC236}">
                <a16:creationId xmlns:a16="http://schemas.microsoft.com/office/drawing/2014/main" id="{2C189DFB-E976-2140-B1B6-46DE0CB348E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6,8 NISQUALLY</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28 de Febrero, 2001 a las 18:54:32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8628213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27614</TotalTime>
  <Words>2146</Words>
  <Application>Microsoft Office PowerPoint</Application>
  <PresentationFormat>On-screen Show (4:3)</PresentationFormat>
  <Paragraphs>158</Paragraphs>
  <Slides>16</Slides>
  <Notes>16</Notes>
  <HiddenSlides>0</HiddenSlides>
  <MMClips>3</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947</cp:revision>
  <dcterms:created xsi:type="dcterms:W3CDTF">2009-05-31T20:07:40Z</dcterms:created>
  <dcterms:modified xsi:type="dcterms:W3CDTF">2021-02-25T08:23:36Z</dcterms:modified>
</cp:coreProperties>
</file>