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83" r:id="rId2"/>
    <p:sldId id="368" r:id="rId3"/>
    <p:sldId id="369" r:id="rId4"/>
    <p:sldId id="377" r:id="rId5"/>
    <p:sldId id="378" r:id="rId6"/>
    <p:sldId id="380" r:id="rId7"/>
    <p:sldId id="379" r:id="rId8"/>
    <p:sldId id="373" r:id="rId9"/>
    <p:sldId id="364" r:id="rId10"/>
    <p:sldId id="385" r:id="rId11"/>
    <p:sldId id="381" r:id="rId12"/>
    <p:sldId id="386" r:id="rId13"/>
    <p:sldId id="372" r:id="rId14"/>
    <p:sldId id="366" r:id="rId15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508E"/>
    <a:srgbClr val="3939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8" autoAdjust="0"/>
    <p:restoredTop sz="75073" autoAdjust="0"/>
  </p:normalViewPr>
  <p:slideViewPr>
    <p:cSldViewPr>
      <p:cViewPr varScale="1">
        <p:scale>
          <a:sx n="68" d="100"/>
          <a:sy n="68" d="100"/>
        </p:scale>
        <p:origin x="149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Calibri" charset="0"/>
              </a:defRPr>
            </a:lvl1pPr>
          </a:lstStyle>
          <a:p>
            <a:fld id="{8D4382DE-4404-4749-8D0A-59AA163D58AA}" type="datetimeFigureOut">
              <a:rPr lang="en-US"/>
              <a:pPr/>
              <a:t>1/24/2016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Calibri" charset="0"/>
              </a:defRPr>
            </a:lvl1pPr>
          </a:lstStyle>
          <a:p>
            <a:fld id="{E6A15441-BEAE-4F42-A1D0-98E92466AF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3715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14D372E-D41A-4890-80ED-50ED58A38FD8}" type="slidenum">
              <a:rPr lang="en-US" altLang="en-US" sz="1300" smtClean="0"/>
              <a:pPr>
                <a:spcBef>
                  <a:spcPct val="0"/>
                </a:spcBef>
              </a:pPr>
              <a:t>1</a:t>
            </a:fld>
            <a:endParaRPr lang="en-US" altLang="en-US" sz="1300" smtClean="0"/>
          </a:p>
        </p:txBody>
      </p:sp>
    </p:spTree>
    <p:extLst>
      <p:ext uri="{BB962C8B-B14F-4D97-AF65-F5344CB8AC3E}">
        <p14:creationId xmlns:p14="http://schemas.microsoft.com/office/powerpoint/2010/main" val="19552659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b="1" dirty="0" smtClean="0">
                <a:solidFill>
                  <a:srgbClr val="393996"/>
                </a:solidFill>
              </a:rPr>
              <a:t>Relevant Animation: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http://www.iris.edu/hq/inclass/animation/alaska_the_great_alaska_earthquake_of_1964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0816A53-B638-4208-84FD-18BB3B4C28E3}" type="slidenum">
              <a:rPr lang="en-US" altLang="en-US" sz="1300" smtClean="0">
                <a:ea typeface="MS PGothic" panose="020B0600070205080204" pitchFamily="34" charset="-128"/>
              </a:rPr>
              <a:pPr>
                <a:spcBef>
                  <a:spcPct val="0"/>
                </a:spcBef>
              </a:pPr>
              <a:t>10</a:t>
            </a:fld>
            <a:endParaRPr lang="en-US" altLang="en-US" sz="1300" smtClean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60519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b="1" dirty="0" smtClean="0">
                <a:solidFill>
                  <a:srgbClr val="393996"/>
                </a:solidFill>
              </a:rPr>
              <a:t>Relevant Animation: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Animation on tsunamis generated by megathrust earthquakes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http://</a:t>
            </a:r>
            <a:r>
              <a:rPr lang="en-US" dirty="0" err="1" smtClean="0">
                <a:latin typeface="Calibri" charset="0"/>
              </a:rPr>
              <a:t>www.iris.edu</a:t>
            </a:r>
            <a:r>
              <a:rPr lang="en-US" dirty="0" smtClean="0">
                <a:latin typeface="Calibri" charset="0"/>
              </a:rPr>
              <a:t>/</a:t>
            </a:r>
            <a:r>
              <a:rPr lang="en-US" dirty="0" err="1" smtClean="0">
                <a:latin typeface="Calibri" charset="0"/>
              </a:rPr>
              <a:t>hq</a:t>
            </a:r>
            <a:r>
              <a:rPr lang="en-US" dirty="0" smtClean="0">
                <a:latin typeface="Calibri" charset="0"/>
              </a:rPr>
              <a:t>/</a:t>
            </a:r>
            <a:r>
              <a:rPr lang="en-US" dirty="0" err="1" smtClean="0">
                <a:latin typeface="Calibri" charset="0"/>
              </a:rPr>
              <a:t>inclass</a:t>
            </a:r>
            <a:r>
              <a:rPr lang="en-US" dirty="0" smtClean="0">
                <a:latin typeface="Calibri" charset="0"/>
              </a:rPr>
              <a:t>/animation/</a:t>
            </a:r>
            <a:r>
              <a:rPr lang="en-US" dirty="0" err="1" smtClean="0">
                <a:latin typeface="Calibri" charset="0"/>
              </a:rPr>
              <a:t>subduction_zone_tsunamis_generated_by_megathrust_earthquakes</a:t>
            </a:r>
            <a:endParaRPr lang="en-US" dirty="0">
              <a:latin typeface="Calibri" charset="0"/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62EEFE5C-7F88-EA4F-8525-4EB4C28F18B7}" type="slidenum">
              <a:rPr lang="en-US" sz="1300">
                <a:ea typeface="MS PGothic" charset="0"/>
              </a:rPr>
              <a:pPr/>
              <a:t>11</a:t>
            </a:fld>
            <a:endParaRPr lang="en-US" sz="130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1715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b="1" dirty="0" smtClean="0">
                <a:solidFill>
                  <a:srgbClr val="393996"/>
                </a:solidFill>
              </a:rPr>
              <a:t>Relevant Animation: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http://www.iris.edu/hq/inclass/animation/alaska_tectonics_and_earthquakes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0816A53-B638-4208-84FD-18BB3B4C28E3}" type="slidenum">
              <a:rPr lang="en-US" altLang="en-US" sz="1300" smtClean="0">
                <a:ea typeface="MS PGothic" panose="020B0600070205080204" pitchFamily="34" charset="-128"/>
              </a:rPr>
              <a:pPr>
                <a:spcBef>
                  <a:spcPct val="0"/>
                </a:spcBef>
              </a:pPr>
              <a:t>12</a:t>
            </a:fld>
            <a:endParaRPr lang="en-US" altLang="en-US" sz="1300" smtClean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348159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b="1">
                <a:solidFill>
                  <a:srgbClr val="393996"/>
                </a:solidFill>
                <a:latin typeface="Calibri" charset="0"/>
              </a:rPr>
              <a:t>Relevant Animations:</a:t>
            </a:r>
          </a:p>
          <a:p>
            <a:r>
              <a:rPr lang="en-US" sz="1800">
                <a:latin typeface="Calibri" charset="0"/>
              </a:rPr>
              <a:t>Travel-time curves: How they are created  </a:t>
            </a:r>
            <a:r>
              <a:rPr lang="en-US" sz="1600">
                <a:latin typeface="Calibri" charset="0"/>
              </a:rPr>
              <a:t>http://www.iris.edu/hq/inclass/animation/traveltime_curves_how_they_are_created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A570C836-776C-2240-BB13-5D14F17BD742}" type="slidenum">
              <a:rPr lang="en-US">
                <a:latin typeface="Calibri" charset="0"/>
                <a:ea typeface="MS PGothic" charset="0"/>
                <a:cs typeface="MS PGothic" charset="0"/>
              </a:rPr>
              <a:pPr/>
              <a:t>13</a:t>
            </a:fld>
            <a:endParaRPr lang="en-US">
              <a:latin typeface="Calibri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8083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A808C206-D9BD-4944-8980-FB1AF1F4791B}" type="slidenum">
              <a:rPr lang="en-US" sz="1300">
                <a:ea typeface="MS PGothic" charset="0"/>
              </a:rPr>
              <a:pPr/>
              <a:t>14</a:t>
            </a:fld>
            <a:endParaRPr lang="en-US" sz="130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106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Shaking intensity scales were developed to standardize the measurements and ease comparison of different earthquakes. The Modified-Mercalli Intensity scale is a twelve-stage scale, from I to XII.  Lower numbers represent imperceptible shaking while XII represents total destruction.</a:t>
            </a:r>
          </a:p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45316379-BB1F-0146-BD99-B9EA91385885}" type="slidenum">
              <a:rPr lang="en-US" sz="1300"/>
              <a:pPr/>
              <a:t>2</a:t>
            </a:fld>
            <a:endParaRPr lang="en-US" sz="1300"/>
          </a:p>
        </p:txBody>
      </p:sp>
    </p:spTree>
    <p:extLst>
      <p:ext uri="{BB962C8B-B14F-4D97-AF65-F5344CB8AC3E}">
        <p14:creationId xmlns:p14="http://schemas.microsoft.com/office/powerpoint/2010/main" val="963329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>
                <a:latin typeface="Calibri" charset="0"/>
              </a:rPr>
              <a:t>The USGS PAGER map shows the population exposed to different Modified </a:t>
            </a:r>
            <a:r>
              <a:rPr lang="en-US" dirty="0" err="1">
                <a:latin typeface="Calibri" charset="0"/>
              </a:rPr>
              <a:t>Mercalli</a:t>
            </a:r>
            <a:r>
              <a:rPr lang="en-US" dirty="0">
                <a:latin typeface="Calibri" charset="0"/>
              </a:rPr>
              <a:t> Intensity (MMI) levels.  MMI describes the severity of an earthquake in terms of its effect on humans and structures and is a rough measure of the amount of shaking at a given location.  </a:t>
            </a:r>
          </a:p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4AFA6259-739D-BF4F-AB47-37E089DAF0A6}" type="slidenum">
              <a:rPr lang="en-US">
                <a:ea typeface="MS PGothic" charset="0"/>
              </a:rPr>
              <a:pPr/>
              <a:t>3</a:t>
            </a:fld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471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>
                <a:latin typeface="Calibri" charset="0"/>
              </a:rPr>
              <a:t>The USGS </a:t>
            </a:r>
            <a:r>
              <a:rPr lang="en-US" dirty="0" smtClean="0">
                <a:latin typeface="Calibri" charset="0"/>
              </a:rPr>
              <a:t>Impact map reflects</a:t>
            </a:r>
            <a:r>
              <a:rPr lang="en-US" baseline="0" dirty="0" smtClean="0">
                <a:latin typeface="Calibri" charset="0"/>
              </a:rPr>
              <a:t> the response by the public to shaking that they experienced. </a:t>
            </a:r>
            <a:r>
              <a:rPr lang="en-US" dirty="0" smtClean="0">
                <a:latin typeface="Calibri" charset="0"/>
              </a:rPr>
              <a:t>MMI </a:t>
            </a:r>
            <a:r>
              <a:rPr lang="en-US" dirty="0">
                <a:latin typeface="Calibri" charset="0"/>
              </a:rPr>
              <a:t>describes the severity of an earthquake in terms of its effect on humans and structures and is a rough measure of the amount of shaking at a given location.  </a:t>
            </a:r>
          </a:p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4AFA6259-739D-BF4F-AB47-37E089DAF0A6}" type="slidenum">
              <a:rPr lang="en-US">
                <a:ea typeface="MS PGothic" charset="0"/>
              </a:rPr>
              <a:pPr/>
              <a:t>4</a:t>
            </a:fld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9188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62EEFE5C-7F88-EA4F-8525-4EB4C28F18B7}" type="slidenum">
              <a:rPr lang="en-US" sz="1300">
                <a:ea typeface="MS PGothic" charset="0"/>
              </a:rPr>
              <a:pPr/>
              <a:t>5</a:t>
            </a:fld>
            <a:endParaRPr lang="en-US" sz="130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65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62EEFE5C-7F88-EA4F-8525-4EB4C28F18B7}" type="slidenum">
              <a:rPr lang="en-US" sz="1300">
                <a:ea typeface="MS PGothic" charset="0"/>
              </a:rPr>
              <a:pPr/>
              <a:t>6</a:t>
            </a:fld>
            <a:endParaRPr lang="en-US" sz="130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8649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62EEFE5C-7F88-EA4F-8525-4EB4C28F18B7}" type="slidenum">
              <a:rPr lang="en-US" sz="1300">
                <a:ea typeface="MS PGothic" charset="0"/>
              </a:rPr>
              <a:pPr/>
              <a:t>7</a:t>
            </a:fld>
            <a:endParaRPr lang="en-US" sz="130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692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62EEFE5C-7F88-EA4F-8525-4EB4C28F18B7}" type="slidenum">
              <a:rPr lang="en-US" sz="1300">
                <a:ea typeface="MS PGothic" charset="0"/>
              </a:rPr>
              <a:pPr/>
              <a:t>8</a:t>
            </a:fld>
            <a:endParaRPr lang="en-US" sz="130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040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BE3ABF79-2406-B449-9F11-0B5D1BA34D2D}" type="slidenum">
              <a:rPr lang="en-US" sz="1300"/>
              <a:pPr/>
              <a:t>9</a:t>
            </a:fld>
            <a:endParaRPr lang="en-US" sz="1300"/>
          </a:p>
        </p:txBody>
      </p:sp>
    </p:spTree>
    <p:extLst>
      <p:ext uri="{BB962C8B-B14F-4D97-AF65-F5344CB8AC3E}">
        <p14:creationId xmlns:p14="http://schemas.microsoft.com/office/powerpoint/2010/main" val="1348137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3D0959-EEA6-0744-9BFC-3C6BBAA22309}" type="datetimeFigureOut">
              <a:rPr lang="en-US"/>
              <a:pPr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317AAA-0D31-5D4D-8413-17BB8C6CCC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225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ACC9AA-6922-5F42-9473-700E59B73687}" type="datetimeFigureOut">
              <a:rPr lang="en-US"/>
              <a:pPr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E7FF8-0CF0-DF4E-9B23-6676ED1B261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71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3D05BD3-99EF-D149-A84B-029ABD97145C}" type="datetimeFigureOut">
              <a:rPr lang="en-US"/>
              <a:pPr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C0AF3-0042-0D4B-AAC0-C64E12A8BC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258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388B91-5CC8-7A42-A88B-78427C2C294C}" type="datetimeFigureOut">
              <a:rPr lang="en-US"/>
              <a:pPr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D535DF-424D-AC40-AF23-6560BD55B2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437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812A69-CABE-B14B-AE28-6AEF259CDBC5}" type="datetimeFigureOut">
              <a:rPr lang="en-US"/>
              <a:pPr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16E48-B412-9149-B137-257EFF197F0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019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D02D40-0AA9-D348-B91A-4BC037A2EE25}" type="datetimeFigureOut">
              <a:rPr lang="en-US"/>
              <a:pPr/>
              <a:t>1/24/2016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D82E0-BF5B-504D-AF13-D1F7A5774C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808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8F7688-E979-6F45-A3DB-027FDBE2C5B1}" type="datetimeFigureOut">
              <a:rPr lang="en-US"/>
              <a:pPr/>
              <a:t>1/24/2016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FFA2B-3587-354A-8A8B-2044AA1F513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073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D50C36-88E0-274D-8F13-1EC0BD5D9D5D}" type="datetimeFigureOut">
              <a:rPr lang="en-US"/>
              <a:pPr/>
              <a:t>1/24/2016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F28246-A63D-CD4B-9521-31FB1BF397E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611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E1D39C-D974-CD44-9502-296489C840AB}" type="datetimeFigureOut">
              <a:rPr lang="en-US"/>
              <a:pPr/>
              <a:t>1/24/2016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D4909-F194-AC4B-B8F5-B4288178E66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037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C9648E-CC1F-EC49-8641-8577B35A60FD}" type="datetimeFigureOut">
              <a:rPr lang="en-US"/>
              <a:pPr/>
              <a:t>1/24/2016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BDB53-E289-2A4E-95AE-89B9513DB1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863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2D496D-5EA7-1F4F-BD3A-D42AACA88532}" type="datetimeFigureOut">
              <a:rPr lang="en-US"/>
              <a:pPr/>
              <a:t>1/24/2016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C79FF4-FF7B-E443-92AC-0C563924D63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31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27AD72CF-F15B-E540-A4B8-D19F830D55CF}" type="datetimeFigureOut">
              <a:rPr lang="en-US"/>
              <a:pPr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ABA2C83B-8ECD-0B4B-84AC-2153E2F6800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0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tiff"/><Relationship Id="rId5" Type="http://schemas.openxmlformats.org/officeDocument/2006/relationships/image" Target="../media/image13.tiff"/><Relationship Id="rId4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075" name="Picture 8" descr="IRIS_TMlogo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Box 14"/>
          <p:cNvSpPr txBox="1">
            <a:spLocks noChangeArrowheads="1"/>
          </p:cNvSpPr>
          <p:nvPr/>
        </p:nvSpPr>
        <p:spPr bwMode="auto">
          <a:xfrm>
            <a:off x="319088" y="1112838"/>
            <a:ext cx="3414712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 magnitude-7.1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earthquake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knocked items off shelves and walls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in Alaska early Sunday. The earthquake was widely felt because it was close to Alaska’s population centers. There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were no reports of injuries, but four homes were lost to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natural gas explosions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or fire following the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earthquake.</a:t>
            </a:r>
          </a:p>
          <a:p>
            <a:pPr>
              <a:spcBef>
                <a:spcPts val="0"/>
              </a:spcBef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earthquake struck at about 1:30 a.m. Alaska time and was centered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85 km (53 miles)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west of Anchor Point in the Kenai Peninsula, which is about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261 km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162 miles) southwest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Anchorage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The earthquake occurred at a depth of 127.8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km (79.4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miles).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7.1 SOUTHERN ALASKA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Sunday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January 24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10:30:30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035" y="1171320"/>
            <a:ext cx="4944165" cy="497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98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315" name="Picture 8" descr="IRIS_TMlogo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Box 8"/>
          <p:cNvSpPr txBox="1">
            <a:spLocks noChangeArrowheads="1"/>
          </p:cNvSpPr>
          <p:nvPr/>
        </p:nvSpPr>
        <p:spPr bwMode="auto">
          <a:xfrm>
            <a:off x="392113" y="5257800"/>
            <a:ext cx="16652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sz="1400" dirty="0"/>
              <a:t>The 1964 Great Alaska Earthquake </a:t>
            </a:r>
            <a:r>
              <a:rPr lang="en-US" sz="1400" dirty="0" smtClean="0"/>
              <a:t>was </a:t>
            </a:r>
            <a:r>
              <a:rPr lang="en-US" sz="1400" dirty="0"/>
              <a:t>the second largest </a:t>
            </a:r>
            <a:r>
              <a:rPr lang="en-US" sz="1400" dirty="0" smtClean="0"/>
              <a:t>earthquake </a:t>
            </a:r>
            <a:r>
              <a:rPr lang="en-US" sz="1400" dirty="0"/>
              <a:t>ever recorded by seismometers.</a:t>
            </a:r>
            <a:endParaRPr lang="en-US" altLang="en-US" sz="1800" dirty="0">
              <a:latin typeface="Arial" panose="020B0604020202020204" pitchFamily="34" charset="0"/>
            </a:endParaRPr>
          </a:p>
        </p:txBody>
      </p:sp>
      <p:sp>
        <p:nvSpPr>
          <p:cNvPr id="13319" name="Rectangle 1"/>
          <p:cNvSpPr>
            <a:spLocks noChangeArrowheads="1"/>
          </p:cNvSpPr>
          <p:nvPr/>
        </p:nvSpPr>
        <p:spPr bwMode="auto">
          <a:xfrm>
            <a:off x="2830512" y="6504295"/>
            <a:ext cx="6237288" cy="277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http://www.iris.edu/hq/inclass/animation/alaska_the_great_alaska_earthquake_of_1964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7.1 SOUTHERN ALASKA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Sunday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January 24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10:30:30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  <p:pic>
        <p:nvPicPr>
          <p:cNvPr id="2" name="A_007__alaska_196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62200" y="1371600"/>
            <a:ext cx="6400800" cy="432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91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219" name="Picture 18" descr="IRIS_TM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7"/>
          <p:cNvSpPr txBox="1">
            <a:spLocks noChangeArrowheads="1"/>
          </p:cNvSpPr>
          <p:nvPr/>
        </p:nvSpPr>
        <p:spPr bwMode="auto">
          <a:xfrm>
            <a:off x="914400" y="5780782"/>
            <a:ext cx="81915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Since 1900, six M </a:t>
            </a:r>
            <a:r>
              <a:rPr lang="en-US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8 great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megathrust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earthquakes have occurred on the Pacific – North America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subduction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zone boundary.  Several of these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megathrust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earthquakes generated destructive tsunamis. In addition, a great M 8.1 strike-slip earthquake occurred on the Queen Charlotte Transform Fault in 1949. 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GreatEQs.tiff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42" t="3140" r="1406" b="2253"/>
          <a:stretch/>
        </p:blipFill>
        <p:spPr>
          <a:xfrm>
            <a:off x="1447800" y="838200"/>
            <a:ext cx="7315200" cy="4918578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7.1 SOUTHERN ALASKA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Sunday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January 24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10:30:30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6838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315" name="Picture 8" descr="IRIS_TMlogo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Box 8"/>
          <p:cNvSpPr txBox="1">
            <a:spLocks noChangeArrowheads="1"/>
          </p:cNvSpPr>
          <p:nvPr/>
        </p:nvSpPr>
        <p:spPr bwMode="auto">
          <a:xfrm>
            <a:off x="381000" y="5562600"/>
            <a:ext cx="852169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None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Alaskan tectonics are dominated by the Pacific-North American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Plates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This animation discusses historic earthquakes, and the range of regional tectonic activity from megathrust earthquakes to accretion of geologic terranes.</a:t>
            </a:r>
          </a:p>
        </p:txBody>
      </p:sp>
      <p:sp>
        <p:nvSpPr>
          <p:cNvPr id="13319" name="Rectangle 1"/>
          <p:cNvSpPr>
            <a:spLocks noChangeArrowheads="1"/>
          </p:cNvSpPr>
          <p:nvPr/>
        </p:nvSpPr>
        <p:spPr bwMode="auto">
          <a:xfrm>
            <a:off x="3673034" y="6477000"/>
            <a:ext cx="52578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200" dirty="0"/>
              <a:t>http://</a:t>
            </a:r>
            <a:r>
              <a:rPr lang="en-US" sz="1200" dirty="0" smtClean="0"/>
              <a:t>www.iris.edu/hq/inclass/animation/alaska_tectonics_and_earthquakes</a:t>
            </a:r>
            <a:endParaRPr lang="en-US" sz="12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7.1 SOUTHERN ALASKA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Sunday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January 24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10:30:30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  <p:pic>
        <p:nvPicPr>
          <p:cNvPr id="3" name="A_007_alaskatectonic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47800" y="1083105"/>
            <a:ext cx="66389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52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7412" name="Picture 18" descr="IRIS_TM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5181600" y="5005388"/>
            <a:ext cx="3657600" cy="1014412"/>
          </a:xfrm>
          <a:prstGeom prst="rect">
            <a:avLst/>
          </a:prstGeom>
          <a:solidFill>
            <a:schemeClr val="bg1">
              <a:alpha val="7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>
                <a:latin typeface="Arial" charset="0"/>
                <a:ea typeface="MS PGothic" charset="0"/>
              </a:rPr>
              <a:t>Surface waves traveled the 10,547 km from the earthquake to Portland along the perimeter of the Earth.  </a:t>
            </a:r>
            <a:r>
              <a:rPr lang="en-US" sz="1200" dirty="0" err="1" smtClean="0">
                <a:latin typeface="Arial" charset="0"/>
                <a:ea typeface="MS PGothic" charset="0"/>
              </a:rPr>
              <a:t>Despit</a:t>
            </a:r>
            <a:r>
              <a:rPr lang="en-US" sz="1200" dirty="0" smtClean="0">
                <a:latin typeface="Arial" charset="0"/>
                <a:ea typeface="MS PGothic" charset="0"/>
              </a:rPr>
              <a:t> </a:t>
            </a:r>
            <a:r>
              <a:rPr lang="en-US" sz="1200" dirty="0">
                <a:latin typeface="Arial" charset="0"/>
                <a:ea typeface="MS PGothic" charset="0"/>
              </a:rPr>
              <a:t>the distance and the </a:t>
            </a:r>
            <a:r>
              <a:rPr lang="en-US" sz="1200" dirty="0" err="1">
                <a:latin typeface="Arial" charset="0"/>
                <a:ea typeface="MS PGothic" charset="0"/>
              </a:rPr>
              <a:t>microseismic</a:t>
            </a:r>
            <a:r>
              <a:rPr lang="en-US" sz="1200" dirty="0">
                <a:latin typeface="Arial" charset="0"/>
                <a:ea typeface="MS PGothic" charset="0"/>
              </a:rPr>
              <a:t> noise, the Rayleigh and Love surface waves are easily visible on this seismogram.</a:t>
            </a:r>
          </a:p>
        </p:txBody>
      </p:sp>
      <p:pic>
        <p:nvPicPr>
          <p:cNvPr id="21" name="Picture 20" descr="20160124AK.JP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036" y="1913307"/>
            <a:ext cx="8951974" cy="4600554"/>
          </a:xfrm>
          <a:prstGeom prst="rect">
            <a:avLst/>
          </a:prstGeom>
        </p:spPr>
      </p:pic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692150" y="2374758"/>
            <a:ext cx="6146768" cy="1600438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/>
              <a:t>It took 5</a:t>
            </a:r>
            <a:r>
              <a:rPr lang="en-US" sz="1400" dirty="0" smtClean="0"/>
              <a:t> minutes </a:t>
            </a:r>
            <a:r>
              <a:rPr lang="en-US" sz="1400" dirty="0"/>
              <a:t>and </a:t>
            </a:r>
            <a:r>
              <a:rPr lang="en-US" sz="1400" dirty="0" smtClean="0"/>
              <a:t>6 </a:t>
            </a:r>
            <a:r>
              <a:rPr lang="en-US" sz="1400" dirty="0"/>
              <a:t>seconds </a:t>
            </a:r>
            <a:r>
              <a:rPr lang="en-US" sz="1400" dirty="0" smtClean="0"/>
              <a:t>for </a:t>
            </a:r>
            <a:r>
              <a:rPr lang="en-US" sz="1400" dirty="0"/>
              <a:t>the </a:t>
            </a:r>
            <a:r>
              <a:rPr lang="en-US" sz="1400" dirty="0" smtClean="0"/>
              <a:t>direct compressional </a:t>
            </a:r>
            <a:r>
              <a:rPr lang="en-US" sz="1400" dirty="0"/>
              <a:t>P </a:t>
            </a:r>
            <a:r>
              <a:rPr lang="en-US" sz="1400" dirty="0" smtClean="0"/>
              <a:t>wave </a:t>
            </a:r>
            <a:r>
              <a:rPr lang="en-US" sz="1400" dirty="0"/>
              <a:t>to travel a curved </a:t>
            </a:r>
            <a:r>
              <a:rPr lang="en-US" sz="1400" dirty="0" smtClean="0"/>
              <a:t>path from the hypocenter beneath Alaska through </a:t>
            </a:r>
            <a:r>
              <a:rPr lang="en-US" sz="1400" dirty="0"/>
              <a:t>the mantle </a:t>
            </a:r>
            <a:r>
              <a:rPr lang="en-US" sz="1400" dirty="0" smtClean="0"/>
              <a:t>to </a:t>
            </a:r>
            <a:r>
              <a:rPr lang="en-US" sz="1400" dirty="0"/>
              <a:t>Portland.  </a:t>
            </a:r>
            <a:r>
              <a:rPr lang="en-US" sz="1400" dirty="0" smtClean="0"/>
              <a:t>In addition to the direct P wave, the compressional </a:t>
            </a:r>
            <a:r>
              <a:rPr lang="en-US" sz="1400" dirty="0" err="1" smtClean="0"/>
              <a:t>pP</a:t>
            </a:r>
            <a:r>
              <a:rPr lang="en-US" sz="1400" dirty="0" smtClean="0"/>
              <a:t> wave traveled from the hypocenter at 127 km depth up to the surface, reflected off the surface, and then traveled a curved path through the mantle to Portland.  A third compressional PP wave bounced </a:t>
            </a:r>
            <a:r>
              <a:rPr lang="en-US" sz="1400" dirty="0"/>
              <a:t>off </a:t>
            </a:r>
            <a:r>
              <a:rPr lang="en-US" sz="1400" dirty="0" smtClean="0"/>
              <a:t>Earth</a:t>
            </a:r>
            <a:r>
              <a:rPr lang="ja-JP" altLang="en-US" sz="1400" dirty="0" smtClean="0"/>
              <a:t>’</a:t>
            </a:r>
            <a:r>
              <a:rPr lang="en-US" altLang="ja-JP" sz="1400" dirty="0" smtClean="0"/>
              <a:t>s </a:t>
            </a:r>
            <a:r>
              <a:rPr lang="en-US" altLang="ja-JP" sz="1400" dirty="0"/>
              <a:t>surface halfway between the earthquake and the seismic station.  </a:t>
            </a:r>
            <a:endParaRPr lang="en-US" sz="1400" dirty="0"/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3182139" y="4117720"/>
            <a:ext cx="5663411" cy="307777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/>
              <a:t>The S waves arrived </a:t>
            </a:r>
            <a:r>
              <a:rPr lang="en-US" sz="1400" dirty="0" smtClean="0"/>
              <a:t>9 minutes </a:t>
            </a:r>
            <a:r>
              <a:rPr lang="en-US" sz="1400" dirty="0"/>
              <a:t>and </a:t>
            </a:r>
            <a:r>
              <a:rPr lang="en-US" sz="1400" dirty="0" smtClean="0"/>
              <a:t>19 seconds after </a:t>
            </a:r>
            <a:r>
              <a:rPr lang="en-US" sz="1400" dirty="0"/>
              <a:t>the earthquake.</a:t>
            </a:r>
          </a:p>
        </p:txBody>
      </p:sp>
      <p:sp>
        <p:nvSpPr>
          <p:cNvPr id="24" name="TextBox 10"/>
          <p:cNvSpPr txBox="1">
            <a:spLocks noChangeArrowheads="1"/>
          </p:cNvSpPr>
          <p:nvPr/>
        </p:nvSpPr>
        <p:spPr bwMode="auto">
          <a:xfrm>
            <a:off x="5518488" y="5440945"/>
            <a:ext cx="3471617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 smtClean="0"/>
              <a:t>Because this earthquake occurred 123 km beneath the surface, very little surface </a:t>
            </a:r>
            <a:r>
              <a:rPr lang="en-US" sz="1400" dirty="0"/>
              <a:t>wave energy </a:t>
            </a:r>
            <a:r>
              <a:rPr lang="en-US" sz="1400" dirty="0" smtClean="0"/>
              <a:t>was generated.</a:t>
            </a:r>
            <a:endParaRPr lang="en-US" sz="1400" dirty="0"/>
          </a:p>
        </p:txBody>
      </p:sp>
      <p:sp>
        <p:nvSpPr>
          <p:cNvPr id="25" name="Rectangle 24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6" name="Picture 8" descr="IRIS_TM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269875" y="1042988"/>
            <a:ext cx="8610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600" dirty="0"/>
              <a:t>The record of the </a:t>
            </a:r>
            <a:r>
              <a:rPr lang="en-US" sz="1600" dirty="0" smtClean="0"/>
              <a:t>January 24 earthquake </a:t>
            </a:r>
            <a:r>
              <a:rPr lang="en-US" sz="1600" dirty="0"/>
              <a:t>on the University of Portland seismometer (UPOR) is illustrated below. </a:t>
            </a:r>
            <a:r>
              <a:rPr lang="en-US" sz="1600" dirty="0" smtClean="0"/>
              <a:t> Portland is about 2553 km (1586 miles, 23.0°) from the location of this earthquake.  </a:t>
            </a:r>
            <a:endParaRPr lang="en-US" sz="1600" dirty="0"/>
          </a:p>
        </p:txBody>
      </p:sp>
      <p:sp>
        <p:nvSpPr>
          <p:cNvPr id="28" name="TextBox 27"/>
          <p:cNvSpPr txBox="1"/>
          <p:nvPr/>
        </p:nvSpPr>
        <p:spPr>
          <a:xfrm>
            <a:off x="1228487" y="4257640"/>
            <a:ext cx="343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P</a:t>
            </a:r>
            <a:endParaRPr lang="en-US" sz="2400" dirty="0">
              <a:solidFill>
                <a:srgbClr val="660066"/>
              </a:solidFill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1399460" y="4634536"/>
            <a:ext cx="197115" cy="457449"/>
          </a:xfrm>
          <a:prstGeom prst="straightConnector1">
            <a:avLst/>
          </a:prstGeom>
          <a:ln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602126" y="4239787"/>
            <a:ext cx="326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S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650082" y="4628186"/>
            <a:ext cx="86378" cy="463799"/>
          </a:xfrm>
          <a:prstGeom prst="straightConnector1">
            <a:avLst/>
          </a:prstGeom>
          <a:ln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itle 1"/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7.1 SOUTHERN ALASKA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Sunday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January 24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10:30:30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459" name="TextBox 9"/>
          <p:cNvSpPr txBox="1">
            <a:spLocks noChangeArrowheads="1"/>
          </p:cNvSpPr>
          <p:nvPr/>
        </p:nvSpPr>
        <p:spPr bwMode="auto">
          <a:xfrm>
            <a:off x="762000" y="2408238"/>
            <a:ext cx="7859713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b="1">
                <a:solidFill>
                  <a:srgbClr val="393996"/>
                </a:solidFill>
                <a:latin typeface="Arial" charset="0"/>
                <a:ea typeface="MS PGothic" charset="0"/>
              </a:rPr>
              <a:t>Teachable Moments are a service of</a:t>
            </a:r>
            <a:endParaRPr lang="en-US" sz="1800">
              <a:latin typeface="Arial" charset="0"/>
              <a:ea typeface="MS PGothic" charset="0"/>
            </a:endParaRPr>
          </a:p>
          <a:p>
            <a:pPr algn="ctr" eaLnBrk="1" hangingPunct="1"/>
            <a:endParaRPr lang="en-US" sz="1800">
              <a:latin typeface="Arial" charset="0"/>
              <a:ea typeface="MS PGothic" charset="0"/>
            </a:endParaRPr>
          </a:p>
          <a:p>
            <a:pPr algn="ctr" eaLnBrk="1" hangingPunct="1"/>
            <a:r>
              <a:rPr lang="en-US" sz="1800">
                <a:latin typeface="Arial" charset="0"/>
                <a:ea typeface="MS PGothic" charset="0"/>
              </a:rPr>
              <a:t>IRIS Education &amp; Public Outreach </a:t>
            </a:r>
          </a:p>
          <a:p>
            <a:pPr algn="ctr" eaLnBrk="1" hangingPunct="1"/>
            <a:r>
              <a:rPr lang="en-US" sz="1800">
                <a:latin typeface="Arial" charset="0"/>
                <a:ea typeface="MS PGothic" charset="0"/>
              </a:rPr>
              <a:t>and </a:t>
            </a:r>
          </a:p>
          <a:p>
            <a:pPr algn="ctr" eaLnBrk="1" hangingPunct="1"/>
            <a:r>
              <a:rPr lang="en-US" sz="1800">
                <a:latin typeface="Arial" charset="0"/>
                <a:ea typeface="MS PGothic" charset="0"/>
              </a:rPr>
              <a:t>The University of Portland </a:t>
            </a:r>
          </a:p>
        </p:txBody>
      </p:sp>
      <p:pic>
        <p:nvPicPr>
          <p:cNvPr id="19460" name="Picture 8" descr="IRIS_TM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0300" y="5181600"/>
            <a:ext cx="270510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238" y="5334000"/>
            <a:ext cx="146050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8888" y="5400675"/>
            <a:ext cx="120015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7.1 SOUTHERN ALASKA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Sunday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January 24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10:30:30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123" name="Picture 12" descr="scal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4144963"/>
            <a:ext cx="2127250" cy="231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Box 13"/>
          <p:cNvSpPr txBox="1">
            <a:spLocks noChangeArrowheads="1"/>
          </p:cNvSpPr>
          <p:nvPr/>
        </p:nvSpPr>
        <p:spPr bwMode="auto">
          <a:xfrm>
            <a:off x="271463" y="3792175"/>
            <a:ext cx="3429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>
                <a:latin typeface="Arial" charset="0"/>
              </a:rPr>
              <a:t>Modified </a:t>
            </a:r>
            <a:r>
              <a:rPr lang="en-US" sz="1400" b="1" dirty="0" err="1">
                <a:latin typeface="Arial" charset="0"/>
              </a:rPr>
              <a:t>Mercalli</a:t>
            </a:r>
            <a:r>
              <a:rPr lang="en-US" sz="1400" b="1" dirty="0">
                <a:latin typeface="Arial" charset="0"/>
              </a:rPr>
              <a:t> Intensity</a:t>
            </a:r>
          </a:p>
        </p:txBody>
      </p:sp>
      <p:sp>
        <p:nvSpPr>
          <p:cNvPr id="5125" name="TextBox 14"/>
          <p:cNvSpPr txBox="1">
            <a:spLocks noChangeArrowheads="1"/>
          </p:cNvSpPr>
          <p:nvPr/>
        </p:nvSpPr>
        <p:spPr bwMode="auto">
          <a:xfrm>
            <a:off x="2541588" y="3579813"/>
            <a:ext cx="1219200" cy="327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b="1" dirty="0">
                <a:latin typeface="Arial" charset="0"/>
              </a:rPr>
              <a:t>Perceived </a:t>
            </a:r>
          </a:p>
          <a:p>
            <a:pPr algn="ctr" eaLnBrk="1" hangingPunct="1">
              <a:spcAft>
                <a:spcPts val="600"/>
              </a:spcAft>
            </a:pPr>
            <a:r>
              <a:rPr lang="en-US" sz="1400" b="1" dirty="0">
                <a:latin typeface="Arial" charset="0"/>
              </a:rPr>
              <a:t>  Shaking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 b="1" dirty="0">
                <a:solidFill>
                  <a:srgbClr val="C00000"/>
                </a:solidFill>
                <a:latin typeface="Arial" charset="0"/>
              </a:rPr>
              <a:t>Extreme 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 b="1" dirty="0">
                <a:solidFill>
                  <a:srgbClr val="FF0000"/>
                </a:solidFill>
                <a:latin typeface="Arial" charset="0"/>
              </a:rPr>
              <a:t>Violent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 b="1" dirty="0">
                <a:solidFill>
                  <a:srgbClr val="FFC000"/>
                </a:solidFill>
                <a:latin typeface="Arial" charset="0"/>
              </a:rPr>
              <a:t>Severe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 b="1" dirty="0">
                <a:solidFill>
                  <a:srgbClr val="FFC000"/>
                </a:solidFill>
                <a:latin typeface="Arial" charset="0"/>
              </a:rPr>
              <a:t>Very Strong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 b="1" dirty="0">
                <a:solidFill>
                  <a:srgbClr val="FFFF00"/>
                </a:solidFill>
                <a:latin typeface="Arial" charset="0"/>
              </a:rPr>
              <a:t>Strong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 dirty="0">
                <a:latin typeface="Arial" charset="0"/>
              </a:rPr>
              <a:t>Moderate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 dirty="0">
                <a:latin typeface="Arial" charset="0"/>
              </a:rPr>
              <a:t>Light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 dirty="0">
                <a:latin typeface="Arial" charset="0"/>
              </a:rPr>
              <a:t>Weak</a:t>
            </a:r>
          </a:p>
          <a:p>
            <a:pPr algn="ctr" eaLnBrk="1" hangingPunct="1">
              <a:spcAft>
                <a:spcPts val="400"/>
              </a:spcAft>
            </a:pPr>
            <a:r>
              <a:rPr lang="en-US" sz="1400" dirty="0">
                <a:latin typeface="Arial" charset="0"/>
              </a:rPr>
              <a:t>Not Felt</a:t>
            </a:r>
          </a:p>
          <a:p>
            <a:pPr eaLnBrk="1" hangingPunct="1"/>
            <a:endParaRPr lang="en-US" sz="1800" dirty="0">
              <a:latin typeface="Arial" charset="0"/>
            </a:endParaRPr>
          </a:p>
        </p:txBody>
      </p:sp>
      <p:sp>
        <p:nvSpPr>
          <p:cNvPr id="5126" name="TextBox 15"/>
          <p:cNvSpPr txBox="1">
            <a:spLocks noChangeArrowheads="1"/>
          </p:cNvSpPr>
          <p:nvPr/>
        </p:nvSpPr>
        <p:spPr bwMode="auto">
          <a:xfrm>
            <a:off x="4267200" y="6438900"/>
            <a:ext cx="51482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i="1" dirty="0">
                <a:latin typeface="Arial" charset="0"/>
              </a:rPr>
              <a:t>USGS Estimated shaking Intensity from M </a:t>
            </a:r>
            <a:r>
              <a:rPr lang="en-US" sz="1400" i="1" dirty="0" smtClean="0">
                <a:latin typeface="Arial" charset="0"/>
              </a:rPr>
              <a:t>7.1 </a:t>
            </a:r>
            <a:r>
              <a:rPr lang="en-US" sz="1400" i="1" dirty="0">
                <a:latin typeface="Arial" charset="0"/>
              </a:rPr>
              <a:t>Earthquake</a:t>
            </a:r>
          </a:p>
        </p:txBody>
      </p:sp>
      <p:sp>
        <p:nvSpPr>
          <p:cNvPr id="5127" name="TextBox 15"/>
          <p:cNvSpPr txBox="1">
            <a:spLocks noChangeArrowheads="1"/>
          </p:cNvSpPr>
          <p:nvPr/>
        </p:nvSpPr>
        <p:spPr bwMode="auto">
          <a:xfrm>
            <a:off x="241300" y="1158875"/>
            <a:ext cx="40259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>
                <a:latin typeface="Arial" charset="0"/>
              </a:rPr>
              <a:t>The Modified </a:t>
            </a:r>
            <a:r>
              <a:rPr lang="en-US" sz="1800" dirty="0" err="1">
                <a:latin typeface="Arial" charset="0"/>
              </a:rPr>
              <a:t>Mercalli</a:t>
            </a:r>
            <a:r>
              <a:rPr lang="en-US" sz="1800" dirty="0">
                <a:latin typeface="Arial" charset="0"/>
              </a:rPr>
              <a:t> Intensity (MMI) scale depicts shaking severity. </a:t>
            </a:r>
            <a:r>
              <a:rPr lang="en-US" sz="1800" dirty="0" smtClean="0">
                <a:latin typeface="Arial" charset="0"/>
              </a:rPr>
              <a:t>Moderate to strong </a:t>
            </a:r>
            <a:r>
              <a:rPr lang="en-US" sz="1800" dirty="0">
                <a:latin typeface="Arial" charset="0"/>
              </a:rPr>
              <a:t>shaking </a:t>
            </a:r>
            <a:r>
              <a:rPr lang="en-US" sz="1800" dirty="0" smtClean="0">
                <a:latin typeface="Arial" charset="0"/>
              </a:rPr>
              <a:t>was felt within 150 km of </a:t>
            </a:r>
            <a:r>
              <a:rPr lang="en-US" sz="1800" dirty="0">
                <a:latin typeface="Arial" charset="0"/>
              </a:rPr>
              <a:t>this earthquake</a:t>
            </a:r>
            <a:r>
              <a:rPr lang="en-US" sz="1800" dirty="0" smtClean="0">
                <a:latin typeface="Arial" charset="0"/>
              </a:rPr>
              <a:t>.</a:t>
            </a:r>
          </a:p>
          <a:p>
            <a:pPr eaLnBrk="1" hangingPunct="1"/>
            <a:endParaRPr lang="en-US" sz="1800" dirty="0">
              <a:latin typeface="Arial" charset="0"/>
            </a:endParaRPr>
          </a:p>
          <a:p>
            <a:pPr eaLnBrk="1" hangingPunct="1"/>
            <a:r>
              <a:rPr lang="en-US" sz="1800" dirty="0" smtClean="0">
                <a:latin typeface="Arial" charset="0"/>
              </a:rPr>
              <a:t>Ground </a:t>
            </a:r>
            <a:r>
              <a:rPr lang="en-US" sz="1800" dirty="0">
                <a:latin typeface="Arial" charset="0"/>
              </a:rPr>
              <a:t>shaking would have </a:t>
            </a:r>
            <a:r>
              <a:rPr lang="en-US" sz="1800" dirty="0" smtClean="0">
                <a:latin typeface="Arial" charset="0"/>
              </a:rPr>
              <a:t>been more </a:t>
            </a:r>
            <a:r>
              <a:rPr lang="en-US" sz="1800" dirty="0">
                <a:latin typeface="Arial" charset="0"/>
              </a:rPr>
              <a:t>severe if the </a:t>
            </a:r>
            <a:r>
              <a:rPr lang="en-US" sz="1800" dirty="0" smtClean="0">
                <a:latin typeface="Arial" charset="0"/>
              </a:rPr>
              <a:t>earthquake </a:t>
            </a:r>
            <a:r>
              <a:rPr lang="en-US" sz="1800" dirty="0">
                <a:latin typeface="Arial" charset="0"/>
              </a:rPr>
              <a:t>had occurred at shallower depth</a:t>
            </a:r>
            <a:r>
              <a:rPr lang="en-US" sz="1800" dirty="0" smtClean="0">
                <a:latin typeface="Arial" charset="0"/>
              </a:rPr>
              <a:t>.</a:t>
            </a:r>
            <a:endParaRPr lang="en-US" sz="1800" dirty="0">
              <a:latin typeface="Arial" charset="0"/>
            </a:endParaRPr>
          </a:p>
        </p:txBody>
      </p:sp>
      <p:pic>
        <p:nvPicPr>
          <p:cNvPr id="5128" name="Picture 8" descr="IRIS_TMlog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TextBox 15"/>
          <p:cNvSpPr txBox="1">
            <a:spLocks noChangeArrowheads="1"/>
          </p:cNvSpPr>
          <p:nvPr/>
        </p:nvSpPr>
        <p:spPr bwMode="auto">
          <a:xfrm>
            <a:off x="152400" y="6550025"/>
            <a:ext cx="4038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i="1">
                <a:latin typeface="Arial" charset="0"/>
              </a:rPr>
              <a:t>Image courtesy of the US Geological Survey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153" y="904108"/>
            <a:ext cx="4944165" cy="5496692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7.1 SOUTHERN ALASKA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Sunday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January 24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10:30:30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71" name="TextBox 15"/>
          <p:cNvSpPr txBox="1">
            <a:spLocks noChangeArrowheads="1"/>
          </p:cNvSpPr>
          <p:nvPr/>
        </p:nvSpPr>
        <p:spPr bwMode="auto">
          <a:xfrm>
            <a:off x="5105400" y="784409"/>
            <a:ext cx="3886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1400" i="1" dirty="0">
                <a:latin typeface="Arial" charset="0"/>
                <a:ea typeface="MS PGothic" charset="0"/>
              </a:rPr>
              <a:t>USGS PAGER </a:t>
            </a:r>
          </a:p>
          <a:p>
            <a:pPr algn="r" eaLnBrk="1" hangingPunct="1"/>
            <a:r>
              <a:rPr lang="en-US" sz="1400" i="1" dirty="0">
                <a:latin typeface="Arial" charset="0"/>
                <a:ea typeface="MS PGothic" charset="0"/>
              </a:rPr>
              <a:t>Population Exposed to Earthquake Shaking</a:t>
            </a:r>
          </a:p>
        </p:txBody>
      </p:sp>
      <p:pic>
        <p:nvPicPr>
          <p:cNvPr id="7172" name="Picture 8" descr="IRIS_TM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Box 15"/>
          <p:cNvSpPr txBox="1">
            <a:spLocks noChangeArrowheads="1"/>
          </p:cNvSpPr>
          <p:nvPr/>
        </p:nvSpPr>
        <p:spPr bwMode="auto">
          <a:xfrm>
            <a:off x="5370513" y="6473825"/>
            <a:ext cx="37163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i="1">
                <a:latin typeface="Arial" charset="0"/>
                <a:ea typeface="MS PGothic" charset="0"/>
              </a:rPr>
              <a:t>Image courtesy of the US Geological Survey</a:t>
            </a:r>
          </a:p>
        </p:txBody>
      </p:sp>
      <p:sp>
        <p:nvSpPr>
          <p:cNvPr id="7174" name="TextBox 20"/>
          <p:cNvSpPr txBox="1">
            <a:spLocks noChangeArrowheads="1"/>
          </p:cNvSpPr>
          <p:nvPr/>
        </p:nvSpPr>
        <p:spPr bwMode="auto">
          <a:xfrm>
            <a:off x="3276600" y="5521325"/>
            <a:ext cx="57673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1400" dirty="0">
                <a:latin typeface="Arial" charset="0"/>
                <a:ea typeface="MS PGothic" charset="0"/>
              </a:rPr>
              <a:t>The color coded contour lines outline regions of MMI intensity.  </a:t>
            </a:r>
          </a:p>
          <a:p>
            <a:pPr algn="r" eaLnBrk="1" hangingPunct="1"/>
            <a:r>
              <a:rPr lang="en-US" sz="1400" dirty="0">
                <a:latin typeface="Arial" charset="0"/>
                <a:ea typeface="MS PGothic" charset="0"/>
              </a:rPr>
              <a:t>The total population exposure to a given MMI value is obtained by summing the population between the contour lines. The estimated population exposure to each MMI Intensity is shown in the table.</a:t>
            </a:r>
          </a:p>
        </p:txBody>
      </p:sp>
      <p:sp>
        <p:nvSpPr>
          <p:cNvPr id="7175" name="TextBox 18"/>
          <p:cNvSpPr txBox="1">
            <a:spLocks noChangeArrowheads="1"/>
          </p:cNvSpPr>
          <p:nvPr/>
        </p:nvSpPr>
        <p:spPr bwMode="auto">
          <a:xfrm>
            <a:off x="242888" y="1120775"/>
            <a:ext cx="333851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>
                <a:latin typeface="Arial" charset="0"/>
                <a:ea typeface="MS PGothic" charset="0"/>
              </a:rPr>
              <a:t>The USGS PAGER map shows the population exposed to different Modified </a:t>
            </a:r>
            <a:r>
              <a:rPr lang="en-US" sz="1800" dirty="0" err="1">
                <a:latin typeface="Arial" charset="0"/>
                <a:ea typeface="MS PGothic" charset="0"/>
              </a:rPr>
              <a:t>Mercalli</a:t>
            </a:r>
            <a:r>
              <a:rPr lang="en-US" sz="1800" dirty="0">
                <a:latin typeface="Arial" charset="0"/>
                <a:ea typeface="MS PGothic" charset="0"/>
              </a:rPr>
              <a:t> Intensity (MMI) levels. </a:t>
            </a:r>
          </a:p>
          <a:p>
            <a:pPr eaLnBrk="1" hangingPunct="1"/>
            <a:endParaRPr lang="en-US" sz="1800" dirty="0">
              <a:latin typeface="Arial" charset="0"/>
              <a:ea typeface="MS PGothic" charset="0"/>
            </a:endParaRPr>
          </a:p>
          <a:p>
            <a:pPr eaLnBrk="1" hangingPunct="1"/>
            <a:r>
              <a:rPr lang="en-US" sz="1800" dirty="0" smtClean="0">
                <a:latin typeface="Arial" charset="0"/>
              </a:rPr>
              <a:t>132,000 people in area felt strong shaking from this earthquake</a:t>
            </a:r>
            <a:r>
              <a:rPr lang="en-US" sz="1800" dirty="0" smtClean="0">
                <a:latin typeface="Arial" charset="0"/>
                <a:ea typeface="MS PGothic" charset="0"/>
              </a:rPr>
              <a:t>.</a:t>
            </a:r>
            <a:endParaRPr lang="en-US" sz="1800" dirty="0">
              <a:latin typeface="Arial" charset="0"/>
              <a:ea typeface="MS P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38" y="3733800"/>
            <a:ext cx="2953162" cy="30579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48" y="1342389"/>
            <a:ext cx="5253537" cy="4141270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7.1 SOUTHERN ALASKA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Sunday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January 24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10:30:30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71" name="TextBox 15"/>
          <p:cNvSpPr txBox="1">
            <a:spLocks noChangeArrowheads="1"/>
          </p:cNvSpPr>
          <p:nvPr/>
        </p:nvSpPr>
        <p:spPr bwMode="auto">
          <a:xfrm>
            <a:off x="5205664" y="826168"/>
            <a:ext cx="3886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1400" i="1" dirty="0">
                <a:latin typeface="Arial" charset="0"/>
                <a:ea typeface="MS PGothic" charset="0"/>
              </a:rPr>
              <a:t>USGS </a:t>
            </a:r>
            <a:r>
              <a:rPr lang="en-US" sz="1400" i="1" dirty="0" smtClean="0">
                <a:latin typeface="Arial" charset="0"/>
                <a:ea typeface="MS PGothic" charset="0"/>
              </a:rPr>
              <a:t>Impact</a:t>
            </a:r>
            <a:endParaRPr lang="en-US" sz="1400" i="1" dirty="0">
              <a:latin typeface="Arial" charset="0"/>
              <a:ea typeface="MS PGothic" charset="0"/>
            </a:endParaRPr>
          </a:p>
          <a:p>
            <a:pPr algn="r" eaLnBrk="1" hangingPunct="1"/>
            <a:r>
              <a:rPr lang="en-US" sz="1400" i="1" dirty="0" smtClean="0">
                <a:latin typeface="Arial" charset="0"/>
                <a:ea typeface="MS PGothic" charset="0"/>
              </a:rPr>
              <a:t>Response to </a:t>
            </a:r>
            <a:r>
              <a:rPr lang="en-US" sz="1400" i="1" dirty="0">
                <a:latin typeface="Arial" charset="0"/>
                <a:ea typeface="MS PGothic" charset="0"/>
              </a:rPr>
              <a:t>Earthquake Shaking</a:t>
            </a:r>
          </a:p>
        </p:txBody>
      </p:sp>
      <p:pic>
        <p:nvPicPr>
          <p:cNvPr id="7172" name="Picture 8" descr="IRIS_TM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Box 15"/>
          <p:cNvSpPr txBox="1">
            <a:spLocks noChangeArrowheads="1"/>
          </p:cNvSpPr>
          <p:nvPr/>
        </p:nvSpPr>
        <p:spPr bwMode="auto">
          <a:xfrm>
            <a:off x="5334001" y="6359598"/>
            <a:ext cx="3810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i="1" dirty="0" smtClean="0">
                <a:latin typeface="Arial" charset="0"/>
                <a:ea typeface="MS PGothic" charset="0"/>
              </a:rPr>
              <a:t>Images </a:t>
            </a:r>
            <a:r>
              <a:rPr lang="en-US" sz="1400" i="1" dirty="0">
                <a:latin typeface="Arial" charset="0"/>
                <a:ea typeface="MS PGothic" charset="0"/>
              </a:rPr>
              <a:t>courtesy of the US Geological Survey</a:t>
            </a:r>
          </a:p>
        </p:txBody>
      </p:sp>
      <p:sp>
        <p:nvSpPr>
          <p:cNvPr id="7175" name="TextBox 18"/>
          <p:cNvSpPr txBox="1">
            <a:spLocks noChangeArrowheads="1"/>
          </p:cNvSpPr>
          <p:nvPr/>
        </p:nvSpPr>
        <p:spPr bwMode="auto">
          <a:xfrm>
            <a:off x="192088" y="1374775"/>
            <a:ext cx="402793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>
                <a:latin typeface="Arial" charset="0"/>
                <a:ea typeface="MS PGothic" charset="0"/>
              </a:rPr>
              <a:t>The USGS </a:t>
            </a:r>
            <a:r>
              <a:rPr lang="en-US" sz="1800" dirty="0" smtClean="0">
                <a:latin typeface="Arial" charset="0"/>
                <a:ea typeface="MS PGothic" charset="0"/>
              </a:rPr>
              <a:t>IMPACT map </a:t>
            </a:r>
            <a:r>
              <a:rPr lang="en-US" sz="1800" dirty="0">
                <a:latin typeface="Arial" charset="0"/>
                <a:ea typeface="MS PGothic" charset="0"/>
              </a:rPr>
              <a:t>shows the population </a:t>
            </a:r>
            <a:r>
              <a:rPr lang="en-US" sz="1800" dirty="0" smtClean="0">
                <a:latin typeface="Arial" charset="0"/>
                <a:ea typeface="MS PGothic" charset="0"/>
              </a:rPr>
              <a:t>that responded to the USGS site “Did You Feel It”. </a:t>
            </a:r>
          </a:p>
          <a:p>
            <a:pPr eaLnBrk="1" hangingPunct="1"/>
            <a:endParaRPr lang="en-US" sz="1800" dirty="0" smtClean="0">
              <a:latin typeface="Arial" charset="0"/>
              <a:ea typeface="MS PGothic" charset="0"/>
            </a:endParaRPr>
          </a:p>
          <a:p>
            <a:pPr eaLnBrk="1" hangingPunct="1"/>
            <a:r>
              <a:rPr lang="en-US" sz="1800" dirty="0">
                <a:latin typeface="Arial" charset="0"/>
                <a:ea typeface="MS PGothic" charset="0"/>
              </a:rPr>
              <a:t>“Did You Feel It?” allows  the public to provide information about ground shaking via an on-line </a:t>
            </a:r>
            <a:r>
              <a:rPr lang="en-US" sz="1800" dirty="0" smtClean="0">
                <a:latin typeface="Arial" charset="0"/>
                <a:ea typeface="MS PGothic" charset="0"/>
              </a:rPr>
              <a:t>questionnaire.</a:t>
            </a:r>
            <a:endParaRPr lang="en-US" sz="1800" dirty="0">
              <a:latin typeface="Arial" charset="0"/>
              <a:ea typeface="MS PGothic" charset="0"/>
            </a:endParaRPr>
          </a:p>
          <a:p>
            <a:pPr eaLnBrk="1" hangingPunct="1"/>
            <a:endParaRPr lang="en-US" sz="1800" dirty="0">
              <a:latin typeface="Arial" charset="0"/>
              <a:ea typeface="MS PGothic" charset="0"/>
            </a:endParaRPr>
          </a:p>
        </p:txBody>
      </p:sp>
      <p:sp>
        <p:nvSpPr>
          <p:cNvPr id="13" name="TextBox 18"/>
          <p:cNvSpPr txBox="1">
            <a:spLocks noChangeArrowheads="1"/>
          </p:cNvSpPr>
          <p:nvPr/>
        </p:nvSpPr>
        <p:spPr bwMode="auto">
          <a:xfrm>
            <a:off x="227529" y="3581400"/>
            <a:ext cx="1677471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 smtClean="0">
                <a:latin typeface="Arial" charset="0"/>
                <a:ea typeface="MS PGothic" charset="0"/>
              </a:rPr>
              <a:t>The graph on the right shows that about 1900 people logged into the site within </a:t>
            </a:r>
            <a:r>
              <a:rPr lang="en-US" sz="1800" smtClean="0">
                <a:latin typeface="Arial" charset="0"/>
                <a:ea typeface="MS PGothic" charset="0"/>
              </a:rPr>
              <a:t>an hour </a:t>
            </a:r>
            <a:r>
              <a:rPr lang="en-US" sz="1800" dirty="0" smtClean="0">
                <a:latin typeface="Arial" charset="0"/>
                <a:ea typeface="MS PGothic" charset="0"/>
              </a:rPr>
              <a:t>of the earthquake.</a:t>
            </a:r>
            <a:endParaRPr lang="en-US" sz="1800" dirty="0">
              <a:latin typeface="Arial" charset="0"/>
              <a:ea typeface="MS PGothic" charset="0"/>
            </a:endParaRPr>
          </a:p>
        </p:txBody>
      </p:sp>
      <p:pic>
        <p:nvPicPr>
          <p:cNvPr id="3" name="Picture 2" descr="Time vs response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3678745"/>
            <a:ext cx="2146300" cy="2672144"/>
          </a:xfrm>
          <a:prstGeom prst="rect">
            <a:avLst/>
          </a:prstGeom>
          <a:ln w="3175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1395548"/>
            <a:ext cx="4901136" cy="4800600"/>
          </a:xfrm>
          <a:prstGeom prst="rect">
            <a:avLst/>
          </a:prstGeom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7.1 SOUTHERN ALASKA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Sunday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January 24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10:30:30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377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219" name="Picture 18" descr="IRIS_TM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7"/>
          <p:cNvSpPr txBox="1">
            <a:spLocks noChangeArrowheads="1"/>
          </p:cNvSpPr>
          <p:nvPr/>
        </p:nvSpPr>
        <p:spPr bwMode="auto">
          <a:xfrm>
            <a:off x="457201" y="5739064"/>
            <a:ext cx="8601032" cy="111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he Pacific Plate converges with and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subducts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beneath the North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American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Plate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and begins its decent into the mantle at the Alaska-Aleutian Trench almost 400 km to the southeast of this earthquake.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The rates of relative plate motion range from 5.5 cm/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yr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in the Gulf of Alaska to 7.8 cm/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yr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at the western end of the Aleutian Island chain.  The rate of subduction in the location of this earthquake is about 6.0 cm/yr.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524000" y="762000"/>
            <a:ext cx="7315200" cy="4976978"/>
            <a:chOff x="1524000" y="966622"/>
            <a:chExt cx="7315200" cy="4976978"/>
          </a:xfrm>
        </p:grpSpPr>
        <p:pic>
          <p:nvPicPr>
            <p:cNvPr id="2" name="Picture 1" descr="Plates&amp;Rates.tiff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402" t="1855" r="1018" b="1945"/>
            <a:stretch/>
          </p:blipFill>
          <p:spPr>
            <a:xfrm>
              <a:off x="1524000" y="966622"/>
              <a:ext cx="7315200" cy="4976978"/>
            </a:xfrm>
            <a:prstGeom prst="rect">
              <a:avLst/>
            </a:prstGeom>
          </p:spPr>
        </p:pic>
        <p:pic>
          <p:nvPicPr>
            <p:cNvPr id="3" name="Picture 2" descr="PlatesLegen.tif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34200" y="1066800"/>
              <a:ext cx="1828800" cy="1249491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6681236" y="4724400"/>
            <a:ext cx="1091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Pacific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Plate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62400" y="1752600"/>
            <a:ext cx="1497425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North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American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Plate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5800" y="3124200"/>
            <a:ext cx="12228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Epicenter</a:t>
            </a:r>
          </a:p>
          <a:p>
            <a:r>
              <a:rPr lang="en-US" sz="1400" dirty="0" smtClean="0">
                <a:solidFill>
                  <a:srgbClr val="FFFFFF"/>
                </a:solidFill>
              </a:rPr>
              <a:t>Jan 16, 2016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5410200" y="3200400"/>
            <a:ext cx="609600" cy="152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5-Point Star 14"/>
          <p:cNvSpPr/>
          <p:nvPr/>
        </p:nvSpPr>
        <p:spPr>
          <a:xfrm>
            <a:off x="6019800" y="3048000"/>
            <a:ext cx="228600" cy="228600"/>
          </a:xfrm>
          <a:prstGeom prst="star5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7.1 SOUTHERN ALASKA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Sunday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January 24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10:30:30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2736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219" name="Picture 18" descr="IRIS_TM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7"/>
          <p:cNvSpPr txBox="1">
            <a:spLocks noChangeArrowheads="1"/>
          </p:cNvSpPr>
          <p:nvPr/>
        </p:nvSpPr>
        <p:spPr bwMode="auto">
          <a:xfrm>
            <a:off x="685800" y="5782270"/>
            <a:ext cx="8534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Two widely misunderstood features of the North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American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Plate are illustrated above: </a:t>
            </a:r>
            <a:b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(1) the North American Plate includes eastern Siberia and the Kamchatka Peninsula; </a:t>
            </a:r>
            <a:b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(2) the North American Plate in the western Bering Sea area is capped by oceanic crust.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CrustMap.tiff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82" t="2484" r="1559" b="1760"/>
          <a:stretch/>
        </p:blipFill>
        <p:spPr>
          <a:xfrm>
            <a:off x="1295400" y="932016"/>
            <a:ext cx="7315200" cy="4680237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7.1 SOUTHERN ALASKA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Sunday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January 24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10:30:30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8568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219" name="Picture 18" descr="IRIS_TM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Plates&amp;Rates.tiff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02" t="1855" r="1018" b="1945"/>
          <a:stretch/>
        </p:blipFill>
        <p:spPr>
          <a:xfrm>
            <a:off x="1371600" y="762000"/>
            <a:ext cx="7315200" cy="4976978"/>
          </a:xfrm>
          <a:prstGeom prst="rect">
            <a:avLst/>
          </a:prstGeom>
        </p:spPr>
      </p:pic>
      <p:pic>
        <p:nvPicPr>
          <p:cNvPr id="5" name="Picture 4" descr="SteepXS.tiff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11" t="16096" r="6838" b="6899"/>
          <a:stretch/>
        </p:blipFill>
        <p:spPr>
          <a:xfrm>
            <a:off x="1447800" y="838200"/>
            <a:ext cx="2535776" cy="1828800"/>
          </a:xfrm>
          <a:prstGeom prst="rect">
            <a:avLst/>
          </a:prstGeom>
          <a:ln w="19050" cmpd="sng">
            <a:solidFill>
              <a:schemeClr val="bg1"/>
            </a:solidFill>
          </a:ln>
        </p:spPr>
      </p:pic>
      <p:pic>
        <p:nvPicPr>
          <p:cNvPr id="6" name="Picture 5" descr="ShallowXS.tiff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12" t="10991" r="3972" b="11459"/>
          <a:stretch/>
        </p:blipFill>
        <p:spPr>
          <a:xfrm>
            <a:off x="5447353" y="838200"/>
            <a:ext cx="3163247" cy="1828800"/>
          </a:xfrm>
          <a:prstGeom prst="rect">
            <a:avLst/>
          </a:prstGeom>
          <a:ln w="19050" cmpd="sng">
            <a:solidFill>
              <a:schemeClr val="bg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2286000" y="3581400"/>
            <a:ext cx="1066800" cy="914400"/>
          </a:xfrm>
          <a:prstGeom prst="rect">
            <a:avLst/>
          </a:prstGeom>
          <a:noFill/>
          <a:ln w="28575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Up Arrow 7"/>
          <p:cNvSpPr/>
          <p:nvPr/>
        </p:nvSpPr>
        <p:spPr>
          <a:xfrm>
            <a:off x="2590800" y="2514600"/>
            <a:ext cx="533400" cy="1066800"/>
          </a:xfrm>
          <a:prstGeom prst="upArrow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0000"/>
              </a:gs>
            </a:gsLst>
            <a:lin ang="16200000" scaled="0"/>
            <a:tileRect/>
          </a:gradFill>
          <a:ln w="28575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715000" y="3048000"/>
            <a:ext cx="1066800" cy="914400"/>
          </a:xfrm>
          <a:prstGeom prst="rect">
            <a:avLst/>
          </a:prstGeom>
          <a:noFill/>
          <a:ln w="28575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Up Arrow 17"/>
          <p:cNvSpPr/>
          <p:nvPr/>
        </p:nvSpPr>
        <p:spPr>
          <a:xfrm>
            <a:off x="6324600" y="2286000"/>
            <a:ext cx="533400" cy="762000"/>
          </a:xfrm>
          <a:prstGeom prst="upArrow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0000"/>
              </a:gs>
            </a:gsLst>
            <a:lin ang="16200000" scaled="0"/>
            <a:tileRect/>
          </a:gradFill>
          <a:ln w="28575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7"/>
          <p:cNvSpPr txBox="1">
            <a:spLocks noChangeArrowheads="1"/>
          </p:cNvSpPr>
          <p:nvPr/>
        </p:nvSpPr>
        <p:spPr bwMode="auto">
          <a:xfrm>
            <a:off x="838200" y="5736325"/>
            <a:ext cx="8229600" cy="111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Under the western Aleutian Islands where the crust of the North American Plate is oceanic, the Pacific Plate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subducts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at a steep angle as shown on the inset diagram. 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he Pacific Plate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subducts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at a shallower angle beneath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North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American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Plate in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Gulf of Alaska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region where the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North American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Plate is capped by thicker continental crust.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43400" y="3134380"/>
            <a:ext cx="12228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Epicenter</a:t>
            </a:r>
          </a:p>
          <a:p>
            <a:r>
              <a:rPr lang="en-US" sz="1400" dirty="0" smtClean="0">
                <a:solidFill>
                  <a:srgbClr val="FFFFFF"/>
                </a:solidFill>
              </a:rPr>
              <a:t>Jan 16, 2016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5257800" y="3210580"/>
            <a:ext cx="609600" cy="152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5-Point Star 21"/>
          <p:cNvSpPr/>
          <p:nvPr/>
        </p:nvSpPr>
        <p:spPr>
          <a:xfrm>
            <a:off x="5867400" y="3058180"/>
            <a:ext cx="228600" cy="228600"/>
          </a:xfrm>
          <a:prstGeom prst="star5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7.1 SOUTHERN ALASKA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Sunday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January 24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10:30:30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8091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219" name="Picture 18" descr="IRIS_TM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7"/>
          <p:cNvSpPr txBox="1">
            <a:spLocks noChangeArrowheads="1"/>
          </p:cNvSpPr>
          <p:nvPr/>
        </p:nvSpPr>
        <p:spPr bwMode="auto">
          <a:xfrm>
            <a:off x="239713" y="1183700"/>
            <a:ext cx="3733319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Epicenters are shown on a map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of regional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historic seismicity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for earthquakes greater than magnitude 4 since 2001. 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On the cross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section below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, intermediate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and deep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earthquakes within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Pacific Plate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illustrate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its angle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of subduction beneath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the North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American Plate. </a:t>
            </a:r>
          </a:p>
        </p:txBody>
      </p:sp>
      <p:pic>
        <p:nvPicPr>
          <p:cNvPr id="5" name="Picture 4" descr="IEB Map with inset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3032" y="1295400"/>
            <a:ext cx="4866167" cy="4184904"/>
          </a:xfrm>
          <a:prstGeom prst="rect">
            <a:avLst/>
          </a:prstGeom>
        </p:spPr>
      </p:pic>
      <p:pic>
        <p:nvPicPr>
          <p:cNvPr id="6" name="Picture 5" descr="IEB xsect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4648200"/>
            <a:ext cx="3835570" cy="1905000"/>
          </a:xfrm>
          <a:prstGeom prst="rect">
            <a:avLst/>
          </a:prstGeom>
          <a:ln w="19050" cmpd="sng">
            <a:solidFill>
              <a:srgbClr val="FFFFFF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4343400" y="5750004"/>
            <a:ext cx="4789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Map generated using Interactive </a:t>
            </a:r>
            <a:endParaRPr lang="en-US" sz="1600" i="1" dirty="0" smtClean="0"/>
          </a:p>
          <a:p>
            <a:r>
              <a:rPr lang="en-US" sz="1600" i="1" dirty="0" smtClean="0"/>
              <a:t>IRIS </a:t>
            </a:r>
            <a:r>
              <a:rPr lang="en-US" sz="1600" i="1" dirty="0"/>
              <a:t>Earthquake </a:t>
            </a:r>
            <a:r>
              <a:rPr lang="en-US" sz="1600" i="1" dirty="0" smtClean="0"/>
              <a:t>Browser </a:t>
            </a:r>
          </a:p>
          <a:p>
            <a:r>
              <a:rPr lang="en-US" sz="1600" i="1" dirty="0"/>
              <a:t>(http://</a:t>
            </a:r>
            <a:r>
              <a:rPr lang="en-US" sz="1600" i="1" dirty="0" err="1"/>
              <a:t>ds.iris.edu</a:t>
            </a:r>
            <a:r>
              <a:rPr lang="en-US" sz="1600" i="1" dirty="0"/>
              <a:t>/</a:t>
            </a:r>
            <a:r>
              <a:rPr lang="en-US" sz="1600" i="1" dirty="0" err="1"/>
              <a:t>ieb</a:t>
            </a:r>
            <a:r>
              <a:rPr lang="en-US" sz="1600" i="1" dirty="0" smtClean="0"/>
              <a:t>/)</a:t>
            </a:r>
            <a:endParaRPr lang="en-US" sz="1600" i="1" dirty="0"/>
          </a:p>
          <a:p>
            <a:endParaRPr lang="en-US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7.1 SOUTHERN ALASKA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Sunday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January 24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10:30:30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5363" name="Picture 18" descr="IRIS_TM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Box 8"/>
          <p:cNvSpPr txBox="1">
            <a:spLocks noChangeArrowheads="1"/>
          </p:cNvSpPr>
          <p:nvPr/>
        </p:nvSpPr>
        <p:spPr bwMode="auto">
          <a:xfrm>
            <a:off x="3522188" y="5473005"/>
            <a:ext cx="5410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>
                <a:latin typeface="Arial" charset="0"/>
              </a:rPr>
              <a:t>Shaded areas show quadrants of the focal sphere in which the P-wave first-motions are away from the source, and unshaded areas show quadrants in which the P-wave first-motions are toward the source. The letters represent the axis of maximum compressional strain (P) and the axis of maximum extensional strain (T) resulting from the earthquake.</a:t>
            </a:r>
          </a:p>
        </p:txBody>
      </p:sp>
      <p:sp>
        <p:nvSpPr>
          <p:cNvPr id="15366" name="TextBox 11"/>
          <p:cNvSpPr txBox="1">
            <a:spLocks noChangeArrowheads="1"/>
          </p:cNvSpPr>
          <p:nvPr/>
        </p:nvSpPr>
        <p:spPr bwMode="auto">
          <a:xfrm>
            <a:off x="304800" y="6477000"/>
            <a:ext cx="3709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i="1">
                <a:latin typeface="Arial" charset="0"/>
              </a:rPr>
              <a:t>Centroid Moment Tensor Solution</a:t>
            </a:r>
            <a:endParaRPr lang="en-US" sz="1800" i="1">
              <a:latin typeface="Arial" charset="0"/>
            </a:endParaRPr>
          </a:p>
        </p:txBody>
      </p:sp>
      <p:pic>
        <p:nvPicPr>
          <p:cNvPr id="15367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2400" y="4587875"/>
            <a:ext cx="4518025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2400" y="2971800"/>
            <a:ext cx="446405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713" y="3975100"/>
            <a:ext cx="3130075" cy="2451100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Magnitude 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7.1 SOUTHERN ALASKA</a:t>
            </a:r>
            <a: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/>
            </a:r>
            <a:br>
              <a:rPr lang="en-US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</a:b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Sunday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January 24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,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2016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at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10:30:30 </a:t>
            </a: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</a:rPr>
              <a:t>UTC </a:t>
            </a:r>
            <a:endParaRPr lang="en-US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9713" y="1054100"/>
            <a:ext cx="79136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According to the USGS, this earthquake occurred </a:t>
            </a:r>
            <a:r>
              <a:rPr lang="en-US" dirty="0"/>
              <a:t>as the result of strike-slip faulting at intermediate depths, within the </a:t>
            </a:r>
            <a:r>
              <a:rPr lang="en-US" dirty="0" err="1"/>
              <a:t>subducted</a:t>
            </a:r>
            <a:r>
              <a:rPr lang="en-US" dirty="0"/>
              <a:t> lithosphere of the Pacific </a:t>
            </a:r>
            <a:r>
              <a:rPr lang="en-US" dirty="0" smtClean="0"/>
              <a:t>Plate</a:t>
            </a:r>
            <a:r>
              <a:rPr lang="en-US" dirty="0"/>
              <a:t>. </a:t>
            </a:r>
            <a:r>
              <a:rPr lang="en-US" dirty="0" smtClean="0"/>
              <a:t>The </a:t>
            </a:r>
            <a:r>
              <a:rPr lang="en-US" dirty="0"/>
              <a:t>mechanism and depth of the earthquake are consistent with its occurrence within the interior of the </a:t>
            </a:r>
            <a:r>
              <a:rPr lang="en-US" dirty="0" err="1" smtClean="0"/>
              <a:t>subducted</a:t>
            </a:r>
            <a:r>
              <a:rPr lang="en-US" dirty="0" smtClean="0"/>
              <a:t> </a:t>
            </a:r>
            <a:r>
              <a:rPr lang="en-US" dirty="0"/>
              <a:t>Pacific </a:t>
            </a:r>
            <a:r>
              <a:rPr lang="en-US" dirty="0" smtClean="0"/>
              <a:t>Plate</a:t>
            </a:r>
            <a:r>
              <a:rPr lang="en-US" dirty="0"/>
              <a:t>, rather than on the shallower plate boundary </a:t>
            </a:r>
            <a:r>
              <a:rPr lang="en-US" dirty="0" smtClean="0"/>
              <a:t>thrust, </a:t>
            </a:r>
            <a:r>
              <a:rPr lang="en-US" dirty="0"/>
              <a:t>thus a different process than the </a:t>
            </a:r>
            <a:r>
              <a:rPr lang="en-US" dirty="0" smtClean="0"/>
              <a:t>1964 Great Alaska </a:t>
            </a:r>
            <a:r>
              <a:rPr lang="en-US" dirty="0"/>
              <a:t>earthquake.</a:t>
            </a:r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8535</TotalTime>
  <Words>1103</Words>
  <Application>Microsoft Office PowerPoint</Application>
  <PresentationFormat>On-screen Show (4:3)</PresentationFormat>
  <Paragraphs>113</Paragraphs>
  <Slides>14</Slides>
  <Notes>14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ＭＳ Ｐゴシック</vt:lpstr>
      <vt:lpstr>ＭＳ Ｐゴシック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tkb</dc:creator>
  <cp:lastModifiedBy>Kate</cp:lastModifiedBy>
  <cp:revision>680</cp:revision>
  <dcterms:created xsi:type="dcterms:W3CDTF">2009-05-31T20:07:40Z</dcterms:created>
  <dcterms:modified xsi:type="dcterms:W3CDTF">2016-01-25T15:48:46Z</dcterms:modified>
</cp:coreProperties>
</file>