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383" r:id="rId2"/>
    <p:sldId id="368" r:id="rId3"/>
    <p:sldId id="369" r:id="rId4"/>
    <p:sldId id="377" r:id="rId5"/>
    <p:sldId id="378" r:id="rId6"/>
    <p:sldId id="380" r:id="rId7"/>
    <p:sldId id="379" r:id="rId8"/>
    <p:sldId id="373" r:id="rId9"/>
    <p:sldId id="364" r:id="rId10"/>
    <p:sldId id="385" r:id="rId11"/>
    <p:sldId id="381" r:id="rId12"/>
    <p:sldId id="386" r:id="rId13"/>
    <p:sldId id="372" r:id="rId14"/>
    <p:sldId id="366" r:id="rId15"/>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charset="0"/>
        <a:ea typeface="ＭＳ Ｐゴシック" charset="0"/>
        <a:cs typeface="Arial" charset="0"/>
      </a:defRPr>
    </a:lvl1pPr>
    <a:lvl2pPr marL="457200" algn="l" rtl="0" eaLnBrk="0" fontAlgn="base" hangingPunct="0">
      <a:spcBef>
        <a:spcPct val="0"/>
      </a:spcBef>
      <a:spcAft>
        <a:spcPct val="0"/>
      </a:spcAft>
      <a:defRPr kern="1200">
        <a:solidFill>
          <a:schemeClr val="tx1"/>
        </a:solidFill>
        <a:latin typeface="Arial" charset="0"/>
        <a:ea typeface="ＭＳ Ｐゴシック" charset="0"/>
        <a:cs typeface="Arial" charset="0"/>
      </a:defRPr>
    </a:lvl2pPr>
    <a:lvl3pPr marL="914400" algn="l" rtl="0" eaLnBrk="0" fontAlgn="base" hangingPunct="0">
      <a:spcBef>
        <a:spcPct val="0"/>
      </a:spcBef>
      <a:spcAft>
        <a:spcPct val="0"/>
      </a:spcAft>
      <a:defRPr kern="1200">
        <a:solidFill>
          <a:schemeClr val="tx1"/>
        </a:solidFill>
        <a:latin typeface="Arial" charset="0"/>
        <a:ea typeface="ＭＳ Ｐゴシック" charset="0"/>
        <a:cs typeface="Arial" charset="0"/>
      </a:defRPr>
    </a:lvl3pPr>
    <a:lvl4pPr marL="1371600" algn="l" rtl="0" eaLnBrk="0" fontAlgn="base" hangingPunct="0">
      <a:spcBef>
        <a:spcPct val="0"/>
      </a:spcBef>
      <a:spcAft>
        <a:spcPct val="0"/>
      </a:spcAft>
      <a:defRPr kern="1200">
        <a:solidFill>
          <a:schemeClr val="tx1"/>
        </a:solidFill>
        <a:latin typeface="Arial" charset="0"/>
        <a:ea typeface="ＭＳ Ｐゴシック" charset="0"/>
        <a:cs typeface="Arial" charset="0"/>
      </a:defRPr>
    </a:lvl4pPr>
    <a:lvl5pPr marL="1828800" algn="l" rtl="0" eaLnBrk="0" fontAlgn="base" hangingPunct="0">
      <a:spcBef>
        <a:spcPct val="0"/>
      </a:spcBef>
      <a:spcAft>
        <a:spcPct val="0"/>
      </a:spcAft>
      <a:defRPr kern="1200">
        <a:solidFill>
          <a:schemeClr val="tx1"/>
        </a:solidFill>
        <a:latin typeface="Arial" charset="0"/>
        <a:ea typeface="ＭＳ Ｐゴシック" charset="0"/>
        <a:cs typeface="Arial" charset="0"/>
      </a:defRPr>
    </a:lvl5pPr>
    <a:lvl6pPr marL="2286000" algn="l" defTabSz="457200" rtl="0" eaLnBrk="1" latinLnBrk="0" hangingPunct="1">
      <a:defRPr kern="1200">
        <a:solidFill>
          <a:schemeClr val="tx1"/>
        </a:solidFill>
        <a:latin typeface="Arial" charset="0"/>
        <a:ea typeface="ＭＳ Ｐゴシック" charset="0"/>
        <a:cs typeface="Arial" charset="0"/>
      </a:defRPr>
    </a:lvl6pPr>
    <a:lvl7pPr marL="2743200" algn="l" defTabSz="457200" rtl="0" eaLnBrk="1" latinLnBrk="0" hangingPunct="1">
      <a:defRPr kern="1200">
        <a:solidFill>
          <a:schemeClr val="tx1"/>
        </a:solidFill>
        <a:latin typeface="Arial" charset="0"/>
        <a:ea typeface="ＭＳ Ｐゴシック" charset="0"/>
        <a:cs typeface="Arial" charset="0"/>
      </a:defRPr>
    </a:lvl7pPr>
    <a:lvl8pPr marL="3200400" algn="l" defTabSz="457200" rtl="0" eaLnBrk="1" latinLnBrk="0" hangingPunct="1">
      <a:defRPr kern="1200">
        <a:solidFill>
          <a:schemeClr val="tx1"/>
        </a:solidFill>
        <a:latin typeface="Arial" charset="0"/>
        <a:ea typeface="ＭＳ Ｐゴシック" charset="0"/>
        <a:cs typeface="Arial" charset="0"/>
      </a:defRPr>
    </a:lvl8pPr>
    <a:lvl9pPr marL="3657600" algn="l" defTabSz="457200" rtl="0" eaLnBrk="1" latinLnBrk="0" hangingPunct="1">
      <a:defRPr kern="1200">
        <a:solidFill>
          <a:schemeClr val="tx1"/>
        </a:solidFill>
        <a:latin typeface="Arial" charset="0"/>
        <a:ea typeface="ＭＳ Ｐゴシック" charset="0"/>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C508E"/>
    <a:srgbClr val="39399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38" autoAdjust="0"/>
    <p:restoredTop sz="88677" autoAdjust="0"/>
  </p:normalViewPr>
  <p:slideViewPr>
    <p:cSldViewPr>
      <p:cViewPr>
        <p:scale>
          <a:sx n="130" d="100"/>
          <a:sy n="130" d="100"/>
        </p:scale>
        <p:origin x="534" y="-122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lIns="96661" tIns="48331" rIns="96661" bIns="48331"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p:cNvSpPr>
            <a:spLocks noGrp="1"/>
          </p:cNvSpPr>
          <p:nvPr>
            <p:ph type="dt" idx="1"/>
          </p:nvPr>
        </p:nvSpPr>
        <p:spPr>
          <a:xfrm>
            <a:off x="4143375" y="0"/>
            <a:ext cx="3170238" cy="479425"/>
          </a:xfrm>
          <a:prstGeom prst="rect">
            <a:avLst/>
          </a:prstGeom>
        </p:spPr>
        <p:txBody>
          <a:bodyPr vert="horz" wrap="square" lIns="96661" tIns="48331" rIns="96661" bIns="48331" numCol="1" anchor="t" anchorCtr="0" compatLnSpc="1">
            <a:prstTxWarp prst="textNoShape">
              <a:avLst/>
            </a:prstTxWarp>
          </a:bodyPr>
          <a:lstStyle>
            <a:lvl1pPr algn="r" eaLnBrk="1" hangingPunct="1">
              <a:defRPr sz="1300">
                <a:latin typeface="Calibri" charset="0"/>
              </a:defRPr>
            </a:lvl1pPr>
          </a:lstStyle>
          <a:p>
            <a:fld id="{8D4382DE-4404-4749-8D0A-59AA163D58AA}" type="datetimeFigureOut">
              <a:rPr lang="en-US"/>
              <a:pPr/>
              <a:t>1/30/2016</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smtClean="0"/>
          </a:p>
        </p:txBody>
      </p:sp>
      <p:sp>
        <p:nvSpPr>
          <p:cNvPr id="5" name="Notes Placeholder 4"/>
          <p:cNvSpPr>
            <a:spLocks noGrp="1"/>
          </p:cNvSpPr>
          <p:nvPr>
            <p:ph type="body" sz="quarter" idx="3"/>
          </p:nvPr>
        </p:nvSpPr>
        <p:spPr>
          <a:xfrm>
            <a:off x="731838" y="4560888"/>
            <a:ext cx="5851525" cy="4319587"/>
          </a:xfrm>
          <a:prstGeom prst="rect">
            <a:avLst/>
          </a:prstGeom>
        </p:spPr>
        <p:txBody>
          <a:bodyPr vert="horz" lIns="96661" tIns="48331" rIns="96661" bIns="48331"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eaLnBrk="1" hangingPunct="1">
              <a:defRPr sz="1300">
                <a:latin typeface="Calibri" charset="0"/>
              </a:defRPr>
            </a:lvl1pPr>
          </a:lstStyle>
          <a:p>
            <a:fld id="{E6A15441-BEAE-4F42-A1D0-98E92466AF1B}" type="slidenum">
              <a:rPr lang="en-US"/>
              <a:pPr/>
              <a:t>‹#›</a:t>
            </a:fld>
            <a:endParaRPr lang="en-US"/>
          </a:p>
        </p:txBody>
      </p:sp>
    </p:spTree>
    <p:extLst>
      <p:ext uri="{BB962C8B-B14F-4D97-AF65-F5344CB8AC3E}">
        <p14:creationId xmlns:p14="http://schemas.microsoft.com/office/powerpoint/2010/main" val="309937157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smtClean="0"/>
          </a:p>
        </p:txBody>
      </p:sp>
      <p:sp>
        <p:nvSpPr>
          <p:cNvPr id="4100"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14D372E-D41A-4890-80ED-50ED58A38FD8}" type="slidenum">
              <a:rPr lang="en-US" altLang="en-US" sz="1300" smtClean="0"/>
              <a:pPr>
                <a:spcBef>
                  <a:spcPct val="0"/>
                </a:spcBef>
              </a:pPr>
              <a:t>1</a:t>
            </a:fld>
            <a:endParaRPr lang="en-US" altLang="en-US" sz="1300" smtClean="0"/>
          </a:p>
        </p:txBody>
      </p:sp>
    </p:spTree>
    <p:extLst>
      <p:ext uri="{BB962C8B-B14F-4D97-AF65-F5344CB8AC3E}">
        <p14:creationId xmlns:p14="http://schemas.microsoft.com/office/powerpoint/2010/main" val="19552659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VE" altLang="en-US" b="1" noProof="0" dirty="0" smtClean="0">
                <a:solidFill>
                  <a:srgbClr val="393996"/>
                </a:solidFill>
              </a:rPr>
              <a:t>Animación Relevante:</a:t>
            </a:r>
          </a:p>
          <a:p>
            <a:pPr eaLnBrk="1" hangingPunct="1">
              <a:spcBef>
                <a:spcPct val="0"/>
              </a:spcBef>
            </a:pPr>
            <a:r>
              <a:rPr lang="en-US" altLang="en-US" dirty="0" smtClean="0"/>
              <a:t>http</a:t>
            </a:r>
            <a:r>
              <a:rPr lang="en-US" altLang="en-US" dirty="0" smtClean="0"/>
              <a:t>://www.iris.edu/hq/inclass/animation/alaska_the_great_alaska_earthquake_of_1964</a:t>
            </a:r>
          </a:p>
        </p:txBody>
      </p:sp>
      <p:sp>
        <p:nvSpPr>
          <p:cNvPr id="14340"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A0816A53-B638-4208-84FD-18BB3B4C28E3}" type="slidenum">
              <a:rPr lang="en-US" altLang="en-US" sz="1300" smtClean="0">
                <a:ea typeface="MS PGothic" panose="020B0600070205080204" pitchFamily="34" charset="-128"/>
              </a:rPr>
              <a:pPr>
                <a:spcBef>
                  <a:spcPct val="0"/>
                </a:spcBef>
              </a:pPr>
              <a:t>10</a:t>
            </a:fld>
            <a:endParaRPr lang="en-US" altLang="en-US" sz="1300" smtClean="0">
              <a:ea typeface="MS PGothic" panose="020B0600070205080204" pitchFamily="34" charset="-128"/>
            </a:endParaRPr>
          </a:p>
        </p:txBody>
      </p:sp>
    </p:spTree>
    <p:extLst>
      <p:ext uri="{BB962C8B-B14F-4D97-AF65-F5344CB8AC3E}">
        <p14:creationId xmlns:p14="http://schemas.microsoft.com/office/powerpoint/2010/main" val="23760519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024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r>
              <a:rPr lang="es-VE" altLang="en-US" b="1" noProof="0" dirty="0" smtClean="0">
                <a:solidFill>
                  <a:srgbClr val="393996"/>
                </a:solidFill>
              </a:rPr>
              <a:t>Animación Relevante:</a:t>
            </a:r>
          </a:p>
          <a:p>
            <a:pPr eaLnBrk="1" hangingPunct="1">
              <a:spcBef>
                <a:spcPct val="0"/>
              </a:spcBef>
            </a:pPr>
            <a:r>
              <a:rPr lang="es-ES" dirty="0" smtClean="0">
                <a:latin typeface="Calibri" charset="0"/>
              </a:rPr>
              <a:t>Animación sobre los tsunamis generados por terremotos mega-empuje</a:t>
            </a:r>
          </a:p>
          <a:p>
            <a:pPr eaLnBrk="1" hangingPunct="1">
              <a:spcBef>
                <a:spcPct val="0"/>
              </a:spcBef>
            </a:pPr>
            <a:r>
              <a:rPr lang="en-US" dirty="0" smtClean="0">
                <a:latin typeface="Calibri" charset="0"/>
              </a:rPr>
              <a:t>http</a:t>
            </a:r>
            <a:r>
              <a:rPr lang="en-US" dirty="0" smtClean="0">
                <a:latin typeface="Calibri" charset="0"/>
              </a:rPr>
              <a:t>://www.iris.edu/hq/inclass/animation/subduction_zone_tsunamis_generated_by_megathrust_earthquakes</a:t>
            </a:r>
            <a:endParaRPr lang="en-US" dirty="0">
              <a:latin typeface="Calibri" charset="0"/>
            </a:endParaRPr>
          </a:p>
        </p:txBody>
      </p:sp>
      <p:sp>
        <p:nvSpPr>
          <p:cNvPr id="10244"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200">
                <a:solidFill>
                  <a:schemeClr val="tx1"/>
                </a:solidFill>
                <a:latin typeface="Calibri" charset="0"/>
                <a:ea typeface="ＭＳ Ｐゴシック" charset="0"/>
              </a:defRPr>
            </a:lvl1pPr>
            <a:lvl2pPr marL="742950" indent="-285750">
              <a:defRPr sz="1200">
                <a:solidFill>
                  <a:schemeClr val="tx1"/>
                </a:solidFill>
                <a:latin typeface="Calibri" charset="0"/>
                <a:ea typeface="ＭＳ Ｐゴシック" charset="0"/>
              </a:defRPr>
            </a:lvl2pPr>
            <a:lvl3pPr marL="1143000" indent="-228600">
              <a:defRPr sz="1200">
                <a:solidFill>
                  <a:schemeClr val="tx1"/>
                </a:solidFill>
                <a:latin typeface="Calibri" charset="0"/>
                <a:ea typeface="ＭＳ Ｐゴシック" charset="0"/>
              </a:defRPr>
            </a:lvl3pPr>
            <a:lvl4pPr marL="1600200" indent="-228600">
              <a:defRPr sz="1200">
                <a:solidFill>
                  <a:schemeClr val="tx1"/>
                </a:solidFill>
                <a:latin typeface="Calibri" charset="0"/>
                <a:ea typeface="ＭＳ Ｐゴシック" charset="0"/>
              </a:defRPr>
            </a:lvl4pPr>
            <a:lvl5pPr marL="2057400" indent="-228600">
              <a:defRPr sz="1200">
                <a:solidFill>
                  <a:schemeClr val="tx1"/>
                </a:solidFill>
                <a:latin typeface="Calibri" charset="0"/>
                <a:ea typeface="ＭＳ Ｐゴシック" charset="0"/>
              </a:defRPr>
            </a:lvl5pPr>
            <a:lvl6pPr marL="2514600" indent="-228600" eaLnBrk="0" fontAlgn="base" hangingPunct="0">
              <a:spcBef>
                <a:spcPct val="30000"/>
              </a:spcBef>
              <a:spcAft>
                <a:spcPct val="0"/>
              </a:spcAft>
              <a:defRPr sz="1200">
                <a:solidFill>
                  <a:schemeClr val="tx1"/>
                </a:solidFill>
                <a:latin typeface="Calibri" charset="0"/>
                <a:ea typeface="ＭＳ Ｐゴシック" charset="0"/>
              </a:defRPr>
            </a:lvl6pPr>
            <a:lvl7pPr marL="2971800" indent="-228600" eaLnBrk="0" fontAlgn="base" hangingPunct="0">
              <a:spcBef>
                <a:spcPct val="30000"/>
              </a:spcBef>
              <a:spcAft>
                <a:spcPct val="0"/>
              </a:spcAft>
              <a:defRPr sz="1200">
                <a:solidFill>
                  <a:schemeClr val="tx1"/>
                </a:solidFill>
                <a:latin typeface="Calibri" charset="0"/>
                <a:ea typeface="ＭＳ Ｐゴシック" charset="0"/>
              </a:defRPr>
            </a:lvl7pPr>
            <a:lvl8pPr marL="3429000" indent="-228600" eaLnBrk="0" fontAlgn="base" hangingPunct="0">
              <a:spcBef>
                <a:spcPct val="30000"/>
              </a:spcBef>
              <a:spcAft>
                <a:spcPct val="0"/>
              </a:spcAft>
              <a:defRPr sz="1200">
                <a:solidFill>
                  <a:schemeClr val="tx1"/>
                </a:solidFill>
                <a:latin typeface="Calibri" charset="0"/>
                <a:ea typeface="ＭＳ Ｐゴシック" charset="0"/>
              </a:defRPr>
            </a:lvl8pPr>
            <a:lvl9pPr marL="3886200" indent="-228600" eaLnBrk="0" fontAlgn="base" hangingPunct="0">
              <a:spcBef>
                <a:spcPct val="30000"/>
              </a:spcBef>
              <a:spcAft>
                <a:spcPct val="0"/>
              </a:spcAft>
              <a:defRPr sz="1200">
                <a:solidFill>
                  <a:schemeClr val="tx1"/>
                </a:solidFill>
                <a:latin typeface="Calibri" charset="0"/>
                <a:ea typeface="ＭＳ Ｐゴシック" charset="0"/>
              </a:defRPr>
            </a:lvl9pPr>
          </a:lstStyle>
          <a:p>
            <a:fld id="{62EEFE5C-7F88-EA4F-8525-4EB4C28F18B7}" type="slidenum">
              <a:rPr lang="en-US" sz="1300">
                <a:ea typeface="MS PGothic" charset="0"/>
              </a:rPr>
              <a:pPr/>
              <a:t>11</a:t>
            </a:fld>
            <a:endParaRPr lang="en-US" sz="1300">
              <a:ea typeface="MS PGothic" charset="0"/>
            </a:endParaRPr>
          </a:p>
        </p:txBody>
      </p:sp>
    </p:spTree>
    <p:extLst>
      <p:ext uri="{BB962C8B-B14F-4D97-AF65-F5344CB8AC3E}">
        <p14:creationId xmlns:p14="http://schemas.microsoft.com/office/powerpoint/2010/main" val="21001715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VE" altLang="en-US" b="1" noProof="0" dirty="0" smtClean="0">
                <a:solidFill>
                  <a:srgbClr val="393996"/>
                </a:solidFill>
              </a:rPr>
              <a:t>Animación Relevante:</a:t>
            </a:r>
          </a:p>
          <a:p>
            <a:pPr eaLnBrk="1" hangingPunct="1">
              <a:spcBef>
                <a:spcPct val="0"/>
              </a:spcBef>
            </a:pPr>
            <a:r>
              <a:rPr lang="en-US" altLang="en-US" dirty="0" smtClean="0"/>
              <a:t>http</a:t>
            </a:r>
            <a:r>
              <a:rPr lang="en-US" altLang="en-US" dirty="0" smtClean="0"/>
              <a:t>://www.iris.edu/hq/inclass/animation/alaska_tectonics_and_earthquakes</a:t>
            </a:r>
          </a:p>
        </p:txBody>
      </p:sp>
      <p:sp>
        <p:nvSpPr>
          <p:cNvPr id="14340"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A0816A53-B638-4208-84FD-18BB3B4C28E3}" type="slidenum">
              <a:rPr lang="en-US" altLang="en-US" sz="1300" smtClean="0">
                <a:ea typeface="MS PGothic" panose="020B0600070205080204" pitchFamily="34" charset="-128"/>
              </a:rPr>
              <a:pPr>
                <a:spcBef>
                  <a:spcPct val="0"/>
                </a:spcBef>
              </a:pPr>
              <a:t>12</a:t>
            </a:fld>
            <a:endParaRPr lang="en-US" altLang="en-US" sz="1300" smtClean="0">
              <a:ea typeface="MS PGothic" panose="020B0600070205080204" pitchFamily="34" charset="-128"/>
            </a:endParaRPr>
          </a:p>
        </p:txBody>
      </p:sp>
    </p:spTree>
    <p:extLst>
      <p:ext uri="{BB962C8B-B14F-4D97-AF65-F5344CB8AC3E}">
        <p14:creationId xmlns:p14="http://schemas.microsoft.com/office/powerpoint/2010/main" val="18348159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8435"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VE" b="1" noProof="0" dirty="0" smtClean="0">
                <a:solidFill>
                  <a:srgbClr val="393996"/>
                </a:solidFill>
                <a:latin typeface="Calibri" charset="0"/>
              </a:rPr>
              <a:t>Animación Relevante:</a:t>
            </a:r>
          </a:p>
          <a:p>
            <a:r>
              <a:rPr lang="es-VE" sz="1800" noProof="0" dirty="0" smtClean="0">
                <a:latin typeface="Calibri" charset="0"/>
              </a:rPr>
              <a:t>Curvas de Tiempo de Viaje: Como son creadas  </a:t>
            </a:r>
            <a:r>
              <a:rPr lang="es-VE" sz="1600" noProof="0" dirty="0" smtClean="0">
                <a:latin typeface="Calibri" charset="0"/>
              </a:rPr>
              <a:t>http://www.iris.edu/hq/inclass/animation/traveltime_curves_how_they_are_created</a:t>
            </a:r>
            <a:endParaRPr lang="es-VE" sz="1600" noProof="0" dirty="0">
              <a:latin typeface="Calibri" charset="0"/>
            </a:endParaRPr>
          </a:p>
        </p:txBody>
      </p:sp>
      <p:sp>
        <p:nvSpPr>
          <p:cNvPr id="18436"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ＭＳ Ｐゴシック"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A570C836-776C-2240-BB13-5D14F17BD742}" type="slidenum">
              <a:rPr lang="en-US">
                <a:latin typeface="Calibri" charset="0"/>
                <a:ea typeface="MS PGothic" charset="0"/>
                <a:cs typeface="MS PGothic" charset="0"/>
              </a:rPr>
              <a:pPr/>
              <a:t>13</a:t>
            </a:fld>
            <a:endParaRPr lang="en-US">
              <a:latin typeface="Calibri" charset="0"/>
              <a:ea typeface="MS PGothic" charset="0"/>
              <a:cs typeface="MS PGothic" charset="0"/>
            </a:endParaRPr>
          </a:p>
        </p:txBody>
      </p:sp>
    </p:spTree>
    <p:extLst>
      <p:ext uri="{BB962C8B-B14F-4D97-AF65-F5344CB8AC3E}">
        <p14:creationId xmlns:p14="http://schemas.microsoft.com/office/powerpoint/2010/main" val="21728083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048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ndParaRPr>
          </a:p>
        </p:txBody>
      </p:sp>
      <p:sp>
        <p:nvSpPr>
          <p:cNvPr id="20484"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200">
                <a:solidFill>
                  <a:schemeClr val="tx1"/>
                </a:solidFill>
                <a:latin typeface="Calibri" charset="0"/>
                <a:ea typeface="ＭＳ Ｐゴシック" charset="0"/>
              </a:defRPr>
            </a:lvl1pPr>
            <a:lvl2pPr marL="742950" indent="-285750">
              <a:defRPr sz="1200">
                <a:solidFill>
                  <a:schemeClr val="tx1"/>
                </a:solidFill>
                <a:latin typeface="Calibri" charset="0"/>
                <a:ea typeface="ＭＳ Ｐゴシック" charset="0"/>
              </a:defRPr>
            </a:lvl2pPr>
            <a:lvl3pPr marL="1143000" indent="-228600">
              <a:defRPr sz="1200">
                <a:solidFill>
                  <a:schemeClr val="tx1"/>
                </a:solidFill>
                <a:latin typeface="Calibri" charset="0"/>
                <a:ea typeface="ＭＳ Ｐゴシック" charset="0"/>
              </a:defRPr>
            </a:lvl3pPr>
            <a:lvl4pPr marL="1600200" indent="-228600">
              <a:defRPr sz="1200">
                <a:solidFill>
                  <a:schemeClr val="tx1"/>
                </a:solidFill>
                <a:latin typeface="Calibri" charset="0"/>
                <a:ea typeface="ＭＳ Ｐゴシック" charset="0"/>
              </a:defRPr>
            </a:lvl4pPr>
            <a:lvl5pPr marL="2057400" indent="-228600">
              <a:defRPr sz="1200">
                <a:solidFill>
                  <a:schemeClr val="tx1"/>
                </a:solidFill>
                <a:latin typeface="Calibri" charset="0"/>
                <a:ea typeface="ＭＳ Ｐゴシック" charset="0"/>
              </a:defRPr>
            </a:lvl5pPr>
            <a:lvl6pPr marL="2514600" indent="-228600" eaLnBrk="0" fontAlgn="base" hangingPunct="0">
              <a:spcBef>
                <a:spcPct val="30000"/>
              </a:spcBef>
              <a:spcAft>
                <a:spcPct val="0"/>
              </a:spcAft>
              <a:defRPr sz="1200">
                <a:solidFill>
                  <a:schemeClr val="tx1"/>
                </a:solidFill>
                <a:latin typeface="Calibri" charset="0"/>
                <a:ea typeface="ＭＳ Ｐゴシック" charset="0"/>
              </a:defRPr>
            </a:lvl6pPr>
            <a:lvl7pPr marL="2971800" indent="-228600" eaLnBrk="0" fontAlgn="base" hangingPunct="0">
              <a:spcBef>
                <a:spcPct val="30000"/>
              </a:spcBef>
              <a:spcAft>
                <a:spcPct val="0"/>
              </a:spcAft>
              <a:defRPr sz="1200">
                <a:solidFill>
                  <a:schemeClr val="tx1"/>
                </a:solidFill>
                <a:latin typeface="Calibri" charset="0"/>
                <a:ea typeface="ＭＳ Ｐゴシック" charset="0"/>
              </a:defRPr>
            </a:lvl7pPr>
            <a:lvl8pPr marL="3429000" indent="-228600" eaLnBrk="0" fontAlgn="base" hangingPunct="0">
              <a:spcBef>
                <a:spcPct val="30000"/>
              </a:spcBef>
              <a:spcAft>
                <a:spcPct val="0"/>
              </a:spcAft>
              <a:defRPr sz="1200">
                <a:solidFill>
                  <a:schemeClr val="tx1"/>
                </a:solidFill>
                <a:latin typeface="Calibri" charset="0"/>
                <a:ea typeface="ＭＳ Ｐゴシック" charset="0"/>
              </a:defRPr>
            </a:lvl8pPr>
            <a:lvl9pPr marL="3886200" indent="-228600" eaLnBrk="0" fontAlgn="base" hangingPunct="0">
              <a:spcBef>
                <a:spcPct val="30000"/>
              </a:spcBef>
              <a:spcAft>
                <a:spcPct val="0"/>
              </a:spcAft>
              <a:defRPr sz="1200">
                <a:solidFill>
                  <a:schemeClr val="tx1"/>
                </a:solidFill>
                <a:latin typeface="Calibri" charset="0"/>
                <a:ea typeface="ＭＳ Ｐゴシック" charset="0"/>
              </a:defRPr>
            </a:lvl9pPr>
          </a:lstStyle>
          <a:p>
            <a:fld id="{A808C206-D9BD-4944-8980-FB1AF1F4791B}" type="slidenum">
              <a:rPr lang="en-US" sz="1300">
                <a:ea typeface="MS PGothic" charset="0"/>
              </a:rPr>
              <a:pPr/>
              <a:t>14</a:t>
            </a:fld>
            <a:endParaRPr lang="en-US" sz="1300">
              <a:ea typeface="MS PGothic" charset="0"/>
            </a:endParaRPr>
          </a:p>
        </p:txBody>
      </p:sp>
    </p:spTree>
    <p:extLst>
      <p:ext uri="{BB962C8B-B14F-4D97-AF65-F5344CB8AC3E}">
        <p14:creationId xmlns:p14="http://schemas.microsoft.com/office/powerpoint/2010/main" val="41171067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6147"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VE" altLang="es-VE" dirty="0" smtClean="0"/>
              <a:t>Escalas de intensidad de movimiento fueron desarrolladas para estandarizar las mediciones y facilitar la comparación de diferentes terremotos. La modificación de la escala de intensidad de  </a:t>
            </a:r>
            <a:r>
              <a:rPr lang="es-VE" altLang="es-VE" dirty="0" err="1" smtClean="0"/>
              <a:t>Marcelli</a:t>
            </a:r>
            <a:r>
              <a:rPr lang="es-VE" altLang="es-VE" dirty="0" smtClean="0"/>
              <a:t> una escala de doce niveles, numeradas del  I al XII. Los números bajos representan los niveles de movimientos imperceptibles, XII representa destrucción total.</a:t>
            </a:r>
            <a:endParaRPr lang="en-US" altLang="en-US" smtClean="0"/>
          </a:p>
          <a:p>
            <a:pPr eaLnBrk="1" hangingPunct="1">
              <a:spcBef>
                <a:spcPct val="0"/>
              </a:spcBef>
            </a:pPr>
            <a:endParaRPr lang="en-US" dirty="0">
              <a:latin typeface="Calibri" charset="0"/>
            </a:endParaRPr>
          </a:p>
        </p:txBody>
      </p:sp>
      <p:sp>
        <p:nvSpPr>
          <p:cNvPr id="6148"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200">
                <a:solidFill>
                  <a:schemeClr val="tx1"/>
                </a:solidFill>
                <a:latin typeface="Calibri" charset="0"/>
                <a:ea typeface="ＭＳ Ｐゴシック" charset="0"/>
              </a:defRPr>
            </a:lvl1pPr>
            <a:lvl2pPr marL="742950" indent="-285750">
              <a:defRPr sz="1200">
                <a:solidFill>
                  <a:schemeClr val="tx1"/>
                </a:solidFill>
                <a:latin typeface="Calibri" charset="0"/>
                <a:ea typeface="ＭＳ Ｐゴシック" charset="0"/>
              </a:defRPr>
            </a:lvl2pPr>
            <a:lvl3pPr marL="1143000" indent="-228600">
              <a:defRPr sz="1200">
                <a:solidFill>
                  <a:schemeClr val="tx1"/>
                </a:solidFill>
                <a:latin typeface="Calibri" charset="0"/>
                <a:ea typeface="ＭＳ Ｐゴシック" charset="0"/>
              </a:defRPr>
            </a:lvl3pPr>
            <a:lvl4pPr marL="1600200" indent="-228600">
              <a:defRPr sz="1200">
                <a:solidFill>
                  <a:schemeClr val="tx1"/>
                </a:solidFill>
                <a:latin typeface="Calibri" charset="0"/>
                <a:ea typeface="ＭＳ Ｐゴシック" charset="0"/>
              </a:defRPr>
            </a:lvl4pPr>
            <a:lvl5pPr marL="2057400" indent="-228600">
              <a:defRPr sz="1200">
                <a:solidFill>
                  <a:schemeClr val="tx1"/>
                </a:solidFill>
                <a:latin typeface="Calibri" charset="0"/>
                <a:ea typeface="ＭＳ Ｐゴシック" charset="0"/>
              </a:defRPr>
            </a:lvl5pPr>
            <a:lvl6pPr marL="2514600" indent="-228600" eaLnBrk="0" fontAlgn="base" hangingPunct="0">
              <a:spcBef>
                <a:spcPct val="30000"/>
              </a:spcBef>
              <a:spcAft>
                <a:spcPct val="0"/>
              </a:spcAft>
              <a:defRPr sz="1200">
                <a:solidFill>
                  <a:schemeClr val="tx1"/>
                </a:solidFill>
                <a:latin typeface="Calibri" charset="0"/>
                <a:ea typeface="ＭＳ Ｐゴシック" charset="0"/>
              </a:defRPr>
            </a:lvl6pPr>
            <a:lvl7pPr marL="2971800" indent="-228600" eaLnBrk="0" fontAlgn="base" hangingPunct="0">
              <a:spcBef>
                <a:spcPct val="30000"/>
              </a:spcBef>
              <a:spcAft>
                <a:spcPct val="0"/>
              </a:spcAft>
              <a:defRPr sz="1200">
                <a:solidFill>
                  <a:schemeClr val="tx1"/>
                </a:solidFill>
                <a:latin typeface="Calibri" charset="0"/>
                <a:ea typeface="ＭＳ Ｐゴシック" charset="0"/>
              </a:defRPr>
            </a:lvl7pPr>
            <a:lvl8pPr marL="3429000" indent="-228600" eaLnBrk="0" fontAlgn="base" hangingPunct="0">
              <a:spcBef>
                <a:spcPct val="30000"/>
              </a:spcBef>
              <a:spcAft>
                <a:spcPct val="0"/>
              </a:spcAft>
              <a:defRPr sz="1200">
                <a:solidFill>
                  <a:schemeClr val="tx1"/>
                </a:solidFill>
                <a:latin typeface="Calibri" charset="0"/>
                <a:ea typeface="ＭＳ Ｐゴシック" charset="0"/>
              </a:defRPr>
            </a:lvl8pPr>
            <a:lvl9pPr marL="3886200" indent="-228600" eaLnBrk="0" fontAlgn="base" hangingPunct="0">
              <a:spcBef>
                <a:spcPct val="30000"/>
              </a:spcBef>
              <a:spcAft>
                <a:spcPct val="0"/>
              </a:spcAft>
              <a:defRPr sz="1200">
                <a:solidFill>
                  <a:schemeClr val="tx1"/>
                </a:solidFill>
                <a:latin typeface="Calibri" charset="0"/>
                <a:ea typeface="ＭＳ Ｐゴシック" charset="0"/>
              </a:defRPr>
            </a:lvl9pPr>
          </a:lstStyle>
          <a:p>
            <a:fld id="{45316379-BB1F-0146-BD99-B9EA91385885}" type="slidenum">
              <a:rPr lang="en-US" sz="1300"/>
              <a:pPr/>
              <a:t>2</a:t>
            </a:fld>
            <a:endParaRPr lang="en-US" sz="1300"/>
          </a:p>
        </p:txBody>
      </p:sp>
    </p:spTree>
    <p:extLst>
      <p:ext uri="{BB962C8B-B14F-4D97-AF65-F5344CB8AC3E}">
        <p14:creationId xmlns:p14="http://schemas.microsoft.com/office/powerpoint/2010/main" val="9633295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8195"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VE" dirty="0" smtClean="0">
                <a:latin typeface="Arial" charset="0"/>
              </a:rPr>
              <a:t>El  mapa localizador del Servicio Geológico de los EE.UU. muestra la población expuesta a diferentes niveles de intensidad modificada Mercalli (MMI)</a:t>
            </a:r>
            <a:r>
              <a:rPr lang="en-US" dirty="0" smtClean="0">
                <a:latin typeface="Calibri" charset="0"/>
              </a:rPr>
              <a:t>. </a:t>
            </a:r>
            <a:r>
              <a:rPr lang="es-VE" dirty="0" smtClean="0">
                <a:latin typeface="Calibri" charset="0"/>
              </a:rPr>
              <a:t>MMI describe la severidad de un terremoto en términos de sus efectos en estructuras humanas y es una vasta medida de la cantidad de movimientos telúricos en un lugar dado.</a:t>
            </a:r>
            <a:endParaRPr lang="en-US" dirty="0">
              <a:latin typeface="Calibri" charset="0"/>
            </a:endParaRPr>
          </a:p>
        </p:txBody>
      </p:sp>
      <p:sp>
        <p:nvSpPr>
          <p:cNvPr id="8196"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200">
                <a:solidFill>
                  <a:schemeClr val="tx1"/>
                </a:solidFill>
                <a:latin typeface="Calibri" charset="0"/>
                <a:ea typeface="ＭＳ Ｐゴシック" charset="0"/>
              </a:defRPr>
            </a:lvl1pPr>
            <a:lvl2pPr marL="742950" indent="-285750">
              <a:defRPr sz="1200">
                <a:solidFill>
                  <a:schemeClr val="tx1"/>
                </a:solidFill>
                <a:latin typeface="Calibri" charset="0"/>
                <a:ea typeface="ＭＳ Ｐゴシック" charset="0"/>
              </a:defRPr>
            </a:lvl2pPr>
            <a:lvl3pPr marL="1143000" indent="-228600">
              <a:defRPr sz="1200">
                <a:solidFill>
                  <a:schemeClr val="tx1"/>
                </a:solidFill>
                <a:latin typeface="Calibri" charset="0"/>
                <a:ea typeface="ＭＳ Ｐゴシック" charset="0"/>
              </a:defRPr>
            </a:lvl3pPr>
            <a:lvl4pPr marL="1600200" indent="-228600">
              <a:defRPr sz="1200">
                <a:solidFill>
                  <a:schemeClr val="tx1"/>
                </a:solidFill>
                <a:latin typeface="Calibri" charset="0"/>
                <a:ea typeface="ＭＳ Ｐゴシック" charset="0"/>
              </a:defRPr>
            </a:lvl4pPr>
            <a:lvl5pPr marL="2057400" indent="-228600">
              <a:defRPr sz="1200">
                <a:solidFill>
                  <a:schemeClr val="tx1"/>
                </a:solidFill>
                <a:latin typeface="Calibri" charset="0"/>
                <a:ea typeface="ＭＳ Ｐゴシック" charset="0"/>
              </a:defRPr>
            </a:lvl5pPr>
            <a:lvl6pPr marL="2514600" indent="-228600" eaLnBrk="0" fontAlgn="base" hangingPunct="0">
              <a:spcBef>
                <a:spcPct val="30000"/>
              </a:spcBef>
              <a:spcAft>
                <a:spcPct val="0"/>
              </a:spcAft>
              <a:defRPr sz="1200">
                <a:solidFill>
                  <a:schemeClr val="tx1"/>
                </a:solidFill>
                <a:latin typeface="Calibri" charset="0"/>
                <a:ea typeface="ＭＳ Ｐゴシック" charset="0"/>
              </a:defRPr>
            </a:lvl6pPr>
            <a:lvl7pPr marL="2971800" indent="-228600" eaLnBrk="0" fontAlgn="base" hangingPunct="0">
              <a:spcBef>
                <a:spcPct val="30000"/>
              </a:spcBef>
              <a:spcAft>
                <a:spcPct val="0"/>
              </a:spcAft>
              <a:defRPr sz="1200">
                <a:solidFill>
                  <a:schemeClr val="tx1"/>
                </a:solidFill>
                <a:latin typeface="Calibri" charset="0"/>
                <a:ea typeface="ＭＳ Ｐゴシック" charset="0"/>
              </a:defRPr>
            </a:lvl7pPr>
            <a:lvl8pPr marL="3429000" indent="-228600" eaLnBrk="0" fontAlgn="base" hangingPunct="0">
              <a:spcBef>
                <a:spcPct val="30000"/>
              </a:spcBef>
              <a:spcAft>
                <a:spcPct val="0"/>
              </a:spcAft>
              <a:defRPr sz="1200">
                <a:solidFill>
                  <a:schemeClr val="tx1"/>
                </a:solidFill>
                <a:latin typeface="Calibri" charset="0"/>
                <a:ea typeface="ＭＳ Ｐゴシック" charset="0"/>
              </a:defRPr>
            </a:lvl8pPr>
            <a:lvl9pPr marL="3886200" indent="-228600" eaLnBrk="0" fontAlgn="base" hangingPunct="0">
              <a:spcBef>
                <a:spcPct val="30000"/>
              </a:spcBef>
              <a:spcAft>
                <a:spcPct val="0"/>
              </a:spcAft>
              <a:defRPr sz="1200">
                <a:solidFill>
                  <a:schemeClr val="tx1"/>
                </a:solidFill>
                <a:latin typeface="Calibri" charset="0"/>
                <a:ea typeface="ＭＳ Ｐゴシック" charset="0"/>
              </a:defRPr>
            </a:lvl9pPr>
          </a:lstStyle>
          <a:p>
            <a:fld id="{4AFA6259-739D-BF4F-AB47-37E089DAF0A6}" type="slidenum">
              <a:rPr lang="en-US">
                <a:ea typeface="MS PGothic" charset="0"/>
              </a:rPr>
              <a:pPr/>
              <a:t>3</a:t>
            </a:fld>
            <a:endParaRPr lang="en-US">
              <a:ea typeface="MS PGothic" charset="0"/>
            </a:endParaRPr>
          </a:p>
        </p:txBody>
      </p:sp>
    </p:spTree>
    <p:extLst>
      <p:ext uri="{BB962C8B-B14F-4D97-AF65-F5344CB8AC3E}">
        <p14:creationId xmlns:p14="http://schemas.microsoft.com/office/powerpoint/2010/main" val="15644718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8195"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 dirty="0" smtClean="0">
                <a:latin typeface="Calibri" charset="0"/>
              </a:rPr>
              <a:t>El mapa de Impacto del Servicio Geológico de los EEUU. refleja la respuesta del público a la agitación que experimentaron. MMI describe la severidad de un terremoto en términos de su efecto sobre los seres humanos y las estructuras y es una medida aproximada de la cantidad de agitación a un lugar determinado.</a:t>
            </a:r>
            <a:endParaRPr lang="en-US" dirty="0">
              <a:latin typeface="Calibri" charset="0"/>
            </a:endParaRPr>
          </a:p>
        </p:txBody>
      </p:sp>
      <p:sp>
        <p:nvSpPr>
          <p:cNvPr id="8196"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200">
                <a:solidFill>
                  <a:schemeClr val="tx1"/>
                </a:solidFill>
                <a:latin typeface="Calibri" charset="0"/>
                <a:ea typeface="ＭＳ Ｐゴシック" charset="0"/>
              </a:defRPr>
            </a:lvl1pPr>
            <a:lvl2pPr marL="742950" indent="-285750">
              <a:defRPr sz="1200">
                <a:solidFill>
                  <a:schemeClr val="tx1"/>
                </a:solidFill>
                <a:latin typeface="Calibri" charset="0"/>
                <a:ea typeface="ＭＳ Ｐゴシック" charset="0"/>
              </a:defRPr>
            </a:lvl2pPr>
            <a:lvl3pPr marL="1143000" indent="-228600">
              <a:defRPr sz="1200">
                <a:solidFill>
                  <a:schemeClr val="tx1"/>
                </a:solidFill>
                <a:latin typeface="Calibri" charset="0"/>
                <a:ea typeface="ＭＳ Ｐゴシック" charset="0"/>
              </a:defRPr>
            </a:lvl3pPr>
            <a:lvl4pPr marL="1600200" indent="-228600">
              <a:defRPr sz="1200">
                <a:solidFill>
                  <a:schemeClr val="tx1"/>
                </a:solidFill>
                <a:latin typeface="Calibri" charset="0"/>
                <a:ea typeface="ＭＳ Ｐゴシック" charset="0"/>
              </a:defRPr>
            </a:lvl4pPr>
            <a:lvl5pPr marL="2057400" indent="-228600">
              <a:defRPr sz="1200">
                <a:solidFill>
                  <a:schemeClr val="tx1"/>
                </a:solidFill>
                <a:latin typeface="Calibri" charset="0"/>
                <a:ea typeface="ＭＳ Ｐゴシック" charset="0"/>
              </a:defRPr>
            </a:lvl5pPr>
            <a:lvl6pPr marL="2514600" indent="-228600" eaLnBrk="0" fontAlgn="base" hangingPunct="0">
              <a:spcBef>
                <a:spcPct val="30000"/>
              </a:spcBef>
              <a:spcAft>
                <a:spcPct val="0"/>
              </a:spcAft>
              <a:defRPr sz="1200">
                <a:solidFill>
                  <a:schemeClr val="tx1"/>
                </a:solidFill>
                <a:latin typeface="Calibri" charset="0"/>
                <a:ea typeface="ＭＳ Ｐゴシック" charset="0"/>
              </a:defRPr>
            </a:lvl6pPr>
            <a:lvl7pPr marL="2971800" indent="-228600" eaLnBrk="0" fontAlgn="base" hangingPunct="0">
              <a:spcBef>
                <a:spcPct val="30000"/>
              </a:spcBef>
              <a:spcAft>
                <a:spcPct val="0"/>
              </a:spcAft>
              <a:defRPr sz="1200">
                <a:solidFill>
                  <a:schemeClr val="tx1"/>
                </a:solidFill>
                <a:latin typeface="Calibri" charset="0"/>
                <a:ea typeface="ＭＳ Ｐゴシック" charset="0"/>
              </a:defRPr>
            </a:lvl7pPr>
            <a:lvl8pPr marL="3429000" indent="-228600" eaLnBrk="0" fontAlgn="base" hangingPunct="0">
              <a:spcBef>
                <a:spcPct val="30000"/>
              </a:spcBef>
              <a:spcAft>
                <a:spcPct val="0"/>
              </a:spcAft>
              <a:defRPr sz="1200">
                <a:solidFill>
                  <a:schemeClr val="tx1"/>
                </a:solidFill>
                <a:latin typeface="Calibri" charset="0"/>
                <a:ea typeface="ＭＳ Ｐゴシック" charset="0"/>
              </a:defRPr>
            </a:lvl8pPr>
            <a:lvl9pPr marL="3886200" indent="-228600" eaLnBrk="0" fontAlgn="base" hangingPunct="0">
              <a:spcBef>
                <a:spcPct val="30000"/>
              </a:spcBef>
              <a:spcAft>
                <a:spcPct val="0"/>
              </a:spcAft>
              <a:defRPr sz="1200">
                <a:solidFill>
                  <a:schemeClr val="tx1"/>
                </a:solidFill>
                <a:latin typeface="Calibri" charset="0"/>
                <a:ea typeface="ＭＳ Ｐゴシック" charset="0"/>
              </a:defRPr>
            </a:lvl9pPr>
          </a:lstStyle>
          <a:p>
            <a:fld id="{4AFA6259-739D-BF4F-AB47-37E089DAF0A6}" type="slidenum">
              <a:rPr lang="en-US">
                <a:ea typeface="MS PGothic" charset="0"/>
              </a:rPr>
              <a:pPr/>
              <a:t>4</a:t>
            </a:fld>
            <a:endParaRPr lang="en-US">
              <a:ea typeface="MS PGothic" charset="0"/>
            </a:endParaRPr>
          </a:p>
        </p:txBody>
      </p:sp>
    </p:spTree>
    <p:extLst>
      <p:ext uri="{BB962C8B-B14F-4D97-AF65-F5344CB8AC3E}">
        <p14:creationId xmlns:p14="http://schemas.microsoft.com/office/powerpoint/2010/main" val="22329188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024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dirty="0">
              <a:latin typeface="Calibri" charset="0"/>
            </a:endParaRPr>
          </a:p>
        </p:txBody>
      </p:sp>
      <p:sp>
        <p:nvSpPr>
          <p:cNvPr id="10244"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200">
                <a:solidFill>
                  <a:schemeClr val="tx1"/>
                </a:solidFill>
                <a:latin typeface="Calibri" charset="0"/>
                <a:ea typeface="ＭＳ Ｐゴシック" charset="0"/>
              </a:defRPr>
            </a:lvl1pPr>
            <a:lvl2pPr marL="742950" indent="-285750">
              <a:defRPr sz="1200">
                <a:solidFill>
                  <a:schemeClr val="tx1"/>
                </a:solidFill>
                <a:latin typeface="Calibri" charset="0"/>
                <a:ea typeface="ＭＳ Ｐゴシック" charset="0"/>
              </a:defRPr>
            </a:lvl2pPr>
            <a:lvl3pPr marL="1143000" indent="-228600">
              <a:defRPr sz="1200">
                <a:solidFill>
                  <a:schemeClr val="tx1"/>
                </a:solidFill>
                <a:latin typeface="Calibri" charset="0"/>
                <a:ea typeface="ＭＳ Ｐゴシック" charset="0"/>
              </a:defRPr>
            </a:lvl3pPr>
            <a:lvl4pPr marL="1600200" indent="-228600">
              <a:defRPr sz="1200">
                <a:solidFill>
                  <a:schemeClr val="tx1"/>
                </a:solidFill>
                <a:latin typeface="Calibri" charset="0"/>
                <a:ea typeface="ＭＳ Ｐゴシック" charset="0"/>
              </a:defRPr>
            </a:lvl4pPr>
            <a:lvl5pPr marL="2057400" indent="-228600">
              <a:defRPr sz="1200">
                <a:solidFill>
                  <a:schemeClr val="tx1"/>
                </a:solidFill>
                <a:latin typeface="Calibri" charset="0"/>
                <a:ea typeface="ＭＳ Ｐゴシック" charset="0"/>
              </a:defRPr>
            </a:lvl5pPr>
            <a:lvl6pPr marL="2514600" indent="-228600" eaLnBrk="0" fontAlgn="base" hangingPunct="0">
              <a:spcBef>
                <a:spcPct val="30000"/>
              </a:spcBef>
              <a:spcAft>
                <a:spcPct val="0"/>
              </a:spcAft>
              <a:defRPr sz="1200">
                <a:solidFill>
                  <a:schemeClr val="tx1"/>
                </a:solidFill>
                <a:latin typeface="Calibri" charset="0"/>
                <a:ea typeface="ＭＳ Ｐゴシック" charset="0"/>
              </a:defRPr>
            </a:lvl6pPr>
            <a:lvl7pPr marL="2971800" indent="-228600" eaLnBrk="0" fontAlgn="base" hangingPunct="0">
              <a:spcBef>
                <a:spcPct val="30000"/>
              </a:spcBef>
              <a:spcAft>
                <a:spcPct val="0"/>
              </a:spcAft>
              <a:defRPr sz="1200">
                <a:solidFill>
                  <a:schemeClr val="tx1"/>
                </a:solidFill>
                <a:latin typeface="Calibri" charset="0"/>
                <a:ea typeface="ＭＳ Ｐゴシック" charset="0"/>
              </a:defRPr>
            </a:lvl7pPr>
            <a:lvl8pPr marL="3429000" indent="-228600" eaLnBrk="0" fontAlgn="base" hangingPunct="0">
              <a:spcBef>
                <a:spcPct val="30000"/>
              </a:spcBef>
              <a:spcAft>
                <a:spcPct val="0"/>
              </a:spcAft>
              <a:defRPr sz="1200">
                <a:solidFill>
                  <a:schemeClr val="tx1"/>
                </a:solidFill>
                <a:latin typeface="Calibri" charset="0"/>
                <a:ea typeface="ＭＳ Ｐゴシック" charset="0"/>
              </a:defRPr>
            </a:lvl8pPr>
            <a:lvl9pPr marL="3886200" indent="-228600" eaLnBrk="0" fontAlgn="base" hangingPunct="0">
              <a:spcBef>
                <a:spcPct val="30000"/>
              </a:spcBef>
              <a:spcAft>
                <a:spcPct val="0"/>
              </a:spcAft>
              <a:defRPr sz="1200">
                <a:solidFill>
                  <a:schemeClr val="tx1"/>
                </a:solidFill>
                <a:latin typeface="Calibri" charset="0"/>
                <a:ea typeface="ＭＳ Ｐゴシック" charset="0"/>
              </a:defRPr>
            </a:lvl9pPr>
          </a:lstStyle>
          <a:p>
            <a:fld id="{62EEFE5C-7F88-EA4F-8525-4EB4C28F18B7}" type="slidenum">
              <a:rPr lang="en-US" sz="1300">
                <a:ea typeface="MS PGothic" charset="0"/>
              </a:rPr>
              <a:pPr/>
              <a:t>5</a:t>
            </a:fld>
            <a:endParaRPr lang="en-US" sz="1300">
              <a:ea typeface="MS PGothic" charset="0"/>
            </a:endParaRPr>
          </a:p>
        </p:txBody>
      </p:sp>
    </p:spTree>
    <p:extLst>
      <p:ext uri="{BB962C8B-B14F-4D97-AF65-F5344CB8AC3E}">
        <p14:creationId xmlns:p14="http://schemas.microsoft.com/office/powerpoint/2010/main" val="610654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024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dirty="0">
              <a:latin typeface="Calibri" charset="0"/>
            </a:endParaRPr>
          </a:p>
        </p:txBody>
      </p:sp>
      <p:sp>
        <p:nvSpPr>
          <p:cNvPr id="10244"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200">
                <a:solidFill>
                  <a:schemeClr val="tx1"/>
                </a:solidFill>
                <a:latin typeface="Calibri" charset="0"/>
                <a:ea typeface="ＭＳ Ｐゴシック" charset="0"/>
              </a:defRPr>
            </a:lvl1pPr>
            <a:lvl2pPr marL="742950" indent="-285750">
              <a:defRPr sz="1200">
                <a:solidFill>
                  <a:schemeClr val="tx1"/>
                </a:solidFill>
                <a:latin typeface="Calibri" charset="0"/>
                <a:ea typeface="ＭＳ Ｐゴシック" charset="0"/>
              </a:defRPr>
            </a:lvl2pPr>
            <a:lvl3pPr marL="1143000" indent="-228600">
              <a:defRPr sz="1200">
                <a:solidFill>
                  <a:schemeClr val="tx1"/>
                </a:solidFill>
                <a:latin typeface="Calibri" charset="0"/>
                <a:ea typeface="ＭＳ Ｐゴシック" charset="0"/>
              </a:defRPr>
            </a:lvl3pPr>
            <a:lvl4pPr marL="1600200" indent="-228600">
              <a:defRPr sz="1200">
                <a:solidFill>
                  <a:schemeClr val="tx1"/>
                </a:solidFill>
                <a:latin typeface="Calibri" charset="0"/>
                <a:ea typeface="ＭＳ Ｐゴシック" charset="0"/>
              </a:defRPr>
            </a:lvl4pPr>
            <a:lvl5pPr marL="2057400" indent="-228600">
              <a:defRPr sz="1200">
                <a:solidFill>
                  <a:schemeClr val="tx1"/>
                </a:solidFill>
                <a:latin typeface="Calibri" charset="0"/>
                <a:ea typeface="ＭＳ Ｐゴシック" charset="0"/>
              </a:defRPr>
            </a:lvl5pPr>
            <a:lvl6pPr marL="2514600" indent="-228600" eaLnBrk="0" fontAlgn="base" hangingPunct="0">
              <a:spcBef>
                <a:spcPct val="30000"/>
              </a:spcBef>
              <a:spcAft>
                <a:spcPct val="0"/>
              </a:spcAft>
              <a:defRPr sz="1200">
                <a:solidFill>
                  <a:schemeClr val="tx1"/>
                </a:solidFill>
                <a:latin typeface="Calibri" charset="0"/>
                <a:ea typeface="ＭＳ Ｐゴシック" charset="0"/>
              </a:defRPr>
            </a:lvl6pPr>
            <a:lvl7pPr marL="2971800" indent="-228600" eaLnBrk="0" fontAlgn="base" hangingPunct="0">
              <a:spcBef>
                <a:spcPct val="30000"/>
              </a:spcBef>
              <a:spcAft>
                <a:spcPct val="0"/>
              </a:spcAft>
              <a:defRPr sz="1200">
                <a:solidFill>
                  <a:schemeClr val="tx1"/>
                </a:solidFill>
                <a:latin typeface="Calibri" charset="0"/>
                <a:ea typeface="ＭＳ Ｐゴシック" charset="0"/>
              </a:defRPr>
            </a:lvl7pPr>
            <a:lvl8pPr marL="3429000" indent="-228600" eaLnBrk="0" fontAlgn="base" hangingPunct="0">
              <a:spcBef>
                <a:spcPct val="30000"/>
              </a:spcBef>
              <a:spcAft>
                <a:spcPct val="0"/>
              </a:spcAft>
              <a:defRPr sz="1200">
                <a:solidFill>
                  <a:schemeClr val="tx1"/>
                </a:solidFill>
                <a:latin typeface="Calibri" charset="0"/>
                <a:ea typeface="ＭＳ Ｐゴシック" charset="0"/>
              </a:defRPr>
            </a:lvl8pPr>
            <a:lvl9pPr marL="3886200" indent="-228600" eaLnBrk="0" fontAlgn="base" hangingPunct="0">
              <a:spcBef>
                <a:spcPct val="30000"/>
              </a:spcBef>
              <a:spcAft>
                <a:spcPct val="0"/>
              </a:spcAft>
              <a:defRPr sz="1200">
                <a:solidFill>
                  <a:schemeClr val="tx1"/>
                </a:solidFill>
                <a:latin typeface="Calibri" charset="0"/>
                <a:ea typeface="ＭＳ Ｐゴシック" charset="0"/>
              </a:defRPr>
            </a:lvl9pPr>
          </a:lstStyle>
          <a:p>
            <a:fld id="{62EEFE5C-7F88-EA4F-8525-4EB4C28F18B7}" type="slidenum">
              <a:rPr lang="en-US" sz="1300">
                <a:ea typeface="MS PGothic" charset="0"/>
              </a:rPr>
              <a:pPr/>
              <a:t>6</a:t>
            </a:fld>
            <a:endParaRPr lang="en-US" sz="1300">
              <a:ea typeface="MS PGothic" charset="0"/>
            </a:endParaRPr>
          </a:p>
        </p:txBody>
      </p:sp>
    </p:spTree>
    <p:extLst>
      <p:ext uri="{BB962C8B-B14F-4D97-AF65-F5344CB8AC3E}">
        <p14:creationId xmlns:p14="http://schemas.microsoft.com/office/powerpoint/2010/main" val="40658649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024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dirty="0">
              <a:latin typeface="Calibri" charset="0"/>
            </a:endParaRPr>
          </a:p>
        </p:txBody>
      </p:sp>
      <p:sp>
        <p:nvSpPr>
          <p:cNvPr id="10244"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200">
                <a:solidFill>
                  <a:schemeClr val="tx1"/>
                </a:solidFill>
                <a:latin typeface="Calibri" charset="0"/>
                <a:ea typeface="ＭＳ Ｐゴシック" charset="0"/>
              </a:defRPr>
            </a:lvl1pPr>
            <a:lvl2pPr marL="742950" indent="-285750">
              <a:defRPr sz="1200">
                <a:solidFill>
                  <a:schemeClr val="tx1"/>
                </a:solidFill>
                <a:latin typeface="Calibri" charset="0"/>
                <a:ea typeface="ＭＳ Ｐゴシック" charset="0"/>
              </a:defRPr>
            </a:lvl2pPr>
            <a:lvl3pPr marL="1143000" indent="-228600">
              <a:defRPr sz="1200">
                <a:solidFill>
                  <a:schemeClr val="tx1"/>
                </a:solidFill>
                <a:latin typeface="Calibri" charset="0"/>
                <a:ea typeface="ＭＳ Ｐゴシック" charset="0"/>
              </a:defRPr>
            </a:lvl3pPr>
            <a:lvl4pPr marL="1600200" indent="-228600">
              <a:defRPr sz="1200">
                <a:solidFill>
                  <a:schemeClr val="tx1"/>
                </a:solidFill>
                <a:latin typeface="Calibri" charset="0"/>
                <a:ea typeface="ＭＳ Ｐゴシック" charset="0"/>
              </a:defRPr>
            </a:lvl4pPr>
            <a:lvl5pPr marL="2057400" indent="-228600">
              <a:defRPr sz="1200">
                <a:solidFill>
                  <a:schemeClr val="tx1"/>
                </a:solidFill>
                <a:latin typeface="Calibri" charset="0"/>
                <a:ea typeface="ＭＳ Ｐゴシック" charset="0"/>
              </a:defRPr>
            </a:lvl5pPr>
            <a:lvl6pPr marL="2514600" indent="-228600" eaLnBrk="0" fontAlgn="base" hangingPunct="0">
              <a:spcBef>
                <a:spcPct val="30000"/>
              </a:spcBef>
              <a:spcAft>
                <a:spcPct val="0"/>
              </a:spcAft>
              <a:defRPr sz="1200">
                <a:solidFill>
                  <a:schemeClr val="tx1"/>
                </a:solidFill>
                <a:latin typeface="Calibri" charset="0"/>
                <a:ea typeface="ＭＳ Ｐゴシック" charset="0"/>
              </a:defRPr>
            </a:lvl6pPr>
            <a:lvl7pPr marL="2971800" indent="-228600" eaLnBrk="0" fontAlgn="base" hangingPunct="0">
              <a:spcBef>
                <a:spcPct val="30000"/>
              </a:spcBef>
              <a:spcAft>
                <a:spcPct val="0"/>
              </a:spcAft>
              <a:defRPr sz="1200">
                <a:solidFill>
                  <a:schemeClr val="tx1"/>
                </a:solidFill>
                <a:latin typeface="Calibri" charset="0"/>
                <a:ea typeface="ＭＳ Ｐゴシック" charset="0"/>
              </a:defRPr>
            </a:lvl7pPr>
            <a:lvl8pPr marL="3429000" indent="-228600" eaLnBrk="0" fontAlgn="base" hangingPunct="0">
              <a:spcBef>
                <a:spcPct val="30000"/>
              </a:spcBef>
              <a:spcAft>
                <a:spcPct val="0"/>
              </a:spcAft>
              <a:defRPr sz="1200">
                <a:solidFill>
                  <a:schemeClr val="tx1"/>
                </a:solidFill>
                <a:latin typeface="Calibri" charset="0"/>
                <a:ea typeface="ＭＳ Ｐゴシック" charset="0"/>
              </a:defRPr>
            </a:lvl8pPr>
            <a:lvl9pPr marL="3886200" indent="-228600" eaLnBrk="0" fontAlgn="base" hangingPunct="0">
              <a:spcBef>
                <a:spcPct val="30000"/>
              </a:spcBef>
              <a:spcAft>
                <a:spcPct val="0"/>
              </a:spcAft>
              <a:defRPr sz="1200">
                <a:solidFill>
                  <a:schemeClr val="tx1"/>
                </a:solidFill>
                <a:latin typeface="Calibri" charset="0"/>
                <a:ea typeface="ＭＳ Ｐゴシック" charset="0"/>
              </a:defRPr>
            </a:lvl9pPr>
          </a:lstStyle>
          <a:p>
            <a:fld id="{62EEFE5C-7F88-EA4F-8525-4EB4C28F18B7}" type="slidenum">
              <a:rPr lang="en-US" sz="1300">
                <a:ea typeface="MS PGothic" charset="0"/>
              </a:rPr>
              <a:pPr/>
              <a:t>7</a:t>
            </a:fld>
            <a:endParaRPr lang="en-US" sz="1300">
              <a:ea typeface="MS PGothic" charset="0"/>
            </a:endParaRPr>
          </a:p>
        </p:txBody>
      </p:sp>
    </p:spTree>
    <p:extLst>
      <p:ext uri="{BB962C8B-B14F-4D97-AF65-F5344CB8AC3E}">
        <p14:creationId xmlns:p14="http://schemas.microsoft.com/office/powerpoint/2010/main" val="36226928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024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dirty="0">
              <a:latin typeface="Calibri" charset="0"/>
            </a:endParaRPr>
          </a:p>
        </p:txBody>
      </p:sp>
      <p:sp>
        <p:nvSpPr>
          <p:cNvPr id="10244"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200">
                <a:solidFill>
                  <a:schemeClr val="tx1"/>
                </a:solidFill>
                <a:latin typeface="Calibri" charset="0"/>
                <a:ea typeface="ＭＳ Ｐゴシック" charset="0"/>
              </a:defRPr>
            </a:lvl1pPr>
            <a:lvl2pPr marL="742950" indent="-285750">
              <a:defRPr sz="1200">
                <a:solidFill>
                  <a:schemeClr val="tx1"/>
                </a:solidFill>
                <a:latin typeface="Calibri" charset="0"/>
                <a:ea typeface="ＭＳ Ｐゴシック" charset="0"/>
              </a:defRPr>
            </a:lvl2pPr>
            <a:lvl3pPr marL="1143000" indent="-228600">
              <a:defRPr sz="1200">
                <a:solidFill>
                  <a:schemeClr val="tx1"/>
                </a:solidFill>
                <a:latin typeface="Calibri" charset="0"/>
                <a:ea typeface="ＭＳ Ｐゴシック" charset="0"/>
              </a:defRPr>
            </a:lvl3pPr>
            <a:lvl4pPr marL="1600200" indent="-228600">
              <a:defRPr sz="1200">
                <a:solidFill>
                  <a:schemeClr val="tx1"/>
                </a:solidFill>
                <a:latin typeface="Calibri" charset="0"/>
                <a:ea typeface="ＭＳ Ｐゴシック" charset="0"/>
              </a:defRPr>
            </a:lvl4pPr>
            <a:lvl5pPr marL="2057400" indent="-228600">
              <a:defRPr sz="1200">
                <a:solidFill>
                  <a:schemeClr val="tx1"/>
                </a:solidFill>
                <a:latin typeface="Calibri" charset="0"/>
                <a:ea typeface="ＭＳ Ｐゴシック" charset="0"/>
              </a:defRPr>
            </a:lvl5pPr>
            <a:lvl6pPr marL="2514600" indent="-228600" eaLnBrk="0" fontAlgn="base" hangingPunct="0">
              <a:spcBef>
                <a:spcPct val="30000"/>
              </a:spcBef>
              <a:spcAft>
                <a:spcPct val="0"/>
              </a:spcAft>
              <a:defRPr sz="1200">
                <a:solidFill>
                  <a:schemeClr val="tx1"/>
                </a:solidFill>
                <a:latin typeface="Calibri" charset="0"/>
                <a:ea typeface="ＭＳ Ｐゴシック" charset="0"/>
              </a:defRPr>
            </a:lvl6pPr>
            <a:lvl7pPr marL="2971800" indent="-228600" eaLnBrk="0" fontAlgn="base" hangingPunct="0">
              <a:spcBef>
                <a:spcPct val="30000"/>
              </a:spcBef>
              <a:spcAft>
                <a:spcPct val="0"/>
              </a:spcAft>
              <a:defRPr sz="1200">
                <a:solidFill>
                  <a:schemeClr val="tx1"/>
                </a:solidFill>
                <a:latin typeface="Calibri" charset="0"/>
                <a:ea typeface="ＭＳ Ｐゴシック" charset="0"/>
              </a:defRPr>
            </a:lvl7pPr>
            <a:lvl8pPr marL="3429000" indent="-228600" eaLnBrk="0" fontAlgn="base" hangingPunct="0">
              <a:spcBef>
                <a:spcPct val="30000"/>
              </a:spcBef>
              <a:spcAft>
                <a:spcPct val="0"/>
              </a:spcAft>
              <a:defRPr sz="1200">
                <a:solidFill>
                  <a:schemeClr val="tx1"/>
                </a:solidFill>
                <a:latin typeface="Calibri" charset="0"/>
                <a:ea typeface="ＭＳ Ｐゴシック" charset="0"/>
              </a:defRPr>
            </a:lvl8pPr>
            <a:lvl9pPr marL="3886200" indent="-228600" eaLnBrk="0" fontAlgn="base" hangingPunct="0">
              <a:spcBef>
                <a:spcPct val="30000"/>
              </a:spcBef>
              <a:spcAft>
                <a:spcPct val="0"/>
              </a:spcAft>
              <a:defRPr sz="1200">
                <a:solidFill>
                  <a:schemeClr val="tx1"/>
                </a:solidFill>
                <a:latin typeface="Calibri" charset="0"/>
                <a:ea typeface="ＭＳ Ｐゴシック" charset="0"/>
              </a:defRPr>
            </a:lvl9pPr>
          </a:lstStyle>
          <a:p>
            <a:fld id="{62EEFE5C-7F88-EA4F-8525-4EB4C28F18B7}" type="slidenum">
              <a:rPr lang="en-US" sz="1300">
                <a:ea typeface="MS PGothic" charset="0"/>
              </a:rPr>
              <a:pPr/>
              <a:t>8</a:t>
            </a:fld>
            <a:endParaRPr lang="en-US" sz="1300">
              <a:ea typeface="MS PGothic" charset="0"/>
            </a:endParaRPr>
          </a:p>
        </p:txBody>
      </p:sp>
    </p:spTree>
    <p:extLst>
      <p:ext uri="{BB962C8B-B14F-4D97-AF65-F5344CB8AC3E}">
        <p14:creationId xmlns:p14="http://schemas.microsoft.com/office/powerpoint/2010/main" val="8480405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6387"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dirty="0">
              <a:latin typeface="Calibri" charset="0"/>
            </a:endParaRPr>
          </a:p>
        </p:txBody>
      </p:sp>
      <p:sp>
        <p:nvSpPr>
          <p:cNvPr id="16388"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200">
                <a:solidFill>
                  <a:schemeClr val="tx1"/>
                </a:solidFill>
                <a:latin typeface="Calibri" charset="0"/>
                <a:ea typeface="ＭＳ Ｐゴシック" charset="0"/>
              </a:defRPr>
            </a:lvl1pPr>
            <a:lvl2pPr marL="742950" indent="-285750">
              <a:defRPr sz="1200">
                <a:solidFill>
                  <a:schemeClr val="tx1"/>
                </a:solidFill>
                <a:latin typeface="Calibri" charset="0"/>
                <a:ea typeface="ＭＳ Ｐゴシック" charset="0"/>
              </a:defRPr>
            </a:lvl2pPr>
            <a:lvl3pPr marL="1143000" indent="-228600">
              <a:defRPr sz="1200">
                <a:solidFill>
                  <a:schemeClr val="tx1"/>
                </a:solidFill>
                <a:latin typeface="Calibri" charset="0"/>
                <a:ea typeface="ＭＳ Ｐゴシック" charset="0"/>
              </a:defRPr>
            </a:lvl3pPr>
            <a:lvl4pPr marL="1600200" indent="-228600">
              <a:defRPr sz="1200">
                <a:solidFill>
                  <a:schemeClr val="tx1"/>
                </a:solidFill>
                <a:latin typeface="Calibri" charset="0"/>
                <a:ea typeface="ＭＳ Ｐゴシック" charset="0"/>
              </a:defRPr>
            </a:lvl4pPr>
            <a:lvl5pPr marL="2057400" indent="-228600">
              <a:defRPr sz="1200">
                <a:solidFill>
                  <a:schemeClr val="tx1"/>
                </a:solidFill>
                <a:latin typeface="Calibri" charset="0"/>
                <a:ea typeface="ＭＳ Ｐゴシック" charset="0"/>
              </a:defRPr>
            </a:lvl5pPr>
            <a:lvl6pPr marL="2514600" indent="-228600" eaLnBrk="0" fontAlgn="base" hangingPunct="0">
              <a:spcBef>
                <a:spcPct val="30000"/>
              </a:spcBef>
              <a:spcAft>
                <a:spcPct val="0"/>
              </a:spcAft>
              <a:defRPr sz="1200">
                <a:solidFill>
                  <a:schemeClr val="tx1"/>
                </a:solidFill>
                <a:latin typeface="Calibri" charset="0"/>
                <a:ea typeface="ＭＳ Ｐゴシック" charset="0"/>
              </a:defRPr>
            </a:lvl6pPr>
            <a:lvl7pPr marL="2971800" indent="-228600" eaLnBrk="0" fontAlgn="base" hangingPunct="0">
              <a:spcBef>
                <a:spcPct val="30000"/>
              </a:spcBef>
              <a:spcAft>
                <a:spcPct val="0"/>
              </a:spcAft>
              <a:defRPr sz="1200">
                <a:solidFill>
                  <a:schemeClr val="tx1"/>
                </a:solidFill>
                <a:latin typeface="Calibri" charset="0"/>
                <a:ea typeface="ＭＳ Ｐゴシック" charset="0"/>
              </a:defRPr>
            </a:lvl7pPr>
            <a:lvl8pPr marL="3429000" indent="-228600" eaLnBrk="0" fontAlgn="base" hangingPunct="0">
              <a:spcBef>
                <a:spcPct val="30000"/>
              </a:spcBef>
              <a:spcAft>
                <a:spcPct val="0"/>
              </a:spcAft>
              <a:defRPr sz="1200">
                <a:solidFill>
                  <a:schemeClr val="tx1"/>
                </a:solidFill>
                <a:latin typeface="Calibri" charset="0"/>
                <a:ea typeface="ＭＳ Ｐゴシック" charset="0"/>
              </a:defRPr>
            </a:lvl8pPr>
            <a:lvl9pPr marL="3886200" indent="-228600" eaLnBrk="0" fontAlgn="base" hangingPunct="0">
              <a:spcBef>
                <a:spcPct val="30000"/>
              </a:spcBef>
              <a:spcAft>
                <a:spcPct val="0"/>
              </a:spcAft>
              <a:defRPr sz="1200">
                <a:solidFill>
                  <a:schemeClr val="tx1"/>
                </a:solidFill>
                <a:latin typeface="Calibri" charset="0"/>
                <a:ea typeface="ＭＳ Ｐゴシック" charset="0"/>
              </a:defRPr>
            </a:lvl9pPr>
          </a:lstStyle>
          <a:p>
            <a:fld id="{BE3ABF79-2406-B449-9F11-0B5D1BA34D2D}" type="slidenum">
              <a:rPr lang="en-US" sz="1300"/>
              <a:pPr/>
              <a:t>9</a:t>
            </a:fld>
            <a:endParaRPr lang="en-US" sz="1300"/>
          </a:p>
        </p:txBody>
      </p:sp>
    </p:spTree>
    <p:extLst>
      <p:ext uri="{BB962C8B-B14F-4D97-AF65-F5344CB8AC3E}">
        <p14:creationId xmlns:p14="http://schemas.microsoft.com/office/powerpoint/2010/main" val="13481371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fld id="{133D0959-EEA6-0744-9BFC-3C6BBAA22309}" type="datetimeFigureOut">
              <a:rPr lang="en-US"/>
              <a:pPr/>
              <a:t>1/30/2016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A8317AAA-0D31-5D4D-8413-17BB8C6CCC7C}" type="slidenum">
              <a:rPr lang="en-US"/>
              <a:pPr/>
              <a:t>‹#›</a:t>
            </a:fld>
            <a:endParaRPr lang="en-US"/>
          </a:p>
        </p:txBody>
      </p:sp>
    </p:spTree>
    <p:extLst>
      <p:ext uri="{BB962C8B-B14F-4D97-AF65-F5344CB8AC3E}">
        <p14:creationId xmlns:p14="http://schemas.microsoft.com/office/powerpoint/2010/main" val="35602250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1AACC9AA-6922-5F42-9473-700E59B73687}" type="datetimeFigureOut">
              <a:rPr lang="en-US"/>
              <a:pPr/>
              <a:t>1/30/2016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B05E7FF8-0CF0-DF4E-9B23-6676ED1B2613}" type="slidenum">
              <a:rPr lang="en-US"/>
              <a:pPr/>
              <a:t>‹#›</a:t>
            </a:fld>
            <a:endParaRPr lang="en-US"/>
          </a:p>
        </p:txBody>
      </p:sp>
    </p:spTree>
    <p:extLst>
      <p:ext uri="{BB962C8B-B14F-4D97-AF65-F5344CB8AC3E}">
        <p14:creationId xmlns:p14="http://schemas.microsoft.com/office/powerpoint/2010/main" val="6901715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E3D05BD3-99EF-D149-A84B-029ABD97145C}" type="datetimeFigureOut">
              <a:rPr lang="en-US"/>
              <a:pPr/>
              <a:t>1/30/2016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2C1C0AF3-0042-0D4B-AAC0-C64E12A8BCEF}" type="slidenum">
              <a:rPr lang="en-US"/>
              <a:pPr/>
              <a:t>‹#›</a:t>
            </a:fld>
            <a:endParaRPr lang="en-US"/>
          </a:p>
        </p:txBody>
      </p:sp>
    </p:spTree>
    <p:extLst>
      <p:ext uri="{BB962C8B-B14F-4D97-AF65-F5344CB8AC3E}">
        <p14:creationId xmlns:p14="http://schemas.microsoft.com/office/powerpoint/2010/main" val="25592588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6A388B91-5CC8-7A42-A88B-78427C2C294C}" type="datetimeFigureOut">
              <a:rPr lang="en-US"/>
              <a:pPr/>
              <a:t>1/30/2016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00D535DF-424D-AC40-AF23-6560BD55B299}" type="slidenum">
              <a:rPr lang="en-US"/>
              <a:pPr/>
              <a:t>‹#›</a:t>
            </a:fld>
            <a:endParaRPr lang="en-US"/>
          </a:p>
        </p:txBody>
      </p:sp>
    </p:spTree>
    <p:extLst>
      <p:ext uri="{BB962C8B-B14F-4D97-AF65-F5344CB8AC3E}">
        <p14:creationId xmlns:p14="http://schemas.microsoft.com/office/powerpoint/2010/main" val="40204375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AC812A69-CABE-B14B-AE28-6AEF259CDBC5}" type="datetimeFigureOut">
              <a:rPr lang="en-US"/>
              <a:pPr/>
              <a:t>1/30/2016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20616E48-B412-9149-B137-257EFF197F0C}" type="slidenum">
              <a:rPr lang="en-US"/>
              <a:pPr/>
              <a:t>‹#›</a:t>
            </a:fld>
            <a:endParaRPr lang="en-US"/>
          </a:p>
        </p:txBody>
      </p:sp>
    </p:spTree>
    <p:extLst>
      <p:ext uri="{BB962C8B-B14F-4D97-AF65-F5344CB8AC3E}">
        <p14:creationId xmlns:p14="http://schemas.microsoft.com/office/powerpoint/2010/main" val="33410197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fld id="{ECD02D40-0AA9-D348-B91A-4BC037A2EE25}" type="datetimeFigureOut">
              <a:rPr lang="en-US"/>
              <a:pPr/>
              <a:t>1/30/2016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B97D82E0-BF5B-504D-AF13-D1F7A5774C9D}" type="slidenum">
              <a:rPr lang="en-US"/>
              <a:pPr/>
              <a:t>‹#›</a:t>
            </a:fld>
            <a:endParaRPr lang="en-US"/>
          </a:p>
        </p:txBody>
      </p:sp>
    </p:spTree>
    <p:extLst>
      <p:ext uri="{BB962C8B-B14F-4D97-AF65-F5344CB8AC3E}">
        <p14:creationId xmlns:p14="http://schemas.microsoft.com/office/powerpoint/2010/main" val="15778081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fld id="{478F7688-E979-6F45-A3DB-027FDBE2C5B1}" type="datetimeFigureOut">
              <a:rPr lang="en-US"/>
              <a:pPr/>
              <a:t>1/30/2016</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fld id="{6E3FFA2B-3587-354A-8A8B-2044AA1F5131}" type="slidenum">
              <a:rPr lang="en-US"/>
              <a:pPr/>
              <a:t>‹#›</a:t>
            </a:fld>
            <a:endParaRPr lang="en-US"/>
          </a:p>
        </p:txBody>
      </p:sp>
    </p:spTree>
    <p:extLst>
      <p:ext uri="{BB962C8B-B14F-4D97-AF65-F5344CB8AC3E}">
        <p14:creationId xmlns:p14="http://schemas.microsoft.com/office/powerpoint/2010/main" val="26360735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fld id="{40D50C36-88E0-274D-8F13-1EC0BD5D9D5D}" type="datetimeFigureOut">
              <a:rPr lang="en-US"/>
              <a:pPr/>
              <a:t>1/30/2016</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fld id="{61F28246-A63D-CD4B-9521-31FB1BF397E5}" type="slidenum">
              <a:rPr lang="en-US"/>
              <a:pPr/>
              <a:t>‹#›</a:t>
            </a:fld>
            <a:endParaRPr lang="en-US"/>
          </a:p>
        </p:txBody>
      </p:sp>
    </p:spTree>
    <p:extLst>
      <p:ext uri="{BB962C8B-B14F-4D97-AF65-F5344CB8AC3E}">
        <p14:creationId xmlns:p14="http://schemas.microsoft.com/office/powerpoint/2010/main" val="36916119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B1E1D39C-D974-CD44-9502-296489C840AB}" type="datetimeFigureOut">
              <a:rPr lang="en-US"/>
              <a:pPr/>
              <a:t>1/30/2016</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fld id="{6FAD4909-F194-AC4B-B8F5-B4288178E66E}" type="slidenum">
              <a:rPr lang="en-US"/>
              <a:pPr/>
              <a:t>‹#›</a:t>
            </a:fld>
            <a:endParaRPr lang="en-US"/>
          </a:p>
        </p:txBody>
      </p:sp>
    </p:spTree>
    <p:extLst>
      <p:ext uri="{BB962C8B-B14F-4D97-AF65-F5344CB8AC3E}">
        <p14:creationId xmlns:p14="http://schemas.microsoft.com/office/powerpoint/2010/main" val="40850371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E9C9648E-CC1F-EC49-8641-8577B35A60FD}" type="datetimeFigureOut">
              <a:rPr lang="en-US"/>
              <a:pPr/>
              <a:t>1/30/2016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C7CBDB53-E289-2A4E-95AE-89B9513DB1F2}" type="slidenum">
              <a:rPr lang="en-US"/>
              <a:pPr/>
              <a:t>‹#›</a:t>
            </a:fld>
            <a:endParaRPr lang="en-US"/>
          </a:p>
        </p:txBody>
      </p:sp>
    </p:spTree>
    <p:extLst>
      <p:ext uri="{BB962C8B-B14F-4D97-AF65-F5344CB8AC3E}">
        <p14:creationId xmlns:p14="http://schemas.microsoft.com/office/powerpoint/2010/main" val="10958630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EB2D496D-5EA7-1F4F-BD3A-D42AACA88532}" type="datetimeFigureOut">
              <a:rPr lang="en-US"/>
              <a:pPr/>
              <a:t>1/30/2016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6BC79FF4-FF7B-E443-92AC-0C563924D63D}" type="slidenum">
              <a:rPr lang="en-US"/>
              <a:pPr/>
              <a:t>‹#›</a:t>
            </a:fld>
            <a:endParaRPr lang="en-US"/>
          </a:p>
        </p:txBody>
      </p:sp>
    </p:spTree>
    <p:extLst>
      <p:ext uri="{BB962C8B-B14F-4D97-AF65-F5344CB8AC3E}">
        <p14:creationId xmlns:p14="http://schemas.microsoft.com/office/powerpoint/2010/main" val="27507312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defRPr>
            </a:lvl1pPr>
          </a:lstStyle>
          <a:p>
            <a:fld id="{27AD72CF-F15B-E540-A4B8-D19F830D55CF}" type="datetimeFigureOut">
              <a:rPr lang="en-US"/>
              <a:pPr/>
              <a:t>1/30/2016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charset="0"/>
              </a:defRPr>
            </a:lvl1pPr>
          </a:lstStyle>
          <a:p>
            <a:fld id="{ABA2C83B-8ECD-0B4B-84AC-2153E2F6800A}"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mj-cs"/>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0.png"/><Relationship Id="rId5" Type="http://schemas.openxmlformats.org/officeDocument/2006/relationships/image" Target="../media/image1.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21.tiff"/></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22.png"/><Relationship Id="rId5" Type="http://schemas.openxmlformats.org/officeDocument/2006/relationships/image" Target="../media/image1.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3.jpe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6.jpeg"/><Relationship Id="rId5" Type="http://schemas.openxmlformats.org/officeDocument/2006/relationships/image" Target="../media/image25.png"/><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1.tiff"/><Relationship Id="rId4" Type="http://schemas.openxmlformats.org/officeDocument/2006/relationships/image" Target="../media/image10.tiff"/></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2.tiff"/></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4.tiff"/><Relationship Id="rId5" Type="http://schemas.openxmlformats.org/officeDocument/2006/relationships/image" Target="../media/image13.tiff"/><Relationship Id="rId4" Type="http://schemas.openxmlformats.org/officeDocument/2006/relationships/image" Target="../media/image10.tiff"/></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6.jpeg"/><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077" name="TextBox 14"/>
          <p:cNvSpPr txBox="1">
            <a:spLocks noChangeArrowheads="1"/>
          </p:cNvSpPr>
          <p:nvPr/>
        </p:nvSpPr>
        <p:spPr bwMode="auto">
          <a:xfrm>
            <a:off x="319087" y="1010245"/>
            <a:ext cx="3575947" cy="584775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ts val="0"/>
              </a:spcBef>
              <a:buNone/>
            </a:pPr>
            <a:r>
              <a:rPr lang="es-ES" sz="1700" dirty="0">
                <a:latin typeface="Arial" panose="020B0604020202020204" pitchFamily="34" charset="0"/>
                <a:cs typeface="Arial" panose="020B0604020202020204" pitchFamily="34" charset="0"/>
              </a:rPr>
              <a:t>Un terremoto de magnitud 7,1 sacudió objetos fuera de repisas y paredes en Alaska a tempranas horas del domingo. El terremoto se sintió ampliamente, ya </a:t>
            </a:r>
            <a:r>
              <a:rPr lang="es-ES" sz="1700" dirty="0" smtClean="0">
                <a:latin typeface="Arial" panose="020B0604020202020204" pitchFamily="34" charset="0"/>
                <a:cs typeface="Arial" panose="020B0604020202020204" pitchFamily="34" charset="0"/>
              </a:rPr>
              <a:t>que se ubico cerca de numerosos centros </a:t>
            </a:r>
            <a:r>
              <a:rPr lang="es-ES" sz="1700" dirty="0">
                <a:latin typeface="Arial" panose="020B0604020202020204" pitchFamily="34" charset="0"/>
                <a:cs typeface="Arial" panose="020B0604020202020204" pitchFamily="34" charset="0"/>
              </a:rPr>
              <a:t>poblados </a:t>
            </a:r>
            <a:r>
              <a:rPr lang="es-ES" sz="1700" dirty="0" smtClean="0">
                <a:latin typeface="Arial" panose="020B0604020202020204" pitchFamily="34" charset="0"/>
                <a:cs typeface="Arial" panose="020B0604020202020204" pitchFamily="34" charset="0"/>
              </a:rPr>
              <a:t>en </a:t>
            </a:r>
            <a:r>
              <a:rPr lang="es-ES" sz="1700" dirty="0">
                <a:latin typeface="Arial" panose="020B0604020202020204" pitchFamily="34" charset="0"/>
                <a:cs typeface="Arial" panose="020B0604020202020204" pitchFamily="34" charset="0"/>
              </a:rPr>
              <a:t>Alaska. No hubo reportes de heridos, pero cuatro casas se perdieron en explosiones de gas natural o incendios después del terremoto</a:t>
            </a:r>
            <a:r>
              <a:rPr lang="es-ES" sz="1700" dirty="0" smtClean="0">
                <a:latin typeface="Arial" panose="020B0604020202020204" pitchFamily="34" charset="0"/>
                <a:cs typeface="Arial" panose="020B0604020202020204" pitchFamily="34" charset="0"/>
              </a:rPr>
              <a:t>.</a:t>
            </a:r>
          </a:p>
          <a:p>
            <a:pPr>
              <a:spcBef>
                <a:spcPts val="0"/>
              </a:spcBef>
              <a:buNone/>
            </a:pPr>
            <a:endParaRPr lang="en-US" sz="1700" dirty="0">
              <a:latin typeface="Arial" panose="020B0604020202020204" pitchFamily="34" charset="0"/>
              <a:cs typeface="Arial" panose="020B0604020202020204" pitchFamily="34" charset="0"/>
            </a:endParaRPr>
          </a:p>
          <a:p>
            <a:pPr>
              <a:spcBef>
                <a:spcPts val="0"/>
              </a:spcBef>
              <a:buNone/>
            </a:pPr>
            <a:r>
              <a:rPr lang="es-ES" sz="1700" dirty="0">
                <a:latin typeface="Arial" panose="020B0604020202020204" pitchFamily="34" charset="0"/>
                <a:cs typeface="Arial" panose="020B0604020202020204" pitchFamily="34" charset="0"/>
              </a:rPr>
              <a:t>El terremoto se produjo a las 1:30 am hora de Alaska y tuvo su epicentro 85 kilómetros (53 millas) al oeste de Anchor Point, en la península de </a:t>
            </a:r>
            <a:r>
              <a:rPr lang="es-ES" sz="1700" dirty="0" err="1">
                <a:latin typeface="Arial" panose="020B0604020202020204" pitchFamily="34" charset="0"/>
                <a:cs typeface="Arial" panose="020B0604020202020204" pitchFamily="34" charset="0"/>
              </a:rPr>
              <a:t>Kenai</a:t>
            </a:r>
            <a:r>
              <a:rPr lang="es-ES" sz="1700" dirty="0">
                <a:latin typeface="Arial" panose="020B0604020202020204" pitchFamily="34" charset="0"/>
                <a:cs typeface="Arial" panose="020B0604020202020204" pitchFamily="34" charset="0"/>
              </a:rPr>
              <a:t>, que está a unos 261 kilómetros (162 millas) al suroeste de Anchorage. El terremoto se produjo a una profundidad de 127,8 kilómetros (79,4 millas).</a:t>
            </a:r>
            <a:endParaRPr lang="en-US" sz="1700" dirty="0">
              <a:latin typeface="Arial" panose="020B0604020202020204" pitchFamily="34" charset="0"/>
              <a:cs typeface="Arial" panose="020B0604020202020204" pitchFamily="34" charset="0"/>
            </a:endParaRPr>
          </a:p>
        </p:txBody>
      </p:sp>
      <p:sp>
        <p:nvSpPr>
          <p:cNvPr id="12" name="Title 1"/>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r>
              <a:rPr lang="es-VE" sz="2000" b="1"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
            </a:r>
            <a:br>
              <a:rPr lang="es-VE" sz="2000" b="1"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smtClean="0">
                <a:solidFill>
                  <a:schemeClr val="tx2">
                    <a:satMod val="130000"/>
                  </a:schemeClr>
                </a:solidFill>
                <a:effectLst>
                  <a:outerShdw blurRad="50000" dist="30000" dir="5400000" algn="tl" rotWithShape="0">
                    <a:srgbClr val="000000">
                      <a:alpha val="30000"/>
                    </a:srgbClr>
                  </a:outerShdw>
                </a:effectLst>
                <a:ea typeface="+mj-ea"/>
              </a:rPr>
              <a:t>Magnitud 7,1 SUR DE ALASKA</a:t>
            </a:r>
            <a:r>
              <a:rPr lang="es-VE" sz="4300" b="1" dirty="0" smtClean="0">
                <a:solidFill>
                  <a:schemeClr val="tx2">
                    <a:satMod val="130000"/>
                  </a:schemeClr>
                </a:solidFill>
                <a:effectLst>
                  <a:outerShdw blurRad="50000" dist="30000" dir="5400000" algn="tl" rotWithShape="0">
                    <a:srgbClr val="000000">
                      <a:alpha val="30000"/>
                    </a:srgbClr>
                  </a:outerShdw>
                </a:effectLst>
                <a:ea typeface="+mj-ea"/>
              </a:rPr>
              <a:t/>
            </a:r>
            <a:br>
              <a:rPr lang="es-VE" sz="4300" b="1" dirty="0" smtClean="0">
                <a:solidFill>
                  <a:schemeClr val="tx2">
                    <a:satMod val="130000"/>
                  </a:schemeClr>
                </a:solidFill>
                <a:effectLst>
                  <a:outerShdw blurRad="50000" dist="30000" dir="5400000" algn="tl" rotWithShape="0">
                    <a:srgbClr val="000000">
                      <a:alpha val="30000"/>
                    </a:srgbClr>
                  </a:outerShdw>
                </a:effectLst>
                <a:ea typeface="+mj-ea"/>
              </a:rPr>
            </a:br>
            <a:r>
              <a:rPr lang="es-VE" b="1" dirty="0" smtClean="0">
                <a:solidFill>
                  <a:schemeClr val="tx2">
                    <a:satMod val="130000"/>
                  </a:schemeClr>
                </a:solidFill>
                <a:effectLst>
                  <a:outerShdw blurRad="50000" dist="30000" dir="5400000" algn="tl" rotWithShape="0">
                    <a:srgbClr val="000000">
                      <a:alpha val="30000"/>
                    </a:srgbClr>
                  </a:outerShdw>
                </a:effectLst>
                <a:ea typeface="+mj-ea"/>
              </a:rPr>
              <a:t>Domingo, 24 de Enero, 2016 a las 10:30:30 UTC </a:t>
            </a:r>
            <a:endParaRPr lang="es-VE" dirty="0">
              <a:solidFill>
                <a:schemeClr val="tx2">
                  <a:satMod val="130000"/>
                </a:schemeClr>
              </a:solidFill>
              <a:effectLst>
                <a:outerShdw blurRad="50000" dist="30000" dir="5400000" algn="tl" rotWithShape="0">
                  <a:srgbClr val="000000">
                    <a:alpha val="30000"/>
                  </a:srgbClr>
                </a:outerShdw>
              </a:effectLst>
              <a:ea typeface="+mj-ea"/>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95035" y="1171320"/>
            <a:ext cx="4944165" cy="4972744"/>
          </a:xfrm>
          <a:prstGeom prst="rect">
            <a:avLst/>
          </a:prstGeom>
        </p:spPr>
      </p:pic>
    </p:spTree>
    <p:extLst>
      <p:ext uri="{BB962C8B-B14F-4D97-AF65-F5344CB8AC3E}">
        <p14:creationId xmlns:p14="http://schemas.microsoft.com/office/powerpoint/2010/main" val="22029809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3315" name="Picture 8" descr="IRIS_TMlogo.png"/>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3317" name="TextBox 8"/>
          <p:cNvSpPr txBox="1">
            <a:spLocks noChangeArrowheads="1"/>
          </p:cNvSpPr>
          <p:nvPr/>
        </p:nvSpPr>
        <p:spPr bwMode="auto">
          <a:xfrm>
            <a:off x="392113" y="5181600"/>
            <a:ext cx="1665287" cy="16004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None/>
            </a:pPr>
            <a:r>
              <a:rPr lang="es-ES" sz="1400" dirty="0"/>
              <a:t>El 1,964 Gran Terremoto de Alaska fue el segundo terremoto más grande registrado por los sismógrafos.</a:t>
            </a:r>
            <a:endParaRPr lang="en-US" altLang="en-US" sz="1800" dirty="0">
              <a:latin typeface="Arial" panose="020B0604020202020204" pitchFamily="34" charset="0"/>
            </a:endParaRPr>
          </a:p>
        </p:txBody>
      </p:sp>
      <p:sp>
        <p:nvSpPr>
          <p:cNvPr id="13319" name="Rectangle 1"/>
          <p:cNvSpPr>
            <a:spLocks noChangeArrowheads="1"/>
          </p:cNvSpPr>
          <p:nvPr/>
        </p:nvSpPr>
        <p:spPr bwMode="auto">
          <a:xfrm>
            <a:off x="2830512" y="6504295"/>
            <a:ext cx="6237288" cy="2775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1200" dirty="0"/>
              <a:t>http://www.iris.edu/hq/inclass/animation/alaska_the_great_alaska_earthquake_of_1964</a:t>
            </a:r>
          </a:p>
        </p:txBody>
      </p:sp>
      <p:pic>
        <p:nvPicPr>
          <p:cNvPr id="2" name="A_007__alaska_196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2362200" y="1371600"/>
            <a:ext cx="6400800" cy="4320540"/>
          </a:xfrm>
          <a:prstGeom prst="rect">
            <a:avLst/>
          </a:prstGeom>
        </p:spPr>
      </p:pic>
      <p:sp>
        <p:nvSpPr>
          <p:cNvPr id="8" name="Title 1"/>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r>
              <a:rPr lang="es-VE" sz="2000" b="1"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
            </a:r>
            <a:br>
              <a:rPr lang="es-VE" sz="2000" b="1"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smtClean="0">
                <a:solidFill>
                  <a:schemeClr val="tx2">
                    <a:satMod val="130000"/>
                  </a:schemeClr>
                </a:solidFill>
                <a:effectLst>
                  <a:outerShdw blurRad="50000" dist="30000" dir="5400000" algn="tl" rotWithShape="0">
                    <a:srgbClr val="000000">
                      <a:alpha val="30000"/>
                    </a:srgbClr>
                  </a:outerShdw>
                </a:effectLst>
                <a:ea typeface="+mj-ea"/>
              </a:rPr>
              <a:t>Magnitud 7,1 SUR DE ALASKA</a:t>
            </a:r>
            <a:r>
              <a:rPr lang="es-VE" sz="4300" b="1" dirty="0" smtClean="0">
                <a:solidFill>
                  <a:schemeClr val="tx2">
                    <a:satMod val="130000"/>
                  </a:schemeClr>
                </a:solidFill>
                <a:effectLst>
                  <a:outerShdw blurRad="50000" dist="30000" dir="5400000" algn="tl" rotWithShape="0">
                    <a:srgbClr val="000000">
                      <a:alpha val="30000"/>
                    </a:srgbClr>
                  </a:outerShdw>
                </a:effectLst>
                <a:ea typeface="+mj-ea"/>
              </a:rPr>
              <a:t/>
            </a:r>
            <a:br>
              <a:rPr lang="es-VE" sz="4300" b="1" dirty="0" smtClean="0">
                <a:solidFill>
                  <a:schemeClr val="tx2">
                    <a:satMod val="130000"/>
                  </a:schemeClr>
                </a:solidFill>
                <a:effectLst>
                  <a:outerShdw blurRad="50000" dist="30000" dir="5400000" algn="tl" rotWithShape="0">
                    <a:srgbClr val="000000">
                      <a:alpha val="30000"/>
                    </a:srgbClr>
                  </a:outerShdw>
                </a:effectLst>
                <a:ea typeface="+mj-ea"/>
              </a:rPr>
            </a:br>
            <a:r>
              <a:rPr lang="es-VE" b="1" dirty="0" smtClean="0">
                <a:solidFill>
                  <a:schemeClr val="tx2">
                    <a:satMod val="130000"/>
                  </a:schemeClr>
                </a:solidFill>
                <a:effectLst>
                  <a:outerShdw blurRad="50000" dist="30000" dir="5400000" algn="tl" rotWithShape="0">
                    <a:srgbClr val="000000">
                      <a:alpha val="30000"/>
                    </a:srgbClr>
                  </a:outerShdw>
                </a:effectLst>
                <a:ea typeface="+mj-ea"/>
              </a:rPr>
              <a:t>Domingo, 24 de Enero, 2016 a las 10:30:30 UTC </a:t>
            </a:r>
            <a:endParaRPr lang="es-VE"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389091446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9219" name="Picture 18" descr="IRIS_TMlogo.pn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39713" y="76200"/>
            <a:ext cx="903287" cy="927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220" name="TextBox 7"/>
          <p:cNvSpPr txBox="1">
            <a:spLocks noChangeArrowheads="1"/>
          </p:cNvSpPr>
          <p:nvPr/>
        </p:nvSpPr>
        <p:spPr bwMode="auto">
          <a:xfrm>
            <a:off x="914400" y="5780782"/>
            <a:ext cx="8191500" cy="10772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s-ES" sz="1600" dirty="0">
                <a:latin typeface="Arial" panose="020B0604020202020204" pitchFamily="34" charset="0"/>
                <a:cs typeface="Arial" panose="020B0604020202020204" pitchFamily="34" charset="0"/>
              </a:rPr>
              <a:t>Desde </a:t>
            </a:r>
            <a:r>
              <a:rPr lang="es-ES" sz="1600" dirty="0" smtClean="0">
                <a:latin typeface="Arial" panose="020B0604020202020204" pitchFamily="34" charset="0"/>
                <a:cs typeface="Arial" panose="020B0604020202020204" pitchFamily="34" charset="0"/>
              </a:rPr>
              <a:t>1,900</a:t>
            </a:r>
            <a:r>
              <a:rPr lang="es-ES" sz="1600" dirty="0">
                <a:latin typeface="Arial" panose="020B0604020202020204" pitchFamily="34" charset="0"/>
                <a:cs typeface="Arial" panose="020B0604020202020204" pitchFamily="34" charset="0"/>
              </a:rPr>
              <a:t>, seis M≥ 8 grandes terremotos de mega-empuje han ocurrido en el límite de la zona de subducción del Pacífico y Norteamérica. Varios de estos terremotos de mega-empuje generan tsunamis destructivos. Además, un gran terremoto de empuje M 8.1 se produjo en la Falla Transformante de Queen Charlotte  en 1949.</a:t>
            </a:r>
            <a:endParaRPr lang="en-US" sz="1600" dirty="0">
              <a:latin typeface="Arial" panose="020B0604020202020204" pitchFamily="34" charset="0"/>
              <a:cs typeface="Arial" panose="020B0604020202020204" pitchFamily="34" charset="0"/>
            </a:endParaRPr>
          </a:p>
        </p:txBody>
      </p:sp>
      <p:pic>
        <p:nvPicPr>
          <p:cNvPr id="6" name="Picture 5" descr="GreatEQs.tiff"/>
          <p:cNvPicPr>
            <a:picLocks noChangeAspect="1"/>
          </p:cNvPicPr>
          <p:nvPr/>
        </p:nvPicPr>
        <p:blipFill rotWithShape="1">
          <a:blip r:embed="rId4" cstate="screen">
            <a:extLst>
              <a:ext uri="{28A0092B-C50C-407E-A947-70E740481C1C}">
                <a14:useLocalDpi xmlns:a14="http://schemas.microsoft.com/office/drawing/2010/main"/>
              </a:ext>
            </a:extLst>
          </a:blip>
          <a:srcRect l="1542" t="3140" r="1406" b="2253"/>
          <a:stretch/>
        </p:blipFill>
        <p:spPr>
          <a:xfrm>
            <a:off x="1447800" y="838200"/>
            <a:ext cx="7315200" cy="4918578"/>
          </a:xfrm>
          <a:prstGeom prst="rect">
            <a:avLst/>
          </a:prstGeom>
        </p:spPr>
      </p:pic>
      <p:sp>
        <p:nvSpPr>
          <p:cNvPr id="7" name="Title 1"/>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r>
              <a:rPr lang="es-VE" sz="2000" b="1"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
            </a:r>
            <a:br>
              <a:rPr lang="es-VE" sz="2000" b="1"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smtClean="0">
                <a:solidFill>
                  <a:schemeClr val="tx2">
                    <a:satMod val="130000"/>
                  </a:schemeClr>
                </a:solidFill>
                <a:effectLst>
                  <a:outerShdw blurRad="50000" dist="30000" dir="5400000" algn="tl" rotWithShape="0">
                    <a:srgbClr val="000000">
                      <a:alpha val="30000"/>
                    </a:srgbClr>
                  </a:outerShdw>
                </a:effectLst>
                <a:ea typeface="+mj-ea"/>
              </a:rPr>
              <a:t>Magnitud 7,1 SUR DE ALASKA</a:t>
            </a:r>
            <a:r>
              <a:rPr lang="es-VE" sz="4300" b="1" dirty="0" smtClean="0">
                <a:solidFill>
                  <a:schemeClr val="tx2">
                    <a:satMod val="130000"/>
                  </a:schemeClr>
                </a:solidFill>
                <a:effectLst>
                  <a:outerShdw blurRad="50000" dist="30000" dir="5400000" algn="tl" rotWithShape="0">
                    <a:srgbClr val="000000">
                      <a:alpha val="30000"/>
                    </a:srgbClr>
                  </a:outerShdw>
                </a:effectLst>
                <a:ea typeface="+mj-ea"/>
              </a:rPr>
              <a:t/>
            </a:r>
            <a:br>
              <a:rPr lang="es-VE" sz="4300" b="1" dirty="0" smtClean="0">
                <a:solidFill>
                  <a:schemeClr val="tx2">
                    <a:satMod val="130000"/>
                  </a:schemeClr>
                </a:solidFill>
                <a:effectLst>
                  <a:outerShdw blurRad="50000" dist="30000" dir="5400000" algn="tl" rotWithShape="0">
                    <a:srgbClr val="000000">
                      <a:alpha val="30000"/>
                    </a:srgbClr>
                  </a:outerShdw>
                </a:effectLst>
                <a:ea typeface="+mj-ea"/>
              </a:rPr>
            </a:br>
            <a:r>
              <a:rPr lang="es-VE" b="1" dirty="0" smtClean="0">
                <a:solidFill>
                  <a:schemeClr val="tx2">
                    <a:satMod val="130000"/>
                  </a:schemeClr>
                </a:solidFill>
                <a:effectLst>
                  <a:outerShdw blurRad="50000" dist="30000" dir="5400000" algn="tl" rotWithShape="0">
                    <a:srgbClr val="000000">
                      <a:alpha val="30000"/>
                    </a:srgbClr>
                  </a:outerShdw>
                </a:effectLst>
                <a:ea typeface="+mj-ea"/>
              </a:rPr>
              <a:t>Domingo, 24 de Enero, 2016 a las 10:30:30 UTC </a:t>
            </a:r>
            <a:endParaRPr lang="es-VE"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246838896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3315" name="Picture 8" descr="IRIS_TMlogo.png"/>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3317" name="TextBox 8"/>
          <p:cNvSpPr txBox="1">
            <a:spLocks noChangeArrowheads="1"/>
          </p:cNvSpPr>
          <p:nvPr/>
        </p:nvSpPr>
        <p:spPr bwMode="auto">
          <a:xfrm>
            <a:off x="381000" y="5562600"/>
            <a:ext cx="8521699" cy="7386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buNone/>
            </a:pPr>
            <a:r>
              <a:rPr lang="es-ES" sz="1400" dirty="0">
                <a:latin typeface="Arial" panose="020B0604020202020204" pitchFamily="34" charset="0"/>
                <a:cs typeface="Arial" panose="020B0604020202020204" pitchFamily="34" charset="0"/>
              </a:rPr>
              <a:t>La tectónica de Alaska está dominada por las Placas del Pacífico-Norteamérica. Esta animación discute terremotos históricos, y la extensión de la actividad tectónica regional de los terremotos de mega-empuje hasta la acreción de terrenos geológicos.</a:t>
            </a:r>
            <a:endParaRPr lang="en-US" sz="1400" dirty="0">
              <a:latin typeface="Arial" panose="020B0604020202020204" pitchFamily="34" charset="0"/>
              <a:cs typeface="Arial" panose="020B0604020202020204" pitchFamily="34" charset="0"/>
            </a:endParaRPr>
          </a:p>
        </p:txBody>
      </p:sp>
      <p:sp>
        <p:nvSpPr>
          <p:cNvPr id="13319" name="Rectangle 1"/>
          <p:cNvSpPr>
            <a:spLocks noChangeArrowheads="1"/>
          </p:cNvSpPr>
          <p:nvPr/>
        </p:nvSpPr>
        <p:spPr bwMode="auto">
          <a:xfrm>
            <a:off x="3673034" y="6477000"/>
            <a:ext cx="5257800"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sz="1200" dirty="0"/>
              <a:t>http://</a:t>
            </a:r>
            <a:r>
              <a:rPr lang="en-US" sz="1200" dirty="0" smtClean="0"/>
              <a:t>www.iris.edu/hq/inclass/animation/alaska_tectonics_and_earthquakes</a:t>
            </a:r>
            <a:endParaRPr lang="en-US" sz="1200" dirty="0"/>
          </a:p>
        </p:txBody>
      </p:sp>
      <p:pic>
        <p:nvPicPr>
          <p:cNvPr id="3" name="A_007_alaskatectonic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447800" y="1083105"/>
            <a:ext cx="6638925" cy="3886200"/>
          </a:xfrm>
          <a:prstGeom prst="rect">
            <a:avLst/>
          </a:prstGeom>
        </p:spPr>
      </p:pic>
      <p:sp>
        <p:nvSpPr>
          <p:cNvPr id="8" name="Title 1"/>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r>
              <a:rPr lang="es-VE" sz="2000" b="1"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
            </a:r>
            <a:br>
              <a:rPr lang="es-VE" sz="2000" b="1"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smtClean="0">
                <a:solidFill>
                  <a:schemeClr val="tx2">
                    <a:satMod val="130000"/>
                  </a:schemeClr>
                </a:solidFill>
                <a:effectLst>
                  <a:outerShdw blurRad="50000" dist="30000" dir="5400000" algn="tl" rotWithShape="0">
                    <a:srgbClr val="000000">
                      <a:alpha val="30000"/>
                    </a:srgbClr>
                  </a:outerShdw>
                </a:effectLst>
                <a:ea typeface="+mj-ea"/>
              </a:rPr>
              <a:t>Magnitud 7,1 SUR DE ALASKA</a:t>
            </a:r>
            <a:r>
              <a:rPr lang="es-VE" sz="4300" b="1" dirty="0" smtClean="0">
                <a:solidFill>
                  <a:schemeClr val="tx2">
                    <a:satMod val="130000"/>
                  </a:schemeClr>
                </a:solidFill>
                <a:effectLst>
                  <a:outerShdw blurRad="50000" dist="30000" dir="5400000" algn="tl" rotWithShape="0">
                    <a:srgbClr val="000000">
                      <a:alpha val="30000"/>
                    </a:srgbClr>
                  </a:outerShdw>
                </a:effectLst>
                <a:ea typeface="+mj-ea"/>
              </a:rPr>
              <a:t/>
            </a:r>
            <a:br>
              <a:rPr lang="es-VE" sz="4300" b="1" dirty="0" smtClean="0">
                <a:solidFill>
                  <a:schemeClr val="tx2">
                    <a:satMod val="130000"/>
                  </a:schemeClr>
                </a:solidFill>
                <a:effectLst>
                  <a:outerShdw blurRad="50000" dist="30000" dir="5400000" algn="tl" rotWithShape="0">
                    <a:srgbClr val="000000">
                      <a:alpha val="30000"/>
                    </a:srgbClr>
                  </a:outerShdw>
                </a:effectLst>
                <a:ea typeface="+mj-ea"/>
              </a:rPr>
            </a:br>
            <a:r>
              <a:rPr lang="es-VE" b="1" dirty="0" smtClean="0">
                <a:solidFill>
                  <a:schemeClr val="tx2">
                    <a:satMod val="130000"/>
                  </a:schemeClr>
                </a:solidFill>
                <a:effectLst>
                  <a:outerShdw blurRad="50000" dist="30000" dir="5400000" algn="tl" rotWithShape="0">
                    <a:srgbClr val="000000">
                      <a:alpha val="30000"/>
                    </a:srgbClr>
                  </a:outerShdw>
                </a:effectLst>
                <a:ea typeface="+mj-ea"/>
              </a:rPr>
              <a:t>Domingo, 24 de Enero, 2016 a las 10:30:30 UTC </a:t>
            </a:r>
            <a:endParaRPr lang="es-VE"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125352657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7412" name="Picture 18" descr="IRIS_TMlogo.pn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39713" y="76200"/>
            <a:ext cx="903287" cy="927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7415" name="TextBox 6"/>
          <p:cNvSpPr txBox="1">
            <a:spLocks noChangeArrowheads="1"/>
          </p:cNvSpPr>
          <p:nvPr/>
        </p:nvSpPr>
        <p:spPr bwMode="auto">
          <a:xfrm>
            <a:off x="5181600" y="5005388"/>
            <a:ext cx="3657600" cy="1014412"/>
          </a:xfrm>
          <a:prstGeom prst="rect">
            <a:avLst/>
          </a:prstGeom>
          <a:solidFill>
            <a:schemeClr val="bg1">
              <a:alpha val="74901"/>
            </a:scheme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pPr eaLnBrk="1" hangingPunct="1"/>
            <a:r>
              <a:rPr lang="en-US" sz="1200" dirty="0">
                <a:latin typeface="Arial" charset="0"/>
                <a:ea typeface="MS PGothic" charset="0"/>
              </a:rPr>
              <a:t>Surface waves traveled the 10,547 km from the earthquake to Portland along the perimeter of the Earth.  </a:t>
            </a:r>
            <a:r>
              <a:rPr lang="en-US" sz="1200" dirty="0" err="1" smtClean="0">
                <a:latin typeface="Arial" charset="0"/>
                <a:ea typeface="MS PGothic" charset="0"/>
              </a:rPr>
              <a:t>Despit</a:t>
            </a:r>
            <a:r>
              <a:rPr lang="en-US" sz="1200" dirty="0" smtClean="0">
                <a:latin typeface="Arial" charset="0"/>
                <a:ea typeface="MS PGothic" charset="0"/>
              </a:rPr>
              <a:t> </a:t>
            </a:r>
            <a:r>
              <a:rPr lang="en-US" sz="1200" dirty="0">
                <a:latin typeface="Arial" charset="0"/>
                <a:ea typeface="MS PGothic" charset="0"/>
              </a:rPr>
              <a:t>the distance and the </a:t>
            </a:r>
            <a:r>
              <a:rPr lang="en-US" sz="1200" dirty="0" err="1">
                <a:latin typeface="Arial" charset="0"/>
                <a:ea typeface="MS PGothic" charset="0"/>
              </a:rPr>
              <a:t>microseismic</a:t>
            </a:r>
            <a:r>
              <a:rPr lang="en-US" sz="1200" dirty="0">
                <a:latin typeface="Arial" charset="0"/>
                <a:ea typeface="MS PGothic" charset="0"/>
              </a:rPr>
              <a:t> noise, the Rayleigh and Love surface waves are easily visible on this seismogram.</a:t>
            </a:r>
          </a:p>
        </p:txBody>
      </p:sp>
      <p:pic>
        <p:nvPicPr>
          <p:cNvPr id="21" name="Picture 20" descr="20160124AK.JPG"/>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89036" y="1913307"/>
            <a:ext cx="8951974" cy="4600554"/>
          </a:xfrm>
          <a:prstGeom prst="rect">
            <a:avLst/>
          </a:prstGeom>
        </p:spPr>
      </p:pic>
      <p:sp>
        <p:nvSpPr>
          <p:cNvPr id="22" name="TextBox 8"/>
          <p:cNvSpPr txBox="1">
            <a:spLocks noChangeArrowheads="1"/>
          </p:cNvSpPr>
          <p:nvPr/>
        </p:nvSpPr>
        <p:spPr bwMode="auto">
          <a:xfrm>
            <a:off x="692150" y="2374758"/>
            <a:ext cx="6146768" cy="1600438"/>
          </a:xfrm>
          <a:prstGeom prst="rect">
            <a:avLst/>
          </a:prstGeom>
          <a:solidFill>
            <a:schemeClr val="bg1"/>
          </a:solidFill>
          <a:ln w="9525">
            <a:solidFill>
              <a:schemeClr val="accent1"/>
            </a:solidFill>
            <a:miter lim="800000"/>
            <a:headEnd/>
            <a:tailEnd/>
          </a:ln>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s-ES" sz="1400" dirty="0"/>
              <a:t>La onda directa P de compresión se tomó 5 minutos y 6 segundos para que recorrer una trayectoria curva del hipocentro debajo de Alaska a través del manto a Portland. Además de la onda P directa, la onda </a:t>
            </a:r>
            <a:r>
              <a:rPr lang="es-ES" sz="1400" dirty="0" err="1"/>
              <a:t>compresional</a:t>
            </a:r>
            <a:r>
              <a:rPr lang="es-ES" sz="1400" dirty="0"/>
              <a:t> </a:t>
            </a:r>
            <a:r>
              <a:rPr lang="es-ES" sz="1400" dirty="0" err="1"/>
              <a:t>pP</a:t>
            </a:r>
            <a:r>
              <a:rPr lang="es-ES" sz="1400" dirty="0"/>
              <a:t> viajó desde el hipocentro a 127 km de profundidad hasta la superficie, que se refleja fuera de la superficie, y luego viajó una trayectoria curva a través del manto a Portland. Una tercera onda PP compresión rebotó en la mitad de la superficie de la Tierra entre el terremoto y la estación sísmica.</a:t>
            </a:r>
            <a:endParaRPr lang="en-US" sz="1400" dirty="0"/>
          </a:p>
        </p:txBody>
      </p:sp>
      <p:sp>
        <p:nvSpPr>
          <p:cNvPr id="23" name="TextBox 9"/>
          <p:cNvSpPr txBox="1">
            <a:spLocks noChangeArrowheads="1"/>
          </p:cNvSpPr>
          <p:nvPr/>
        </p:nvSpPr>
        <p:spPr bwMode="auto">
          <a:xfrm>
            <a:off x="3182139" y="4117720"/>
            <a:ext cx="5663411" cy="523220"/>
          </a:xfrm>
          <a:prstGeom prst="rect">
            <a:avLst/>
          </a:prstGeom>
          <a:solidFill>
            <a:schemeClr val="bg1"/>
          </a:solidFill>
          <a:ln w="9525">
            <a:solidFill>
              <a:schemeClr val="accent1"/>
            </a:solidFill>
            <a:miter lim="800000"/>
            <a:headEnd/>
            <a:tailEnd/>
          </a:ln>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s-ES" sz="1400" dirty="0"/>
              <a:t>Las ondas S arribaron 9 minutos y 19 segundos después del terremoto.</a:t>
            </a:r>
            <a:endParaRPr lang="en-US" sz="1400" dirty="0"/>
          </a:p>
        </p:txBody>
      </p:sp>
      <p:sp>
        <p:nvSpPr>
          <p:cNvPr id="24" name="TextBox 10"/>
          <p:cNvSpPr txBox="1">
            <a:spLocks noChangeArrowheads="1"/>
          </p:cNvSpPr>
          <p:nvPr/>
        </p:nvSpPr>
        <p:spPr bwMode="auto">
          <a:xfrm>
            <a:off x="5518488" y="5440945"/>
            <a:ext cx="3471617" cy="738664"/>
          </a:xfrm>
          <a:prstGeom prst="rect">
            <a:avLst/>
          </a:prstGeom>
          <a:solidFill>
            <a:schemeClr val="bg1"/>
          </a:solidFill>
          <a:ln w="9525">
            <a:solidFill>
              <a:schemeClr val="accent1"/>
            </a:solidFill>
            <a:miter lim="800000"/>
            <a:headEnd/>
            <a:tailEnd/>
          </a:ln>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s-ES" sz="1400" dirty="0"/>
              <a:t>Debido a que este terremoto ocurrió 123 km bajo la superficie, se generó muy poca energía de ondas superficiales.</a:t>
            </a:r>
            <a:endParaRPr lang="en-US" sz="1400" dirty="0"/>
          </a:p>
        </p:txBody>
      </p:sp>
      <p:sp>
        <p:nvSpPr>
          <p:cNvPr id="25" name="Rectangle 24"/>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26" name="Picture 8" descr="IRIS_TMlogo.pn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39713" y="76200"/>
            <a:ext cx="903287" cy="927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7" name="TextBox 8"/>
          <p:cNvSpPr txBox="1">
            <a:spLocks noChangeArrowheads="1"/>
          </p:cNvSpPr>
          <p:nvPr/>
        </p:nvSpPr>
        <p:spPr bwMode="auto">
          <a:xfrm>
            <a:off x="269875" y="1042988"/>
            <a:ext cx="8610600"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s-ES" sz="1600" dirty="0"/>
              <a:t>El registro del terremoto del 24 de Enero en el sismómetro de la Universidad de Portland (UPOR) es ilustrado en la parte inferior. Portland se encuentra ubicada aproximadamente 2553 km (1586 millas, 23.0°) de la localización del terremoto.</a:t>
            </a:r>
            <a:endParaRPr lang="en-US" sz="1600" dirty="0"/>
          </a:p>
        </p:txBody>
      </p:sp>
      <p:sp>
        <p:nvSpPr>
          <p:cNvPr id="28" name="TextBox 27"/>
          <p:cNvSpPr txBox="1"/>
          <p:nvPr/>
        </p:nvSpPr>
        <p:spPr>
          <a:xfrm>
            <a:off x="1228487" y="4257640"/>
            <a:ext cx="343664" cy="461665"/>
          </a:xfrm>
          <a:prstGeom prst="rect">
            <a:avLst/>
          </a:prstGeom>
          <a:noFill/>
        </p:spPr>
        <p:txBody>
          <a:bodyPr wrap="none" rtlCol="0">
            <a:spAutoFit/>
          </a:bodyPr>
          <a:lstStyle/>
          <a:p>
            <a:r>
              <a:rPr lang="en-US" sz="2400" dirty="0" smtClean="0">
                <a:solidFill>
                  <a:srgbClr val="660066"/>
                </a:solidFill>
              </a:rPr>
              <a:t>P</a:t>
            </a:r>
            <a:endParaRPr lang="en-US" sz="2400" dirty="0">
              <a:solidFill>
                <a:srgbClr val="660066"/>
              </a:solidFill>
            </a:endParaRPr>
          </a:p>
        </p:txBody>
      </p:sp>
      <p:cxnSp>
        <p:nvCxnSpPr>
          <p:cNvPr id="29" name="Straight Arrow Connector 28"/>
          <p:cNvCxnSpPr/>
          <p:nvPr/>
        </p:nvCxnSpPr>
        <p:spPr>
          <a:xfrm>
            <a:off x="1399460" y="4634536"/>
            <a:ext cx="197115" cy="457449"/>
          </a:xfrm>
          <a:prstGeom prst="straightConnector1">
            <a:avLst/>
          </a:prstGeom>
          <a:ln>
            <a:solidFill>
              <a:srgbClr val="660066"/>
            </a:solidFill>
            <a:tailEnd type="arrow"/>
          </a:ln>
        </p:spPr>
        <p:style>
          <a:lnRef idx="2">
            <a:schemeClr val="accent1"/>
          </a:lnRef>
          <a:fillRef idx="0">
            <a:schemeClr val="accent1"/>
          </a:fillRef>
          <a:effectRef idx="1">
            <a:schemeClr val="accent1"/>
          </a:effectRef>
          <a:fontRef idx="minor">
            <a:schemeClr val="tx1"/>
          </a:fontRef>
        </p:style>
      </p:cxnSp>
      <p:sp>
        <p:nvSpPr>
          <p:cNvPr id="30" name="TextBox 29"/>
          <p:cNvSpPr txBox="1"/>
          <p:nvPr/>
        </p:nvSpPr>
        <p:spPr>
          <a:xfrm>
            <a:off x="2602126" y="4239787"/>
            <a:ext cx="326081" cy="461665"/>
          </a:xfrm>
          <a:prstGeom prst="rect">
            <a:avLst/>
          </a:prstGeom>
          <a:noFill/>
        </p:spPr>
        <p:txBody>
          <a:bodyPr wrap="none" rtlCol="0">
            <a:spAutoFit/>
          </a:bodyPr>
          <a:lstStyle/>
          <a:p>
            <a:r>
              <a:rPr lang="en-US" sz="2400" dirty="0" smtClean="0">
                <a:solidFill>
                  <a:srgbClr val="660066"/>
                </a:solidFill>
              </a:rPr>
              <a:t>S</a:t>
            </a:r>
          </a:p>
        </p:txBody>
      </p:sp>
      <p:cxnSp>
        <p:nvCxnSpPr>
          <p:cNvPr id="31" name="Straight Arrow Connector 30"/>
          <p:cNvCxnSpPr/>
          <p:nvPr/>
        </p:nvCxnSpPr>
        <p:spPr>
          <a:xfrm flipH="1">
            <a:off x="2650082" y="4628186"/>
            <a:ext cx="86378" cy="463799"/>
          </a:xfrm>
          <a:prstGeom prst="straightConnector1">
            <a:avLst/>
          </a:prstGeom>
          <a:ln>
            <a:solidFill>
              <a:srgbClr val="660066"/>
            </a:solidFill>
            <a:tailEnd type="arrow"/>
          </a:ln>
        </p:spPr>
        <p:style>
          <a:lnRef idx="2">
            <a:schemeClr val="accent1"/>
          </a:lnRef>
          <a:fillRef idx="0">
            <a:schemeClr val="accent1"/>
          </a:fillRef>
          <a:effectRef idx="1">
            <a:schemeClr val="accent1"/>
          </a:effectRef>
          <a:fontRef idx="minor">
            <a:schemeClr val="tx1"/>
          </a:fontRef>
        </p:style>
      </p:cxnSp>
      <p:sp>
        <p:nvSpPr>
          <p:cNvPr id="18" name="Title 1"/>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r>
              <a:rPr lang="es-VE" sz="2000" b="1"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
            </a:r>
            <a:br>
              <a:rPr lang="es-VE" sz="2000" b="1"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smtClean="0">
                <a:solidFill>
                  <a:schemeClr val="tx2">
                    <a:satMod val="130000"/>
                  </a:schemeClr>
                </a:solidFill>
                <a:effectLst>
                  <a:outerShdw blurRad="50000" dist="30000" dir="5400000" algn="tl" rotWithShape="0">
                    <a:srgbClr val="000000">
                      <a:alpha val="30000"/>
                    </a:srgbClr>
                  </a:outerShdw>
                </a:effectLst>
                <a:ea typeface="+mj-ea"/>
              </a:rPr>
              <a:t>Magnitud 7,1 SUR DE ALASKA</a:t>
            </a:r>
            <a:r>
              <a:rPr lang="es-VE" sz="4300" b="1" dirty="0" smtClean="0">
                <a:solidFill>
                  <a:schemeClr val="tx2">
                    <a:satMod val="130000"/>
                  </a:schemeClr>
                </a:solidFill>
                <a:effectLst>
                  <a:outerShdw blurRad="50000" dist="30000" dir="5400000" algn="tl" rotWithShape="0">
                    <a:srgbClr val="000000">
                      <a:alpha val="30000"/>
                    </a:srgbClr>
                  </a:outerShdw>
                </a:effectLst>
                <a:ea typeface="+mj-ea"/>
              </a:rPr>
              <a:t/>
            </a:r>
            <a:br>
              <a:rPr lang="es-VE" sz="4300" b="1" dirty="0" smtClean="0">
                <a:solidFill>
                  <a:schemeClr val="tx2">
                    <a:satMod val="130000"/>
                  </a:schemeClr>
                </a:solidFill>
                <a:effectLst>
                  <a:outerShdw blurRad="50000" dist="30000" dir="5400000" algn="tl" rotWithShape="0">
                    <a:srgbClr val="000000">
                      <a:alpha val="30000"/>
                    </a:srgbClr>
                  </a:outerShdw>
                </a:effectLst>
                <a:ea typeface="+mj-ea"/>
              </a:rPr>
            </a:br>
            <a:r>
              <a:rPr lang="es-VE" b="1" dirty="0" smtClean="0">
                <a:solidFill>
                  <a:schemeClr val="tx2">
                    <a:satMod val="130000"/>
                  </a:schemeClr>
                </a:solidFill>
                <a:effectLst>
                  <a:outerShdw blurRad="50000" dist="30000" dir="5400000" algn="tl" rotWithShape="0">
                    <a:srgbClr val="000000">
                      <a:alpha val="30000"/>
                    </a:srgbClr>
                  </a:outerShdw>
                </a:effectLst>
                <a:ea typeface="+mj-ea"/>
              </a:rPr>
              <a:t>Domingo, 24 de Enero, 2016 a las 10:30:30 UTC </a:t>
            </a:r>
            <a:endParaRPr lang="es-VE" dirty="0">
              <a:solidFill>
                <a:schemeClr val="tx2">
                  <a:satMod val="130000"/>
                </a:schemeClr>
              </a:solidFill>
              <a:effectLst>
                <a:outerShdw blurRad="50000" dist="30000" dir="5400000" algn="tl" rotWithShape="0">
                  <a:srgbClr val="000000">
                    <a:alpha val="30000"/>
                  </a:srgbClr>
                </a:outerShdw>
              </a:effectLst>
              <a:ea typeface="+mj-ea"/>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9460" name="Picture 8" descr="IRIS_TMlogo.pn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39713" y="76200"/>
            <a:ext cx="903287" cy="927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9461" name="Picture 1"/>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6210300" y="5181600"/>
            <a:ext cx="2705100" cy="1435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9462" name="Picture 2"/>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503238" y="5334000"/>
            <a:ext cx="1460500" cy="1150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9463" name="Picture 1"/>
          <p:cNvPicPr>
            <a:picLocks noChangeAspect="1"/>
          </p:cNvPicPr>
          <p:nvPr/>
        </p:nvPicPr>
        <p:blipFill>
          <a:blip r:embed="rId6">
            <a:extLst>
              <a:ext uri="{28A0092B-C50C-407E-A947-70E740481C1C}">
                <a14:useLocalDpi xmlns:a14="http://schemas.microsoft.com/office/drawing/2010/main"/>
              </a:ext>
            </a:extLst>
          </a:blip>
          <a:srcRect/>
          <a:stretch>
            <a:fillRect/>
          </a:stretch>
        </p:blipFill>
        <p:spPr bwMode="auto">
          <a:xfrm>
            <a:off x="3798888" y="5400675"/>
            <a:ext cx="1200150" cy="1206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Title 1"/>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r>
              <a:rPr lang="es-VE" sz="2000" b="1"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
            </a:r>
            <a:br>
              <a:rPr lang="es-VE" sz="2000" b="1"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smtClean="0">
                <a:solidFill>
                  <a:schemeClr val="tx2">
                    <a:satMod val="130000"/>
                  </a:schemeClr>
                </a:solidFill>
                <a:effectLst>
                  <a:outerShdw blurRad="50000" dist="30000" dir="5400000" algn="tl" rotWithShape="0">
                    <a:srgbClr val="000000">
                      <a:alpha val="30000"/>
                    </a:srgbClr>
                  </a:outerShdw>
                </a:effectLst>
                <a:ea typeface="+mj-ea"/>
              </a:rPr>
              <a:t>Magnitud 7,1 SUR DE ALASKA</a:t>
            </a:r>
            <a:r>
              <a:rPr lang="es-VE" sz="4300" b="1" dirty="0" smtClean="0">
                <a:solidFill>
                  <a:schemeClr val="tx2">
                    <a:satMod val="130000"/>
                  </a:schemeClr>
                </a:solidFill>
                <a:effectLst>
                  <a:outerShdw blurRad="50000" dist="30000" dir="5400000" algn="tl" rotWithShape="0">
                    <a:srgbClr val="000000">
                      <a:alpha val="30000"/>
                    </a:srgbClr>
                  </a:outerShdw>
                </a:effectLst>
                <a:ea typeface="+mj-ea"/>
              </a:rPr>
              <a:t/>
            </a:r>
            <a:br>
              <a:rPr lang="es-VE" sz="4300" b="1" dirty="0" smtClean="0">
                <a:solidFill>
                  <a:schemeClr val="tx2">
                    <a:satMod val="130000"/>
                  </a:schemeClr>
                </a:solidFill>
                <a:effectLst>
                  <a:outerShdw blurRad="50000" dist="30000" dir="5400000" algn="tl" rotWithShape="0">
                    <a:srgbClr val="000000">
                      <a:alpha val="30000"/>
                    </a:srgbClr>
                  </a:outerShdw>
                </a:effectLst>
                <a:ea typeface="+mj-ea"/>
              </a:rPr>
            </a:br>
            <a:r>
              <a:rPr lang="es-VE" b="1" dirty="0" smtClean="0">
                <a:solidFill>
                  <a:schemeClr val="tx2">
                    <a:satMod val="130000"/>
                  </a:schemeClr>
                </a:solidFill>
                <a:effectLst>
                  <a:outerShdw blurRad="50000" dist="30000" dir="5400000" algn="tl" rotWithShape="0">
                    <a:srgbClr val="000000">
                      <a:alpha val="30000"/>
                    </a:srgbClr>
                  </a:outerShdw>
                </a:effectLst>
                <a:ea typeface="+mj-ea"/>
              </a:rPr>
              <a:t>Domingo, 24 de Enero, 2016 a las 10:30:30 UTC </a:t>
            </a:r>
            <a:endParaRPr lang="es-VE" dirty="0">
              <a:solidFill>
                <a:schemeClr val="tx2">
                  <a:satMod val="130000"/>
                </a:schemeClr>
              </a:solidFill>
              <a:effectLst>
                <a:outerShdw blurRad="50000" dist="30000" dir="5400000" algn="tl" rotWithShape="0">
                  <a:srgbClr val="000000">
                    <a:alpha val="30000"/>
                  </a:srgbClr>
                </a:outerShdw>
              </a:effectLst>
              <a:ea typeface="+mj-ea"/>
            </a:endParaRPr>
          </a:p>
        </p:txBody>
      </p:sp>
      <p:sp>
        <p:nvSpPr>
          <p:cNvPr id="10" name="TextBox 9"/>
          <p:cNvSpPr txBox="1">
            <a:spLocks noChangeArrowheads="1"/>
          </p:cNvSpPr>
          <p:nvPr/>
        </p:nvSpPr>
        <p:spPr bwMode="auto">
          <a:xfrm>
            <a:off x="762000" y="2408238"/>
            <a:ext cx="7859713" cy="14779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es-VE" altLang="en-US" sz="1800" b="1" dirty="0">
                <a:solidFill>
                  <a:srgbClr val="393996"/>
                </a:solidFill>
                <a:latin typeface="Arial" charset="0"/>
                <a:ea typeface="MS PGothic" pitchFamily="34" charset="-128"/>
              </a:rPr>
              <a:t>Momentos de Enseñanzas son servicios de</a:t>
            </a:r>
            <a:endParaRPr lang="es-VE" altLang="en-US" sz="1800" dirty="0">
              <a:latin typeface="Arial" charset="0"/>
              <a:ea typeface="MS PGothic" pitchFamily="34" charset="-128"/>
            </a:endParaRPr>
          </a:p>
          <a:p>
            <a:pPr algn="ctr" eaLnBrk="1" hangingPunct="1">
              <a:spcBef>
                <a:spcPct val="0"/>
              </a:spcBef>
              <a:buFontTx/>
              <a:buNone/>
            </a:pPr>
            <a:endParaRPr lang="es-VE" altLang="en-US" sz="1800" dirty="0">
              <a:latin typeface="Arial" charset="0"/>
              <a:ea typeface="MS PGothic" pitchFamily="34" charset="-128"/>
            </a:endParaRPr>
          </a:p>
          <a:p>
            <a:pPr algn="ctr" eaLnBrk="1" hangingPunct="1">
              <a:spcBef>
                <a:spcPct val="0"/>
              </a:spcBef>
              <a:buFontTx/>
              <a:buNone/>
            </a:pPr>
            <a:r>
              <a:rPr lang="es-VE" altLang="en-US" sz="1800" dirty="0">
                <a:latin typeface="Arial" charset="0"/>
                <a:ea typeface="MS PGothic" pitchFamily="34" charset="-128"/>
              </a:rPr>
              <a:t>Educación IRIS &amp; Alcance Público </a:t>
            </a:r>
          </a:p>
          <a:p>
            <a:pPr algn="ctr" eaLnBrk="1" hangingPunct="1">
              <a:spcBef>
                <a:spcPct val="0"/>
              </a:spcBef>
              <a:buFontTx/>
              <a:buNone/>
            </a:pPr>
            <a:r>
              <a:rPr lang="es-VE" altLang="en-US" sz="1800" dirty="0">
                <a:latin typeface="Arial" charset="0"/>
                <a:ea typeface="MS PGothic" pitchFamily="34" charset="-128"/>
              </a:rPr>
              <a:t>y </a:t>
            </a:r>
          </a:p>
          <a:p>
            <a:pPr algn="ctr" eaLnBrk="1" hangingPunct="1">
              <a:spcBef>
                <a:spcPct val="0"/>
              </a:spcBef>
              <a:buFontTx/>
              <a:buNone/>
            </a:pPr>
            <a:r>
              <a:rPr lang="es-VE" altLang="en-US" sz="1800" dirty="0">
                <a:latin typeface="Arial" charset="0"/>
                <a:ea typeface="MS PGothic" pitchFamily="34" charset="-128"/>
              </a:rPr>
              <a:t>La Universidad de Portland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5123" name="Picture 12" descr="scale.jp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381000" y="3992563"/>
            <a:ext cx="2127250" cy="23193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126" name="TextBox 15"/>
          <p:cNvSpPr txBox="1">
            <a:spLocks noChangeArrowheads="1"/>
          </p:cNvSpPr>
          <p:nvPr/>
        </p:nvSpPr>
        <p:spPr bwMode="auto">
          <a:xfrm>
            <a:off x="4038600" y="6438900"/>
            <a:ext cx="5148263"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pPr eaLnBrk="1" hangingPunct="1">
              <a:buFont typeface="Arial" charset="0"/>
              <a:buNone/>
            </a:pPr>
            <a:r>
              <a:rPr lang="es-VE" sz="1400" i="1" dirty="0">
                <a:latin typeface="Arial" charset="0"/>
              </a:rPr>
              <a:t>USGS Intensidad de Movimiento Estimada del Terremoto </a:t>
            </a:r>
            <a:r>
              <a:rPr lang="es-VE" sz="1400" i="1" dirty="0" smtClean="0">
                <a:latin typeface="Arial" charset="0"/>
              </a:rPr>
              <a:t>M7,1</a:t>
            </a:r>
            <a:endParaRPr lang="en-US" sz="1400" i="1" dirty="0">
              <a:latin typeface="Arial" charset="0"/>
            </a:endParaRPr>
          </a:p>
        </p:txBody>
      </p:sp>
      <p:sp>
        <p:nvSpPr>
          <p:cNvPr id="5127" name="TextBox 15"/>
          <p:cNvSpPr txBox="1">
            <a:spLocks noChangeArrowheads="1"/>
          </p:cNvSpPr>
          <p:nvPr/>
        </p:nvSpPr>
        <p:spPr bwMode="auto">
          <a:xfrm>
            <a:off x="241300" y="914400"/>
            <a:ext cx="3772853" cy="31393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pPr eaLnBrk="1" hangingPunct="1"/>
            <a:r>
              <a:rPr lang="es-VE" altLang="en-US" sz="1600" dirty="0" smtClean="0">
                <a:latin typeface="Arial" panose="020B0604020202020204" pitchFamily="34" charset="0"/>
                <a:cs typeface="Arial" panose="020B0604020202020204" pitchFamily="34" charset="0"/>
              </a:rPr>
              <a:t>La escala de Intensidad Mercalli Modificada (MMI) describe la severidad de los movimientos telúricos</a:t>
            </a:r>
            <a:r>
              <a:rPr lang="es-VE" sz="1600" dirty="0" smtClean="0">
                <a:latin typeface="Arial" panose="020B0604020202020204" pitchFamily="34" charset="0"/>
                <a:cs typeface="Arial" panose="020B0604020202020204" pitchFamily="34" charset="0"/>
              </a:rPr>
              <a:t>. Sismos moderados a fuertes fueron sentidos en un radio de 150 km de este terremoto.</a:t>
            </a:r>
          </a:p>
          <a:p>
            <a:pPr eaLnBrk="1" hangingPunct="1"/>
            <a:endParaRPr lang="es-VE" sz="1600" dirty="0" smtClean="0">
              <a:latin typeface="Arial" panose="020B0604020202020204" pitchFamily="34" charset="0"/>
              <a:cs typeface="Arial" panose="020B0604020202020204" pitchFamily="34" charset="0"/>
            </a:endParaRPr>
          </a:p>
          <a:p>
            <a:pPr eaLnBrk="1" hangingPunct="1"/>
            <a:r>
              <a:rPr lang="es-VE" sz="1600" dirty="0">
                <a:latin typeface="Arial" panose="020B0604020202020204" pitchFamily="34" charset="0"/>
                <a:cs typeface="Arial" panose="020B0604020202020204" pitchFamily="34" charset="0"/>
              </a:rPr>
              <a:t>Los movimientos telúricos hubieran sido mucho más severos si el terremoto hubiese ocurrido a menor profundidad.</a:t>
            </a:r>
            <a:endParaRPr lang="en-US" sz="1600" dirty="0">
              <a:latin typeface="Arial" panose="020B0604020202020204" pitchFamily="34" charset="0"/>
              <a:cs typeface="Arial" panose="020B0604020202020204" pitchFamily="34" charset="0"/>
            </a:endParaRPr>
          </a:p>
          <a:p>
            <a:pPr eaLnBrk="1" hangingPunct="1"/>
            <a:endParaRPr lang="es-VE" sz="1600" dirty="0" smtClean="0">
              <a:latin typeface="Arial" panose="020B0604020202020204" pitchFamily="34" charset="0"/>
              <a:cs typeface="Arial" panose="020B0604020202020204" pitchFamily="34" charset="0"/>
            </a:endParaRPr>
          </a:p>
        </p:txBody>
      </p:sp>
      <p:pic>
        <p:nvPicPr>
          <p:cNvPr id="5128" name="Picture 8" descr="IRIS_TMlogo.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39713" y="76200"/>
            <a:ext cx="903287" cy="927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14153" y="904108"/>
            <a:ext cx="4944165" cy="5496692"/>
          </a:xfrm>
          <a:prstGeom prst="rect">
            <a:avLst/>
          </a:prstGeom>
        </p:spPr>
      </p:pic>
      <p:sp>
        <p:nvSpPr>
          <p:cNvPr id="13" name="Title 1"/>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r>
              <a:rPr lang="es-VE" sz="2000" b="1"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
            </a:r>
            <a:br>
              <a:rPr lang="es-VE" sz="2000" b="1"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smtClean="0">
                <a:solidFill>
                  <a:schemeClr val="tx2">
                    <a:satMod val="130000"/>
                  </a:schemeClr>
                </a:solidFill>
                <a:effectLst>
                  <a:outerShdw blurRad="50000" dist="30000" dir="5400000" algn="tl" rotWithShape="0">
                    <a:srgbClr val="000000">
                      <a:alpha val="30000"/>
                    </a:srgbClr>
                  </a:outerShdw>
                </a:effectLst>
                <a:ea typeface="+mj-ea"/>
              </a:rPr>
              <a:t>Magnitud 7,1 SUR DE ALASKA</a:t>
            </a:r>
            <a:r>
              <a:rPr lang="es-VE" sz="4300" b="1" dirty="0" smtClean="0">
                <a:solidFill>
                  <a:schemeClr val="tx2">
                    <a:satMod val="130000"/>
                  </a:schemeClr>
                </a:solidFill>
                <a:effectLst>
                  <a:outerShdw blurRad="50000" dist="30000" dir="5400000" algn="tl" rotWithShape="0">
                    <a:srgbClr val="000000">
                      <a:alpha val="30000"/>
                    </a:srgbClr>
                  </a:outerShdw>
                </a:effectLst>
                <a:ea typeface="+mj-ea"/>
              </a:rPr>
              <a:t/>
            </a:r>
            <a:br>
              <a:rPr lang="es-VE" sz="4300" b="1" dirty="0" smtClean="0">
                <a:solidFill>
                  <a:schemeClr val="tx2">
                    <a:satMod val="130000"/>
                  </a:schemeClr>
                </a:solidFill>
                <a:effectLst>
                  <a:outerShdw blurRad="50000" dist="30000" dir="5400000" algn="tl" rotWithShape="0">
                    <a:srgbClr val="000000">
                      <a:alpha val="30000"/>
                    </a:srgbClr>
                  </a:outerShdw>
                </a:effectLst>
                <a:ea typeface="+mj-ea"/>
              </a:rPr>
            </a:br>
            <a:r>
              <a:rPr lang="es-VE" b="1" dirty="0" smtClean="0">
                <a:solidFill>
                  <a:schemeClr val="tx2">
                    <a:satMod val="130000"/>
                  </a:schemeClr>
                </a:solidFill>
                <a:effectLst>
                  <a:outerShdw blurRad="50000" dist="30000" dir="5400000" algn="tl" rotWithShape="0">
                    <a:srgbClr val="000000">
                      <a:alpha val="30000"/>
                    </a:srgbClr>
                  </a:outerShdw>
                </a:effectLst>
                <a:ea typeface="+mj-ea"/>
              </a:rPr>
              <a:t>Domingo, 24 de Enero, 2016 a las 10:30:30 UTC </a:t>
            </a:r>
            <a:endParaRPr lang="es-VE" dirty="0">
              <a:solidFill>
                <a:schemeClr val="tx2">
                  <a:satMod val="130000"/>
                </a:schemeClr>
              </a:solidFill>
              <a:effectLst>
                <a:outerShdw blurRad="50000" dist="30000" dir="5400000" algn="tl" rotWithShape="0">
                  <a:srgbClr val="000000">
                    <a:alpha val="30000"/>
                  </a:srgbClr>
                </a:outerShdw>
              </a:effectLst>
              <a:ea typeface="+mj-ea"/>
            </a:endParaRPr>
          </a:p>
        </p:txBody>
      </p:sp>
      <p:sp>
        <p:nvSpPr>
          <p:cNvPr id="12" name="TextBox 13"/>
          <p:cNvSpPr txBox="1">
            <a:spLocks noChangeArrowheads="1"/>
          </p:cNvSpPr>
          <p:nvPr/>
        </p:nvSpPr>
        <p:spPr bwMode="auto">
          <a:xfrm>
            <a:off x="271463" y="3657600"/>
            <a:ext cx="3005137" cy="276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pPr eaLnBrk="1" hangingPunct="1"/>
            <a:r>
              <a:rPr lang="es-VE" sz="1200" b="1" dirty="0">
                <a:latin typeface="Arial" charset="0"/>
                <a:ea typeface="MS PGothic" charset="0"/>
              </a:rPr>
              <a:t>Intensidad de Mercalli modificada</a:t>
            </a:r>
          </a:p>
        </p:txBody>
      </p:sp>
      <p:sp>
        <p:nvSpPr>
          <p:cNvPr id="14" name="TextBox 14"/>
          <p:cNvSpPr txBox="1">
            <a:spLocks noChangeArrowheads="1"/>
          </p:cNvSpPr>
          <p:nvPr/>
        </p:nvSpPr>
        <p:spPr bwMode="auto">
          <a:xfrm>
            <a:off x="2576513" y="3657600"/>
            <a:ext cx="1538287" cy="27797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pPr algn="ctr" eaLnBrk="1" hangingPunct="1"/>
            <a:r>
              <a:rPr lang="es-VE" sz="1300" b="1" dirty="0">
                <a:latin typeface="Arial" charset="0"/>
                <a:ea typeface="MS PGothic" charset="0"/>
              </a:rPr>
              <a:t>Percibida </a:t>
            </a:r>
          </a:p>
          <a:p>
            <a:pPr algn="ctr" eaLnBrk="1" hangingPunct="1">
              <a:spcAft>
                <a:spcPts val="600"/>
              </a:spcAft>
            </a:pPr>
            <a:r>
              <a:rPr lang="es-VE" sz="1300" b="1" dirty="0">
                <a:latin typeface="Arial" charset="0"/>
                <a:ea typeface="MS PGothic" charset="0"/>
              </a:rPr>
              <a:t> Temblor</a:t>
            </a:r>
          </a:p>
          <a:p>
            <a:pPr algn="ctr" eaLnBrk="1" hangingPunct="1">
              <a:spcAft>
                <a:spcPts val="400"/>
              </a:spcAft>
            </a:pPr>
            <a:r>
              <a:rPr lang="es-VE" sz="1300" b="1" dirty="0">
                <a:solidFill>
                  <a:srgbClr val="C00000"/>
                </a:solidFill>
                <a:latin typeface="Arial" charset="0"/>
                <a:ea typeface="MS PGothic" charset="0"/>
              </a:rPr>
              <a:t>Extremo </a:t>
            </a:r>
          </a:p>
          <a:p>
            <a:pPr algn="ctr" eaLnBrk="1" hangingPunct="1">
              <a:spcAft>
                <a:spcPts val="400"/>
              </a:spcAft>
            </a:pPr>
            <a:r>
              <a:rPr lang="es-VE" sz="1300" b="1" dirty="0">
                <a:solidFill>
                  <a:srgbClr val="FF0000"/>
                </a:solidFill>
                <a:latin typeface="Arial" charset="0"/>
                <a:ea typeface="MS PGothic" charset="0"/>
              </a:rPr>
              <a:t>Violento</a:t>
            </a:r>
          </a:p>
          <a:p>
            <a:pPr algn="ctr" eaLnBrk="1" hangingPunct="1">
              <a:spcAft>
                <a:spcPts val="400"/>
              </a:spcAft>
            </a:pPr>
            <a:r>
              <a:rPr lang="es-VE" sz="1300" b="1" dirty="0">
                <a:solidFill>
                  <a:srgbClr val="FFC000"/>
                </a:solidFill>
                <a:latin typeface="Arial" charset="0"/>
                <a:ea typeface="MS PGothic" charset="0"/>
              </a:rPr>
              <a:t>Severo</a:t>
            </a:r>
          </a:p>
          <a:p>
            <a:pPr algn="ctr" eaLnBrk="1" hangingPunct="1">
              <a:spcAft>
                <a:spcPts val="400"/>
              </a:spcAft>
            </a:pPr>
            <a:r>
              <a:rPr lang="es-VE" sz="1300" b="1" dirty="0">
                <a:solidFill>
                  <a:srgbClr val="FFC000"/>
                </a:solidFill>
                <a:latin typeface="Arial" charset="0"/>
                <a:ea typeface="MS PGothic" charset="0"/>
              </a:rPr>
              <a:t>Muy Fuerte</a:t>
            </a:r>
          </a:p>
          <a:p>
            <a:pPr algn="ctr" eaLnBrk="1" hangingPunct="1">
              <a:spcAft>
                <a:spcPts val="400"/>
              </a:spcAft>
            </a:pPr>
            <a:r>
              <a:rPr lang="es-VE" sz="1300" b="1" dirty="0">
                <a:solidFill>
                  <a:srgbClr val="FFFF00"/>
                </a:solidFill>
                <a:latin typeface="Arial" charset="0"/>
                <a:ea typeface="MS PGothic" charset="0"/>
              </a:rPr>
              <a:t>Fuerte</a:t>
            </a:r>
          </a:p>
          <a:p>
            <a:pPr algn="ctr" eaLnBrk="1" hangingPunct="1">
              <a:spcAft>
                <a:spcPts val="400"/>
              </a:spcAft>
            </a:pPr>
            <a:r>
              <a:rPr lang="es-VE" sz="1300" dirty="0">
                <a:latin typeface="Arial" charset="0"/>
                <a:ea typeface="MS PGothic" charset="0"/>
              </a:rPr>
              <a:t>Moderado</a:t>
            </a:r>
          </a:p>
          <a:p>
            <a:pPr algn="ctr" eaLnBrk="1" hangingPunct="1">
              <a:spcAft>
                <a:spcPts val="400"/>
              </a:spcAft>
            </a:pPr>
            <a:r>
              <a:rPr lang="es-VE" sz="1300" dirty="0">
                <a:latin typeface="Arial" charset="0"/>
                <a:ea typeface="MS PGothic" charset="0"/>
              </a:rPr>
              <a:t>Ligero</a:t>
            </a:r>
          </a:p>
          <a:p>
            <a:pPr algn="ctr" eaLnBrk="1" hangingPunct="1">
              <a:spcAft>
                <a:spcPts val="400"/>
              </a:spcAft>
            </a:pPr>
            <a:r>
              <a:rPr lang="es-VE" sz="1300" dirty="0">
                <a:latin typeface="Arial" charset="0"/>
                <a:ea typeface="MS PGothic" charset="0"/>
              </a:rPr>
              <a:t>Débil</a:t>
            </a:r>
          </a:p>
          <a:p>
            <a:pPr algn="ctr" eaLnBrk="1" hangingPunct="1">
              <a:spcAft>
                <a:spcPts val="400"/>
              </a:spcAft>
            </a:pPr>
            <a:r>
              <a:rPr lang="es-VE" sz="1300" dirty="0">
                <a:latin typeface="Arial" charset="0"/>
                <a:ea typeface="MS PGothic" charset="0"/>
              </a:rPr>
              <a:t>Imperceptible</a:t>
            </a:r>
          </a:p>
        </p:txBody>
      </p:sp>
      <p:sp>
        <p:nvSpPr>
          <p:cNvPr id="15" name="TextBox 15"/>
          <p:cNvSpPr txBox="1">
            <a:spLocks noChangeArrowheads="1"/>
          </p:cNvSpPr>
          <p:nvPr/>
        </p:nvSpPr>
        <p:spPr bwMode="auto">
          <a:xfrm>
            <a:off x="152400" y="6550025"/>
            <a:ext cx="4800600" cy="276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pPr eaLnBrk="1" hangingPunct="1"/>
            <a:r>
              <a:rPr lang="es-VE" sz="1200" i="1" dirty="0">
                <a:latin typeface="Arial" charset="0"/>
                <a:ea typeface="MS PGothic" charset="0"/>
              </a:rPr>
              <a:t>Imagen Cortesía del Servicio Geológico de los EE.UU.</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7171" name="TextBox 15"/>
          <p:cNvSpPr txBox="1">
            <a:spLocks noChangeArrowheads="1"/>
          </p:cNvSpPr>
          <p:nvPr/>
        </p:nvSpPr>
        <p:spPr bwMode="auto">
          <a:xfrm>
            <a:off x="5105400" y="784409"/>
            <a:ext cx="3886200" cy="7386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pPr algn="r" eaLnBrk="1" hangingPunct="1"/>
            <a:r>
              <a:rPr lang="es-ES" sz="1400" i="1" dirty="0">
                <a:latin typeface="Arial" charset="0"/>
                <a:ea typeface="MS PGothic" charset="0"/>
              </a:rPr>
              <a:t>USGS PAGER </a:t>
            </a:r>
          </a:p>
          <a:p>
            <a:pPr algn="r" eaLnBrk="1" hangingPunct="1"/>
            <a:r>
              <a:rPr lang="es-ES" sz="1400" i="1" dirty="0">
                <a:latin typeface="Arial" charset="0"/>
                <a:ea typeface="MS PGothic" charset="0"/>
              </a:rPr>
              <a:t>Población Expuesta a los Movimientos Telúricos</a:t>
            </a:r>
          </a:p>
        </p:txBody>
      </p:sp>
      <p:pic>
        <p:nvPicPr>
          <p:cNvPr id="7172" name="Picture 8" descr="IRIS_TMlogo.pn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39713" y="76200"/>
            <a:ext cx="903287" cy="927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173" name="TextBox 15"/>
          <p:cNvSpPr txBox="1">
            <a:spLocks noChangeArrowheads="1"/>
          </p:cNvSpPr>
          <p:nvPr/>
        </p:nvSpPr>
        <p:spPr bwMode="auto">
          <a:xfrm>
            <a:off x="4114801" y="6473825"/>
            <a:ext cx="4972050"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pPr eaLnBrk="1" hangingPunct="1"/>
            <a:r>
              <a:rPr lang="es-VE" sz="1400" i="1" dirty="0">
                <a:latin typeface="Arial" charset="0"/>
              </a:rPr>
              <a:t>Imagen Cortesía del Servicio Geológico de los EE.UU.</a:t>
            </a:r>
          </a:p>
        </p:txBody>
      </p:sp>
      <p:sp>
        <p:nvSpPr>
          <p:cNvPr id="7174" name="TextBox 20"/>
          <p:cNvSpPr txBox="1">
            <a:spLocks noChangeArrowheads="1"/>
          </p:cNvSpPr>
          <p:nvPr/>
        </p:nvSpPr>
        <p:spPr bwMode="auto">
          <a:xfrm>
            <a:off x="3238500" y="5521325"/>
            <a:ext cx="5805488"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pPr algn="r" eaLnBrk="1" hangingPunct="1"/>
            <a:r>
              <a:rPr lang="es-ES" sz="1200" dirty="0">
                <a:latin typeface="Arial" charset="0"/>
                <a:ea typeface="MS PGothic" charset="0"/>
              </a:rPr>
              <a:t>El código de colores de las líneas de contorno marca las regiones de intensidad MMI. La población total expuesta a un valor de MMI dado es obtenida sumando la población entre las líneas de contorno. La estimación de la población expuesta a cada intensidad  MMI es mostrada en la tabla de la izquierda.</a:t>
            </a:r>
          </a:p>
        </p:txBody>
      </p:sp>
      <p:sp>
        <p:nvSpPr>
          <p:cNvPr id="7175" name="TextBox 18"/>
          <p:cNvSpPr txBox="1">
            <a:spLocks noChangeArrowheads="1"/>
          </p:cNvSpPr>
          <p:nvPr/>
        </p:nvSpPr>
        <p:spPr bwMode="auto">
          <a:xfrm>
            <a:off x="242888" y="1120775"/>
            <a:ext cx="3490912" cy="286232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pPr eaLnBrk="1" hangingPunct="1"/>
            <a:r>
              <a:rPr lang="es-VE" sz="1800" dirty="0">
                <a:latin typeface="Arial" charset="0"/>
                <a:ea typeface="MS PGothic" charset="0"/>
              </a:rPr>
              <a:t>El  mapa localizador del Servicio Geológico de los EE.UU. muestra la población expuesta a diferentes niveles de intensidad modificada Mercalli (MMI).</a:t>
            </a:r>
          </a:p>
          <a:p>
            <a:pPr eaLnBrk="1" hangingPunct="1"/>
            <a:endParaRPr lang="en-US" sz="1800" dirty="0">
              <a:latin typeface="Arial" charset="0"/>
              <a:ea typeface="MS PGothic" charset="0"/>
            </a:endParaRPr>
          </a:p>
          <a:p>
            <a:pPr eaLnBrk="1" hangingPunct="1"/>
            <a:r>
              <a:rPr lang="en-US" sz="1800" dirty="0" smtClean="0">
                <a:latin typeface="Arial" charset="0"/>
              </a:rPr>
              <a:t>132.000 </a:t>
            </a:r>
            <a:r>
              <a:rPr lang="es-VE" sz="1800" dirty="0">
                <a:latin typeface="Arial" charset="0"/>
                <a:ea typeface="MS PGothic" charset="0"/>
              </a:rPr>
              <a:t>personas experimentaron fuertes movimientos telúricos durante este terremoto.</a:t>
            </a:r>
            <a:endParaRPr lang="en-US" sz="1800" dirty="0">
              <a:latin typeface="Arial" charset="0"/>
              <a:ea typeface="MS PGothic" charset="0"/>
            </a:endParaRP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5338" y="3733800"/>
            <a:ext cx="2953162" cy="3057952"/>
          </a:xfrm>
          <a:prstGeom prst="rect">
            <a:avLst/>
          </a:prstGeom>
        </p:spPr>
      </p:pic>
      <p:pic>
        <p:nvPicPr>
          <p:cNvPr id="7" name="Picture 6"/>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901960" y="1523073"/>
            <a:ext cx="5024325" cy="3960586"/>
          </a:xfrm>
          <a:prstGeom prst="rect">
            <a:avLst/>
          </a:prstGeom>
        </p:spPr>
      </p:pic>
      <p:sp>
        <p:nvSpPr>
          <p:cNvPr id="11" name="Title 1"/>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r>
              <a:rPr lang="es-VE" sz="2000" b="1"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
            </a:r>
            <a:br>
              <a:rPr lang="es-VE" sz="2000" b="1"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smtClean="0">
                <a:solidFill>
                  <a:schemeClr val="tx2">
                    <a:satMod val="130000"/>
                  </a:schemeClr>
                </a:solidFill>
                <a:effectLst>
                  <a:outerShdw blurRad="50000" dist="30000" dir="5400000" algn="tl" rotWithShape="0">
                    <a:srgbClr val="000000">
                      <a:alpha val="30000"/>
                    </a:srgbClr>
                  </a:outerShdw>
                </a:effectLst>
                <a:ea typeface="+mj-ea"/>
              </a:rPr>
              <a:t>Magnitud 7,1 SUR DE ALASKA</a:t>
            </a:r>
            <a:r>
              <a:rPr lang="es-VE" sz="4300" b="1" dirty="0" smtClean="0">
                <a:solidFill>
                  <a:schemeClr val="tx2">
                    <a:satMod val="130000"/>
                  </a:schemeClr>
                </a:solidFill>
                <a:effectLst>
                  <a:outerShdw blurRad="50000" dist="30000" dir="5400000" algn="tl" rotWithShape="0">
                    <a:srgbClr val="000000">
                      <a:alpha val="30000"/>
                    </a:srgbClr>
                  </a:outerShdw>
                </a:effectLst>
                <a:ea typeface="+mj-ea"/>
              </a:rPr>
              <a:t/>
            </a:r>
            <a:br>
              <a:rPr lang="es-VE" sz="4300" b="1" dirty="0" smtClean="0">
                <a:solidFill>
                  <a:schemeClr val="tx2">
                    <a:satMod val="130000"/>
                  </a:schemeClr>
                </a:solidFill>
                <a:effectLst>
                  <a:outerShdw blurRad="50000" dist="30000" dir="5400000" algn="tl" rotWithShape="0">
                    <a:srgbClr val="000000">
                      <a:alpha val="30000"/>
                    </a:srgbClr>
                  </a:outerShdw>
                </a:effectLst>
                <a:ea typeface="+mj-ea"/>
              </a:rPr>
            </a:br>
            <a:r>
              <a:rPr lang="es-VE" b="1" dirty="0" smtClean="0">
                <a:solidFill>
                  <a:schemeClr val="tx2">
                    <a:satMod val="130000"/>
                  </a:schemeClr>
                </a:solidFill>
                <a:effectLst>
                  <a:outerShdw blurRad="50000" dist="30000" dir="5400000" algn="tl" rotWithShape="0">
                    <a:srgbClr val="000000">
                      <a:alpha val="30000"/>
                    </a:srgbClr>
                  </a:outerShdw>
                </a:effectLst>
                <a:ea typeface="+mj-ea"/>
              </a:rPr>
              <a:t>Domingo, 24 de Enero, 2016 a las 10:30:30 UTC </a:t>
            </a:r>
            <a:endParaRPr lang="es-VE" dirty="0">
              <a:solidFill>
                <a:schemeClr val="tx2">
                  <a:satMod val="130000"/>
                </a:schemeClr>
              </a:solidFill>
              <a:effectLst>
                <a:outerShdw blurRad="50000" dist="30000" dir="5400000" algn="tl" rotWithShape="0">
                  <a:srgbClr val="000000">
                    <a:alpha val="30000"/>
                  </a:srgbClr>
                </a:outerShdw>
              </a:effectLst>
              <a:ea typeface="+mj-ea"/>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7171" name="TextBox 15"/>
          <p:cNvSpPr txBox="1">
            <a:spLocks noChangeArrowheads="1"/>
          </p:cNvSpPr>
          <p:nvPr/>
        </p:nvSpPr>
        <p:spPr bwMode="auto">
          <a:xfrm>
            <a:off x="5205664" y="826168"/>
            <a:ext cx="3886200" cy="523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pPr algn="r" eaLnBrk="1" hangingPunct="1"/>
            <a:r>
              <a:rPr lang="es-ES" sz="1400" i="1" dirty="0">
                <a:latin typeface="Arial" charset="0"/>
                <a:ea typeface="MS PGothic" charset="0"/>
              </a:rPr>
              <a:t>USGS Impacto </a:t>
            </a:r>
            <a:endParaRPr lang="es-ES" sz="1400" i="1" dirty="0" smtClean="0">
              <a:latin typeface="Arial" charset="0"/>
              <a:ea typeface="MS PGothic" charset="0"/>
            </a:endParaRPr>
          </a:p>
          <a:p>
            <a:pPr algn="r" eaLnBrk="1" hangingPunct="1"/>
            <a:r>
              <a:rPr lang="es-ES" sz="1400" i="1" dirty="0" smtClean="0">
                <a:latin typeface="Arial" charset="0"/>
                <a:ea typeface="MS PGothic" charset="0"/>
              </a:rPr>
              <a:t>Respuesta </a:t>
            </a:r>
            <a:r>
              <a:rPr lang="es-ES" sz="1400" i="1" dirty="0">
                <a:latin typeface="Arial" charset="0"/>
                <a:ea typeface="MS PGothic" charset="0"/>
              </a:rPr>
              <a:t>a la Sacudida de un Terremoto</a:t>
            </a:r>
            <a:endParaRPr lang="en-US" sz="1400" i="1" dirty="0">
              <a:latin typeface="Arial" charset="0"/>
              <a:ea typeface="MS PGothic" charset="0"/>
            </a:endParaRPr>
          </a:p>
        </p:txBody>
      </p:sp>
      <p:pic>
        <p:nvPicPr>
          <p:cNvPr id="7172" name="Picture 8" descr="IRIS_TMlogo.pn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39713" y="76200"/>
            <a:ext cx="903287" cy="927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173" name="TextBox 15"/>
          <p:cNvSpPr txBox="1">
            <a:spLocks noChangeArrowheads="1"/>
          </p:cNvSpPr>
          <p:nvPr/>
        </p:nvSpPr>
        <p:spPr bwMode="auto">
          <a:xfrm>
            <a:off x="4648200" y="6359598"/>
            <a:ext cx="4495801"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pPr eaLnBrk="1" hangingPunct="1"/>
            <a:r>
              <a:rPr lang="es-ES" sz="1400" i="1" dirty="0">
                <a:latin typeface="Arial" charset="0"/>
                <a:ea typeface="MS PGothic" charset="0"/>
              </a:rPr>
              <a:t>Imagen Cortesía del Servicio Geológico de los EE.UU.</a:t>
            </a:r>
          </a:p>
        </p:txBody>
      </p:sp>
      <p:sp>
        <p:nvSpPr>
          <p:cNvPr id="7175" name="TextBox 18"/>
          <p:cNvSpPr txBox="1">
            <a:spLocks noChangeArrowheads="1"/>
          </p:cNvSpPr>
          <p:nvPr/>
        </p:nvSpPr>
        <p:spPr bwMode="auto">
          <a:xfrm>
            <a:off x="192088" y="1143000"/>
            <a:ext cx="4027933" cy="27084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pPr eaLnBrk="1" hangingPunct="1"/>
            <a:r>
              <a:rPr lang="es-ES" sz="1700" dirty="0">
                <a:latin typeface="Arial" charset="0"/>
                <a:ea typeface="MS PGothic" charset="0"/>
              </a:rPr>
              <a:t>El mapa de Impacto del Servicio Geológico de los EEUU. muestra la población que respondió al sitio USGS "</a:t>
            </a:r>
            <a:r>
              <a:rPr lang="es-ES" sz="1700" dirty="0" err="1">
                <a:latin typeface="Arial" charset="0"/>
                <a:ea typeface="MS PGothic" charset="0"/>
              </a:rPr>
              <a:t>Did</a:t>
            </a:r>
            <a:r>
              <a:rPr lang="es-ES" sz="1700" dirty="0">
                <a:latin typeface="Arial" charset="0"/>
                <a:ea typeface="MS PGothic" charset="0"/>
              </a:rPr>
              <a:t> </a:t>
            </a:r>
            <a:r>
              <a:rPr lang="es-ES" sz="1700" dirty="0" err="1">
                <a:latin typeface="Arial" charset="0"/>
                <a:ea typeface="MS PGothic" charset="0"/>
              </a:rPr>
              <a:t>You</a:t>
            </a:r>
            <a:r>
              <a:rPr lang="es-ES" sz="1700" dirty="0">
                <a:latin typeface="Arial" charset="0"/>
                <a:ea typeface="MS PGothic" charset="0"/>
              </a:rPr>
              <a:t> </a:t>
            </a:r>
            <a:r>
              <a:rPr lang="es-ES" sz="1700" dirty="0" err="1">
                <a:latin typeface="Arial" charset="0"/>
                <a:ea typeface="MS PGothic" charset="0"/>
              </a:rPr>
              <a:t>Feel</a:t>
            </a:r>
            <a:r>
              <a:rPr lang="es-ES" sz="1700" dirty="0">
                <a:latin typeface="Arial" charset="0"/>
                <a:ea typeface="MS PGothic" charset="0"/>
              </a:rPr>
              <a:t> </a:t>
            </a:r>
            <a:r>
              <a:rPr lang="es-ES" sz="1700" dirty="0" err="1">
                <a:latin typeface="Arial" charset="0"/>
                <a:ea typeface="MS PGothic" charset="0"/>
              </a:rPr>
              <a:t>It</a:t>
            </a:r>
            <a:r>
              <a:rPr lang="es-ES" sz="1700" dirty="0">
                <a:latin typeface="Arial" charset="0"/>
                <a:ea typeface="MS PGothic" charset="0"/>
              </a:rPr>
              <a:t>?". </a:t>
            </a:r>
            <a:endParaRPr lang="es-ES" sz="1700" dirty="0" smtClean="0">
              <a:latin typeface="Arial" charset="0"/>
              <a:ea typeface="MS PGothic" charset="0"/>
            </a:endParaRPr>
          </a:p>
          <a:p>
            <a:pPr eaLnBrk="1" hangingPunct="1"/>
            <a:endParaRPr lang="en-US" sz="1700" dirty="0" smtClean="0">
              <a:latin typeface="Arial" charset="0"/>
              <a:ea typeface="MS PGothic" charset="0"/>
            </a:endParaRPr>
          </a:p>
          <a:p>
            <a:pPr eaLnBrk="1" hangingPunct="1"/>
            <a:r>
              <a:rPr lang="es-ES" sz="1700" dirty="0">
                <a:latin typeface="Arial" charset="0"/>
                <a:ea typeface="MS PGothic" charset="0"/>
              </a:rPr>
              <a:t>"</a:t>
            </a:r>
            <a:r>
              <a:rPr lang="es-ES" sz="1700" dirty="0" err="1">
                <a:latin typeface="Arial" charset="0"/>
                <a:ea typeface="MS PGothic" charset="0"/>
              </a:rPr>
              <a:t>Did</a:t>
            </a:r>
            <a:r>
              <a:rPr lang="es-ES" sz="1700" dirty="0">
                <a:latin typeface="Arial" charset="0"/>
                <a:ea typeface="MS PGothic" charset="0"/>
              </a:rPr>
              <a:t> </a:t>
            </a:r>
            <a:r>
              <a:rPr lang="es-ES" sz="1700" dirty="0" err="1">
                <a:latin typeface="Arial" charset="0"/>
                <a:ea typeface="MS PGothic" charset="0"/>
              </a:rPr>
              <a:t>You</a:t>
            </a:r>
            <a:r>
              <a:rPr lang="es-ES" sz="1700" dirty="0">
                <a:latin typeface="Arial" charset="0"/>
                <a:ea typeface="MS PGothic" charset="0"/>
              </a:rPr>
              <a:t> </a:t>
            </a:r>
            <a:r>
              <a:rPr lang="es-ES" sz="1700" dirty="0" err="1">
                <a:latin typeface="Arial" charset="0"/>
                <a:ea typeface="MS PGothic" charset="0"/>
              </a:rPr>
              <a:t>Feel</a:t>
            </a:r>
            <a:r>
              <a:rPr lang="es-ES" sz="1700" dirty="0">
                <a:latin typeface="Arial" charset="0"/>
                <a:ea typeface="MS PGothic" charset="0"/>
              </a:rPr>
              <a:t> </a:t>
            </a:r>
            <a:r>
              <a:rPr lang="es-ES" sz="1700" dirty="0" err="1">
                <a:latin typeface="Arial" charset="0"/>
                <a:ea typeface="MS PGothic" charset="0"/>
              </a:rPr>
              <a:t>It</a:t>
            </a:r>
            <a:r>
              <a:rPr lang="es-ES" sz="1700" dirty="0">
                <a:latin typeface="Arial" charset="0"/>
                <a:ea typeface="MS PGothic" charset="0"/>
              </a:rPr>
              <a:t>?" Permite al público proporcionar información acerca de los movimientos telúricos a través de un cuestionario en línea</a:t>
            </a:r>
            <a:r>
              <a:rPr lang="es-ES" sz="1700" dirty="0" smtClean="0">
                <a:latin typeface="Arial" charset="0"/>
                <a:ea typeface="MS PGothic" charset="0"/>
              </a:rPr>
              <a:t>.</a:t>
            </a:r>
            <a:endParaRPr lang="en-US" sz="1700" dirty="0">
              <a:latin typeface="Arial" charset="0"/>
              <a:ea typeface="MS PGothic" charset="0"/>
            </a:endParaRPr>
          </a:p>
          <a:p>
            <a:pPr eaLnBrk="1" hangingPunct="1"/>
            <a:endParaRPr lang="en-US" sz="1700" dirty="0">
              <a:latin typeface="Arial" charset="0"/>
              <a:ea typeface="MS PGothic" charset="0"/>
            </a:endParaRPr>
          </a:p>
        </p:txBody>
      </p:sp>
      <p:sp>
        <p:nvSpPr>
          <p:cNvPr id="13" name="TextBox 18"/>
          <p:cNvSpPr txBox="1">
            <a:spLocks noChangeArrowheads="1"/>
          </p:cNvSpPr>
          <p:nvPr/>
        </p:nvSpPr>
        <p:spPr bwMode="auto">
          <a:xfrm>
            <a:off x="227529" y="3581400"/>
            <a:ext cx="1677471" cy="27084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pPr eaLnBrk="1" hangingPunct="1"/>
            <a:r>
              <a:rPr lang="es-ES" sz="1700" dirty="0">
                <a:latin typeface="Arial" charset="0"/>
                <a:ea typeface="MS PGothic" charset="0"/>
              </a:rPr>
              <a:t>El gráfico de la derecha muestra que cerca de 1.900 personas se conectaron </a:t>
            </a:r>
            <a:r>
              <a:rPr lang="es-ES" sz="1700" dirty="0" smtClean="0">
                <a:latin typeface="Arial" charset="0"/>
                <a:ea typeface="MS PGothic" charset="0"/>
              </a:rPr>
              <a:t>al </a:t>
            </a:r>
            <a:r>
              <a:rPr lang="es-ES" sz="1700" dirty="0">
                <a:latin typeface="Arial" charset="0"/>
                <a:ea typeface="MS PGothic" charset="0"/>
              </a:rPr>
              <a:t>sitio dentro </a:t>
            </a:r>
            <a:r>
              <a:rPr lang="es-ES" sz="1700" dirty="0" smtClean="0">
                <a:latin typeface="Arial" charset="0"/>
                <a:ea typeface="MS PGothic" charset="0"/>
              </a:rPr>
              <a:t>en </a:t>
            </a:r>
            <a:r>
              <a:rPr lang="es-ES" sz="1700" dirty="0">
                <a:latin typeface="Arial" charset="0"/>
                <a:ea typeface="MS PGothic" charset="0"/>
              </a:rPr>
              <a:t>una hora de ocurrido el terremoto.</a:t>
            </a:r>
            <a:endParaRPr lang="en-US" sz="1700" dirty="0">
              <a:latin typeface="Arial" charset="0"/>
              <a:ea typeface="MS PGothic" charset="0"/>
            </a:endParaRPr>
          </a:p>
        </p:txBody>
      </p:sp>
      <p:pic>
        <p:nvPicPr>
          <p:cNvPr id="3" name="Picture 2" descr="Time vs response.jp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905000" y="3678745"/>
            <a:ext cx="2146300" cy="2672144"/>
          </a:xfrm>
          <a:prstGeom prst="rect">
            <a:avLst/>
          </a:prstGeom>
          <a:ln w="3175" cmpd="sng">
            <a:solidFill>
              <a:schemeClr val="tx1"/>
            </a:solidFill>
          </a:ln>
        </p:spPr>
      </p:pic>
      <p:pic>
        <p:nvPicPr>
          <p:cNvPr id="2" name="Picture 1"/>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4191000" y="1395548"/>
            <a:ext cx="4901136" cy="4800600"/>
          </a:xfrm>
          <a:prstGeom prst="rect">
            <a:avLst/>
          </a:prstGeom>
        </p:spPr>
      </p:pic>
      <p:sp>
        <p:nvSpPr>
          <p:cNvPr id="11" name="Title 1"/>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r>
              <a:rPr lang="es-VE" sz="2000" b="1"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
            </a:r>
            <a:br>
              <a:rPr lang="es-VE" sz="2000" b="1"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smtClean="0">
                <a:solidFill>
                  <a:schemeClr val="tx2">
                    <a:satMod val="130000"/>
                  </a:schemeClr>
                </a:solidFill>
                <a:effectLst>
                  <a:outerShdw blurRad="50000" dist="30000" dir="5400000" algn="tl" rotWithShape="0">
                    <a:srgbClr val="000000">
                      <a:alpha val="30000"/>
                    </a:srgbClr>
                  </a:outerShdw>
                </a:effectLst>
                <a:ea typeface="+mj-ea"/>
              </a:rPr>
              <a:t>Magnitud 7,1 SUR DE ALASKA</a:t>
            </a:r>
            <a:r>
              <a:rPr lang="es-VE" sz="4300" b="1" dirty="0" smtClean="0">
                <a:solidFill>
                  <a:schemeClr val="tx2">
                    <a:satMod val="130000"/>
                  </a:schemeClr>
                </a:solidFill>
                <a:effectLst>
                  <a:outerShdw blurRad="50000" dist="30000" dir="5400000" algn="tl" rotWithShape="0">
                    <a:srgbClr val="000000">
                      <a:alpha val="30000"/>
                    </a:srgbClr>
                  </a:outerShdw>
                </a:effectLst>
                <a:ea typeface="+mj-ea"/>
              </a:rPr>
              <a:t/>
            </a:r>
            <a:br>
              <a:rPr lang="es-VE" sz="4300" b="1" dirty="0" smtClean="0">
                <a:solidFill>
                  <a:schemeClr val="tx2">
                    <a:satMod val="130000"/>
                  </a:schemeClr>
                </a:solidFill>
                <a:effectLst>
                  <a:outerShdw blurRad="50000" dist="30000" dir="5400000" algn="tl" rotWithShape="0">
                    <a:srgbClr val="000000">
                      <a:alpha val="30000"/>
                    </a:srgbClr>
                  </a:outerShdw>
                </a:effectLst>
                <a:ea typeface="+mj-ea"/>
              </a:rPr>
            </a:br>
            <a:r>
              <a:rPr lang="es-VE" b="1" dirty="0" smtClean="0">
                <a:solidFill>
                  <a:schemeClr val="tx2">
                    <a:satMod val="130000"/>
                  </a:schemeClr>
                </a:solidFill>
                <a:effectLst>
                  <a:outerShdw blurRad="50000" dist="30000" dir="5400000" algn="tl" rotWithShape="0">
                    <a:srgbClr val="000000">
                      <a:alpha val="30000"/>
                    </a:srgbClr>
                  </a:outerShdw>
                </a:effectLst>
                <a:ea typeface="+mj-ea"/>
              </a:rPr>
              <a:t>Domingo, 24 de Enero, 2016 a las 10:30:30 UTC </a:t>
            </a:r>
            <a:endParaRPr lang="es-VE"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24377326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9219" name="Picture 18" descr="IRIS_TMlogo.pn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39713" y="76200"/>
            <a:ext cx="903287" cy="927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220" name="TextBox 7"/>
          <p:cNvSpPr txBox="1">
            <a:spLocks noChangeArrowheads="1"/>
          </p:cNvSpPr>
          <p:nvPr/>
        </p:nvSpPr>
        <p:spPr bwMode="auto">
          <a:xfrm>
            <a:off x="457201" y="5463991"/>
            <a:ext cx="8601032" cy="134857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pPr>
              <a:lnSpc>
                <a:spcPts val="2000"/>
              </a:lnSpc>
            </a:pPr>
            <a:r>
              <a:rPr lang="es-ES" sz="1300" dirty="0">
                <a:latin typeface="Arial" panose="020B0604020202020204" pitchFamily="34" charset="0"/>
                <a:cs typeface="Arial" panose="020B0604020202020204" pitchFamily="34" charset="0"/>
              </a:rPr>
              <a:t>La placa del Pacífico converge con y se subduce debajo de la Placa de Norteamérica y comienza su descenso dentro del manto en la Fosa Aleutiana en Alaska, a casi 400 kilómetros al sureste de este terremoto. Las velocidades del movimiento relativo de las placas se extiende de 5,5 cm / año en el Golfo de Alaska hasta 7,8 cm / año en el extremo occidental de la cadena de las islas Aleutianas. La velocidad de subducción en la ubicación de este terremoto es de unos 6,0 cm / año.</a:t>
            </a:r>
            <a:endParaRPr lang="en-US" sz="1300" dirty="0">
              <a:latin typeface="Arial" panose="020B0604020202020204" pitchFamily="34" charset="0"/>
              <a:cs typeface="Arial" panose="020B0604020202020204" pitchFamily="34" charset="0"/>
            </a:endParaRPr>
          </a:p>
        </p:txBody>
      </p:sp>
      <p:grpSp>
        <p:nvGrpSpPr>
          <p:cNvPr id="7" name="Group 6"/>
          <p:cNvGrpSpPr/>
          <p:nvPr/>
        </p:nvGrpSpPr>
        <p:grpSpPr>
          <a:xfrm>
            <a:off x="1524000" y="762000"/>
            <a:ext cx="7086600" cy="4735764"/>
            <a:chOff x="1524000" y="966622"/>
            <a:chExt cx="7315200" cy="4976978"/>
          </a:xfrm>
        </p:grpSpPr>
        <p:pic>
          <p:nvPicPr>
            <p:cNvPr id="2" name="Picture 1" descr="Plates&amp;Rates.tiff"/>
            <p:cNvPicPr>
              <a:picLocks noChangeAspect="1"/>
            </p:cNvPicPr>
            <p:nvPr/>
          </p:nvPicPr>
          <p:blipFill rotWithShape="1">
            <a:blip r:embed="rId4" cstate="screen">
              <a:extLst>
                <a:ext uri="{28A0092B-C50C-407E-A947-70E740481C1C}">
                  <a14:useLocalDpi xmlns:a14="http://schemas.microsoft.com/office/drawing/2010/main"/>
                </a:ext>
              </a:extLst>
            </a:blip>
            <a:srcRect l="1402" t="1855" r="1018" b="1945"/>
            <a:stretch/>
          </p:blipFill>
          <p:spPr>
            <a:xfrm>
              <a:off x="1524000" y="966622"/>
              <a:ext cx="7315200" cy="4976978"/>
            </a:xfrm>
            <a:prstGeom prst="rect">
              <a:avLst/>
            </a:prstGeom>
          </p:spPr>
        </p:pic>
        <p:pic>
          <p:nvPicPr>
            <p:cNvPr id="3" name="Picture 2" descr="PlatesLegen.tiff"/>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934200" y="1066800"/>
              <a:ext cx="1828800" cy="1249491"/>
            </a:xfrm>
            <a:prstGeom prst="rect">
              <a:avLst/>
            </a:prstGeom>
          </p:spPr>
        </p:pic>
      </p:grpSp>
      <p:sp>
        <p:nvSpPr>
          <p:cNvPr id="8" name="TextBox 7"/>
          <p:cNvSpPr txBox="1"/>
          <p:nvPr/>
        </p:nvSpPr>
        <p:spPr>
          <a:xfrm>
            <a:off x="6458022" y="4724400"/>
            <a:ext cx="1537600" cy="830997"/>
          </a:xfrm>
          <a:prstGeom prst="rect">
            <a:avLst/>
          </a:prstGeom>
          <a:noFill/>
        </p:spPr>
        <p:txBody>
          <a:bodyPr wrap="none" rtlCol="0">
            <a:spAutoFit/>
          </a:bodyPr>
          <a:lstStyle/>
          <a:p>
            <a:pPr algn="ctr"/>
            <a:r>
              <a:rPr lang="es-VE" sz="2400" dirty="0" smtClean="0">
                <a:solidFill>
                  <a:schemeClr val="bg1"/>
                </a:solidFill>
              </a:rPr>
              <a:t>Placa del </a:t>
            </a:r>
          </a:p>
          <a:p>
            <a:pPr algn="ctr"/>
            <a:r>
              <a:rPr lang="es-VE" sz="2400" dirty="0" smtClean="0">
                <a:solidFill>
                  <a:schemeClr val="bg1"/>
                </a:solidFill>
              </a:rPr>
              <a:t>Pacífico</a:t>
            </a:r>
            <a:endParaRPr lang="es-VE" sz="2400" dirty="0">
              <a:solidFill>
                <a:schemeClr val="bg1"/>
              </a:solidFill>
            </a:endParaRPr>
          </a:p>
        </p:txBody>
      </p:sp>
      <p:sp>
        <p:nvSpPr>
          <p:cNvPr id="13" name="TextBox 12"/>
          <p:cNvSpPr txBox="1"/>
          <p:nvPr/>
        </p:nvSpPr>
        <p:spPr>
          <a:xfrm>
            <a:off x="3643036" y="1752600"/>
            <a:ext cx="2136162" cy="830997"/>
          </a:xfrm>
          <a:prstGeom prst="rect">
            <a:avLst/>
          </a:prstGeom>
          <a:noFill/>
        </p:spPr>
        <p:txBody>
          <a:bodyPr wrap="none" rtlCol="0">
            <a:spAutoFit/>
          </a:bodyPr>
          <a:lstStyle/>
          <a:p>
            <a:pPr algn="ctr"/>
            <a:r>
              <a:rPr lang="es-VE" sz="2400" dirty="0" smtClean="0">
                <a:solidFill>
                  <a:schemeClr val="bg1"/>
                </a:solidFill>
              </a:rPr>
              <a:t>Placa de </a:t>
            </a:r>
          </a:p>
          <a:p>
            <a:pPr algn="ctr"/>
            <a:r>
              <a:rPr lang="es-VE" sz="2400" dirty="0" smtClean="0">
                <a:solidFill>
                  <a:schemeClr val="bg1"/>
                </a:solidFill>
              </a:rPr>
              <a:t>Norte América</a:t>
            </a:r>
            <a:endParaRPr lang="es-VE" sz="2400" dirty="0">
              <a:solidFill>
                <a:schemeClr val="bg1"/>
              </a:solidFill>
            </a:endParaRPr>
          </a:p>
        </p:txBody>
      </p:sp>
      <p:sp>
        <p:nvSpPr>
          <p:cNvPr id="9" name="TextBox 8"/>
          <p:cNvSpPr txBox="1"/>
          <p:nvPr/>
        </p:nvSpPr>
        <p:spPr>
          <a:xfrm>
            <a:off x="4495800" y="3124200"/>
            <a:ext cx="1386918" cy="523220"/>
          </a:xfrm>
          <a:prstGeom prst="rect">
            <a:avLst/>
          </a:prstGeom>
          <a:noFill/>
        </p:spPr>
        <p:txBody>
          <a:bodyPr wrap="none" rtlCol="0">
            <a:spAutoFit/>
          </a:bodyPr>
          <a:lstStyle/>
          <a:p>
            <a:r>
              <a:rPr lang="es-VE" sz="1400" dirty="0" smtClean="0">
                <a:solidFill>
                  <a:srgbClr val="FFFFFF"/>
                </a:solidFill>
              </a:rPr>
              <a:t>Epicentro</a:t>
            </a:r>
          </a:p>
          <a:p>
            <a:r>
              <a:rPr lang="es-VE" sz="1400" dirty="0" smtClean="0">
                <a:solidFill>
                  <a:srgbClr val="FFFFFF"/>
                </a:solidFill>
              </a:rPr>
              <a:t>16 enero, 2016</a:t>
            </a:r>
            <a:endParaRPr lang="es-VE" sz="1400" dirty="0">
              <a:solidFill>
                <a:srgbClr val="FFFFFF"/>
              </a:solidFill>
            </a:endParaRPr>
          </a:p>
        </p:txBody>
      </p:sp>
      <p:cxnSp>
        <p:nvCxnSpPr>
          <p:cNvPr id="12" name="Straight Arrow Connector 11"/>
          <p:cNvCxnSpPr/>
          <p:nvPr/>
        </p:nvCxnSpPr>
        <p:spPr>
          <a:xfrm flipV="1">
            <a:off x="5410200" y="3200400"/>
            <a:ext cx="609600" cy="15240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5" name="5-Point Star 14"/>
          <p:cNvSpPr/>
          <p:nvPr/>
        </p:nvSpPr>
        <p:spPr>
          <a:xfrm>
            <a:off x="6019800" y="3048000"/>
            <a:ext cx="228600" cy="228600"/>
          </a:xfrm>
          <a:prstGeom prst="star5">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itle 1"/>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r>
              <a:rPr lang="es-VE" sz="2000" b="1"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
            </a:r>
            <a:br>
              <a:rPr lang="es-VE" sz="2000" b="1"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smtClean="0">
                <a:solidFill>
                  <a:schemeClr val="tx2">
                    <a:satMod val="130000"/>
                  </a:schemeClr>
                </a:solidFill>
                <a:effectLst>
                  <a:outerShdw blurRad="50000" dist="30000" dir="5400000" algn="tl" rotWithShape="0">
                    <a:srgbClr val="000000">
                      <a:alpha val="30000"/>
                    </a:srgbClr>
                  </a:outerShdw>
                </a:effectLst>
                <a:ea typeface="+mj-ea"/>
              </a:rPr>
              <a:t>Magnitud 7,1 SUR DE ALASKA</a:t>
            </a:r>
            <a:r>
              <a:rPr lang="es-VE" sz="4300" b="1" dirty="0" smtClean="0">
                <a:solidFill>
                  <a:schemeClr val="tx2">
                    <a:satMod val="130000"/>
                  </a:schemeClr>
                </a:solidFill>
                <a:effectLst>
                  <a:outerShdw blurRad="50000" dist="30000" dir="5400000" algn="tl" rotWithShape="0">
                    <a:srgbClr val="000000">
                      <a:alpha val="30000"/>
                    </a:srgbClr>
                  </a:outerShdw>
                </a:effectLst>
                <a:ea typeface="+mj-ea"/>
              </a:rPr>
              <a:t/>
            </a:r>
            <a:br>
              <a:rPr lang="es-VE" sz="4300" b="1" dirty="0" smtClean="0">
                <a:solidFill>
                  <a:schemeClr val="tx2">
                    <a:satMod val="130000"/>
                  </a:schemeClr>
                </a:solidFill>
                <a:effectLst>
                  <a:outerShdw blurRad="50000" dist="30000" dir="5400000" algn="tl" rotWithShape="0">
                    <a:srgbClr val="000000">
                      <a:alpha val="30000"/>
                    </a:srgbClr>
                  </a:outerShdw>
                </a:effectLst>
                <a:ea typeface="+mj-ea"/>
              </a:rPr>
            </a:br>
            <a:r>
              <a:rPr lang="es-VE" b="1" dirty="0" smtClean="0">
                <a:solidFill>
                  <a:schemeClr val="tx2">
                    <a:satMod val="130000"/>
                  </a:schemeClr>
                </a:solidFill>
                <a:effectLst>
                  <a:outerShdw blurRad="50000" dist="30000" dir="5400000" algn="tl" rotWithShape="0">
                    <a:srgbClr val="000000">
                      <a:alpha val="30000"/>
                    </a:srgbClr>
                  </a:outerShdw>
                </a:effectLst>
                <a:ea typeface="+mj-ea"/>
              </a:rPr>
              <a:t>Domingo, 24 de Enero, 2016 a las 10:30:30 UTC </a:t>
            </a:r>
            <a:endParaRPr lang="es-VE"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122736143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9219" name="Picture 18" descr="IRIS_TMlogo.pn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39713" y="76200"/>
            <a:ext cx="903287" cy="927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220" name="TextBox 7"/>
          <p:cNvSpPr txBox="1">
            <a:spLocks noChangeArrowheads="1"/>
          </p:cNvSpPr>
          <p:nvPr/>
        </p:nvSpPr>
        <p:spPr bwMode="auto">
          <a:xfrm>
            <a:off x="457200" y="5644515"/>
            <a:ext cx="8763000" cy="98488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s-ES" sz="1450" dirty="0">
                <a:latin typeface="Arial" panose="020B0604020202020204" pitchFamily="34" charset="0"/>
                <a:cs typeface="Arial" panose="020B0604020202020204" pitchFamily="34" charset="0"/>
              </a:rPr>
              <a:t>Dos características ampliamente incomprendidas de la Placa de Norteamérica se ilustran en la parte superior</a:t>
            </a:r>
            <a:r>
              <a:rPr lang="es-ES" sz="1450" dirty="0" smtClean="0">
                <a:latin typeface="Arial" panose="020B0604020202020204" pitchFamily="34" charset="0"/>
                <a:cs typeface="Arial" panose="020B0604020202020204" pitchFamily="34" charset="0"/>
              </a:rPr>
              <a:t>:</a:t>
            </a:r>
            <a:endParaRPr lang="es-ES" sz="1450" dirty="0">
              <a:latin typeface="Arial" panose="020B0604020202020204" pitchFamily="34" charset="0"/>
              <a:cs typeface="Arial" panose="020B0604020202020204" pitchFamily="34" charset="0"/>
            </a:endParaRPr>
          </a:p>
          <a:p>
            <a:r>
              <a:rPr lang="es-ES" sz="1450" dirty="0">
                <a:latin typeface="Arial" panose="020B0604020202020204" pitchFamily="34" charset="0"/>
                <a:cs typeface="Arial" panose="020B0604020202020204" pitchFamily="34" charset="0"/>
              </a:rPr>
              <a:t>(1) La Placa de Norteamérica incluye el este de Siberia y la península de Kamchatka;  </a:t>
            </a:r>
          </a:p>
          <a:p>
            <a:r>
              <a:rPr lang="es-ES" sz="1450" dirty="0">
                <a:latin typeface="Arial" panose="020B0604020202020204" pitchFamily="34" charset="0"/>
                <a:cs typeface="Arial" panose="020B0604020202020204" pitchFamily="34" charset="0"/>
              </a:rPr>
              <a:t>(2) La Placa de Norteamérica en el área oeste del Estrecho de Bering es limitada por corteza oceánica.</a:t>
            </a:r>
          </a:p>
        </p:txBody>
      </p:sp>
      <p:pic>
        <p:nvPicPr>
          <p:cNvPr id="5" name="Picture 4" descr="CrustMap.tiff"/>
          <p:cNvPicPr>
            <a:picLocks noChangeAspect="1"/>
          </p:cNvPicPr>
          <p:nvPr/>
        </p:nvPicPr>
        <p:blipFill rotWithShape="1">
          <a:blip r:embed="rId4" cstate="screen">
            <a:extLst>
              <a:ext uri="{28A0092B-C50C-407E-A947-70E740481C1C}">
                <a14:useLocalDpi xmlns:a14="http://schemas.microsoft.com/office/drawing/2010/main"/>
              </a:ext>
            </a:extLst>
          </a:blip>
          <a:srcRect l="1182" t="2484" r="1559" b="1760"/>
          <a:stretch/>
        </p:blipFill>
        <p:spPr>
          <a:xfrm>
            <a:off x="1295400" y="932016"/>
            <a:ext cx="7315200" cy="4680237"/>
          </a:xfrm>
          <a:prstGeom prst="rect">
            <a:avLst/>
          </a:prstGeom>
        </p:spPr>
      </p:pic>
      <p:sp>
        <p:nvSpPr>
          <p:cNvPr id="8" name="Title 1"/>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r>
              <a:rPr lang="es-VE" sz="2000" b="1"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
            </a:r>
            <a:br>
              <a:rPr lang="es-VE" sz="2000" b="1"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smtClean="0">
                <a:solidFill>
                  <a:schemeClr val="tx2">
                    <a:satMod val="130000"/>
                  </a:schemeClr>
                </a:solidFill>
                <a:effectLst>
                  <a:outerShdw blurRad="50000" dist="30000" dir="5400000" algn="tl" rotWithShape="0">
                    <a:srgbClr val="000000">
                      <a:alpha val="30000"/>
                    </a:srgbClr>
                  </a:outerShdw>
                </a:effectLst>
                <a:ea typeface="+mj-ea"/>
              </a:rPr>
              <a:t>Magnitud 7,1 SUR DE ALASKA</a:t>
            </a:r>
            <a:r>
              <a:rPr lang="es-VE" sz="4300" b="1" dirty="0" smtClean="0">
                <a:solidFill>
                  <a:schemeClr val="tx2">
                    <a:satMod val="130000"/>
                  </a:schemeClr>
                </a:solidFill>
                <a:effectLst>
                  <a:outerShdw blurRad="50000" dist="30000" dir="5400000" algn="tl" rotWithShape="0">
                    <a:srgbClr val="000000">
                      <a:alpha val="30000"/>
                    </a:srgbClr>
                  </a:outerShdw>
                </a:effectLst>
                <a:ea typeface="+mj-ea"/>
              </a:rPr>
              <a:t/>
            </a:r>
            <a:br>
              <a:rPr lang="es-VE" sz="4300" b="1" dirty="0" smtClean="0">
                <a:solidFill>
                  <a:schemeClr val="tx2">
                    <a:satMod val="130000"/>
                  </a:schemeClr>
                </a:solidFill>
                <a:effectLst>
                  <a:outerShdw blurRad="50000" dist="30000" dir="5400000" algn="tl" rotWithShape="0">
                    <a:srgbClr val="000000">
                      <a:alpha val="30000"/>
                    </a:srgbClr>
                  </a:outerShdw>
                </a:effectLst>
                <a:ea typeface="+mj-ea"/>
              </a:rPr>
            </a:br>
            <a:r>
              <a:rPr lang="es-VE" b="1" dirty="0" smtClean="0">
                <a:solidFill>
                  <a:schemeClr val="tx2">
                    <a:satMod val="130000"/>
                  </a:schemeClr>
                </a:solidFill>
                <a:effectLst>
                  <a:outerShdw blurRad="50000" dist="30000" dir="5400000" algn="tl" rotWithShape="0">
                    <a:srgbClr val="000000">
                      <a:alpha val="30000"/>
                    </a:srgbClr>
                  </a:outerShdw>
                </a:effectLst>
                <a:ea typeface="+mj-ea"/>
              </a:rPr>
              <a:t>Domingo, 24 de Enero, 2016 a las 10:30:30 UTC </a:t>
            </a:r>
            <a:endParaRPr lang="es-VE"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338568438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9219" name="Picture 18" descr="IRIS_TMlogo.pn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39713" y="76200"/>
            <a:ext cx="903287" cy="927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 name="Picture 11" descr="Plates&amp;Rates.tiff"/>
          <p:cNvPicPr>
            <a:picLocks noChangeAspect="1"/>
          </p:cNvPicPr>
          <p:nvPr/>
        </p:nvPicPr>
        <p:blipFill rotWithShape="1">
          <a:blip r:embed="rId4" cstate="screen">
            <a:extLst>
              <a:ext uri="{28A0092B-C50C-407E-A947-70E740481C1C}">
                <a14:useLocalDpi xmlns:a14="http://schemas.microsoft.com/office/drawing/2010/main"/>
              </a:ext>
            </a:extLst>
          </a:blip>
          <a:srcRect l="1402" t="1855" r="1018" b="1945"/>
          <a:stretch/>
        </p:blipFill>
        <p:spPr>
          <a:xfrm>
            <a:off x="1371600" y="762000"/>
            <a:ext cx="7315200" cy="4976978"/>
          </a:xfrm>
          <a:prstGeom prst="rect">
            <a:avLst/>
          </a:prstGeom>
        </p:spPr>
      </p:pic>
      <p:pic>
        <p:nvPicPr>
          <p:cNvPr id="5" name="Picture 4" descr="SteepXS.tiff"/>
          <p:cNvPicPr>
            <a:picLocks noChangeAspect="1"/>
          </p:cNvPicPr>
          <p:nvPr/>
        </p:nvPicPr>
        <p:blipFill rotWithShape="1">
          <a:blip r:embed="rId5" cstate="screen">
            <a:extLst>
              <a:ext uri="{28A0092B-C50C-407E-A947-70E740481C1C}">
                <a14:useLocalDpi xmlns:a14="http://schemas.microsoft.com/office/drawing/2010/main"/>
              </a:ext>
            </a:extLst>
          </a:blip>
          <a:srcRect l="4811" t="16096" r="6838" b="6899"/>
          <a:stretch/>
        </p:blipFill>
        <p:spPr>
          <a:xfrm>
            <a:off x="1447800" y="838200"/>
            <a:ext cx="2535776" cy="1828800"/>
          </a:xfrm>
          <a:prstGeom prst="rect">
            <a:avLst/>
          </a:prstGeom>
          <a:ln w="19050" cmpd="sng">
            <a:solidFill>
              <a:schemeClr val="bg1"/>
            </a:solidFill>
          </a:ln>
        </p:spPr>
      </p:pic>
      <p:pic>
        <p:nvPicPr>
          <p:cNvPr id="6" name="Picture 5" descr="ShallowXS.tiff"/>
          <p:cNvPicPr>
            <a:picLocks noChangeAspect="1"/>
          </p:cNvPicPr>
          <p:nvPr/>
        </p:nvPicPr>
        <p:blipFill rotWithShape="1">
          <a:blip r:embed="rId6" cstate="screen">
            <a:extLst>
              <a:ext uri="{28A0092B-C50C-407E-A947-70E740481C1C}">
                <a14:useLocalDpi xmlns:a14="http://schemas.microsoft.com/office/drawing/2010/main"/>
              </a:ext>
            </a:extLst>
          </a:blip>
          <a:srcRect l="3712" t="10991" r="3972" b="11459"/>
          <a:stretch/>
        </p:blipFill>
        <p:spPr>
          <a:xfrm>
            <a:off x="5447353" y="838200"/>
            <a:ext cx="3163247" cy="1828800"/>
          </a:xfrm>
          <a:prstGeom prst="rect">
            <a:avLst/>
          </a:prstGeom>
          <a:ln w="19050" cmpd="sng">
            <a:solidFill>
              <a:schemeClr val="bg1"/>
            </a:solidFill>
          </a:ln>
        </p:spPr>
      </p:pic>
      <p:sp>
        <p:nvSpPr>
          <p:cNvPr id="7" name="Rectangle 6"/>
          <p:cNvSpPr/>
          <p:nvPr/>
        </p:nvSpPr>
        <p:spPr>
          <a:xfrm>
            <a:off x="2286000" y="3581400"/>
            <a:ext cx="1066800" cy="914400"/>
          </a:xfrm>
          <a:prstGeom prst="rect">
            <a:avLst/>
          </a:prstGeom>
          <a:noFill/>
          <a:ln w="28575" cmpd="sng">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Up Arrow 7"/>
          <p:cNvSpPr/>
          <p:nvPr/>
        </p:nvSpPr>
        <p:spPr>
          <a:xfrm>
            <a:off x="2590800" y="2514600"/>
            <a:ext cx="533400" cy="1066800"/>
          </a:xfrm>
          <a:prstGeom prst="upArrow">
            <a:avLst/>
          </a:prstGeom>
          <a:gradFill flip="none" rotWithShape="1">
            <a:gsLst>
              <a:gs pos="0">
                <a:schemeClr val="bg1"/>
              </a:gs>
              <a:gs pos="100000">
                <a:srgbClr val="000000"/>
              </a:gs>
            </a:gsLst>
            <a:lin ang="16200000" scaled="0"/>
            <a:tileRect/>
          </a:gradFill>
          <a:ln w="28575" cmpd="sng">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5715000" y="3048000"/>
            <a:ext cx="1066800" cy="914400"/>
          </a:xfrm>
          <a:prstGeom prst="rect">
            <a:avLst/>
          </a:prstGeom>
          <a:noFill/>
          <a:ln w="28575" cmpd="sng">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Up Arrow 17"/>
          <p:cNvSpPr/>
          <p:nvPr/>
        </p:nvSpPr>
        <p:spPr>
          <a:xfrm>
            <a:off x="6324600" y="2286000"/>
            <a:ext cx="533400" cy="762000"/>
          </a:xfrm>
          <a:prstGeom prst="upArrow">
            <a:avLst/>
          </a:prstGeom>
          <a:gradFill flip="none" rotWithShape="1">
            <a:gsLst>
              <a:gs pos="0">
                <a:schemeClr val="bg1"/>
              </a:gs>
              <a:gs pos="100000">
                <a:srgbClr val="000000"/>
              </a:gs>
            </a:gsLst>
            <a:lin ang="16200000" scaled="0"/>
            <a:tileRect/>
          </a:gradFill>
          <a:ln w="28575" cmpd="sng">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TextBox 7"/>
          <p:cNvSpPr txBox="1">
            <a:spLocks noChangeArrowheads="1"/>
          </p:cNvSpPr>
          <p:nvPr/>
        </p:nvSpPr>
        <p:spPr bwMode="auto">
          <a:xfrm>
            <a:off x="239713" y="5736325"/>
            <a:ext cx="8893175" cy="111825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pPr>
              <a:lnSpc>
                <a:spcPts val="2000"/>
              </a:lnSpc>
            </a:pPr>
            <a:r>
              <a:rPr lang="es-ES" sz="1400" dirty="0">
                <a:latin typeface="Arial" panose="020B0604020202020204" pitchFamily="34" charset="0"/>
                <a:cs typeface="Arial" panose="020B0604020202020204" pitchFamily="34" charset="0"/>
              </a:rPr>
              <a:t>Debajo de las Islas Aleutianas occidentales donde la corteza de la Placa Norteamericana es oceánica, La Placa del Pacífico se subduce en un ángulo pronunciado como se muestra en el diagramas insertados. La Placa del Pacífico se subduce en un ángulo menos profundo debajo de la Placa de Norteamérica en la región del Golfo de Alaska, donde la Placa de Norteamérica es limitada por una  corteza continental más gruesa.</a:t>
            </a:r>
            <a:endParaRPr lang="en-US" sz="1400" dirty="0">
              <a:latin typeface="Arial" panose="020B0604020202020204" pitchFamily="34" charset="0"/>
              <a:cs typeface="Arial" panose="020B0604020202020204" pitchFamily="34" charset="0"/>
            </a:endParaRPr>
          </a:p>
        </p:txBody>
      </p:sp>
      <p:sp>
        <p:nvSpPr>
          <p:cNvPr id="20" name="TextBox 19"/>
          <p:cNvSpPr txBox="1"/>
          <p:nvPr/>
        </p:nvSpPr>
        <p:spPr>
          <a:xfrm>
            <a:off x="4343400" y="3134380"/>
            <a:ext cx="1386918" cy="523220"/>
          </a:xfrm>
          <a:prstGeom prst="rect">
            <a:avLst/>
          </a:prstGeom>
          <a:noFill/>
        </p:spPr>
        <p:txBody>
          <a:bodyPr wrap="none" rtlCol="0">
            <a:spAutoFit/>
          </a:bodyPr>
          <a:lstStyle/>
          <a:p>
            <a:r>
              <a:rPr lang="es-VE" sz="1400" dirty="0" smtClean="0">
                <a:solidFill>
                  <a:srgbClr val="FFFFFF"/>
                </a:solidFill>
              </a:rPr>
              <a:t>Epicentro</a:t>
            </a:r>
          </a:p>
          <a:p>
            <a:r>
              <a:rPr lang="es-VE" sz="1400" dirty="0" smtClean="0">
                <a:solidFill>
                  <a:srgbClr val="FFFFFF"/>
                </a:solidFill>
              </a:rPr>
              <a:t>16 enero, 2016</a:t>
            </a:r>
            <a:endParaRPr lang="es-VE" sz="1400" dirty="0">
              <a:solidFill>
                <a:srgbClr val="FFFFFF"/>
              </a:solidFill>
            </a:endParaRPr>
          </a:p>
        </p:txBody>
      </p:sp>
      <p:cxnSp>
        <p:nvCxnSpPr>
          <p:cNvPr id="21" name="Straight Arrow Connector 20"/>
          <p:cNvCxnSpPr/>
          <p:nvPr/>
        </p:nvCxnSpPr>
        <p:spPr>
          <a:xfrm flipV="1">
            <a:off x="5257800" y="3210580"/>
            <a:ext cx="609600" cy="15240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2" name="5-Point Star 21"/>
          <p:cNvSpPr/>
          <p:nvPr/>
        </p:nvSpPr>
        <p:spPr>
          <a:xfrm>
            <a:off x="5867400" y="3058180"/>
            <a:ext cx="228600" cy="228600"/>
          </a:xfrm>
          <a:prstGeom prst="star5">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Title 1"/>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r>
              <a:rPr lang="es-VE" sz="2000" b="1"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
            </a:r>
            <a:br>
              <a:rPr lang="es-VE" sz="2000" b="1"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smtClean="0">
                <a:solidFill>
                  <a:schemeClr val="tx2">
                    <a:satMod val="130000"/>
                  </a:schemeClr>
                </a:solidFill>
                <a:effectLst>
                  <a:outerShdw blurRad="50000" dist="30000" dir="5400000" algn="tl" rotWithShape="0">
                    <a:srgbClr val="000000">
                      <a:alpha val="30000"/>
                    </a:srgbClr>
                  </a:outerShdw>
                </a:effectLst>
                <a:ea typeface="+mj-ea"/>
              </a:rPr>
              <a:t>Magnitud 7,1 SUR DE ALASKA</a:t>
            </a:r>
            <a:r>
              <a:rPr lang="es-VE" sz="4300" b="1" dirty="0" smtClean="0">
                <a:solidFill>
                  <a:schemeClr val="tx2">
                    <a:satMod val="130000"/>
                  </a:schemeClr>
                </a:solidFill>
                <a:effectLst>
                  <a:outerShdw blurRad="50000" dist="30000" dir="5400000" algn="tl" rotWithShape="0">
                    <a:srgbClr val="000000">
                      <a:alpha val="30000"/>
                    </a:srgbClr>
                  </a:outerShdw>
                </a:effectLst>
                <a:ea typeface="+mj-ea"/>
              </a:rPr>
              <a:t/>
            </a:r>
            <a:br>
              <a:rPr lang="es-VE" sz="4300" b="1" dirty="0" smtClean="0">
                <a:solidFill>
                  <a:schemeClr val="tx2">
                    <a:satMod val="130000"/>
                  </a:schemeClr>
                </a:solidFill>
                <a:effectLst>
                  <a:outerShdw blurRad="50000" dist="30000" dir="5400000" algn="tl" rotWithShape="0">
                    <a:srgbClr val="000000">
                      <a:alpha val="30000"/>
                    </a:srgbClr>
                  </a:outerShdw>
                </a:effectLst>
                <a:ea typeface="+mj-ea"/>
              </a:rPr>
            </a:br>
            <a:r>
              <a:rPr lang="es-VE" b="1" dirty="0" smtClean="0">
                <a:solidFill>
                  <a:schemeClr val="tx2">
                    <a:satMod val="130000"/>
                  </a:schemeClr>
                </a:solidFill>
                <a:effectLst>
                  <a:outerShdw blurRad="50000" dist="30000" dir="5400000" algn="tl" rotWithShape="0">
                    <a:srgbClr val="000000">
                      <a:alpha val="30000"/>
                    </a:srgbClr>
                  </a:outerShdw>
                </a:effectLst>
                <a:ea typeface="+mj-ea"/>
              </a:rPr>
              <a:t>Domingo, 24 de Enero, 2016 a las 10:30:30 UTC </a:t>
            </a:r>
            <a:endParaRPr lang="es-VE"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37809185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9219" name="Picture 18" descr="IRIS_TMlogo.pn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39713" y="76200"/>
            <a:ext cx="903287" cy="927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220" name="TextBox 7"/>
          <p:cNvSpPr txBox="1">
            <a:spLocks noChangeArrowheads="1"/>
          </p:cNvSpPr>
          <p:nvPr/>
        </p:nvSpPr>
        <p:spPr bwMode="auto">
          <a:xfrm>
            <a:off x="239713" y="1183700"/>
            <a:ext cx="3733319" cy="31393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s-ES" sz="1800" dirty="0">
                <a:latin typeface="Arial" panose="020B0604020202020204" pitchFamily="34" charset="0"/>
                <a:cs typeface="Arial" panose="020B0604020202020204" pitchFamily="34" charset="0"/>
              </a:rPr>
              <a:t>Los Epicentros se muestran en un mapa de sismicidad histórica regional para terremotos de magnitud superior a 4 desde 2001.</a:t>
            </a:r>
          </a:p>
          <a:p>
            <a:endParaRPr lang="es-ES" sz="1800" dirty="0">
              <a:latin typeface="Arial" panose="020B0604020202020204" pitchFamily="34" charset="0"/>
              <a:cs typeface="Arial" panose="020B0604020202020204" pitchFamily="34" charset="0"/>
            </a:endParaRPr>
          </a:p>
          <a:p>
            <a:r>
              <a:rPr lang="es-ES" sz="1800" dirty="0">
                <a:latin typeface="Arial" panose="020B0604020202020204" pitchFamily="34" charset="0"/>
                <a:cs typeface="Arial" panose="020B0604020202020204" pitchFamily="34" charset="0"/>
              </a:rPr>
              <a:t>En el corte transversal de la parte inferior, terremotos intermedios y profundos dentro de la Placa del Pacífico ilustran su ángulo de subducción por debajo de la Placa Norteamericana.</a:t>
            </a:r>
            <a:endParaRPr lang="es-ES" sz="1800" dirty="0">
              <a:latin typeface="Arial" panose="020B0604020202020204" pitchFamily="34" charset="0"/>
              <a:cs typeface="Arial" panose="020B0604020202020204" pitchFamily="34" charset="0"/>
            </a:endParaRPr>
          </a:p>
        </p:txBody>
      </p:sp>
      <p:pic>
        <p:nvPicPr>
          <p:cNvPr id="5" name="Picture 4" descr="IEB Map with inset.jp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73032" y="1295400"/>
            <a:ext cx="4866167" cy="4184904"/>
          </a:xfrm>
          <a:prstGeom prst="rect">
            <a:avLst/>
          </a:prstGeom>
        </p:spPr>
      </p:pic>
      <p:pic>
        <p:nvPicPr>
          <p:cNvPr id="6" name="Picture 5" descr="IEB xsect.jp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31800" y="4648200"/>
            <a:ext cx="3835570" cy="1905000"/>
          </a:xfrm>
          <a:prstGeom prst="rect">
            <a:avLst/>
          </a:prstGeom>
          <a:ln w="19050" cmpd="sng">
            <a:solidFill>
              <a:srgbClr val="FFFFFF"/>
            </a:solidFill>
          </a:ln>
        </p:spPr>
      </p:pic>
      <p:sp>
        <p:nvSpPr>
          <p:cNvPr id="10" name="TextBox 9"/>
          <p:cNvSpPr txBox="1"/>
          <p:nvPr/>
        </p:nvSpPr>
        <p:spPr>
          <a:xfrm>
            <a:off x="4343400" y="5750004"/>
            <a:ext cx="4789488" cy="1107996"/>
          </a:xfrm>
          <a:prstGeom prst="rect">
            <a:avLst/>
          </a:prstGeom>
          <a:noFill/>
        </p:spPr>
        <p:txBody>
          <a:bodyPr wrap="square" rtlCol="0">
            <a:spAutoFit/>
          </a:bodyPr>
          <a:lstStyle/>
          <a:p>
            <a:r>
              <a:rPr lang="es-VE" sz="1600" i="1" dirty="0" smtClean="0"/>
              <a:t>Mapa generado utilizando </a:t>
            </a:r>
          </a:p>
          <a:p>
            <a:r>
              <a:rPr lang="es-VE" sz="1600" i="1" dirty="0" smtClean="0"/>
              <a:t>El Visualizador de Terremotos Interactivo de IRIS </a:t>
            </a:r>
          </a:p>
          <a:p>
            <a:r>
              <a:rPr lang="es-VE" sz="1600" i="1" dirty="0" smtClean="0"/>
              <a:t>(http://ds.iris.edu/ieb/)</a:t>
            </a:r>
          </a:p>
          <a:p>
            <a:endParaRPr lang="es-VE" dirty="0"/>
          </a:p>
        </p:txBody>
      </p:sp>
      <p:sp>
        <p:nvSpPr>
          <p:cNvPr id="11" name="Title 1"/>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r>
              <a:rPr lang="es-VE" sz="2000" b="1"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
            </a:r>
            <a:br>
              <a:rPr lang="es-VE" sz="2000" b="1"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smtClean="0">
                <a:solidFill>
                  <a:schemeClr val="tx2">
                    <a:satMod val="130000"/>
                  </a:schemeClr>
                </a:solidFill>
                <a:effectLst>
                  <a:outerShdw blurRad="50000" dist="30000" dir="5400000" algn="tl" rotWithShape="0">
                    <a:srgbClr val="000000">
                      <a:alpha val="30000"/>
                    </a:srgbClr>
                  </a:outerShdw>
                </a:effectLst>
                <a:ea typeface="+mj-ea"/>
              </a:rPr>
              <a:t>Magnitud 7,1 SUR DE ALASKA</a:t>
            </a:r>
            <a:r>
              <a:rPr lang="es-VE" sz="4300" b="1" dirty="0" smtClean="0">
                <a:solidFill>
                  <a:schemeClr val="tx2">
                    <a:satMod val="130000"/>
                  </a:schemeClr>
                </a:solidFill>
                <a:effectLst>
                  <a:outerShdw blurRad="50000" dist="30000" dir="5400000" algn="tl" rotWithShape="0">
                    <a:srgbClr val="000000">
                      <a:alpha val="30000"/>
                    </a:srgbClr>
                  </a:outerShdw>
                </a:effectLst>
                <a:ea typeface="+mj-ea"/>
              </a:rPr>
              <a:t/>
            </a:r>
            <a:br>
              <a:rPr lang="es-VE" sz="4300" b="1" dirty="0" smtClean="0">
                <a:solidFill>
                  <a:schemeClr val="tx2">
                    <a:satMod val="130000"/>
                  </a:schemeClr>
                </a:solidFill>
                <a:effectLst>
                  <a:outerShdw blurRad="50000" dist="30000" dir="5400000" algn="tl" rotWithShape="0">
                    <a:srgbClr val="000000">
                      <a:alpha val="30000"/>
                    </a:srgbClr>
                  </a:outerShdw>
                </a:effectLst>
                <a:ea typeface="+mj-ea"/>
              </a:rPr>
            </a:br>
            <a:r>
              <a:rPr lang="es-VE" b="1" dirty="0" smtClean="0">
                <a:solidFill>
                  <a:schemeClr val="tx2">
                    <a:satMod val="130000"/>
                  </a:schemeClr>
                </a:solidFill>
                <a:effectLst>
                  <a:outerShdw blurRad="50000" dist="30000" dir="5400000" algn="tl" rotWithShape="0">
                    <a:srgbClr val="000000">
                      <a:alpha val="30000"/>
                    </a:srgbClr>
                  </a:outerShdw>
                </a:effectLst>
                <a:ea typeface="+mj-ea"/>
              </a:rPr>
              <a:t>Domingo, 24 de Enero, 2016 a las 10:30:30 UTC </a:t>
            </a:r>
            <a:endParaRPr lang="es-VE" dirty="0">
              <a:solidFill>
                <a:schemeClr val="tx2">
                  <a:satMod val="130000"/>
                </a:schemeClr>
              </a:solidFill>
              <a:effectLst>
                <a:outerShdw blurRad="50000" dist="30000" dir="5400000" algn="tl" rotWithShape="0">
                  <a:srgbClr val="000000">
                    <a:alpha val="30000"/>
                  </a:srgbClr>
                </a:outerShdw>
              </a:effectLst>
              <a:ea typeface="+mj-ea"/>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5363" name="Picture 18" descr="IRIS_TMlogo.pn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39713" y="76200"/>
            <a:ext cx="903287" cy="927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5365" name="TextBox 8"/>
          <p:cNvSpPr txBox="1">
            <a:spLocks noChangeArrowheads="1"/>
          </p:cNvSpPr>
          <p:nvPr/>
        </p:nvSpPr>
        <p:spPr bwMode="auto">
          <a:xfrm>
            <a:off x="3522188" y="5181600"/>
            <a:ext cx="5410200" cy="16004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pPr eaLnBrk="1" hangingPunct="1"/>
            <a:r>
              <a:rPr lang="es-ES" sz="1400" dirty="0">
                <a:latin typeface="Arial" charset="0"/>
              </a:rPr>
              <a:t>Áreas sombreadas muestran el cuadrante de la esfera focal en la cual los primeros movimientos de las ondas P están alejas de la fuente, y las áreas sin sombra muestran los cuadrantes en la cual los primeros movimientos de las ondas P se acercan a la fuente. Las letras representan los ejes de máximo esfuerzo </a:t>
            </a:r>
            <a:r>
              <a:rPr lang="es-ES" sz="1400" dirty="0" err="1">
                <a:latin typeface="Arial" charset="0"/>
              </a:rPr>
              <a:t>compresional</a:t>
            </a:r>
            <a:r>
              <a:rPr lang="es-ES" sz="1400" dirty="0">
                <a:latin typeface="Arial" charset="0"/>
              </a:rPr>
              <a:t> (P) y el eje de máximo esfuerzo extensional (en blanco, llamado (T) como resultado del terremoto.</a:t>
            </a:r>
            <a:endParaRPr lang="es-ES" sz="1400" dirty="0">
              <a:latin typeface="Arial" charset="0"/>
            </a:endParaRPr>
          </a:p>
        </p:txBody>
      </p:sp>
      <p:sp>
        <p:nvSpPr>
          <p:cNvPr id="15366" name="TextBox 11"/>
          <p:cNvSpPr txBox="1">
            <a:spLocks noChangeArrowheads="1"/>
          </p:cNvSpPr>
          <p:nvPr/>
        </p:nvSpPr>
        <p:spPr bwMode="auto">
          <a:xfrm>
            <a:off x="304800" y="6477000"/>
            <a:ext cx="3709988"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pPr eaLnBrk="1" hangingPunct="1"/>
            <a:r>
              <a:rPr lang="es-VE" altLang="en-US" sz="1400" i="1" dirty="0">
                <a:latin typeface="Arial" panose="020B0604020202020204" pitchFamily="34" charset="0"/>
                <a:ea typeface="MS PGothic" pitchFamily="34" charset="-128"/>
              </a:rPr>
              <a:t>Solución Momento Sísmico-</a:t>
            </a:r>
            <a:r>
              <a:rPr lang="es-VE" altLang="en-US" sz="1400" i="1" dirty="0" err="1">
                <a:latin typeface="Arial" panose="020B0604020202020204" pitchFamily="34" charset="0"/>
                <a:ea typeface="MS PGothic" pitchFamily="34" charset="-128"/>
              </a:rPr>
              <a:t>Centroide</a:t>
            </a:r>
            <a:endParaRPr lang="en-US" altLang="en-US" sz="1800" i="1" dirty="0">
              <a:latin typeface="Arial" panose="020B0604020202020204" pitchFamily="34" charset="0"/>
              <a:ea typeface="MS PGothic" pitchFamily="34" charset="-128"/>
            </a:endParaRPr>
          </a:p>
          <a:p>
            <a:pPr eaLnBrk="1" hangingPunct="1"/>
            <a:endParaRPr lang="en-US" sz="1400" i="1" dirty="0">
              <a:latin typeface="Arial" charset="0"/>
            </a:endParaRPr>
          </a:p>
        </p:txBody>
      </p:sp>
      <p:pic>
        <p:nvPicPr>
          <p:cNvPr id="15367" name="Picture 4"/>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3962400" y="4587875"/>
            <a:ext cx="4518025" cy="5508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5370" name="Picture 2"/>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3962400" y="2971800"/>
            <a:ext cx="4464050" cy="1581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6"/>
          <a:stretch>
            <a:fillRect/>
          </a:stretch>
        </p:blipFill>
        <p:spPr>
          <a:xfrm>
            <a:off x="239713" y="3975100"/>
            <a:ext cx="3130075" cy="2451100"/>
          </a:xfrm>
          <a:prstGeom prst="rect">
            <a:avLst/>
          </a:prstGeom>
        </p:spPr>
      </p:pic>
      <p:sp>
        <p:nvSpPr>
          <p:cNvPr id="3" name="TextBox 2"/>
          <p:cNvSpPr txBox="1"/>
          <p:nvPr/>
        </p:nvSpPr>
        <p:spPr>
          <a:xfrm>
            <a:off x="239713" y="1054100"/>
            <a:ext cx="7913687" cy="1754326"/>
          </a:xfrm>
          <a:prstGeom prst="rect">
            <a:avLst/>
          </a:prstGeom>
          <a:noFill/>
        </p:spPr>
        <p:txBody>
          <a:bodyPr wrap="square" rtlCol="0">
            <a:spAutoFit/>
          </a:bodyPr>
          <a:lstStyle/>
          <a:p>
            <a:r>
              <a:rPr lang="es-ES" dirty="0"/>
              <a:t>Según el Servicio Geológico de los EEUU, este terremoto se produjo como resultado de una falla lateral a profundidades intermedias, dentro de la litósfera subducida de la Placa del Pacífico. El mecanismo y la profundidad del sismo son consistentes con su ocurrencia en el interior de la Placa del Pacífico subducida, en lugar del límite de placa de empuje menos profunda, por lo tanto un proceso diferente que el gran terremoto de Alaska </a:t>
            </a:r>
            <a:r>
              <a:rPr lang="es-ES" dirty="0" smtClean="0"/>
              <a:t>en 1,964</a:t>
            </a:r>
            <a:r>
              <a:rPr lang="es-ES" dirty="0"/>
              <a:t>.</a:t>
            </a:r>
            <a:endParaRPr lang="en-US" dirty="0" smtClean="0"/>
          </a:p>
        </p:txBody>
      </p:sp>
      <p:sp>
        <p:nvSpPr>
          <p:cNvPr id="11" name="Title 1"/>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r>
              <a:rPr lang="es-VE" sz="2000" b="1"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
            </a:r>
            <a:br>
              <a:rPr lang="es-VE" sz="2000" b="1"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dirty="0" smtClean="0">
                <a:solidFill>
                  <a:schemeClr val="tx2">
                    <a:satMod val="130000"/>
                  </a:schemeClr>
                </a:solidFill>
                <a:effectLst>
                  <a:outerShdw blurRad="50000" dist="30000" dir="5400000" algn="tl" rotWithShape="0">
                    <a:srgbClr val="000000">
                      <a:alpha val="30000"/>
                    </a:srgbClr>
                  </a:outerShdw>
                </a:effectLst>
                <a:ea typeface="+mj-ea"/>
              </a:rPr>
              <a:t>Magnitud 7,1 SUR DE ALASKA</a:t>
            </a:r>
            <a:r>
              <a:rPr lang="es-VE" sz="4300" b="1" dirty="0" smtClean="0">
                <a:solidFill>
                  <a:schemeClr val="tx2">
                    <a:satMod val="130000"/>
                  </a:schemeClr>
                </a:solidFill>
                <a:effectLst>
                  <a:outerShdw blurRad="50000" dist="30000" dir="5400000" algn="tl" rotWithShape="0">
                    <a:srgbClr val="000000">
                      <a:alpha val="30000"/>
                    </a:srgbClr>
                  </a:outerShdw>
                </a:effectLst>
                <a:ea typeface="+mj-ea"/>
              </a:rPr>
              <a:t/>
            </a:r>
            <a:br>
              <a:rPr lang="es-VE" sz="4300" b="1" dirty="0" smtClean="0">
                <a:solidFill>
                  <a:schemeClr val="tx2">
                    <a:satMod val="130000"/>
                  </a:schemeClr>
                </a:solidFill>
                <a:effectLst>
                  <a:outerShdw blurRad="50000" dist="30000" dir="5400000" algn="tl" rotWithShape="0">
                    <a:srgbClr val="000000">
                      <a:alpha val="30000"/>
                    </a:srgbClr>
                  </a:outerShdw>
                </a:effectLst>
                <a:ea typeface="+mj-ea"/>
              </a:rPr>
            </a:br>
            <a:r>
              <a:rPr lang="es-VE" b="1" dirty="0" smtClean="0">
                <a:solidFill>
                  <a:schemeClr val="tx2">
                    <a:satMod val="130000"/>
                  </a:schemeClr>
                </a:solidFill>
                <a:effectLst>
                  <a:outerShdw blurRad="50000" dist="30000" dir="5400000" algn="tl" rotWithShape="0">
                    <a:srgbClr val="000000">
                      <a:alpha val="30000"/>
                    </a:srgbClr>
                  </a:outerShdw>
                </a:effectLst>
                <a:ea typeface="+mj-ea"/>
              </a:rPr>
              <a:t>Domingo, 24 de Enero, 2016 a las 10:30:30 UTC </a:t>
            </a:r>
            <a:endParaRPr lang="es-VE" dirty="0">
              <a:solidFill>
                <a:schemeClr val="tx2">
                  <a:satMod val="130000"/>
                </a:schemeClr>
              </a:solidFill>
              <a:effectLst>
                <a:outerShdw blurRad="50000" dist="30000" dir="5400000" algn="tl" rotWithShape="0">
                  <a:srgbClr val="000000">
                    <a:alpha val="30000"/>
                  </a:srgbClr>
                </a:outerShdw>
              </a:effectLst>
              <a:ea typeface="+mj-ea"/>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9149</TotalTime>
  <Words>1416</Words>
  <Application>Microsoft Office PowerPoint</Application>
  <PresentationFormat>On-screen Show (4:3)</PresentationFormat>
  <Paragraphs>113</Paragraphs>
  <Slides>14</Slides>
  <Notes>14</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MS PGothic</vt:lpstr>
      <vt:lpstr>MS PGothic</vt: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 bravo</cp:lastModifiedBy>
  <cp:revision>716</cp:revision>
  <dcterms:created xsi:type="dcterms:W3CDTF">2009-05-31T20:07:40Z</dcterms:created>
  <dcterms:modified xsi:type="dcterms:W3CDTF">2016-01-30T20:59:04Z</dcterms:modified>
</cp:coreProperties>
</file>