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gif" ContentType="image/gif"/>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98" r:id="rId2"/>
    <p:sldId id="273" r:id="rId3"/>
    <p:sldId id="321" r:id="rId4"/>
    <p:sldId id="308" r:id="rId5"/>
    <p:sldId id="314" r:id="rId6"/>
    <p:sldId id="310" r:id="rId7"/>
    <p:sldId id="319" r:id="rId8"/>
    <p:sldId id="297" r:id="rId9"/>
    <p:sldId id="322" r:id="rId10"/>
    <p:sldId id="312" r:id="rId11"/>
    <p:sldId id="318" r:id="rId12"/>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57" autoAdjust="0"/>
    <p:restoredTop sz="72859" autoAdjust="0"/>
  </p:normalViewPr>
  <p:slideViewPr>
    <p:cSldViewPr>
      <p:cViewPr>
        <p:scale>
          <a:sx n="80" d="100"/>
          <a:sy n="80" d="100"/>
        </p:scale>
        <p:origin x="1746" y="-84"/>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6661" tIns="48331" rIns="96661" bIns="48331" rtlCol="0"/>
          <a:lstStyle>
            <a:lvl1pPr algn="r" fontAlgn="auto">
              <a:spcBef>
                <a:spcPts val="0"/>
              </a:spcBef>
              <a:spcAft>
                <a:spcPts val="0"/>
              </a:spcAft>
              <a:defRPr sz="1300">
                <a:latin typeface="+mn-lt"/>
                <a:cs typeface="+mn-cs"/>
              </a:defRPr>
            </a:lvl1pPr>
          </a:lstStyle>
          <a:p>
            <a:pPr>
              <a:defRPr/>
            </a:pPr>
            <a:fld id="{6695F533-1877-4AC9-8456-7660F66FE5FE}" type="datetimeFigureOut">
              <a:rPr lang="en-US"/>
              <a:pPr>
                <a:defRPr/>
              </a:pPr>
              <a:t>3/4/2016</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smtClean="0"/>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fontAlgn="auto">
              <a:spcBef>
                <a:spcPts val="0"/>
              </a:spcBef>
              <a:spcAft>
                <a:spcPts val="0"/>
              </a:spcAft>
              <a:defRPr sz="13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a:defRPr sz="1300">
                <a:latin typeface="Calibri" panose="020F0502020204030204" pitchFamily="34" charset="0"/>
              </a:defRPr>
            </a:lvl1pPr>
          </a:lstStyle>
          <a:p>
            <a:fld id="{80129CD6-E918-497A-81E2-F5A3B8848B1A}" type="slidenum">
              <a:rPr lang="en-US" altLang="en-US"/>
              <a:pPr/>
              <a:t>‹#›</a:t>
            </a:fld>
            <a:endParaRPr lang="en-US" altLang="en-US"/>
          </a:p>
        </p:txBody>
      </p:sp>
    </p:spTree>
    <p:extLst>
      <p:ext uri="{BB962C8B-B14F-4D97-AF65-F5344CB8AC3E}">
        <p14:creationId xmlns:p14="http://schemas.microsoft.com/office/powerpoint/2010/main" val="395333831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ＭＳ Ｐゴシック" panose="020B0600070205080204" pitchFamily="34" charset="-128"/>
            </a:endParaRPr>
          </a:p>
        </p:txBody>
      </p:sp>
      <p:sp>
        <p:nvSpPr>
          <p:cNvPr id="15363"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7666A09-2C2B-4011-A8E4-2FB053CBC944}" type="slidenum">
              <a:rPr lang="en-US" altLang="en-US">
                <a:latin typeface="Calibri" panose="020F0502020204030204" pitchFamily="34" charset="0"/>
              </a:rPr>
              <a:pPr eaLnBrk="1" hangingPunct="1"/>
              <a:t>1</a:t>
            </a:fld>
            <a:endParaRPr lang="en-US" altLang="en-US">
              <a:latin typeface="Calibri" panose="020F0502020204030204" pitchFamily="34" charset="0"/>
            </a:endParaRPr>
          </a:p>
        </p:txBody>
      </p:sp>
    </p:spTree>
    <p:extLst>
      <p:ext uri="{BB962C8B-B14F-4D97-AF65-F5344CB8AC3E}">
        <p14:creationId xmlns:p14="http://schemas.microsoft.com/office/powerpoint/2010/main" val="41224021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s-ES" sz="1200" dirty="0" smtClean="0">
                <a:latin typeface="Arial" charset="0"/>
              </a:rPr>
              <a:t>Áreas sombreadas muestran el cuadrante de la esfera focal en la cual los primeros movimientos de las ondas P están alejas de la fuente, y las áreas sin sombra muestran los cuadrantes en la cual los primeros movimientos de las ondas P se acercan a la fuente. Las letras representan los ejes de máximo esfuerzo </a:t>
            </a:r>
            <a:r>
              <a:rPr lang="es-ES" sz="1200" dirty="0" err="1" smtClean="0">
                <a:latin typeface="Arial" charset="0"/>
              </a:rPr>
              <a:t>compresional</a:t>
            </a:r>
            <a:r>
              <a:rPr lang="es-ES" sz="1200" dirty="0" smtClean="0">
                <a:latin typeface="Arial" charset="0"/>
              </a:rPr>
              <a:t> (P) y el eje de máximo esfuerzo extensional (en blanco, llamado (T) como resultado del terremoto.</a:t>
            </a:r>
          </a:p>
          <a:p>
            <a:pPr eaLnBrk="1" hangingPunct="1">
              <a:spcBef>
                <a:spcPct val="0"/>
              </a:spcBef>
            </a:pPr>
            <a:endParaRPr lang="en-US" altLang="en-US" dirty="0" smtClean="0"/>
          </a:p>
        </p:txBody>
      </p:sp>
      <p:sp>
        <p:nvSpPr>
          <p:cNvPr id="4100"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FF7DB43-8906-4DAA-B774-8442873AF232}" type="slidenum">
              <a:rPr lang="en-US" altLang="en-US">
                <a:latin typeface="Calibri" panose="020F0502020204030204" pitchFamily="34" charset="0"/>
              </a:rPr>
              <a:pPr eaLnBrk="1" hangingPunct="1"/>
              <a:t>2</a:t>
            </a:fld>
            <a:endParaRPr lang="en-US" altLang="en-US">
              <a:latin typeface="Calibri" panose="020F0502020204030204" pitchFamily="34" charset="0"/>
            </a:endParaRPr>
          </a:p>
        </p:txBody>
      </p:sp>
    </p:spTree>
    <p:extLst>
      <p:ext uri="{BB962C8B-B14F-4D97-AF65-F5344CB8AC3E}">
        <p14:creationId xmlns:p14="http://schemas.microsoft.com/office/powerpoint/2010/main" val="18883808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ＭＳ Ｐゴシック" panose="020B0600070205080204" pitchFamily="34" charset="-128"/>
            </a:endParaRPr>
          </a:p>
        </p:txBody>
      </p:sp>
      <p:sp>
        <p:nvSpPr>
          <p:cNvPr id="15363"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7666A09-2C2B-4011-A8E4-2FB053CBC944}" type="slidenum">
              <a:rPr lang="en-US" altLang="en-US">
                <a:latin typeface="Calibri" panose="020F0502020204030204" pitchFamily="34" charset="0"/>
              </a:rPr>
              <a:pPr eaLnBrk="1" hangingPunct="1"/>
              <a:t>3</a:t>
            </a:fld>
            <a:endParaRPr lang="en-US" altLang="en-US">
              <a:latin typeface="Calibri" panose="020F0502020204030204" pitchFamily="34" charset="0"/>
            </a:endParaRPr>
          </a:p>
        </p:txBody>
      </p:sp>
    </p:spTree>
    <p:extLst>
      <p:ext uri="{BB962C8B-B14F-4D97-AF65-F5344CB8AC3E}">
        <p14:creationId xmlns:p14="http://schemas.microsoft.com/office/powerpoint/2010/main" val="9884014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129CD6-E918-497A-81E2-F5A3B8848B1A}" type="slidenum">
              <a:rPr lang="en-US" altLang="en-US" smtClean="0"/>
              <a:pPr/>
              <a:t>4</a:t>
            </a:fld>
            <a:endParaRPr lang="en-US" altLang="en-US"/>
          </a:p>
        </p:txBody>
      </p:sp>
    </p:spTree>
    <p:extLst>
      <p:ext uri="{BB962C8B-B14F-4D97-AF65-F5344CB8AC3E}">
        <p14:creationId xmlns:p14="http://schemas.microsoft.com/office/powerpoint/2010/main" val="1015387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ES" altLang="en-US" dirty="0" smtClean="0"/>
              <a:t>El  mapa localizador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p>
          <a:p>
            <a:endParaRPr lang="en-US" smtClean="0"/>
          </a:p>
          <a:p>
            <a:endParaRPr lang="en-US" dirty="0"/>
          </a:p>
        </p:txBody>
      </p:sp>
      <p:sp>
        <p:nvSpPr>
          <p:cNvPr id="4" name="Slide Number Placeholder 3"/>
          <p:cNvSpPr>
            <a:spLocks noGrp="1"/>
          </p:cNvSpPr>
          <p:nvPr>
            <p:ph type="sldNum" sz="quarter" idx="10"/>
          </p:nvPr>
        </p:nvSpPr>
        <p:spPr/>
        <p:txBody>
          <a:bodyPr/>
          <a:lstStyle/>
          <a:p>
            <a:fld id="{80129CD6-E918-497A-81E2-F5A3B8848B1A}" type="slidenum">
              <a:rPr lang="en-US" altLang="en-US" smtClean="0"/>
              <a:pPr/>
              <a:t>5</a:t>
            </a:fld>
            <a:endParaRPr lang="en-US" altLang="en-US"/>
          </a:p>
        </p:txBody>
      </p:sp>
    </p:spTree>
    <p:extLst>
      <p:ext uri="{BB962C8B-B14F-4D97-AF65-F5344CB8AC3E}">
        <p14:creationId xmlns:p14="http://schemas.microsoft.com/office/powerpoint/2010/main" val="9587201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253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cs typeface="ＭＳ Ｐゴシック" charset="0"/>
            </a:endParaRPr>
          </a:p>
        </p:txBody>
      </p:sp>
      <p:sp>
        <p:nvSpPr>
          <p:cNvPr id="15363"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charset="0"/>
                <a:ea typeface="ＭＳ Ｐゴシック" charset="0"/>
                <a:cs typeface="Arial" charset="0"/>
              </a:defRPr>
            </a:lvl1pPr>
            <a:lvl2pPr marL="702756" indent="-270291" eaLnBrk="0" hangingPunct="0">
              <a:defRPr>
                <a:solidFill>
                  <a:schemeClr val="tx1"/>
                </a:solidFill>
                <a:latin typeface="Arial" charset="0"/>
                <a:ea typeface="Arial" charset="0"/>
                <a:cs typeface="Arial" charset="0"/>
              </a:defRPr>
            </a:lvl2pPr>
            <a:lvl3pPr marL="1081164" indent="-216233" eaLnBrk="0" hangingPunct="0">
              <a:defRPr>
                <a:solidFill>
                  <a:schemeClr val="tx1"/>
                </a:solidFill>
                <a:latin typeface="Arial" charset="0"/>
                <a:ea typeface="Arial" charset="0"/>
                <a:cs typeface="Arial" charset="0"/>
              </a:defRPr>
            </a:lvl3pPr>
            <a:lvl4pPr marL="1513629" indent="-216233" eaLnBrk="0" hangingPunct="0">
              <a:defRPr>
                <a:solidFill>
                  <a:schemeClr val="tx1"/>
                </a:solidFill>
                <a:latin typeface="Arial" charset="0"/>
                <a:ea typeface="Arial" charset="0"/>
                <a:cs typeface="Arial" charset="0"/>
              </a:defRPr>
            </a:lvl4pPr>
            <a:lvl5pPr marL="1946095" indent="-216233" eaLnBrk="0" hangingPunct="0">
              <a:defRPr>
                <a:solidFill>
                  <a:schemeClr val="tx1"/>
                </a:solidFill>
                <a:latin typeface="Arial" charset="0"/>
                <a:ea typeface="Arial" charset="0"/>
                <a:cs typeface="Arial" charset="0"/>
              </a:defRPr>
            </a:lvl5pPr>
            <a:lvl6pPr marL="2378560" indent="-216233" eaLnBrk="0" fontAlgn="base" hangingPunct="0">
              <a:spcBef>
                <a:spcPct val="0"/>
              </a:spcBef>
              <a:spcAft>
                <a:spcPct val="0"/>
              </a:spcAft>
              <a:defRPr>
                <a:solidFill>
                  <a:schemeClr val="tx1"/>
                </a:solidFill>
                <a:latin typeface="Arial" charset="0"/>
                <a:ea typeface="Arial" charset="0"/>
                <a:cs typeface="Arial" charset="0"/>
              </a:defRPr>
            </a:lvl6pPr>
            <a:lvl7pPr marL="2811026" indent="-216233" eaLnBrk="0" fontAlgn="base" hangingPunct="0">
              <a:spcBef>
                <a:spcPct val="0"/>
              </a:spcBef>
              <a:spcAft>
                <a:spcPct val="0"/>
              </a:spcAft>
              <a:defRPr>
                <a:solidFill>
                  <a:schemeClr val="tx1"/>
                </a:solidFill>
                <a:latin typeface="Arial" charset="0"/>
                <a:ea typeface="Arial" charset="0"/>
                <a:cs typeface="Arial" charset="0"/>
              </a:defRPr>
            </a:lvl7pPr>
            <a:lvl8pPr marL="3243491" indent="-216233" eaLnBrk="0" fontAlgn="base" hangingPunct="0">
              <a:spcBef>
                <a:spcPct val="0"/>
              </a:spcBef>
              <a:spcAft>
                <a:spcPct val="0"/>
              </a:spcAft>
              <a:defRPr>
                <a:solidFill>
                  <a:schemeClr val="tx1"/>
                </a:solidFill>
                <a:latin typeface="Arial" charset="0"/>
                <a:ea typeface="Arial" charset="0"/>
                <a:cs typeface="Arial" charset="0"/>
              </a:defRPr>
            </a:lvl8pPr>
            <a:lvl9pPr marL="3675957" indent="-216233"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66E663EC-2EF5-D647-9E06-1F6E56717FF2}" type="slidenum">
              <a:rPr lang="en-US">
                <a:latin typeface="Calibri" charset="0"/>
              </a:rPr>
              <a:pPr eaLnBrk="1" hangingPunct="1"/>
              <a:t>7</a:t>
            </a:fld>
            <a:endParaRPr lang="en-US">
              <a:latin typeface="Calibri" charset="0"/>
            </a:endParaRPr>
          </a:p>
        </p:txBody>
      </p:sp>
    </p:spTree>
    <p:extLst>
      <p:ext uri="{BB962C8B-B14F-4D97-AF65-F5344CB8AC3E}">
        <p14:creationId xmlns:p14="http://schemas.microsoft.com/office/powerpoint/2010/main" val="30139833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s-ES" altLang="en-US" sz="1200" dirty="0" smtClean="0"/>
              <a:t>En las imágenes insertadas sobre mecanismos focales, las áreas sombreadas muestran el cuadrante de la esfera en la cual los primeros movimientos de las ondas P se alejan de la fuente, y las áreas sin sombra muestran los cuadrantes en la cual los primeros movimientos de las ondas P se acercan a la fuente. El punto negro representa el eje de compresión máxima (el “eje-P) y el punto blanco representa el eje de extensión máxima (el “eje T).</a:t>
            </a:r>
            <a:endParaRPr lang="en-US" altLang="en-US" dirty="0" smtClean="0"/>
          </a:p>
        </p:txBody>
      </p:sp>
      <p:sp>
        <p:nvSpPr>
          <p:cNvPr id="4100"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9D36AED-6D75-4A64-8BB8-ED01EB7500BB}" type="slidenum">
              <a:rPr lang="en-US" altLang="en-US">
                <a:latin typeface="Calibri" panose="020F0502020204030204" pitchFamily="34" charset="0"/>
              </a:rPr>
              <a:pPr eaLnBrk="1" hangingPunct="1"/>
              <a:t>8</a:t>
            </a:fld>
            <a:endParaRPr lang="en-US" altLang="en-US">
              <a:latin typeface="Calibri" panose="020F0502020204030204" pitchFamily="34" charset="0"/>
            </a:endParaRPr>
          </a:p>
        </p:txBody>
      </p:sp>
    </p:spTree>
    <p:extLst>
      <p:ext uri="{BB962C8B-B14F-4D97-AF65-F5344CB8AC3E}">
        <p14:creationId xmlns:p14="http://schemas.microsoft.com/office/powerpoint/2010/main" val="9571325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331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13316"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ＭＳ Ｐゴシック" charset="0"/>
              </a:defRPr>
            </a:lvl1pPr>
            <a:lvl2pPr marL="702756" indent="-270291" eaLnBrk="0" hangingPunct="0">
              <a:defRPr>
                <a:solidFill>
                  <a:schemeClr val="tx1"/>
                </a:solidFill>
                <a:latin typeface="Arial" charset="0"/>
                <a:ea typeface="ＭＳ Ｐゴシック" charset="0"/>
              </a:defRPr>
            </a:lvl2pPr>
            <a:lvl3pPr marL="1081164" indent="-216233" eaLnBrk="0" hangingPunct="0">
              <a:defRPr>
                <a:solidFill>
                  <a:schemeClr val="tx1"/>
                </a:solidFill>
                <a:latin typeface="Arial" charset="0"/>
                <a:ea typeface="ＭＳ Ｐゴシック" charset="0"/>
              </a:defRPr>
            </a:lvl3pPr>
            <a:lvl4pPr marL="1513629" indent="-216233" eaLnBrk="0" hangingPunct="0">
              <a:defRPr>
                <a:solidFill>
                  <a:schemeClr val="tx1"/>
                </a:solidFill>
                <a:latin typeface="Arial" charset="0"/>
                <a:ea typeface="ＭＳ Ｐゴシック" charset="0"/>
              </a:defRPr>
            </a:lvl4pPr>
            <a:lvl5pPr marL="1946095" indent="-216233" eaLnBrk="0" hangingPunct="0">
              <a:defRPr>
                <a:solidFill>
                  <a:schemeClr val="tx1"/>
                </a:solidFill>
                <a:latin typeface="Arial" charset="0"/>
                <a:ea typeface="ＭＳ Ｐゴシック" charset="0"/>
              </a:defRPr>
            </a:lvl5pPr>
            <a:lvl6pPr marL="2378560" indent="-216233" eaLnBrk="0" fontAlgn="base" hangingPunct="0">
              <a:spcBef>
                <a:spcPct val="0"/>
              </a:spcBef>
              <a:spcAft>
                <a:spcPct val="0"/>
              </a:spcAft>
              <a:defRPr>
                <a:solidFill>
                  <a:schemeClr val="tx1"/>
                </a:solidFill>
                <a:latin typeface="Arial" charset="0"/>
                <a:ea typeface="ＭＳ Ｐゴシック" charset="0"/>
              </a:defRPr>
            </a:lvl6pPr>
            <a:lvl7pPr marL="2811026" indent="-216233" eaLnBrk="0" fontAlgn="base" hangingPunct="0">
              <a:spcBef>
                <a:spcPct val="0"/>
              </a:spcBef>
              <a:spcAft>
                <a:spcPct val="0"/>
              </a:spcAft>
              <a:defRPr>
                <a:solidFill>
                  <a:schemeClr val="tx1"/>
                </a:solidFill>
                <a:latin typeface="Arial" charset="0"/>
                <a:ea typeface="ＭＳ Ｐゴシック" charset="0"/>
              </a:defRPr>
            </a:lvl7pPr>
            <a:lvl8pPr marL="3243491" indent="-216233" eaLnBrk="0" fontAlgn="base" hangingPunct="0">
              <a:spcBef>
                <a:spcPct val="0"/>
              </a:spcBef>
              <a:spcAft>
                <a:spcPct val="0"/>
              </a:spcAft>
              <a:defRPr>
                <a:solidFill>
                  <a:schemeClr val="tx1"/>
                </a:solidFill>
                <a:latin typeface="Arial" charset="0"/>
                <a:ea typeface="ＭＳ Ｐゴシック" charset="0"/>
              </a:defRPr>
            </a:lvl8pPr>
            <a:lvl9pPr marL="3675957" indent="-216233"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C2AD73F7-8993-1C4D-9D04-D4DFDEC25368}" type="slidenum">
              <a:rPr lang="en-US">
                <a:latin typeface="Calibri" charset="0"/>
                <a:cs typeface="Arial" charset="0"/>
              </a:rPr>
              <a:pPr eaLnBrk="1" hangingPunct="1"/>
              <a:t>10</a:t>
            </a:fld>
            <a:endParaRPr lang="en-US">
              <a:latin typeface="Calibri" charset="0"/>
              <a:cs typeface="Arial" charset="0"/>
            </a:endParaRPr>
          </a:p>
        </p:txBody>
      </p:sp>
    </p:spTree>
    <p:extLst>
      <p:ext uri="{BB962C8B-B14F-4D97-AF65-F5344CB8AC3E}">
        <p14:creationId xmlns:p14="http://schemas.microsoft.com/office/powerpoint/2010/main" val="18955311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87BE5BA-4722-472E-B295-64749D0AE0E5}" type="slidenum">
              <a:rPr lang="en-US" altLang="en-US" sz="1300" smtClean="0">
                <a:ea typeface="ＭＳ Ｐゴシック" panose="020B0600070205080204" pitchFamily="34" charset="-128"/>
              </a:rPr>
              <a:pPr>
                <a:spcBef>
                  <a:spcPct val="0"/>
                </a:spcBef>
              </a:pPr>
              <a:t>11</a:t>
            </a:fld>
            <a:endParaRPr lang="en-US" altLang="en-US" sz="1300" smtClean="0">
              <a:ea typeface="ＭＳ Ｐゴシック" panose="020B0600070205080204" pitchFamily="34" charset="-128"/>
            </a:endParaRPr>
          </a:p>
        </p:txBody>
      </p:sp>
    </p:spTree>
    <p:extLst>
      <p:ext uri="{BB962C8B-B14F-4D97-AF65-F5344CB8AC3E}">
        <p14:creationId xmlns:p14="http://schemas.microsoft.com/office/powerpoint/2010/main" val="35029452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46E545B4-3AD2-4047-B235-D117C381BD65}" type="datetimeFigureOut">
              <a:rPr lang="en-US"/>
              <a:pPr>
                <a:defRPr/>
              </a:pPr>
              <a:t>3/4/2016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CF58E3B-DC6F-4C34-B5AC-B6F1528C0736}" type="slidenum">
              <a:rPr lang="en-US" altLang="en-US"/>
              <a:pPr/>
              <a:t>‹#›</a:t>
            </a:fld>
            <a:endParaRPr lang="en-US" altLang="en-US"/>
          </a:p>
        </p:txBody>
      </p:sp>
    </p:spTree>
    <p:extLst>
      <p:ext uri="{BB962C8B-B14F-4D97-AF65-F5344CB8AC3E}">
        <p14:creationId xmlns:p14="http://schemas.microsoft.com/office/powerpoint/2010/main" val="3173527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BE6461A-AC22-4D8E-BBD7-BAFB3E0B969F}" type="datetimeFigureOut">
              <a:rPr lang="en-US"/>
              <a:pPr>
                <a:defRPr/>
              </a:pPr>
              <a:t>3/4/2016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5473C312-7359-4DB9-B17F-98C31392601E}" type="slidenum">
              <a:rPr lang="en-US" altLang="en-US"/>
              <a:pPr/>
              <a:t>‹#›</a:t>
            </a:fld>
            <a:endParaRPr lang="en-US" altLang="en-US"/>
          </a:p>
        </p:txBody>
      </p:sp>
    </p:spTree>
    <p:extLst>
      <p:ext uri="{BB962C8B-B14F-4D97-AF65-F5344CB8AC3E}">
        <p14:creationId xmlns:p14="http://schemas.microsoft.com/office/powerpoint/2010/main" val="3415918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B07F819-DC12-4F94-82C0-3B2E93E46166}" type="datetimeFigureOut">
              <a:rPr lang="en-US"/>
              <a:pPr>
                <a:defRPr/>
              </a:pPr>
              <a:t>3/4/2016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8F7A536-473A-4044-A87C-F67AA38CCF94}" type="slidenum">
              <a:rPr lang="en-US" altLang="en-US"/>
              <a:pPr/>
              <a:t>‹#›</a:t>
            </a:fld>
            <a:endParaRPr lang="en-US" altLang="en-US"/>
          </a:p>
        </p:txBody>
      </p:sp>
    </p:spTree>
    <p:extLst>
      <p:ext uri="{BB962C8B-B14F-4D97-AF65-F5344CB8AC3E}">
        <p14:creationId xmlns:p14="http://schemas.microsoft.com/office/powerpoint/2010/main" val="3119440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EAF6DA9-9F4D-4334-B967-E000ACAA6E98}" type="datetimeFigureOut">
              <a:rPr lang="en-US"/>
              <a:pPr>
                <a:defRPr/>
              </a:pPr>
              <a:t>3/4/2016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F74AA151-F25F-460B-8ADA-21A33911E028}" type="slidenum">
              <a:rPr lang="en-US" altLang="en-US"/>
              <a:pPr/>
              <a:t>‹#›</a:t>
            </a:fld>
            <a:endParaRPr lang="en-US" altLang="en-US"/>
          </a:p>
        </p:txBody>
      </p:sp>
    </p:spTree>
    <p:extLst>
      <p:ext uri="{BB962C8B-B14F-4D97-AF65-F5344CB8AC3E}">
        <p14:creationId xmlns:p14="http://schemas.microsoft.com/office/powerpoint/2010/main" val="2383205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AA13A892-97FB-4A72-BBCF-094D53F9F869}" type="datetimeFigureOut">
              <a:rPr lang="en-US"/>
              <a:pPr>
                <a:defRPr/>
              </a:pPr>
              <a:t>3/4/2016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CCA67E0-BA4A-410C-AE26-2FBDC732B30C}" type="slidenum">
              <a:rPr lang="en-US" altLang="en-US"/>
              <a:pPr/>
              <a:t>‹#›</a:t>
            </a:fld>
            <a:endParaRPr lang="en-US" altLang="en-US"/>
          </a:p>
        </p:txBody>
      </p:sp>
    </p:spTree>
    <p:extLst>
      <p:ext uri="{BB962C8B-B14F-4D97-AF65-F5344CB8AC3E}">
        <p14:creationId xmlns:p14="http://schemas.microsoft.com/office/powerpoint/2010/main" val="36188196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ACFE2E44-0146-456C-BF36-7F9BBF8BAF24}" type="datetimeFigureOut">
              <a:rPr lang="en-US"/>
              <a:pPr>
                <a:defRPr/>
              </a:pPr>
              <a:t>3/4/2016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B98402CC-DBFC-442C-A360-62BECAD58FA7}" type="slidenum">
              <a:rPr lang="en-US" altLang="en-US"/>
              <a:pPr/>
              <a:t>‹#›</a:t>
            </a:fld>
            <a:endParaRPr lang="en-US" altLang="en-US"/>
          </a:p>
        </p:txBody>
      </p:sp>
    </p:spTree>
    <p:extLst>
      <p:ext uri="{BB962C8B-B14F-4D97-AF65-F5344CB8AC3E}">
        <p14:creationId xmlns:p14="http://schemas.microsoft.com/office/powerpoint/2010/main" val="1828296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B50F713-B453-4459-B5AD-3357BE954F85}" type="datetimeFigureOut">
              <a:rPr lang="en-US"/>
              <a:pPr>
                <a:defRPr/>
              </a:pPr>
              <a:t>3/4/2016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BC79BEC7-4AFB-4092-8FA9-1DC05B208B33}" type="slidenum">
              <a:rPr lang="en-US" altLang="en-US"/>
              <a:pPr/>
              <a:t>‹#›</a:t>
            </a:fld>
            <a:endParaRPr lang="en-US" altLang="en-US"/>
          </a:p>
        </p:txBody>
      </p:sp>
    </p:spTree>
    <p:extLst>
      <p:ext uri="{BB962C8B-B14F-4D97-AF65-F5344CB8AC3E}">
        <p14:creationId xmlns:p14="http://schemas.microsoft.com/office/powerpoint/2010/main" val="10351617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1051BF7-8EC4-43AC-A123-A5686B0D926F}" type="datetimeFigureOut">
              <a:rPr lang="en-US"/>
              <a:pPr>
                <a:defRPr/>
              </a:pPr>
              <a:t>3/4/2016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D79797C8-257F-4F83-824E-5E7B0E229E0B}" type="slidenum">
              <a:rPr lang="en-US" altLang="en-US"/>
              <a:pPr/>
              <a:t>‹#›</a:t>
            </a:fld>
            <a:endParaRPr lang="en-US" altLang="en-US"/>
          </a:p>
        </p:txBody>
      </p:sp>
    </p:spTree>
    <p:extLst>
      <p:ext uri="{BB962C8B-B14F-4D97-AF65-F5344CB8AC3E}">
        <p14:creationId xmlns:p14="http://schemas.microsoft.com/office/powerpoint/2010/main" val="3824930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FD775D9-44D2-4B3C-BFFE-144FC5122776}" type="datetimeFigureOut">
              <a:rPr lang="en-US"/>
              <a:pPr>
                <a:defRPr/>
              </a:pPr>
              <a:t>3/4/2016</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46F615F3-36FD-4693-9619-4865BD15C282}" type="slidenum">
              <a:rPr lang="en-US" altLang="en-US"/>
              <a:pPr/>
              <a:t>‹#›</a:t>
            </a:fld>
            <a:endParaRPr lang="en-US" altLang="en-US"/>
          </a:p>
        </p:txBody>
      </p:sp>
    </p:spTree>
    <p:extLst>
      <p:ext uri="{BB962C8B-B14F-4D97-AF65-F5344CB8AC3E}">
        <p14:creationId xmlns:p14="http://schemas.microsoft.com/office/powerpoint/2010/main" val="2779993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0C2FE7A-7A25-4439-8CB3-082954782EC5}" type="datetimeFigureOut">
              <a:rPr lang="en-US"/>
              <a:pPr>
                <a:defRPr/>
              </a:pPr>
              <a:t>3/4/2016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C3D2EA33-4C11-444C-944D-19728C654EA6}" type="slidenum">
              <a:rPr lang="en-US" altLang="en-US"/>
              <a:pPr/>
              <a:t>‹#›</a:t>
            </a:fld>
            <a:endParaRPr lang="en-US" altLang="en-US"/>
          </a:p>
        </p:txBody>
      </p:sp>
    </p:spTree>
    <p:extLst>
      <p:ext uri="{BB962C8B-B14F-4D97-AF65-F5344CB8AC3E}">
        <p14:creationId xmlns:p14="http://schemas.microsoft.com/office/powerpoint/2010/main" val="6224499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21D0630-FF55-4ED3-8638-F6BC1955D71C}" type="datetimeFigureOut">
              <a:rPr lang="en-US"/>
              <a:pPr>
                <a:defRPr/>
              </a:pPr>
              <a:t>3/4/2016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D94EB417-A398-4803-B4E0-6E9B0C99B3EC}" type="slidenum">
              <a:rPr lang="en-US" altLang="en-US"/>
              <a:pPr/>
              <a:t>‹#›</a:t>
            </a:fld>
            <a:endParaRPr lang="en-US" altLang="en-US"/>
          </a:p>
        </p:txBody>
      </p:sp>
    </p:spTree>
    <p:extLst>
      <p:ext uri="{BB962C8B-B14F-4D97-AF65-F5344CB8AC3E}">
        <p14:creationId xmlns:p14="http://schemas.microsoft.com/office/powerpoint/2010/main" val="32453512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0FCBEA0-147B-4CBC-8D72-61C4BB220826}" type="datetimeFigureOut">
              <a:rPr lang="en-US"/>
              <a:pPr>
                <a:defRPr/>
              </a:pPr>
              <a:t>3/4/2016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565B833E-52E4-41A1-8D66-8DE6AD9B1F35}"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1.jp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tif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gif"/><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6.png"/><Relationship Id="rId7"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tiff"/><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0.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Box 7"/>
          <p:cNvSpPr txBox="1">
            <a:spLocks noChangeArrowheads="1"/>
          </p:cNvSpPr>
          <p:nvPr/>
        </p:nvSpPr>
        <p:spPr bwMode="auto">
          <a:xfrm>
            <a:off x="265112" y="1066800"/>
            <a:ext cx="6364287"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s-ES" altLang="en-US" sz="1600" dirty="0"/>
              <a:t>Un sismo de magnitud 7,8 se produjo a 800 kilómetros de la costa oeste del sur de Sumatra, Indonesia, como resultado de un fallado lateral dentro de la litosfera del manto de la Placa Indo-Australiana.</a:t>
            </a:r>
          </a:p>
          <a:p>
            <a:endParaRPr lang="es-ES" altLang="en-US" sz="1600" dirty="0"/>
          </a:p>
          <a:p>
            <a:r>
              <a:rPr lang="es-ES" altLang="en-US" sz="1600" dirty="0"/>
              <a:t>Actualmente no hay reportes de daños o heridos, y no hay riesgo de un gran tsunami.</a:t>
            </a:r>
          </a:p>
          <a:p>
            <a:pPr eaLnBrk="1" hangingPunct="1"/>
            <a:endParaRPr lang="en-US" altLang="en-US" sz="1600" dirty="0"/>
          </a:p>
        </p:txBody>
      </p:sp>
      <p:sp>
        <p:nvSpPr>
          <p:cNvPr id="13" name="Rectangle 12"/>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053" name="Picture 8" descr="IRIS_TM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4" name="Rectangle 7"/>
          <p:cNvSpPr>
            <a:spLocks noChangeArrowheads="1"/>
          </p:cNvSpPr>
          <p:nvPr/>
        </p:nvSpPr>
        <p:spPr bwMode="auto">
          <a:xfrm>
            <a:off x="7835900" y="2287988"/>
            <a:ext cx="83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400" i="1" dirty="0"/>
              <a:t>USGS</a:t>
            </a:r>
          </a:p>
        </p:txBody>
      </p:sp>
      <p:pic>
        <p:nvPicPr>
          <p:cNvPr id="2055" name="Picture 10" descr="globe.gi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10400" y="758825"/>
            <a:ext cx="1390650"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6400" y="2819400"/>
            <a:ext cx="5592518" cy="3713725"/>
          </a:xfrm>
          <a:prstGeom prst="rect">
            <a:avLst/>
          </a:prstGeom>
        </p:spPr>
      </p:pic>
      <p:sp>
        <p:nvSpPr>
          <p:cNvPr id="9" name="Title 1"/>
          <p:cNvSpPr txBox="1">
            <a:spLocks/>
          </p:cNvSpPr>
          <p:nvPr/>
        </p:nvSpPr>
        <p:spPr>
          <a:xfrm>
            <a:off x="1231900" y="-3175"/>
            <a:ext cx="7899400" cy="762000"/>
          </a:xfrm>
          <a:prstGeom prst="rect">
            <a:avLst/>
          </a:prstGeom>
        </p:spPr>
        <p:txBody>
          <a:bodyPr anchor="ctr">
            <a:normAutofit fontScale="82500" lnSpcReduction="20000"/>
          </a:bodyPr>
          <a:lstStyle/>
          <a:p>
            <a:pPr fontAlgn="auto">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7.8 SUROESTE DE SUMATRA, INDONESIA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Miércoles</a:t>
            </a:r>
            <a:r>
              <a:rPr lang="es-VE" b="1" dirty="0">
                <a:solidFill>
                  <a:schemeClr val="tx2">
                    <a:satMod val="130000"/>
                  </a:schemeClr>
                </a:solidFill>
                <a:effectLst>
                  <a:outerShdw blurRad="50000" dist="30000" dir="5400000" algn="tl" rotWithShape="0">
                    <a:srgbClr val="000000">
                      <a:alpha val="30000"/>
                    </a:srgbClr>
                  </a:outerShdw>
                </a:effectLst>
                <a:ea typeface="+mj-ea"/>
              </a:rPr>
              <a:t>,</a:t>
            </a:r>
            <a:r>
              <a:rPr lang="es-VE" b="1" dirty="0" smtClean="0">
                <a:solidFill>
                  <a:schemeClr val="tx2">
                    <a:satMod val="130000"/>
                  </a:schemeClr>
                </a:solidFill>
                <a:effectLst>
                  <a:outerShdw blurRad="50000" dist="30000" dir="5400000" algn="tl" rotWithShape="0">
                    <a:srgbClr val="000000">
                      <a:alpha val="30000"/>
                    </a:srgbClr>
                  </a:outerShdw>
                </a:effectLst>
                <a:ea typeface="+mj-ea"/>
              </a:rPr>
              <a:t> 2 de Marzo, 2016 a las 12:49:46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6148" name="Picture 18" descr="IRIS_TMlogo.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239713" y="76200"/>
            <a:ext cx="903287" cy="927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152" name="TextBox 7"/>
          <p:cNvSpPr txBox="1">
            <a:spLocks noChangeArrowheads="1"/>
          </p:cNvSpPr>
          <p:nvPr/>
        </p:nvSpPr>
        <p:spPr bwMode="auto">
          <a:xfrm>
            <a:off x="592138" y="1010015"/>
            <a:ext cx="8305800" cy="1131079"/>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s-ES" sz="1350" dirty="0"/>
              <a:t>El registro del terremoto en el sismómetro de la Universidad de Portland (UPOR) se muestra en la parte inferior. Portland se encuentra a 13.290 km (8258 millas, Δ = 119,73 °) de la ubicación de este terremoto. Debido a la disminución en las velocidades de ondas sísmicas entre el manto inferior y el núcleo externo, hay una "zona de sombra" para las ondas P directas en el intervalo de 103 ° &lt;Δ &lt;143 °.</a:t>
            </a:r>
            <a:r>
              <a:rPr lang="en-US" sz="1350" dirty="0"/>
              <a:t/>
            </a:r>
            <a:br>
              <a:rPr lang="en-US" sz="1350" dirty="0"/>
            </a:br>
            <a:endParaRPr lang="en-US" sz="1350" dirty="0"/>
          </a:p>
        </p:txBody>
      </p:sp>
      <p:sp>
        <p:nvSpPr>
          <p:cNvPr id="13" name="Rectangle 12"/>
          <p:cNvSpPr>
            <a:spLocks noChangeAspect="1"/>
          </p:cNvSpPr>
          <p:nvPr/>
        </p:nvSpPr>
        <p:spPr>
          <a:xfrm>
            <a:off x="2564469" y="4187964"/>
            <a:ext cx="134524" cy="1519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a:off x="7302629" y="4077973"/>
            <a:ext cx="1595309" cy="369332"/>
          </a:xfrm>
          <a:prstGeom prst="rect">
            <a:avLst/>
          </a:prstGeom>
          <a:solidFill>
            <a:srgbClr val="FFFFFF"/>
          </a:solidFill>
        </p:spPr>
        <p:txBody>
          <a:bodyPr wrap="none" rtlCol="0">
            <a:spAutoFit/>
          </a:bodyPr>
          <a:lstStyle/>
          <a:p>
            <a:r>
              <a:rPr lang="en-US" b="1" dirty="0" smtClean="0"/>
              <a:t>Surface Waves</a:t>
            </a:r>
            <a:endParaRPr lang="en-US" b="1" dirty="0"/>
          </a:p>
        </p:txBody>
      </p:sp>
      <p:grpSp>
        <p:nvGrpSpPr>
          <p:cNvPr id="3" name="Group 2"/>
          <p:cNvGrpSpPr/>
          <p:nvPr/>
        </p:nvGrpSpPr>
        <p:grpSpPr>
          <a:xfrm>
            <a:off x="209174" y="2030134"/>
            <a:ext cx="8915400" cy="4629330"/>
            <a:chOff x="209174" y="2030134"/>
            <a:chExt cx="8915400" cy="4629330"/>
          </a:xfrm>
        </p:grpSpPr>
        <p:pic>
          <p:nvPicPr>
            <p:cNvPr id="2" name="Picture 1" descr="20161302SumatraTT.jpg"/>
            <p:cNvPicPr>
              <a:picLocks noChangeAspect="1"/>
            </p:cNvPicPr>
            <p:nvPr/>
          </p:nvPicPr>
          <p:blipFill rotWithShape="1">
            <a:blip r:embed="rId4">
              <a:extLst>
                <a:ext uri="{28A0092B-C50C-407E-A947-70E740481C1C}">
                  <a14:useLocalDpi xmlns:a14="http://schemas.microsoft.com/office/drawing/2010/main" val="0"/>
                </a:ext>
              </a:extLst>
            </a:blip>
            <a:srcRect t="4293" r="1122" b="5242"/>
            <a:stretch/>
          </p:blipFill>
          <p:spPr>
            <a:xfrm>
              <a:off x="209174" y="2073457"/>
              <a:ext cx="8915400" cy="4586007"/>
            </a:xfrm>
            <a:prstGeom prst="rect">
              <a:avLst/>
            </a:prstGeom>
          </p:spPr>
        </p:pic>
        <p:sp>
          <p:nvSpPr>
            <p:cNvPr id="6151" name="TextBox 6"/>
            <p:cNvSpPr txBox="1">
              <a:spLocks noChangeArrowheads="1"/>
            </p:cNvSpPr>
            <p:nvPr/>
          </p:nvSpPr>
          <p:spPr bwMode="auto">
            <a:xfrm>
              <a:off x="2539069" y="5321831"/>
              <a:ext cx="6263094" cy="738664"/>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s-ES" sz="1400" dirty="0"/>
                <a:t>Las ondas de superficie, tanto </a:t>
              </a:r>
              <a:r>
                <a:rPr lang="es-ES" sz="1400" dirty="0" err="1"/>
                <a:t>Love</a:t>
              </a:r>
              <a:r>
                <a:rPr lang="es-ES" sz="1400" dirty="0"/>
                <a:t> y </a:t>
              </a:r>
              <a:r>
                <a:rPr lang="es-ES" sz="1400" dirty="0" err="1"/>
                <a:t>Rayleigh</a:t>
              </a:r>
              <a:r>
                <a:rPr lang="es-ES" sz="1400" dirty="0"/>
                <a:t>, recorrieron 13.290 kilómetros (8258 millas) a lo largo del perímetro de la Tierra desde el terremoto hasta la estación de registro.</a:t>
              </a:r>
              <a:endParaRPr lang="en-US" sz="1400" dirty="0"/>
            </a:p>
          </p:txBody>
        </p:sp>
        <p:sp>
          <p:nvSpPr>
            <p:cNvPr id="6153" name="TextBox 9"/>
            <p:cNvSpPr txBox="1">
              <a:spLocks noChangeArrowheads="1"/>
            </p:cNvSpPr>
            <p:nvPr/>
          </p:nvSpPr>
          <p:spPr bwMode="auto">
            <a:xfrm>
              <a:off x="2564469" y="4505980"/>
              <a:ext cx="4387850" cy="738664"/>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s-ES" sz="1400" b="1" dirty="0"/>
                <a:t>S </a:t>
              </a:r>
              <a:r>
                <a:rPr lang="es-ES" sz="1400" dirty="0"/>
                <a:t>y </a:t>
              </a:r>
              <a:r>
                <a:rPr lang="es-ES" sz="1400" b="1" dirty="0"/>
                <a:t>SS</a:t>
              </a:r>
              <a:r>
                <a:rPr lang="es-ES" sz="1400" dirty="0"/>
                <a:t> son ondas de corte que siguen la misma trayectoria a través del manto en forma de ondas P y PP, respectivamente.</a:t>
              </a:r>
              <a:endParaRPr lang="en-US" sz="1400" dirty="0" smtClean="0"/>
            </a:p>
          </p:txBody>
        </p:sp>
        <p:sp>
          <p:nvSpPr>
            <p:cNvPr id="17" name="TextBox 16"/>
            <p:cNvSpPr txBox="1"/>
            <p:nvPr/>
          </p:nvSpPr>
          <p:spPr>
            <a:xfrm>
              <a:off x="2268617" y="3795446"/>
              <a:ext cx="430376" cy="369332"/>
            </a:xfrm>
            <a:prstGeom prst="rect">
              <a:avLst/>
            </a:prstGeom>
            <a:solidFill>
              <a:srgbClr val="FFFFFF">
                <a:alpha val="50000"/>
              </a:srgbClr>
            </a:solidFill>
          </p:spPr>
          <p:txBody>
            <a:bodyPr wrap="none" rtlCol="0">
              <a:spAutoFit/>
            </a:bodyPr>
            <a:lstStyle/>
            <a:p>
              <a:r>
                <a:rPr lang="en-US" b="1" dirty="0" smtClean="0"/>
                <a:t>PP</a:t>
              </a:r>
              <a:endParaRPr lang="en-US" b="1" dirty="0"/>
            </a:p>
          </p:txBody>
        </p:sp>
        <p:sp>
          <p:nvSpPr>
            <p:cNvPr id="18" name="TextBox 17"/>
            <p:cNvSpPr txBox="1"/>
            <p:nvPr/>
          </p:nvSpPr>
          <p:spPr>
            <a:xfrm>
              <a:off x="3657600" y="3984893"/>
              <a:ext cx="402875" cy="369332"/>
            </a:xfrm>
            <a:prstGeom prst="rect">
              <a:avLst/>
            </a:prstGeom>
            <a:solidFill>
              <a:srgbClr val="FFFFFF"/>
            </a:solidFill>
          </p:spPr>
          <p:txBody>
            <a:bodyPr wrap="none" rtlCol="0">
              <a:spAutoFit/>
            </a:bodyPr>
            <a:lstStyle/>
            <a:p>
              <a:r>
                <a:rPr lang="en-US" b="1" dirty="0" smtClean="0"/>
                <a:t>SS</a:t>
              </a:r>
              <a:endParaRPr lang="en-US" b="1" dirty="0"/>
            </a:p>
          </p:txBody>
        </p:sp>
        <p:sp>
          <p:nvSpPr>
            <p:cNvPr id="23" name="TextBox 5"/>
            <p:cNvSpPr txBox="1">
              <a:spLocks noChangeArrowheads="1"/>
            </p:cNvSpPr>
            <p:nvPr/>
          </p:nvSpPr>
          <p:spPr bwMode="auto">
            <a:xfrm>
              <a:off x="665956" y="2030134"/>
              <a:ext cx="6530189" cy="738664"/>
            </a:xfrm>
            <a:prstGeom prst="rect">
              <a:avLst/>
            </a:prstGeom>
            <a:solidFill>
              <a:srgbClr val="FFFFFF"/>
            </a:solidFill>
            <a:ln>
              <a:noFill/>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s-ES" sz="1400" dirty="0"/>
                <a:t>Las ondas </a:t>
              </a:r>
              <a:r>
                <a:rPr lang="es-ES" sz="1400" b="1" dirty="0"/>
                <a:t>PP</a:t>
              </a:r>
              <a:r>
                <a:rPr lang="es-ES" sz="1400" dirty="0"/>
                <a:t> son ondas de compresión que rebotan en la mitad de la superficie de la Tierra entre el terremoto y la estación. La energía PP llegó unos 20 minutos 14 segundos después del terremoto.</a:t>
              </a:r>
              <a:endParaRPr lang="en-US" sz="1400" dirty="0"/>
            </a:p>
          </p:txBody>
        </p:sp>
      </p:grpSp>
      <p:sp>
        <p:nvSpPr>
          <p:cNvPr id="15" name="Title 1"/>
          <p:cNvSpPr txBox="1">
            <a:spLocks/>
          </p:cNvSpPr>
          <p:nvPr/>
        </p:nvSpPr>
        <p:spPr>
          <a:xfrm>
            <a:off x="1231900" y="-3175"/>
            <a:ext cx="7899400" cy="762000"/>
          </a:xfrm>
          <a:prstGeom prst="rect">
            <a:avLst/>
          </a:prstGeom>
        </p:spPr>
        <p:txBody>
          <a:bodyPr anchor="ctr">
            <a:normAutofit fontScale="82500" lnSpcReduction="20000"/>
          </a:bodyPr>
          <a:lstStyle/>
          <a:p>
            <a:pPr fontAlgn="auto">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7.8 SUROESTE DE SUMATRA, INDONESIA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Miércoles</a:t>
            </a:r>
            <a:r>
              <a:rPr lang="es-VE" b="1" dirty="0">
                <a:solidFill>
                  <a:schemeClr val="tx2">
                    <a:satMod val="130000"/>
                  </a:schemeClr>
                </a:solidFill>
                <a:effectLst>
                  <a:outerShdw blurRad="50000" dist="30000" dir="5400000" algn="tl" rotWithShape="0">
                    <a:srgbClr val="000000">
                      <a:alpha val="30000"/>
                    </a:srgbClr>
                  </a:outerShdw>
                </a:effectLst>
                <a:ea typeface="+mj-ea"/>
              </a:rPr>
              <a:t>,</a:t>
            </a:r>
            <a:r>
              <a:rPr lang="es-VE" b="1" dirty="0" smtClean="0">
                <a:solidFill>
                  <a:schemeClr val="tx2">
                    <a:satMod val="130000"/>
                  </a:schemeClr>
                </a:solidFill>
                <a:effectLst>
                  <a:outerShdw blurRad="50000" dist="30000" dir="5400000" algn="tl" rotWithShape="0">
                    <a:srgbClr val="000000">
                      <a:alpha val="30000"/>
                    </a:srgbClr>
                  </a:outerShdw>
                </a:effectLst>
                <a:ea typeface="+mj-ea"/>
              </a:rPr>
              <a:t> 2 de Marzo, 2016 a las 12:49:46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7913538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363" name="TextBox 9"/>
          <p:cNvSpPr txBox="1">
            <a:spLocks noChangeArrowheads="1"/>
          </p:cNvSpPr>
          <p:nvPr/>
        </p:nvSpPr>
        <p:spPr bwMode="auto">
          <a:xfrm>
            <a:off x="709749" y="1676400"/>
            <a:ext cx="7859713"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VE" altLang="en-US" sz="1800" b="1" dirty="0">
                <a:solidFill>
                  <a:srgbClr val="393996"/>
                </a:solidFill>
                <a:latin typeface="Arial" charset="0"/>
                <a:ea typeface="MS PGothic" pitchFamily="34" charset="-128"/>
              </a:rPr>
              <a:t>Momentos de Enseñanzas son servicios de</a:t>
            </a:r>
            <a:endParaRPr lang="es-VE" altLang="en-US" sz="1800" dirty="0">
              <a:latin typeface="Arial" charset="0"/>
              <a:ea typeface="MS PGothic" pitchFamily="34" charset="-128"/>
            </a:endParaRPr>
          </a:p>
          <a:p>
            <a:pPr algn="ctr" eaLnBrk="1" hangingPunct="1">
              <a:spcBef>
                <a:spcPct val="0"/>
              </a:spcBef>
              <a:buFontTx/>
              <a:buNone/>
            </a:pPr>
            <a:endParaRPr lang="es-VE" altLang="en-US" sz="1800" dirty="0">
              <a:latin typeface="Arial" charset="0"/>
              <a:ea typeface="MS PGothic" pitchFamily="34" charset="-128"/>
            </a:endParaRPr>
          </a:p>
          <a:p>
            <a:pPr algn="ctr" eaLnBrk="1" hangingPunct="1">
              <a:spcBef>
                <a:spcPct val="0"/>
              </a:spcBef>
              <a:buFontTx/>
              <a:buNone/>
            </a:pPr>
            <a:r>
              <a:rPr lang="es-VE" altLang="en-US" sz="1800" dirty="0">
                <a:latin typeface="Arial" charset="0"/>
                <a:ea typeface="MS PGothic" pitchFamily="34" charset="-128"/>
              </a:rPr>
              <a:t>Educación IRIS &amp; Alcance Público </a:t>
            </a:r>
          </a:p>
          <a:p>
            <a:pPr algn="ctr" eaLnBrk="1" hangingPunct="1">
              <a:spcBef>
                <a:spcPct val="0"/>
              </a:spcBef>
              <a:buFontTx/>
              <a:buNone/>
            </a:pPr>
            <a:r>
              <a:rPr lang="es-VE" altLang="en-US" sz="1800" dirty="0">
                <a:latin typeface="Arial" charset="0"/>
                <a:ea typeface="MS PGothic" pitchFamily="34" charset="-128"/>
              </a:rPr>
              <a:t>y </a:t>
            </a:r>
          </a:p>
          <a:p>
            <a:pPr algn="ctr" eaLnBrk="1" hangingPunct="1">
              <a:spcBef>
                <a:spcPct val="0"/>
              </a:spcBef>
              <a:buFontTx/>
              <a:buNone/>
            </a:pPr>
            <a:r>
              <a:rPr lang="es-VE" altLang="en-US" sz="1800" dirty="0">
                <a:latin typeface="Arial" charset="0"/>
                <a:ea typeface="MS PGothic" pitchFamily="34" charset="-128"/>
              </a:rPr>
              <a:t>La Universidad de Portland </a:t>
            </a:r>
          </a:p>
          <a:p>
            <a:pPr algn="ctr" eaLnBrk="1" hangingPunct="1">
              <a:spcBef>
                <a:spcPct val="0"/>
              </a:spcBef>
              <a:buFontTx/>
              <a:buNone/>
            </a:pPr>
            <a:endParaRPr lang="en-US" altLang="en-US" sz="1800" dirty="0">
              <a:latin typeface="Arial" panose="020B0604020202020204" pitchFamily="34" charset="0"/>
              <a:ea typeface="ＭＳ Ｐゴシック" panose="020B0600070205080204" pitchFamily="34" charset="-128"/>
            </a:endParaRPr>
          </a:p>
          <a:p>
            <a:pPr algn="ctr" eaLnBrk="1" hangingPunct="1">
              <a:spcBef>
                <a:spcPct val="0"/>
              </a:spcBef>
              <a:buFontTx/>
              <a:buNone/>
            </a:pPr>
            <a:endParaRPr lang="en-US" altLang="en-US" sz="1800" dirty="0" smtClean="0">
              <a:latin typeface="Arial" panose="020B0604020202020204" pitchFamily="34" charset="0"/>
              <a:ea typeface="ＭＳ Ｐゴシック" panose="020B0600070205080204" pitchFamily="34" charset="-128"/>
            </a:endParaRPr>
          </a:p>
          <a:p>
            <a:pPr algn="ctr" eaLnBrk="1" hangingPunct="1">
              <a:spcBef>
                <a:spcPct val="0"/>
              </a:spcBef>
              <a:buFontTx/>
              <a:buNone/>
            </a:pPr>
            <a:endParaRPr lang="en-US" altLang="en-US" sz="1800" dirty="0">
              <a:latin typeface="Arial" panose="020B0604020202020204" pitchFamily="34" charset="0"/>
              <a:ea typeface="ＭＳ Ｐゴシック" panose="020B0600070205080204" pitchFamily="34" charset="-128"/>
            </a:endParaRPr>
          </a:p>
          <a:p>
            <a:pPr algn="ctr" eaLnBrk="1" hangingPunct="1">
              <a:spcBef>
                <a:spcPct val="0"/>
              </a:spcBef>
              <a:buFontTx/>
              <a:buNone/>
            </a:pPr>
            <a:endParaRPr lang="en-US" altLang="en-US" sz="1800" dirty="0" smtClean="0">
              <a:latin typeface="Arial" panose="020B0604020202020204" pitchFamily="34" charset="0"/>
              <a:ea typeface="ＭＳ Ｐゴシック" panose="020B0600070205080204" pitchFamily="34" charset="-128"/>
            </a:endParaRPr>
          </a:p>
          <a:p>
            <a:pPr algn="ctr" eaLnBrk="1" hangingPunct="1">
              <a:spcBef>
                <a:spcPct val="0"/>
              </a:spcBef>
              <a:buFontTx/>
              <a:buNone/>
            </a:pPr>
            <a:r>
              <a:rPr lang="es-VE" altLang="en-US" sz="1800" dirty="0" smtClean="0">
                <a:latin typeface="Arial" panose="020B0604020202020204" pitchFamily="34" charset="0"/>
                <a:ea typeface="ＭＳ Ｐゴシック" panose="020B0600070205080204" pitchFamily="34" charset="-128"/>
              </a:rPr>
              <a:t>Por favor enviar comentarios a tkb@iris.edu</a:t>
            </a:r>
            <a:endParaRPr lang="es-VE" altLang="en-US" sz="1800" dirty="0">
              <a:latin typeface="Arial" panose="020B0604020202020204" pitchFamily="34" charset="0"/>
              <a:ea typeface="ＭＳ Ｐゴシック" panose="020B0600070205080204" pitchFamily="34" charset="-128"/>
            </a:endParaRPr>
          </a:p>
        </p:txBody>
      </p:sp>
      <p:pic>
        <p:nvPicPr>
          <p:cNvPr id="15364" name="Picture 8" descr="IRIS_TM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10300" y="5181600"/>
            <a:ext cx="2705100"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03238" y="5334000"/>
            <a:ext cx="1460500" cy="115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798888" y="54006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p:cNvSpPr txBox="1">
            <a:spLocks/>
          </p:cNvSpPr>
          <p:nvPr/>
        </p:nvSpPr>
        <p:spPr>
          <a:xfrm>
            <a:off x="1231900" y="-3175"/>
            <a:ext cx="7899400" cy="762000"/>
          </a:xfrm>
          <a:prstGeom prst="rect">
            <a:avLst/>
          </a:prstGeom>
        </p:spPr>
        <p:txBody>
          <a:bodyPr anchor="ctr">
            <a:normAutofit fontScale="82500" lnSpcReduction="20000"/>
          </a:bodyPr>
          <a:lstStyle/>
          <a:p>
            <a:pPr fontAlgn="auto">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7.8 SUROESTE DE SUMATRA, INDONESIA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Miércoles</a:t>
            </a:r>
            <a:r>
              <a:rPr lang="es-VE" b="1" dirty="0">
                <a:solidFill>
                  <a:schemeClr val="tx2">
                    <a:satMod val="130000"/>
                  </a:schemeClr>
                </a:solidFill>
                <a:effectLst>
                  <a:outerShdw blurRad="50000" dist="30000" dir="5400000" algn="tl" rotWithShape="0">
                    <a:srgbClr val="000000">
                      <a:alpha val="30000"/>
                    </a:srgbClr>
                  </a:outerShdw>
                </a:effectLst>
                <a:ea typeface="+mj-ea"/>
              </a:rPr>
              <a:t>,</a:t>
            </a:r>
            <a:r>
              <a:rPr lang="es-VE" b="1" dirty="0" smtClean="0">
                <a:solidFill>
                  <a:schemeClr val="tx2">
                    <a:satMod val="130000"/>
                  </a:schemeClr>
                </a:solidFill>
                <a:effectLst>
                  <a:outerShdw blurRad="50000" dist="30000" dir="5400000" algn="tl" rotWithShape="0">
                    <a:srgbClr val="000000">
                      <a:alpha val="30000"/>
                    </a:srgbClr>
                  </a:outerShdw>
                </a:effectLst>
                <a:ea typeface="+mj-ea"/>
              </a:rPr>
              <a:t> 2 de Marzo, 2016 a las 12:49:46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9264475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Box 7"/>
          <p:cNvSpPr txBox="1">
            <a:spLocks noChangeArrowheads="1"/>
          </p:cNvSpPr>
          <p:nvPr/>
        </p:nvSpPr>
        <p:spPr bwMode="auto">
          <a:xfrm>
            <a:off x="292100" y="1108770"/>
            <a:ext cx="5168900"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sz="1600" dirty="0">
                <a:latin typeface="Arial" charset="0"/>
              </a:rPr>
              <a:t>Este terremoto ocurrió como resultado de un fallado lateral. Un análisis adicional indica el movimiento lateral derecho en una falla orientada E-O. Esto es consistente con la compresión orientada NO-SE por compresión como la causa subyacente del terremoto</a:t>
            </a:r>
            <a:r>
              <a:rPr lang="es-ES" sz="1600" dirty="0" smtClean="0">
                <a:latin typeface="Arial" charset="0"/>
              </a:rPr>
              <a:t>.</a:t>
            </a:r>
          </a:p>
          <a:p>
            <a:pPr eaLnBrk="1" hangingPunct="1"/>
            <a:endParaRPr lang="en-US" altLang="en-US" sz="1600" dirty="0"/>
          </a:p>
          <a:p>
            <a:r>
              <a:rPr lang="es-ES" altLang="en-US" sz="1600" dirty="0"/>
              <a:t>Este evento </a:t>
            </a:r>
            <a:r>
              <a:rPr lang="es-ES" altLang="en-US" sz="1600" dirty="0" smtClean="0"/>
              <a:t>fue localizado a </a:t>
            </a:r>
            <a:r>
              <a:rPr lang="es-ES" altLang="en-US" sz="1600" dirty="0"/>
              <a:t>600 km al suroeste de la zona de subducción más importante que define el límite entre la Placa Indo-Australiana y las Placas de </a:t>
            </a:r>
            <a:r>
              <a:rPr lang="es-ES" altLang="en-US" sz="1600" dirty="0" err="1" smtClean="0"/>
              <a:t>Sunda</a:t>
            </a:r>
            <a:r>
              <a:rPr lang="es-ES" altLang="en-US" sz="1600" dirty="0" smtClean="0"/>
              <a:t> </a:t>
            </a:r>
            <a:r>
              <a:rPr lang="es-ES" altLang="en-US" sz="1600" dirty="0"/>
              <a:t>en la costa afuera de Sumatra. Fue en esta zona de subducción que un segmento de 1.300 km de longitud se rompió en diciembre del año 2004 produciendo un terremoto masivo M 9.1.</a:t>
            </a:r>
            <a:endParaRPr lang="en-US" altLang="en-US" sz="1600" dirty="0"/>
          </a:p>
        </p:txBody>
      </p:sp>
      <p:sp>
        <p:nvSpPr>
          <p:cNvPr id="13" name="Rectangle 12"/>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076" name="Picture 8" descr="IRIS_TM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1"/>
          <p:cNvSpPr txBox="1">
            <a:spLocks noChangeArrowheads="1"/>
          </p:cNvSpPr>
          <p:nvPr/>
        </p:nvSpPr>
        <p:spPr bwMode="auto">
          <a:xfrm>
            <a:off x="304800" y="6477000"/>
            <a:ext cx="3709988"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eaLnBrk="1" hangingPunct="1"/>
            <a:r>
              <a:rPr lang="es-VE" sz="1400" i="1" dirty="0" smtClean="0">
                <a:latin typeface="Arial" charset="0"/>
              </a:rPr>
              <a:t>USGS Solución Momento Sísmico </a:t>
            </a:r>
            <a:r>
              <a:rPr lang="es-VE" sz="1400" i="1" dirty="0" err="1" smtClean="0">
                <a:latin typeface="Arial" charset="0"/>
              </a:rPr>
              <a:t>Centroide</a:t>
            </a:r>
            <a:endParaRPr lang="es-VE" sz="1800" i="1" dirty="0">
              <a:latin typeface="Arial" charset="0"/>
            </a:endParaRPr>
          </a:p>
        </p:txBody>
      </p:sp>
      <p:pic>
        <p:nvPicPr>
          <p:cNvPr id="11" name="Picture 10" descr="FM Grab.tiff"/>
          <p:cNvPicPr>
            <a:picLocks noChangeAspect="1"/>
          </p:cNvPicPr>
          <p:nvPr/>
        </p:nvPicPr>
        <p:blipFill rotWithShape="1">
          <a:blip r:embed="rId4">
            <a:extLst>
              <a:ext uri="{28A0092B-C50C-407E-A947-70E740481C1C}">
                <a14:useLocalDpi xmlns:a14="http://schemas.microsoft.com/office/drawing/2010/main" val="0"/>
              </a:ext>
            </a:extLst>
          </a:blip>
          <a:srcRect l="5429" t="6944" b="10714"/>
          <a:stretch/>
        </p:blipFill>
        <p:spPr>
          <a:xfrm>
            <a:off x="491066" y="5022156"/>
            <a:ext cx="1250524" cy="1191660"/>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67188" y="4456940"/>
            <a:ext cx="4518072" cy="2186747"/>
          </a:xfrm>
          <a:prstGeom prst="rect">
            <a:avLst/>
          </a:prstGeom>
        </p:spPr>
      </p:pic>
      <p:grpSp>
        <p:nvGrpSpPr>
          <p:cNvPr id="4" name="Group 3"/>
          <p:cNvGrpSpPr/>
          <p:nvPr/>
        </p:nvGrpSpPr>
        <p:grpSpPr>
          <a:xfrm>
            <a:off x="5486400" y="1295400"/>
            <a:ext cx="3366236" cy="2484282"/>
            <a:chOff x="5486400" y="1295400"/>
            <a:chExt cx="3366236" cy="2484282"/>
          </a:xfrm>
        </p:grpSpPr>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86400" y="1295400"/>
              <a:ext cx="3366236" cy="2484282"/>
            </a:xfrm>
            <a:prstGeom prst="rect">
              <a:avLst/>
            </a:prstGeom>
          </p:spPr>
        </p:pic>
        <p:sp>
          <p:nvSpPr>
            <p:cNvPr id="15" name="5-Point Star 14"/>
            <p:cNvSpPr/>
            <p:nvPr/>
          </p:nvSpPr>
          <p:spPr>
            <a:xfrm>
              <a:off x="7127390" y="3357503"/>
              <a:ext cx="152400" cy="1524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7127390" y="3471905"/>
              <a:ext cx="645010" cy="307777"/>
            </a:xfrm>
            <a:prstGeom prst="rect">
              <a:avLst/>
            </a:prstGeom>
            <a:noFill/>
          </p:spPr>
          <p:txBody>
            <a:bodyPr wrap="square" rtlCol="0">
              <a:spAutoFit/>
            </a:bodyPr>
            <a:lstStyle/>
            <a:p>
              <a:r>
                <a:rPr lang="en-US" sz="1400" dirty="0" smtClean="0"/>
                <a:t>M 7.8</a:t>
              </a:r>
              <a:endParaRPr lang="en-US" sz="1400" dirty="0"/>
            </a:p>
          </p:txBody>
        </p:sp>
      </p:grpSp>
      <p:sp>
        <p:nvSpPr>
          <p:cNvPr id="17" name="Title 1"/>
          <p:cNvSpPr txBox="1">
            <a:spLocks/>
          </p:cNvSpPr>
          <p:nvPr/>
        </p:nvSpPr>
        <p:spPr>
          <a:xfrm>
            <a:off x="1231900" y="-3175"/>
            <a:ext cx="7899400" cy="762000"/>
          </a:xfrm>
          <a:prstGeom prst="rect">
            <a:avLst/>
          </a:prstGeom>
        </p:spPr>
        <p:txBody>
          <a:bodyPr anchor="ctr">
            <a:normAutofit fontScale="82500" lnSpcReduction="20000"/>
          </a:bodyPr>
          <a:lstStyle/>
          <a:p>
            <a:pPr fontAlgn="auto">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7.8 SUROESTE DE SUMATRA, INDONESIA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Miércoles</a:t>
            </a:r>
            <a:r>
              <a:rPr lang="es-VE" b="1" dirty="0">
                <a:solidFill>
                  <a:schemeClr val="tx2">
                    <a:satMod val="130000"/>
                  </a:schemeClr>
                </a:solidFill>
                <a:effectLst>
                  <a:outerShdw blurRad="50000" dist="30000" dir="5400000" algn="tl" rotWithShape="0">
                    <a:srgbClr val="000000">
                      <a:alpha val="30000"/>
                    </a:srgbClr>
                  </a:outerShdw>
                </a:effectLst>
                <a:ea typeface="+mj-ea"/>
              </a:rPr>
              <a:t>,</a:t>
            </a:r>
            <a:r>
              <a:rPr lang="es-VE" b="1" dirty="0" smtClean="0">
                <a:solidFill>
                  <a:schemeClr val="tx2">
                    <a:satMod val="130000"/>
                  </a:schemeClr>
                </a:solidFill>
                <a:effectLst>
                  <a:outerShdw blurRad="50000" dist="30000" dir="5400000" algn="tl" rotWithShape="0">
                    <a:srgbClr val="000000">
                      <a:alpha val="30000"/>
                    </a:srgbClr>
                  </a:outerShdw>
                </a:effectLst>
                <a:ea typeface="+mj-ea"/>
              </a:rPr>
              <a:t> 2 de Marzo, 2016 a las 12:49:46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Box 7"/>
          <p:cNvSpPr txBox="1">
            <a:spLocks noChangeArrowheads="1"/>
          </p:cNvSpPr>
          <p:nvPr/>
        </p:nvSpPr>
        <p:spPr bwMode="auto">
          <a:xfrm>
            <a:off x="304800" y="1143000"/>
            <a:ext cx="43434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s-ES" sz="1600" dirty="0"/>
              <a:t>El terremoto de mega-empuje M 9.1 ocurrido en el 2004, en la costa afuera de Sumatra, provocó el tsunami más mortífero del mundo, provocando la muerte de más  de 200.000 personas en toda la región.</a:t>
            </a:r>
            <a:endParaRPr lang="en-US" sz="1600" dirty="0"/>
          </a:p>
          <a:p>
            <a:endParaRPr lang="en-US" sz="1600" dirty="0"/>
          </a:p>
          <a:p>
            <a:pPr eaLnBrk="1" hangingPunct="1"/>
            <a:endParaRPr lang="en-US" altLang="en-US" sz="1600" dirty="0"/>
          </a:p>
        </p:txBody>
      </p:sp>
      <p:sp>
        <p:nvSpPr>
          <p:cNvPr id="13" name="Rectangle 12"/>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053" name="Picture 8" descr="IRIS_TMlogo.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40300" y="914400"/>
            <a:ext cx="4076071" cy="2166937"/>
          </a:xfrm>
          <a:prstGeom prst="rect">
            <a:avLst/>
          </a:prstGeom>
        </p:spPr>
      </p:pic>
      <p:sp>
        <p:nvSpPr>
          <p:cNvPr id="5" name="TextBox 4"/>
          <p:cNvSpPr txBox="1"/>
          <p:nvPr/>
        </p:nvSpPr>
        <p:spPr>
          <a:xfrm>
            <a:off x="4940299" y="3784806"/>
            <a:ext cx="4076071" cy="3108543"/>
          </a:xfrm>
          <a:prstGeom prst="rect">
            <a:avLst/>
          </a:prstGeom>
          <a:noFill/>
        </p:spPr>
        <p:txBody>
          <a:bodyPr wrap="square" rtlCol="0">
            <a:spAutoFit/>
          </a:bodyPr>
          <a:lstStyle/>
          <a:p>
            <a:r>
              <a:rPr lang="es-ES" sz="1600" dirty="0"/>
              <a:t>Después que el terremoto ocurrido el 2 de marzo del año 2016 se hizo sentir, muchos residentes iniciaron evacuaciones hacia terrenos de mayor altitud, hasta que la alerta de tsunami fue levantada.</a:t>
            </a:r>
          </a:p>
          <a:p>
            <a:endParaRPr lang="es-ES" sz="1600" dirty="0"/>
          </a:p>
          <a:p>
            <a:r>
              <a:rPr lang="es-ES" sz="1600" dirty="0"/>
              <a:t>La comprensión del tipo de terremoto  es muy importante para evaluar el riesgo de un tsunami.</a:t>
            </a:r>
          </a:p>
          <a:p>
            <a:endParaRPr lang="en-US" sz="1600" dirty="0" smtClean="0"/>
          </a:p>
          <a:p>
            <a:r>
              <a:rPr lang="en-US" altLang="en-US" dirty="0" smtClean="0"/>
              <a:t> </a:t>
            </a:r>
          </a:p>
          <a:p>
            <a:endParaRPr lang="en-US" dirty="0"/>
          </a:p>
        </p:txBody>
      </p:sp>
      <p:sp>
        <p:nvSpPr>
          <p:cNvPr id="15" name="TextBox 15"/>
          <p:cNvSpPr txBox="1">
            <a:spLocks noChangeArrowheads="1"/>
          </p:cNvSpPr>
          <p:nvPr/>
        </p:nvSpPr>
        <p:spPr bwMode="auto">
          <a:xfrm>
            <a:off x="4876800" y="3093510"/>
            <a:ext cx="42672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s-ES" sz="1200" dirty="0"/>
              <a:t>Los países afectados significativamente por el tsunami del </a:t>
            </a:r>
            <a:r>
              <a:rPr lang="es-ES" sz="1200" dirty="0" smtClean="0"/>
              <a:t>2004.</a:t>
            </a:r>
            <a:endParaRPr lang="en-US" sz="1200" dirty="0"/>
          </a:p>
        </p:txBody>
      </p:sp>
      <p:pic>
        <p:nvPicPr>
          <p:cNvPr id="2" name="Strike slip vs subduction_SHOR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73973" y="3408163"/>
            <a:ext cx="4490127" cy="3297437"/>
          </a:xfrm>
          <a:prstGeom prst="rect">
            <a:avLst/>
          </a:prstGeom>
        </p:spPr>
      </p:pic>
      <p:sp>
        <p:nvSpPr>
          <p:cNvPr id="11" name="Title 1"/>
          <p:cNvSpPr txBox="1">
            <a:spLocks/>
          </p:cNvSpPr>
          <p:nvPr/>
        </p:nvSpPr>
        <p:spPr>
          <a:xfrm>
            <a:off x="1231900" y="-3175"/>
            <a:ext cx="7899400" cy="762000"/>
          </a:xfrm>
          <a:prstGeom prst="rect">
            <a:avLst/>
          </a:prstGeom>
        </p:spPr>
        <p:txBody>
          <a:bodyPr anchor="ctr">
            <a:normAutofit fontScale="82500" lnSpcReduction="20000"/>
          </a:bodyPr>
          <a:lstStyle/>
          <a:p>
            <a:pPr fontAlgn="auto">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7.8 SUROESTE DE SUMATRA, INDONESIA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Miércoles</a:t>
            </a:r>
            <a:r>
              <a:rPr lang="es-VE" b="1" dirty="0">
                <a:solidFill>
                  <a:schemeClr val="tx2">
                    <a:satMod val="130000"/>
                  </a:schemeClr>
                </a:solidFill>
                <a:effectLst>
                  <a:outerShdw blurRad="50000" dist="30000" dir="5400000" algn="tl" rotWithShape="0">
                    <a:srgbClr val="000000">
                      <a:alpha val="30000"/>
                    </a:srgbClr>
                  </a:outerShdw>
                </a:effectLst>
                <a:ea typeface="+mj-ea"/>
              </a:rPr>
              <a:t>,</a:t>
            </a:r>
            <a:r>
              <a:rPr lang="es-VE" b="1" dirty="0" smtClean="0">
                <a:solidFill>
                  <a:schemeClr val="tx2">
                    <a:satMod val="130000"/>
                  </a:schemeClr>
                </a:solidFill>
                <a:effectLst>
                  <a:outerShdw blurRad="50000" dist="30000" dir="5400000" algn="tl" rotWithShape="0">
                    <a:srgbClr val="000000">
                      <a:alpha val="30000"/>
                    </a:srgbClr>
                  </a:outerShdw>
                </a:effectLst>
                <a:ea typeface="+mj-ea"/>
              </a:rPr>
              <a:t> 2 de Marzo, 2016 a las 12:49:46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4233013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6" name="Picture 12" descr="scal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976688"/>
            <a:ext cx="2127250" cy="2319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TextBox 15"/>
          <p:cNvSpPr txBox="1">
            <a:spLocks noChangeArrowheads="1"/>
          </p:cNvSpPr>
          <p:nvPr/>
        </p:nvSpPr>
        <p:spPr bwMode="auto">
          <a:xfrm>
            <a:off x="4343401" y="6477000"/>
            <a:ext cx="4724400"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s-VE" sz="1200" i="1" dirty="0"/>
              <a:t>USGS Intensidad de Movimiento Estimada del Terremoto </a:t>
            </a:r>
            <a:r>
              <a:rPr lang="en-US" sz="1200" i="1" dirty="0" smtClean="0"/>
              <a:t>M 7.8 </a:t>
            </a:r>
            <a:endParaRPr lang="en-US" sz="1200" i="1" dirty="0"/>
          </a:p>
        </p:txBody>
      </p:sp>
      <p:sp>
        <p:nvSpPr>
          <p:cNvPr id="10" name="TextBox 11"/>
          <p:cNvSpPr txBox="1">
            <a:spLocks noChangeArrowheads="1"/>
          </p:cNvSpPr>
          <p:nvPr/>
        </p:nvSpPr>
        <p:spPr bwMode="auto">
          <a:xfrm>
            <a:off x="271797" y="981929"/>
            <a:ext cx="8658225"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s-ES" sz="1600" dirty="0"/>
              <a:t>Escalas de intensidad de movimiento fueron desarrolladas para estandarizar las mediciones y facilitar la comparación de diferentes terremotos. La modificación de la escala de intensidad de  </a:t>
            </a:r>
            <a:r>
              <a:rPr lang="es-ES" sz="1600" dirty="0" err="1"/>
              <a:t>Marcelli</a:t>
            </a:r>
            <a:r>
              <a:rPr lang="es-ES" sz="1600" dirty="0"/>
              <a:t> una escala de doce </a:t>
            </a:r>
            <a:r>
              <a:rPr lang="es-ES" sz="1600" dirty="0" smtClean="0"/>
              <a:t>niveles </a:t>
            </a:r>
            <a:r>
              <a:rPr lang="es-ES" sz="1600" dirty="0"/>
              <a:t>numeradas del  I al XII. Los números </a:t>
            </a:r>
            <a:r>
              <a:rPr lang="es-ES" sz="1600" dirty="0" smtClean="0"/>
              <a:t>bajos</a:t>
            </a:r>
            <a:endParaRPr lang="en-US" sz="1600" dirty="0"/>
          </a:p>
        </p:txBody>
      </p:sp>
      <p:sp>
        <p:nvSpPr>
          <p:cNvPr id="11" name="TextBox 15"/>
          <p:cNvSpPr txBox="1">
            <a:spLocks noChangeArrowheads="1"/>
          </p:cNvSpPr>
          <p:nvPr/>
        </p:nvSpPr>
        <p:spPr bwMode="auto">
          <a:xfrm>
            <a:off x="239713" y="1765518"/>
            <a:ext cx="3948112" cy="18158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s-ES" sz="1600" dirty="0"/>
              <a:t>r</a:t>
            </a:r>
            <a:r>
              <a:rPr lang="es-ES" sz="1600" dirty="0" smtClean="0"/>
              <a:t>epresentan los </a:t>
            </a:r>
            <a:r>
              <a:rPr lang="es-ES" sz="1600" dirty="0"/>
              <a:t>niveles de movimientos imperceptibles, XII representa destrucción total</a:t>
            </a:r>
            <a:r>
              <a:rPr lang="es-ES" sz="1600" dirty="0" smtClean="0"/>
              <a:t>.</a:t>
            </a:r>
          </a:p>
          <a:p>
            <a:pPr eaLnBrk="1" hangingPunct="1"/>
            <a:endParaRPr lang="en-US" sz="1600" dirty="0"/>
          </a:p>
          <a:p>
            <a:pPr eaLnBrk="1" hangingPunct="1"/>
            <a:r>
              <a:rPr lang="es-ES" sz="1600" dirty="0"/>
              <a:t>Este evento M 7.8 sólo causa un temblor débil en las islas más cercanas al terremoto.</a:t>
            </a:r>
            <a:endParaRPr lang="en-US" sz="1600" dirty="0"/>
          </a:p>
        </p:txBody>
      </p:sp>
      <p:pic>
        <p:nvPicPr>
          <p:cNvPr id="12" name="Picture 8" descr="IRIS_TM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07586" y="1844676"/>
            <a:ext cx="4751808" cy="4632324"/>
          </a:xfrm>
          <a:prstGeom prst="rect">
            <a:avLst/>
          </a:prstGeom>
        </p:spPr>
      </p:pic>
      <p:sp>
        <p:nvSpPr>
          <p:cNvPr id="15" name="Title 1"/>
          <p:cNvSpPr txBox="1">
            <a:spLocks/>
          </p:cNvSpPr>
          <p:nvPr/>
        </p:nvSpPr>
        <p:spPr>
          <a:xfrm>
            <a:off x="1231900" y="-3175"/>
            <a:ext cx="7899400" cy="762000"/>
          </a:xfrm>
          <a:prstGeom prst="rect">
            <a:avLst/>
          </a:prstGeom>
        </p:spPr>
        <p:txBody>
          <a:bodyPr anchor="ctr">
            <a:normAutofit fontScale="82500" lnSpcReduction="20000"/>
          </a:bodyPr>
          <a:lstStyle/>
          <a:p>
            <a:pPr fontAlgn="auto">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7.8 SUROESTE DE SUMATRA, INDONESIA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Miércoles</a:t>
            </a:r>
            <a:r>
              <a:rPr lang="es-VE" b="1" dirty="0">
                <a:solidFill>
                  <a:schemeClr val="tx2">
                    <a:satMod val="130000"/>
                  </a:schemeClr>
                </a:solidFill>
                <a:effectLst>
                  <a:outerShdw blurRad="50000" dist="30000" dir="5400000" algn="tl" rotWithShape="0">
                    <a:srgbClr val="000000">
                      <a:alpha val="30000"/>
                    </a:srgbClr>
                  </a:outerShdw>
                </a:effectLst>
                <a:ea typeface="+mj-ea"/>
              </a:rPr>
              <a:t>,</a:t>
            </a:r>
            <a:r>
              <a:rPr lang="es-VE" b="1" dirty="0" smtClean="0">
                <a:solidFill>
                  <a:schemeClr val="tx2">
                    <a:satMod val="130000"/>
                  </a:schemeClr>
                </a:solidFill>
                <a:effectLst>
                  <a:outerShdw blurRad="50000" dist="30000" dir="5400000" algn="tl" rotWithShape="0">
                    <a:srgbClr val="000000">
                      <a:alpha val="30000"/>
                    </a:srgbClr>
                  </a:outerShdw>
                </a:effectLst>
                <a:ea typeface="+mj-ea"/>
              </a:rPr>
              <a:t> 2 de Marzo, 2016 a las 12:49:46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
        <p:nvSpPr>
          <p:cNvPr id="14" name="TextBox 13"/>
          <p:cNvSpPr txBox="1">
            <a:spLocks noChangeArrowheads="1"/>
          </p:cNvSpPr>
          <p:nvPr/>
        </p:nvSpPr>
        <p:spPr bwMode="auto">
          <a:xfrm>
            <a:off x="271463" y="3657600"/>
            <a:ext cx="3005137"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eaLnBrk="1" hangingPunct="1"/>
            <a:r>
              <a:rPr lang="es-VE" sz="1200" b="1" dirty="0">
                <a:latin typeface="Arial" charset="0"/>
                <a:ea typeface="MS PGothic" charset="0"/>
              </a:rPr>
              <a:t>Intensidad de Mercalli modificada</a:t>
            </a:r>
          </a:p>
        </p:txBody>
      </p:sp>
      <p:sp>
        <p:nvSpPr>
          <p:cNvPr id="16" name="TextBox 14"/>
          <p:cNvSpPr txBox="1">
            <a:spLocks noChangeArrowheads="1"/>
          </p:cNvSpPr>
          <p:nvPr/>
        </p:nvSpPr>
        <p:spPr bwMode="auto">
          <a:xfrm>
            <a:off x="2576513" y="3657600"/>
            <a:ext cx="1538287" cy="2779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algn="ctr" eaLnBrk="1" hangingPunct="1"/>
            <a:r>
              <a:rPr lang="es-VE" sz="1300" b="1" dirty="0">
                <a:latin typeface="Arial" charset="0"/>
                <a:ea typeface="MS PGothic" charset="0"/>
              </a:rPr>
              <a:t>Percibida </a:t>
            </a:r>
          </a:p>
          <a:p>
            <a:pPr algn="ctr" eaLnBrk="1" hangingPunct="1">
              <a:spcAft>
                <a:spcPts val="600"/>
              </a:spcAft>
            </a:pPr>
            <a:r>
              <a:rPr lang="es-VE" sz="1300" b="1" dirty="0">
                <a:latin typeface="Arial" charset="0"/>
                <a:ea typeface="MS PGothic" charset="0"/>
              </a:rPr>
              <a:t> Temblor</a:t>
            </a:r>
          </a:p>
          <a:p>
            <a:pPr algn="ctr" eaLnBrk="1" hangingPunct="1">
              <a:spcAft>
                <a:spcPts val="400"/>
              </a:spcAft>
            </a:pPr>
            <a:r>
              <a:rPr lang="es-VE" sz="1300" b="1" dirty="0">
                <a:solidFill>
                  <a:srgbClr val="C00000"/>
                </a:solidFill>
                <a:latin typeface="Arial" charset="0"/>
                <a:ea typeface="MS PGothic" charset="0"/>
              </a:rPr>
              <a:t>Extremo </a:t>
            </a:r>
          </a:p>
          <a:p>
            <a:pPr algn="ctr" eaLnBrk="1" hangingPunct="1">
              <a:spcAft>
                <a:spcPts val="400"/>
              </a:spcAft>
            </a:pPr>
            <a:r>
              <a:rPr lang="es-VE" sz="1300" b="1" dirty="0">
                <a:solidFill>
                  <a:srgbClr val="FF0000"/>
                </a:solidFill>
                <a:latin typeface="Arial" charset="0"/>
                <a:ea typeface="MS PGothic" charset="0"/>
              </a:rPr>
              <a:t>Violento</a:t>
            </a:r>
          </a:p>
          <a:p>
            <a:pPr algn="ctr" eaLnBrk="1" hangingPunct="1">
              <a:spcAft>
                <a:spcPts val="400"/>
              </a:spcAft>
            </a:pPr>
            <a:r>
              <a:rPr lang="es-VE" sz="1300" b="1" dirty="0">
                <a:solidFill>
                  <a:srgbClr val="FFC000"/>
                </a:solidFill>
                <a:latin typeface="Arial" charset="0"/>
                <a:ea typeface="MS PGothic" charset="0"/>
              </a:rPr>
              <a:t>Severo</a:t>
            </a:r>
          </a:p>
          <a:p>
            <a:pPr algn="ctr" eaLnBrk="1" hangingPunct="1">
              <a:spcAft>
                <a:spcPts val="400"/>
              </a:spcAft>
            </a:pPr>
            <a:r>
              <a:rPr lang="es-VE" sz="1300" b="1" dirty="0">
                <a:solidFill>
                  <a:srgbClr val="FFC000"/>
                </a:solidFill>
                <a:latin typeface="Arial" charset="0"/>
                <a:ea typeface="MS PGothic" charset="0"/>
              </a:rPr>
              <a:t>Muy Fuerte</a:t>
            </a:r>
          </a:p>
          <a:p>
            <a:pPr algn="ctr" eaLnBrk="1" hangingPunct="1">
              <a:spcAft>
                <a:spcPts val="400"/>
              </a:spcAft>
            </a:pPr>
            <a:r>
              <a:rPr lang="es-VE" sz="1300" b="1" dirty="0">
                <a:solidFill>
                  <a:srgbClr val="FFFF00"/>
                </a:solidFill>
                <a:latin typeface="Arial" charset="0"/>
                <a:ea typeface="MS PGothic" charset="0"/>
              </a:rPr>
              <a:t>Fuerte</a:t>
            </a:r>
          </a:p>
          <a:p>
            <a:pPr algn="ctr" eaLnBrk="1" hangingPunct="1">
              <a:spcAft>
                <a:spcPts val="400"/>
              </a:spcAft>
            </a:pPr>
            <a:r>
              <a:rPr lang="es-VE" sz="1300" dirty="0">
                <a:latin typeface="Arial" charset="0"/>
                <a:ea typeface="MS PGothic" charset="0"/>
              </a:rPr>
              <a:t>Moderado</a:t>
            </a:r>
          </a:p>
          <a:p>
            <a:pPr algn="ctr" eaLnBrk="1" hangingPunct="1">
              <a:spcAft>
                <a:spcPts val="400"/>
              </a:spcAft>
            </a:pPr>
            <a:r>
              <a:rPr lang="es-VE" sz="1300" dirty="0">
                <a:latin typeface="Arial" charset="0"/>
                <a:ea typeface="MS PGothic" charset="0"/>
              </a:rPr>
              <a:t>Ligero</a:t>
            </a:r>
          </a:p>
          <a:p>
            <a:pPr algn="ctr" eaLnBrk="1" hangingPunct="1">
              <a:spcAft>
                <a:spcPts val="400"/>
              </a:spcAft>
            </a:pPr>
            <a:r>
              <a:rPr lang="es-VE" sz="1300" dirty="0">
                <a:latin typeface="Arial" charset="0"/>
                <a:ea typeface="MS PGothic" charset="0"/>
              </a:rPr>
              <a:t>Débil</a:t>
            </a:r>
          </a:p>
          <a:p>
            <a:pPr algn="ctr" eaLnBrk="1" hangingPunct="1">
              <a:spcAft>
                <a:spcPts val="400"/>
              </a:spcAft>
            </a:pPr>
            <a:r>
              <a:rPr lang="es-VE" sz="1300" dirty="0">
                <a:latin typeface="Arial" charset="0"/>
                <a:ea typeface="MS PGothic" charset="0"/>
              </a:rPr>
              <a:t>Imperceptible</a:t>
            </a:r>
          </a:p>
        </p:txBody>
      </p:sp>
      <p:sp>
        <p:nvSpPr>
          <p:cNvPr id="17" name="TextBox 15"/>
          <p:cNvSpPr txBox="1">
            <a:spLocks noChangeArrowheads="1"/>
          </p:cNvSpPr>
          <p:nvPr/>
        </p:nvSpPr>
        <p:spPr bwMode="auto">
          <a:xfrm>
            <a:off x="152400" y="6550025"/>
            <a:ext cx="4800600"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eaLnBrk="1" hangingPunct="1"/>
            <a:r>
              <a:rPr lang="es-VE" sz="1200" i="1" dirty="0">
                <a:latin typeface="Arial" charset="0"/>
                <a:ea typeface="MS PGothic" charset="0"/>
              </a:rPr>
              <a:t>Imagen Cortesía del Servicio Geológico de los EE.UU.</a:t>
            </a:r>
          </a:p>
        </p:txBody>
      </p:sp>
    </p:spTree>
    <p:extLst>
      <p:ext uri="{BB962C8B-B14F-4D97-AF65-F5344CB8AC3E}">
        <p14:creationId xmlns:p14="http://schemas.microsoft.com/office/powerpoint/2010/main" val="27781103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extBox 15"/>
          <p:cNvSpPr txBox="1">
            <a:spLocks noChangeArrowheads="1"/>
          </p:cNvSpPr>
          <p:nvPr/>
        </p:nvSpPr>
        <p:spPr bwMode="auto">
          <a:xfrm>
            <a:off x="4343400" y="533400"/>
            <a:ext cx="4619625"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eaLnBrk="1" hangingPunct="1"/>
            <a:r>
              <a:rPr lang="es-ES" sz="1400" i="1" dirty="0"/>
              <a:t>USGS PAGER </a:t>
            </a:r>
          </a:p>
          <a:p>
            <a:pPr algn="r" eaLnBrk="1" hangingPunct="1"/>
            <a:r>
              <a:rPr lang="es-ES" sz="1400" i="1" dirty="0"/>
              <a:t>Población Expuesta a los Movimientos Telúricos</a:t>
            </a:r>
          </a:p>
        </p:txBody>
      </p:sp>
      <p:pic>
        <p:nvPicPr>
          <p:cNvPr id="6" name="Picture 8" descr="IRIS_TM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Box 15"/>
          <p:cNvSpPr txBox="1">
            <a:spLocks noChangeArrowheads="1"/>
          </p:cNvSpPr>
          <p:nvPr/>
        </p:nvSpPr>
        <p:spPr bwMode="auto">
          <a:xfrm>
            <a:off x="4924425" y="6505575"/>
            <a:ext cx="4038600"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s-VE" sz="1200" i="1" dirty="0"/>
              <a:t>Imagen Cortesía del Servicio Geológico de los EE.UU.</a:t>
            </a:r>
          </a:p>
        </p:txBody>
      </p:sp>
      <p:sp>
        <p:nvSpPr>
          <p:cNvPr id="13" name="TextBox 18"/>
          <p:cNvSpPr txBox="1">
            <a:spLocks noChangeArrowheads="1"/>
          </p:cNvSpPr>
          <p:nvPr/>
        </p:nvSpPr>
        <p:spPr bwMode="auto">
          <a:xfrm>
            <a:off x="228600" y="1139825"/>
            <a:ext cx="4648200" cy="20621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eaLnBrk="1" hangingPunct="1"/>
            <a:r>
              <a:rPr lang="es-ES" sz="1600" dirty="0">
                <a:latin typeface="Arial" charset="0"/>
              </a:rPr>
              <a:t>El  mapa localizador del Servicio Geológico de los EE.UU. muestra la población expuesta a diferentes niveles de intensidad modificada Mercalli (MMI).</a:t>
            </a:r>
          </a:p>
          <a:p>
            <a:pPr eaLnBrk="1" hangingPunct="1"/>
            <a:endParaRPr lang="en-US" sz="1600" dirty="0">
              <a:latin typeface="Arial" charset="0"/>
            </a:endParaRPr>
          </a:p>
          <a:p>
            <a:pPr eaLnBrk="1" hangingPunct="1"/>
            <a:r>
              <a:rPr lang="es-ES" sz="1600" dirty="0">
                <a:latin typeface="Arial" charset="0"/>
              </a:rPr>
              <a:t>El Servicio Geológico de los EE.UU. estima que el temblor solo se sintió levemente a lo largo de la costa oeste de Sumatra.</a:t>
            </a:r>
            <a:endParaRPr lang="en-US" sz="1600" dirty="0">
              <a:latin typeface="Arial" charset="0"/>
            </a:endParaRPr>
          </a:p>
        </p:txBody>
      </p:sp>
      <p:pic>
        <p:nvPicPr>
          <p:cNvPr id="3" name="Picture 2"/>
          <p:cNvPicPr>
            <a:picLocks noChangeAspect="1"/>
          </p:cNvPicPr>
          <p:nvPr/>
        </p:nvPicPr>
        <p:blipFill>
          <a:blip r:embed="rId4"/>
          <a:stretch>
            <a:fillRect/>
          </a:stretch>
        </p:blipFill>
        <p:spPr>
          <a:xfrm>
            <a:off x="4812297" y="1066799"/>
            <a:ext cx="4108733" cy="4205497"/>
          </a:xfrm>
          <a:prstGeom prst="rect">
            <a:avLst/>
          </a:prstGeom>
        </p:spPr>
      </p:pic>
      <p:sp>
        <p:nvSpPr>
          <p:cNvPr id="17" name="TextBox 20"/>
          <p:cNvSpPr txBox="1">
            <a:spLocks noChangeArrowheads="1"/>
          </p:cNvSpPr>
          <p:nvPr/>
        </p:nvSpPr>
        <p:spPr bwMode="auto">
          <a:xfrm>
            <a:off x="4311445" y="5289084"/>
            <a:ext cx="4637088" cy="14927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algn="r" eaLnBrk="1" hangingPunct="1"/>
            <a:r>
              <a:rPr lang="es-ES" sz="1300" dirty="0">
                <a:latin typeface="Arial" charset="0"/>
              </a:rPr>
              <a:t>El código de colores de las líneas de contorno marca las regiones de intensidad MMI. La población total expuesta a un valor de MMI dado es obtenida sumando la población entre las líneas de contorno. La estimación de la población expuesta a cada intensidad  MMI es mostrada en la tabla de la izquierda.</a:t>
            </a:r>
          </a:p>
          <a:p>
            <a:pPr algn="r" eaLnBrk="1" hangingPunct="1"/>
            <a:r>
              <a:rPr lang="en-US" sz="1300" dirty="0" smtClean="0">
                <a:latin typeface="Arial" charset="0"/>
              </a:rPr>
              <a:t>.</a:t>
            </a:r>
            <a:endParaRPr lang="en-US" sz="1300" dirty="0">
              <a:latin typeface="Arial" charset="0"/>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3055" y="3201928"/>
            <a:ext cx="3000794" cy="3165645"/>
          </a:xfrm>
          <a:prstGeom prst="rect">
            <a:avLst/>
          </a:prstGeom>
        </p:spPr>
      </p:pic>
      <p:sp>
        <p:nvSpPr>
          <p:cNvPr id="12" name="Title 1"/>
          <p:cNvSpPr txBox="1">
            <a:spLocks/>
          </p:cNvSpPr>
          <p:nvPr/>
        </p:nvSpPr>
        <p:spPr>
          <a:xfrm>
            <a:off x="1231900" y="-3175"/>
            <a:ext cx="7899400" cy="762000"/>
          </a:xfrm>
          <a:prstGeom prst="rect">
            <a:avLst/>
          </a:prstGeom>
        </p:spPr>
        <p:txBody>
          <a:bodyPr anchor="ctr">
            <a:normAutofit fontScale="82500" lnSpcReduction="20000"/>
          </a:bodyPr>
          <a:lstStyle/>
          <a:p>
            <a:pPr fontAlgn="auto">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7.8 SUROESTE DE SUMATRA, INDONESIA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Miércoles</a:t>
            </a:r>
            <a:r>
              <a:rPr lang="es-VE" b="1" dirty="0">
                <a:solidFill>
                  <a:schemeClr val="tx2">
                    <a:satMod val="130000"/>
                  </a:schemeClr>
                </a:solidFill>
                <a:effectLst>
                  <a:outerShdw blurRad="50000" dist="30000" dir="5400000" algn="tl" rotWithShape="0">
                    <a:srgbClr val="000000">
                      <a:alpha val="30000"/>
                    </a:srgbClr>
                  </a:outerShdw>
                </a:effectLst>
                <a:ea typeface="+mj-ea"/>
              </a:rPr>
              <a:t>,</a:t>
            </a:r>
            <a:r>
              <a:rPr lang="es-VE" b="1" dirty="0" smtClean="0">
                <a:solidFill>
                  <a:schemeClr val="tx2">
                    <a:satMod val="130000"/>
                  </a:schemeClr>
                </a:solidFill>
                <a:effectLst>
                  <a:outerShdw blurRad="50000" dist="30000" dir="5400000" algn="tl" rotWithShape="0">
                    <a:srgbClr val="000000">
                      <a:alpha val="30000"/>
                    </a:srgbClr>
                  </a:outerShdw>
                </a:effectLst>
                <a:ea typeface="+mj-ea"/>
              </a:rPr>
              <a:t> 2 de Marzo, 2016 a las 12:49:46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9514953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2"/>
          <a:stretch>
            <a:fillRect/>
          </a:stretch>
        </p:blipFill>
        <p:spPr>
          <a:xfrm>
            <a:off x="4051125" y="1251544"/>
            <a:ext cx="4645574" cy="4645574"/>
          </a:xfrm>
          <a:prstGeom prst="rect">
            <a:avLst/>
          </a:prstGeom>
        </p:spPr>
      </p:pic>
      <p:sp>
        <p:nvSpPr>
          <p:cNvPr id="5" name="TextBox 7"/>
          <p:cNvSpPr txBox="1">
            <a:spLocks noChangeArrowheads="1"/>
          </p:cNvSpPr>
          <p:nvPr/>
        </p:nvSpPr>
        <p:spPr bwMode="auto">
          <a:xfrm>
            <a:off x="228600" y="1143000"/>
            <a:ext cx="3429000" cy="56323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r>
              <a:rPr lang="es-VE" sz="1500" dirty="0"/>
              <a:t>El mapa de la derecha muestra la actividad sísmica histórica desde 1990 hasta la actualidad, cerca del epicentro. Este evento de </a:t>
            </a:r>
            <a:r>
              <a:rPr lang="es-VE" sz="1500" dirty="0" err="1"/>
              <a:t>intra</a:t>
            </a:r>
            <a:r>
              <a:rPr lang="es-VE" sz="1500" dirty="0"/>
              <a:t>-placa M 7.8 fue producido por el desplazamiento de fallas dentro de la litosfera oceánica de la Placa Indo-Australiana</a:t>
            </a:r>
            <a:r>
              <a:rPr lang="es-VE" sz="1500" dirty="0" smtClean="0"/>
              <a:t>.</a:t>
            </a:r>
            <a:r>
              <a:rPr lang="en-US" sz="1500" dirty="0" smtClean="0"/>
              <a:t> </a:t>
            </a:r>
            <a:endParaRPr lang="en-US" sz="1500" dirty="0" smtClean="0"/>
          </a:p>
          <a:p>
            <a:pPr eaLnBrk="1" hangingPunct="1"/>
            <a:endParaRPr lang="en-US" sz="1500" dirty="0"/>
          </a:p>
          <a:p>
            <a:pPr eaLnBrk="1" hangingPunct="1"/>
            <a:r>
              <a:rPr lang="es-ES" sz="1500" dirty="0"/>
              <a:t>Previos eventos de gran magnitud </a:t>
            </a:r>
            <a:r>
              <a:rPr lang="es-ES" sz="1500" dirty="0" smtClean="0"/>
              <a:t>incluyen:</a:t>
            </a:r>
          </a:p>
          <a:p>
            <a:pPr eaLnBrk="1" hangingPunct="1"/>
            <a:endParaRPr lang="es-ES" sz="1500" b="1" dirty="0"/>
          </a:p>
          <a:p>
            <a:pPr marL="285750" indent="-285750" eaLnBrk="1" hangingPunct="1">
              <a:buFont typeface="Arial" panose="020B0604020202020204" pitchFamily="34" charset="0"/>
              <a:buChar char="•"/>
            </a:pPr>
            <a:r>
              <a:rPr lang="es-ES" sz="1500" dirty="0" smtClean="0"/>
              <a:t>El </a:t>
            </a:r>
            <a:r>
              <a:rPr lang="es-ES" sz="1500" dirty="0"/>
              <a:t>terremoto de mega-empuje M 9.1 ocurrido en el año 2004  se produjo en el límite de la placa de subducción donde la placa Indo-Australiana se subduce debajo del promontorio sureste de Asia de la Placa Euroasiática</a:t>
            </a:r>
            <a:r>
              <a:rPr lang="es-ES" sz="1500" dirty="0" smtClean="0"/>
              <a:t>.</a:t>
            </a:r>
          </a:p>
          <a:p>
            <a:pPr eaLnBrk="1" hangingPunct="1"/>
            <a:endParaRPr lang="en-US" sz="1500" dirty="0" smtClean="0"/>
          </a:p>
          <a:p>
            <a:pPr marL="285750" indent="-285750" eaLnBrk="1" hangingPunct="1">
              <a:buFont typeface="Arial" panose="020B0604020202020204" pitchFamily="34" charset="0"/>
              <a:buChar char="•"/>
            </a:pPr>
            <a:r>
              <a:rPr lang="es-ES" sz="1500" dirty="0"/>
              <a:t>Los eventos de desgarre M 8.6 y M 8.2 ocurridos en el año  2012, situados al oeste de la Fosa de </a:t>
            </a:r>
            <a:r>
              <a:rPr lang="es-ES" sz="1500" dirty="0" err="1"/>
              <a:t>Sunda</a:t>
            </a:r>
            <a:r>
              <a:rPr lang="es-ES" sz="1500" dirty="0"/>
              <a:t>.</a:t>
            </a:r>
            <a:endParaRPr lang="en-US" sz="1500" dirty="0"/>
          </a:p>
        </p:txBody>
      </p:sp>
      <p:sp>
        <p:nvSpPr>
          <p:cNvPr id="9" name="TextBox 14"/>
          <p:cNvSpPr txBox="1">
            <a:spLocks noChangeArrowheads="1"/>
          </p:cNvSpPr>
          <p:nvPr/>
        </p:nvSpPr>
        <p:spPr bwMode="auto">
          <a:xfrm>
            <a:off x="4572000" y="3530600"/>
            <a:ext cx="767378"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sz="1400" b="1" dirty="0" smtClean="0">
                <a:solidFill>
                  <a:schemeClr val="bg1"/>
                </a:solidFill>
              </a:rPr>
              <a:t>2012</a:t>
            </a:r>
            <a:endParaRPr lang="en-US" sz="1400" b="1" dirty="0">
              <a:solidFill>
                <a:schemeClr val="bg1"/>
              </a:solidFill>
            </a:endParaRPr>
          </a:p>
        </p:txBody>
      </p:sp>
      <p:sp>
        <p:nvSpPr>
          <p:cNvPr id="11" name="Rectangle 10"/>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2" name="Picture 8" descr="IRIS_TM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 name="Rectangle 7"/>
          <p:cNvSpPr>
            <a:spLocks noChangeArrowheads="1"/>
          </p:cNvSpPr>
          <p:nvPr/>
        </p:nvSpPr>
        <p:spPr bwMode="auto">
          <a:xfrm>
            <a:off x="3968468" y="6062868"/>
            <a:ext cx="5162832"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es-VE" sz="1400" i="1" dirty="0"/>
              <a:t>Mapa generado utilizando </a:t>
            </a:r>
          </a:p>
          <a:p>
            <a:r>
              <a:rPr lang="es-VE" sz="1400" i="1" dirty="0"/>
              <a:t>El Visualizador de Terremotos Interactivo de IRIS </a:t>
            </a:r>
          </a:p>
          <a:p>
            <a:r>
              <a:rPr lang="es-VE" sz="1400" i="1" dirty="0"/>
              <a:t>(http://ds.iris.edu/ieb/)</a:t>
            </a:r>
          </a:p>
        </p:txBody>
      </p:sp>
      <p:sp>
        <p:nvSpPr>
          <p:cNvPr id="18" name="Rectangle 17"/>
          <p:cNvSpPr/>
          <p:nvPr/>
        </p:nvSpPr>
        <p:spPr>
          <a:xfrm>
            <a:off x="5117714" y="3562562"/>
            <a:ext cx="405882" cy="262908"/>
          </a:xfrm>
          <a:prstGeom prst="rect">
            <a:avLst/>
          </a:prstGeom>
          <a:no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5753704" y="2957420"/>
            <a:ext cx="405882" cy="470237"/>
          </a:xfrm>
          <a:prstGeom prst="rect">
            <a:avLst/>
          </a:prstGeom>
          <a:noFill/>
          <a:ln w="19050"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extBox 14"/>
          <p:cNvSpPr txBox="1">
            <a:spLocks noChangeArrowheads="1"/>
          </p:cNvSpPr>
          <p:nvPr/>
        </p:nvSpPr>
        <p:spPr bwMode="auto">
          <a:xfrm>
            <a:off x="5658540" y="2664747"/>
            <a:ext cx="767378" cy="307777"/>
          </a:xfrm>
          <a:prstGeom prst="rect">
            <a:avLst/>
          </a:prstGeom>
          <a:noFill/>
          <a:ln>
            <a:noFill/>
          </a:ln>
          <a:effectLst>
            <a:outerShdw blurRad="50800" dist="38100" dir="8100000" algn="tr" rotWithShape="0">
              <a:prstClr val="black">
                <a:alpha val="40000"/>
              </a:prst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sz="1400" b="1" dirty="0" smtClean="0">
                <a:solidFill>
                  <a:schemeClr val="bg1"/>
                </a:solidFill>
              </a:rPr>
              <a:t>2004</a:t>
            </a:r>
            <a:endParaRPr lang="en-US" sz="1400" b="1" dirty="0">
              <a:solidFill>
                <a:schemeClr val="bg1"/>
              </a:solidFill>
            </a:endParaRPr>
          </a:p>
        </p:txBody>
      </p:sp>
      <p:sp>
        <p:nvSpPr>
          <p:cNvPr id="21" name="TextBox 14"/>
          <p:cNvSpPr txBox="1">
            <a:spLocks noChangeArrowheads="1"/>
          </p:cNvSpPr>
          <p:nvPr/>
        </p:nvSpPr>
        <p:spPr bwMode="auto">
          <a:xfrm>
            <a:off x="4986326" y="4561353"/>
            <a:ext cx="76737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sz="1600" b="1" dirty="0" smtClean="0">
                <a:solidFill>
                  <a:srgbClr val="FFA90D"/>
                </a:solidFill>
              </a:rPr>
              <a:t>2016</a:t>
            </a:r>
            <a:endParaRPr lang="en-US" sz="1600" b="1" dirty="0">
              <a:solidFill>
                <a:srgbClr val="FFA90D"/>
              </a:solidFill>
            </a:endParaRPr>
          </a:p>
        </p:txBody>
      </p:sp>
      <p:cxnSp>
        <p:nvCxnSpPr>
          <p:cNvPr id="24" name="Straight Arrow Connector 23"/>
          <p:cNvCxnSpPr>
            <a:stCxn id="21" idx="0"/>
          </p:cNvCxnSpPr>
          <p:nvPr/>
        </p:nvCxnSpPr>
        <p:spPr>
          <a:xfrm flipV="1">
            <a:off x="5370015" y="4385043"/>
            <a:ext cx="205285" cy="176310"/>
          </a:xfrm>
          <a:prstGeom prst="straightConnector1">
            <a:avLst/>
          </a:prstGeom>
          <a:ln w="12700" cmpd="sng">
            <a:solidFill>
              <a:srgbClr val="FFA90D"/>
            </a:solidFill>
            <a:tailEnd type="arrow"/>
          </a:ln>
        </p:spPr>
        <p:style>
          <a:lnRef idx="2">
            <a:schemeClr val="accent1"/>
          </a:lnRef>
          <a:fillRef idx="0">
            <a:schemeClr val="accent1"/>
          </a:fillRef>
          <a:effectRef idx="1">
            <a:schemeClr val="accent1"/>
          </a:effectRef>
          <a:fontRef idx="minor">
            <a:schemeClr val="tx1"/>
          </a:fontRef>
        </p:style>
      </p:cxnSp>
      <p:sp>
        <p:nvSpPr>
          <p:cNvPr id="14" name="Title 1"/>
          <p:cNvSpPr txBox="1">
            <a:spLocks/>
          </p:cNvSpPr>
          <p:nvPr/>
        </p:nvSpPr>
        <p:spPr>
          <a:xfrm>
            <a:off x="1231900" y="-3175"/>
            <a:ext cx="7899400" cy="762000"/>
          </a:xfrm>
          <a:prstGeom prst="rect">
            <a:avLst/>
          </a:prstGeom>
        </p:spPr>
        <p:txBody>
          <a:bodyPr anchor="ctr">
            <a:normAutofit fontScale="82500" lnSpcReduction="20000"/>
          </a:bodyPr>
          <a:lstStyle/>
          <a:p>
            <a:pPr fontAlgn="auto">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7.8 SUROESTE DE SUMATRA, INDONESIA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Miércoles</a:t>
            </a:r>
            <a:r>
              <a:rPr lang="es-VE" b="1" dirty="0">
                <a:solidFill>
                  <a:schemeClr val="tx2">
                    <a:satMod val="130000"/>
                  </a:schemeClr>
                </a:solidFill>
                <a:effectLst>
                  <a:outerShdw blurRad="50000" dist="30000" dir="5400000" algn="tl" rotWithShape="0">
                    <a:srgbClr val="000000">
                      <a:alpha val="30000"/>
                    </a:srgbClr>
                  </a:outerShdw>
                </a:effectLst>
                <a:ea typeface="+mj-ea"/>
              </a:rPr>
              <a:t>,</a:t>
            </a:r>
            <a:r>
              <a:rPr lang="es-VE" b="1" dirty="0" smtClean="0">
                <a:solidFill>
                  <a:schemeClr val="tx2">
                    <a:satMod val="130000"/>
                  </a:schemeClr>
                </a:solidFill>
                <a:effectLst>
                  <a:outerShdw blurRad="50000" dist="30000" dir="5400000" algn="tl" rotWithShape="0">
                    <a:srgbClr val="000000">
                      <a:alpha val="30000"/>
                    </a:srgbClr>
                  </a:outerShdw>
                </a:effectLst>
                <a:ea typeface="+mj-ea"/>
              </a:rPr>
              <a:t> 2 de Marzo, 2016 a las 12:49:46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8498549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7"/>
          <p:cNvSpPr txBox="1">
            <a:spLocks noChangeArrowheads="1"/>
          </p:cNvSpPr>
          <p:nvPr/>
        </p:nvSpPr>
        <p:spPr bwMode="auto">
          <a:xfrm>
            <a:off x="247659" y="1060503"/>
            <a:ext cx="8844671"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spcAft>
                <a:spcPts val="600"/>
              </a:spcAft>
            </a:pPr>
            <a:r>
              <a:rPr lang="es-ES" sz="1600" dirty="0"/>
              <a:t>Cerca de la ubicación de este terremoto, la Placa Indo-Australiana se subduce a una velocidad de 5,5 cm / año por debajo del promontorio sureste  de Asia de la Placa Euroasiática en la Fosa de </a:t>
            </a:r>
            <a:r>
              <a:rPr lang="es-ES" sz="1600" dirty="0" err="1"/>
              <a:t>Sunda</a:t>
            </a:r>
            <a:r>
              <a:rPr lang="es-ES" sz="1600" dirty="0"/>
              <a:t>. Sin embargo, en esta región, las Placas India y Australiana convergen lentamente en un límite que es difuso y mal entendido.</a:t>
            </a:r>
            <a:endParaRPr lang="en-US" sz="1600" dirty="0"/>
          </a:p>
        </p:txBody>
      </p:sp>
      <p:sp>
        <p:nvSpPr>
          <p:cNvPr id="13" name="Rectangle 12"/>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8196" name="Picture 8" descr="IRIS_TM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97" name="Picture 92" descr="unavco-logo-red-black-shadow.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6477000"/>
            <a:ext cx="1295400" cy="323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03" name="Picture 18" descr="JV.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07530" y="2132715"/>
            <a:ext cx="5360988" cy="46480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Rounded Rectangle 3"/>
          <p:cNvSpPr/>
          <p:nvPr/>
        </p:nvSpPr>
        <p:spPr>
          <a:xfrm rot="20283344">
            <a:off x="3771226" y="4293984"/>
            <a:ext cx="3198927" cy="1301613"/>
          </a:xfrm>
          <a:prstGeom prst="roundRect">
            <a:avLst/>
          </a:prstGeom>
          <a:solidFill>
            <a:srgbClr val="FFFF00">
              <a:alpha val="30000"/>
            </a:srgbClr>
          </a:solidFill>
          <a:ln w="38100" cmpd="sng">
            <a:solidFill>
              <a:srgbClr val="FFFF0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AutoShape 24"/>
          <p:cNvSpPr>
            <a:spLocks noChangeArrowheads="1"/>
          </p:cNvSpPr>
          <p:nvPr/>
        </p:nvSpPr>
        <p:spPr bwMode="auto">
          <a:xfrm>
            <a:off x="6231655" y="3774058"/>
            <a:ext cx="234950" cy="231775"/>
          </a:xfrm>
          <a:prstGeom prst="star5">
            <a:avLst/>
          </a:prstGeom>
          <a:solidFill>
            <a:srgbClr val="FF0000"/>
          </a:solidFill>
          <a:ln w="9525">
            <a:solidFill>
              <a:srgbClr val="FFFFFF"/>
            </a:solidFill>
            <a:miter lim="800000"/>
            <a:headEnd/>
            <a:tailEnd/>
          </a:ln>
        </p:spPr>
        <p:txBody>
          <a:bodyPr/>
          <a:lstStyle/>
          <a:p>
            <a:pPr fontAlgn="auto">
              <a:spcBef>
                <a:spcPts val="0"/>
              </a:spcBef>
              <a:spcAft>
                <a:spcPts val="0"/>
              </a:spcAft>
              <a:defRPr/>
            </a:pPr>
            <a:endParaRPr lang="en-US" dirty="0">
              <a:latin typeface="+mn-lt"/>
              <a:ea typeface="+mn-ea"/>
              <a:cs typeface="Arial" pitchFamily="34" charset="0"/>
            </a:endParaRPr>
          </a:p>
        </p:txBody>
      </p:sp>
      <p:sp>
        <p:nvSpPr>
          <p:cNvPr id="8207" name="Text Box 27"/>
          <p:cNvSpPr txBox="1">
            <a:spLocks noChangeArrowheads="1"/>
          </p:cNvSpPr>
          <p:nvPr/>
        </p:nvSpPr>
        <p:spPr bwMode="auto">
          <a:xfrm>
            <a:off x="7236860" y="5681690"/>
            <a:ext cx="932953" cy="472352"/>
          </a:xfrm>
          <a:prstGeom prst="rect">
            <a:avLst/>
          </a:prstGeom>
          <a:solidFill>
            <a:schemeClr val="tx2">
              <a:alpha val="50195"/>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r>
              <a:rPr lang="es-VE" sz="1400" dirty="0" smtClean="0">
                <a:solidFill>
                  <a:srgbClr val="FFFF00"/>
                </a:solidFill>
                <a:ea typeface="ÇlÇr ñæí©" charset="0"/>
                <a:cs typeface="ÇlÇr ñæí©" charset="0"/>
              </a:rPr>
              <a:t>Fosa de </a:t>
            </a:r>
            <a:r>
              <a:rPr lang="es-VE" sz="1400" dirty="0" err="1" smtClean="0">
                <a:solidFill>
                  <a:srgbClr val="FFFF00"/>
                </a:solidFill>
                <a:ea typeface="ÇlÇr ñæí©" charset="0"/>
                <a:cs typeface="ÇlÇr ñæí©" charset="0"/>
              </a:rPr>
              <a:t>Sunda</a:t>
            </a:r>
            <a:endParaRPr lang="es-VE" sz="2400" dirty="0"/>
          </a:p>
        </p:txBody>
      </p:sp>
      <p:sp>
        <p:nvSpPr>
          <p:cNvPr id="15" name="Line 28"/>
          <p:cNvSpPr>
            <a:spLocks noChangeShapeType="1"/>
          </p:cNvSpPr>
          <p:nvPr/>
        </p:nvSpPr>
        <p:spPr bwMode="auto">
          <a:xfrm flipV="1">
            <a:off x="7711187" y="5405688"/>
            <a:ext cx="124980" cy="276544"/>
          </a:xfrm>
          <a:prstGeom prst="line">
            <a:avLst/>
          </a:prstGeom>
          <a:noFill/>
          <a:ln w="25400">
            <a:solidFill>
              <a:srgbClr val="FFFF00"/>
            </a:solidFill>
            <a:round/>
            <a:headEnd/>
            <a:tailEnd type="triangle" w="med" len="med"/>
          </a:ln>
          <a:effectLst>
            <a:outerShdw dist="25400" dir="5400000" algn="ctr" rotWithShape="0">
              <a:srgbClr val="808080">
                <a:alpha val="35001"/>
              </a:srgbClr>
            </a:outerShdw>
          </a:effectLst>
        </p:spPr>
        <p:txBody>
          <a:bodyPr tIns="91440" bIns="91440"/>
          <a:lstStyle/>
          <a:p>
            <a:pPr>
              <a:defRPr/>
            </a:pPr>
            <a:endParaRPr lang="en-US">
              <a:latin typeface="Arial" pitchFamily="34" charset="0"/>
              <a:ea typeface="+mn-ea"/>
              <a:cs typeface="Arial" pitchFamily="34" charset="0"/>
            </a:endParaRPr>
          </a:p>
        </p:txBody>
      </p:sp>
      <p:sp>
        <p:nvSpPr>
          <p:cNvPr id="8209" name="Text Box 29"/>
          <p:cNvSpPr txBox="1">
            <a:spLocks noChangeArrowheads="1"/>
          </p:cNvSpPr>
          <p:nvPr/>
        </p:nvSpPr>
        <p:spPr bwMode="auto">
          <a:xfrm>
            <a:off x="7058538" y="2336079"/>
            <a:ext cx="1475861" cy="5810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r>
              <a:rPr lang="es-VE" sz="1600" dirty="0" smtClean="0">
                <a:solidFill>
                  <a:srgbClr val="FFFF00"/>
                </a:solidFill>
                <a:ea typeface="ÇlÇr ñæí©" charset="0"/>
                <a:cs typeface="ÇlÇr ñæí©" charset="0"/>
              </a:rPr>
              <a:t>Placa Euroasiática</a:t>
            </a:r>
            <a:endParaRPr lang="es-VE" sz="2400" dirty="0"/>
          </a:p>
        </p:txBody>
      </p:sp>
      <p:sp>
        <p:nvSpPr>
          <p:cNvPr id="8210" name="Text Box 30"/>
          <p:cNvSpPr txBox="1">
            <a:spLocks noChangeArrowheads="1"/>
          </p:cNvSpPr>
          <p:nvPr/>
        </p:nvSpPr>
        <p:spPr bwMode="auto">
          <a:xfrm>
            <a:off x="4786638" y="2332175"/>
            <a:ext cx="1796248" cy="4648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s-VE" sz="1600" dirty="0" smtClean="0">
                <a:solidFill>
                  <a:srgbClr val="FFFF00"/>
                </a:solidFill>
                <a:ea typeface="ÇlÇr ñæí©" charset="0"/>
                <a:cs typeface="ÇlÇr ñæí©" charset="0"/>
              </a:rPr>
              <a:t>Placa de la India</a:t>
            </a:r>
            <a:endParaRPr lang="es-VE" sz="2400" dirty="0"/>
          </a:p>
        </p:txBody>
      </p:sp>
      <p:sp>
        <p:nvSpPr>
          <p:cNvPr id="8211" name="Text Box 31"/>
          <p:cNvSpPr txBox="1">
            <a:spLocks noChangeArrowheads="1"/>
          </p:cNvSpPr>
          <p:nvPr/>
        </p:nvSpPr>
        <p:spPr bwMode="auto">
          <a:xfrm>
            <a:off x="4962403" y="6146504"/>
            <a:ext cx="1758509" cy="387863"/>
          </a:xfrm>
          <a:prstGeom prst="rect">
            <a:avLst/>
          </a:prstGeom>
          <a:solidFill>
            <a:srgbClr val="372F80">
              <a:alpha val="50195"/>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s-VE" sz="1600" dirty="0" smtClean="0">
                <a:solidFill>
                  <a:srgbClr val="FFFF00"/>
                </a:solidFill>
                <a:ea typeface="ÇlÇr ñæí©" charset="0"/>
                <a:cs typeface="ÇlÇr ñæí©" charset="0"/>
              </a:rPr>
              <a:t>Placa Australiana</a:t>
            </a:r>
          </a:p>
          <a:p>
            <a:pPr eaLnBrk="1" hangingPunct="1"/>
            <a:endParaRPr lang="es-VE" sz="2400" dirty="0"/>
          </a:p>
        </p:txBody>
      </p:sp>
      <p:sp>
        <p:nvSpPr>
          <p:cNvPr id="8213" name="TextBox 29"/>
          <p:cNvSpPr txBox="1">
            <a:spLocks noChangeArrowheads="1"/>
          </p:cNvSpPr>
          <p:nvPr/>
        </p:nvSpPr>
        <p:spPr bwMode="auto">
          <a:xfrm>
            <a:off x="6117341" y="4305709"/>
            <a:ext cx="372793"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sz="2800" dirty="0">
                <a:solidFill>
                  <a:srgbClr val="FFFF00"/>
                </a:solidFill>
                <a:latin typeface="Comic Sans MS" charset="0"/>
              </a:rPr>
              <a:t>?</a:t>
            </a:r>
          </a:p>
        </p:txBody>
      </p:sp>
      <p:sp>
        <p:nvSpPr>
          <p:cNvPr id="8214" name="TextBox 36"/>
          <p:cNvSpPr txBox="1">
            <a:spLocks noChangeArrowheads="1"/>
          </p:cNvSpPr>
          <p:nvPr/>
        </p:nvSpPr>
        <p:spPr bwMode="auto">
          <a:xfrm>
            <a:off x="5242376" y="4632811"/>
            <a:ext cx="372793"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sz="2800" dirty="0">
                <a:solidFill>
                  <a:srgbClr val="FFFF00"/>
                </a:solidFill>
                <a:latin typeface="Comic Sans MS" charset="0"/>
              </a:rPr>
              <a:t>?</a:t>
            </a:r>
          </a:p>
        </p:txBody>
      </p:sp>
      <p:sp>
        <p:nvSpPr>
          <p:cNvPr id="8215" name="TextBox 37"/>
          <p:cNvSpPr txBox="1">
            <a:spLocks noChangeArrowheads="1"/>
          </p:cNvSpPr>
          <p:nvPr/>
        </p:nvSpPr>
        <p:spPr bwMode="auto">
          <a:xfrm>
            <a:off x="4308144" y="4985928"/>
            <a:ext cx="372793"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sz="2800" dirty="0">
                <a:solidFill>
                  <a:srgbClr val="FFFF00"/>
                </a:solidFill>
                <a:latin typeface="Comic Sans MS" charset="0"/>
              </a:rPr>
              <a:t>?</a:t>
            </a:r>
          </a:p>
        </p:txBody>
      </p:sp>
      <p:sp>
        <p:nvSpPr>
          <p:cNvPr id="23" name="AutoShape 24"/>
          <p:cNvSpPr>
            <a:spLocks noChangeArrowheads="1"/>
          </p:cNvSpPr>
          <p:nvPr/>
        </p:nvSpPr>
        <p:spPr bwMode="auto">
          <a:xfrm>
            <a:off x="6139580" y="3978845"/>
            <a:ext cx="234950" cy="231775"/>
          </a:xfrm>
          <a:prstGeom prst="star5">
            <a:avLst/>
          </a:prstGeom>
          <a:solidFill>
            <a:srgbClr val="FF0000"/>
          </a:solidFill>
          <a:ln w="9525">
            <a:solidFill>
              <a:srgbClr val="FFFFFF"/>
            </a:solidFill>
            <a:miter lim="800000"/>
            <a:headEnd/>
            <a:tailEnd/>
          </a:ln>
        </p:spPr>
        <p:txBody>
          <a:bodyPr/>
          <a:lstStyle/>
          <a:p>
            <a:pPr fontAlgn="auto">
              <a:spcBef>
                <a:spcPts val="0"/>
              </a:spcBef>
              <a:spcAft>
                <a:spcPts val="0"/>
              </a:spcAft>
              <a:defRPr/>
            </a:pPr>
            <a:endParaRPr lang="en-US" dirty="0">
              <a:latin typeface="+mn-lt"/>
              <a:ea typeface="+mn-ea"/>
              <a:cs typeface="Arial" pitchFamily="34" charset="0"/>
            </a:endParaRPr>
          </a:p>
        </p:txBody>
      </p:sp>
      <p:sp>
        <p:nvSpPr>
          <p:cNvPr id="8217" name="Text Box 31"/>
          <p:cNvSpPr txBox="1">
            <a:spLocks noChangeArrowheads="1"/>
          </p:cNvSpPr>
          <p:nvPr/>
        </p:nvSpPr>
        <p:spPr bwMode="auto">
          <a:xfrm rot="16200000">
            <a:off x="5089390" y="4555724"/>
            <a:ext cx="1549381" cy="3926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sz="1200" dirty="0" err="1">
                <a:solidFill>
                  <a:srgbClr val="FFFF00"/>
                </a:solidFill>
                <a:ea typeface="ÇlÇr ñæí©" charset="0"/>
                <a:cs typeface="ÇlÇr ñæí©" charset="0"/>
              </a:rPr>
              <a:t>Ninetyeast</a:t>
            </a:r>
            <a:r>
              <a:rPr lang="en-US" sz="1200" dirty="0">
                <a:solidFill>
                  <a:srgbClr val="FFFF00"/>
                </a:solidFill>
                <a:ea typeface="ÇlÇr ñæí©" charset="0"/>
                <a:cs typeface="ÇlÇr ñæí©" charset="0"/>
              </a:rPr>
              <a:t>    Ridge</a:t>
            </a:r>
          </a:p>
          <a:p>
            <a:pPr eaLnBrk="1" hangingPunct="1"/>
            <a:endParaRPr lang="en-US" sz="2000" dirty="0"/>
          </a:p>
        </p:txBody>
      </p:sp>
      <p:sp>
        <p:nvSpPr>
          <p:cNvPr id="8218" name="Text Box 31"/>
          <p:cNvSpPr txBox="1">
            <a:spLocks noChangeArrowheads="1"/>
          </p:cNvSpPr>
          <p:nvPr/>
        </p:nvSpPr>
        <p:spPr bwMode="auto">
          <a:xfrm rot="16200000">
            <a:off x="5992771" y="5059274"/>
            <a:ext cx="1781789" cy="3926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sz="1200" dirty="0">
                <a:solidFill>
                  <a:srgbClr val="FFFF00"/>
                </a:solidFill>
                <a:ea typeface="ÇlÇr ñæí©" charset="0"/>
                <a:cs typeface="ÇlÇr ñæí©" charset="0"/>
              </a:rPr>
              <a:t>Investigator Ridge</a:t>
            </a:r>
          </a:p>
          <a:p>
            <a:pPr eaLnBrk="1" hangingPunct="1"/>
            <a:endParaRPr lang="en-US" sz="2000" dirty="0"/>
          </a:p>
        </p:txBody>
      </p:sp>
      <p:sp>
        <p:nvSpPr>
          <p:cNvPr id="8" name="Freeform 2048"/>
          <p:cNvSpPr>
            <a:spLocks/>
          </p:cNvSpPr>
          <p:nvPr/>
        </p:nvSpPr>
        <p:spPr bwMode="auto">
          <a:xfrm>
            <a:off x="6137993" y="2129408"/>
            <a:ext cx="2916237" cy="3771900"/>
          </a:xfrm>
          <a:custGeom>
            <a:avLst/>
            <a:gdLst>
              <a:gd name="T0" fmla="*/ 2784434 w 2832146"/>
              <a:gd name="T1" fmla="*/ 3680502 h 3709343"/>
              <a:gd name="T2" fmla="*/ 2703727 w 2832146"/>
              <a:gd name="T3" fmla="*/ 3630083 h 3709343"/>
              <a:gd name="T4" fmla="*/ 2592752 w 2832146"/>
              <a:gd name="T5" fmla="*/ 3569581 h 3709343"/>
              <a:gd name="T6" fmla="*/ 2481778 w 2832146"/>
              <a:gd name="T7" fmla="*/ 3519165 h 3709343"/>
              <a:gd name="T8" fmla="*/ 2269919 w 2832146"/>
              <a:gd name="T9" fmla="*/ 3448580 h 3709343"/>
              <a:gd name="T10" fmla="*/ 2158944 w 2832146"/>
              <a:gd name="T11" fmla="*/ 3418328 h 3709343"/>
              <a:gd name="T12" fmla="*/ 2027795 w 2832146"/>
              <a:gd name="T13" fmla="*/ 3377994 h 3709343"/>
              <a:gd name="T14" fmla="*/ 1957175 w 2832146"/>
              <a:gd name="T15" fmla="*/ 3347743 h 3709343"/>
              <a:gd name="T16" fmla="*/ 1906732 w 2832146"/>
              <a:gd name="T17" fmla="*/ 3307409 h 3709343"/>
              <a:gd name="T18" fmla="*/ 1755405 w 2832146"/>
              <a:gd name="T19" fmla="*/ 3277159 h 3709343"/>
              <a:gd name="T20" fmla="*/ 1634342 w 2832146"/>
              <a:gd name="T21" fmla="*/ 3216658 h 3709343"/>
              <a:gd name="T22" fmla="*/ 1553634 w 2832146"/>
              <a:gd name="T23" fmla="*/ 3156156 h 3709343"/>
              <a:gd name="T24" fmla="*/ 1503192 w 2832146"/>
              <a:gd name="T25" fmla="*/ 3115821 h 3709343"/>
              <a:gd name="T26" fmla="*/ 1372040 w 2832146"/>
              <a:gd name="T27" fmla="*/ 2984736 h 3709343"/>
              <a:gd name="T28" fmla="*/ 1291332 w 2832146"/>
              <a:gd name="T29" fmla="*/ 2934318 h 3709343"/>
              <a:gd name="T30" fmla="*/ 1200536 w 2832146"/>
              <a:gd name="T31" fmla="*/ 2904068 h 3709343"/>
              <a:gd name="T32" fmla="*/ 1160181 w 2832146"/>
              <a:gd name="T33" fmla="*/ 2732646 h 3709343"/>
              <a:gd name="T34" fmla="*/ 1079473 w 2832146"/>
              <a:gd name="T35" fmla="*/ 2621728 h 3709343"/>
              <a:gd name="T36" fmla="*/ 1008853 w 2832146"/>
              <a:gd name="T37" fmla="*/ 2541059 h 3709343"/>
              <a:gd name="T38" fmla="*/ 958410 w 2832146"/>
              <a:gd name="T39" fmla="*/ 2500725 h 3709343"/>
              <a:gd name="T40" fmla="*/ 877702 w 2832146"/>
              <a:gd name="T41" fmla="*/ 2339387 h 3709343"/>
              <a:gd name="T42" fmla="*/ 847437 w 2832146"/>
              <a:gd name="T43" fmla="*/ 2278885 h 3709343"/>
              <a:gd name="T44" fmla="*/ 796994 w 2832146"/>
              <a:gd name="T45" fmla="*/ 2218384 h 3709343"/>
              <a:gd name="T46" fmla="*/ 756641 w 2832146"/>
              <a:gd name="T47" fmla="*/ 2157882 h 3709343"/>
              <a:gd name="T48" fmla="*/ 686020 w 2832146"/>
              <a:gd name="T49" fmla="*/ 2087298 h 3709343"/>
              <a:gd name="T50" fmla="*/ 645666 w 2832146"/>
              <a:gd name="T51" fmla="*/ 2026797 h 3709343"/>
              <a:gd name="T52" fmla="*/ 605312 w 2832146"/>
              <a:gd name="T53" fmla="*/ 1925961 h 3709343"/>
              <a:gd name="T54" fmla="*/ 575046 w 2832146"/>
              <a:gd name="T55" fmla="*/ 1865460 h 3709343"/>
              <a:gd name="T56" fmla="*/ 514516 w 2832146"/>
              <a:gd name="T57" fmla="*/ 1784792 h 3709343"/>
              <a:gd name="T58" fmla="*/ 393453 w 2832146"/>
              <a:gd name="T59" fmla="*/ 1724290 h 3709343"/>
              <a:gd name="T60" fmla="*/ 343011 w 2832146"/>
              <a:gd name="T61" fmla="*/ 1683956 h 3709343"/>
              <a:gd name="T62" fmla="*/ 302657 w 2832146"/>
              <a:gd name="T63" fmla="*/ 1633537 h 3709343"/>
              <a:gd name="T64" fmla="*/ 242126 w 2832146"/>
              <a:gd name="T65" fmla="*/ 1552869 h 3709343"/>
              <a:gd name="T66" fmla="*/ 191682 w 2832146"/>
              <a:gd name="T67" fmla="*/ 1391533 h 3709343"/>
              <a:gd name="T68" fmla="*/ 161417 w 2832146"/>
              <a:gd name="T69" fmla="*/ 1320947 h 3709343"/>
              <a:gd name="T70" fmla="*/ 131151 w 2832146"/>
              <a:gd name="T71" fmla="*/ 1230196 h 3709343"/>
              <a:gd name="T72" fmla="*/ 90797 w 2832146"/>
              <a:gd name="T73" fmla="*/ 1129359 h 3709343"/>
              <a:gd name="T74" fmla="*/ 60531 w 2832146"/>
              <a:gd name="T75" fmla="*/ 1028523 h 3709343"/>
              <a:gd name="T76" fmla="*/ 30266 w 2832146"/>
              <a:gd name="T77" fmla="*/ 867186 h 3709343"/>
              <a:gd name="T78" fmla="*/ 0 w 2832146"/>
              <a:gd name="T79" fmla="*/ 766351 h 3709343"/>
              <a:gd name="T80" fmla="*/ 30266 w 2832146"/>
              <a:gd name="T81" fmla="*/ 453761 h 3709343"/>
              <a:gd name="T82" fmla="*/ 100885 w 2832146"/>
              <a:gd name="T83" fmla="*/ 403342 h 3709343"/>
              <a:gd name="T84" fmla="*/ 181594 w 2832146"/>
              <a:gd name="T85" fmla="*/ 302506 h 3709343"/>
              <a:gd name="T86" fmla="*/ 252213 w 2832146"/>
              <a:gd name="T87" fmla="*/ 131087 h 3709343"/>
              <a:gd name="T88" fmla="*/ 292568 w 2832146"/>
              <a:gd name="T89" fmla="*/ 90753 h 3709343"/>
              <a:gd name="T90" fmla="*/ 322833 w 2832146"/>
              <a:gd name="T91" fmla="*/ 0 h 370934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832146"/>
              <a:gd name="T139" fmla="*/ 0 h 3709343"/>
              <a:gd name="T140" fmla="*/ 2832146 w 2832146"/>
              <a:gd name="T141" fmla="*/ 3709343 h 370934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832146" h="3709343">
                <a:moveTo>
                  <a:pt x="2832146" y="3709343"/>
                </a:moveTo>
                <a:cubicBezTo>
                  <a:pt x="2815348" y="3699263"/>
                  <a:pt x="2799274" y="3687865"/>
                  <a:pt x="2781752" y="3679103"/>
                </a:cubicBezTo>
                <a:cubicBezTo>
                  <a:pt x="2772250" y="3674351"/>
                  <a:pt x="2759811" y="3675661"/>
                  <a:pt x="2751515" y="3669024"/>
                </a:cubicBezTo>
                <a:cubicBezTo>
                  <a:pt x="2686386" y="3616917"/>
                  <a:pt x="2777124" y="3654042"/>
                  <a:pt x="2701121" y="3628705"/>
                </a:cubicBezTo>
                <a:cubicBezTo>
                  <a:pt x="2684365" y="3611947"/>
                  <a:pt x="2673617" y="3598560"/>
                  <a:pt x="2650727" y="3588386"/>
                </a:cubicBezTo>
                <a:cubicBezTo>
                  <a:pt x="2631310" y="3579756"/>
                  <a:pt x="2610412" y="3574946"/>
                  <a:pt x="2590254" y="3568226"/>
                </a:cubicBezTo>
                <a:lnTo>
                  <a:pt x="2560018" y="3558147"/>
                </a:lnTo>
                <a:cubicBezTo>
                  <a:pt x="2524836" y="3522961"/>
                  <a:pt x="2548876" y="3540993"/>
                  <a:pt x="2479387" y="3517828"/>
                </a:cubicBezTo>
                <a:lnTo>
                  <a:pt x="2328205" y="3467429"/>
                </a:lnTo>
                <a:lnTo>
                  <a:pt x="2267732" y="3447270"/>
                </a:lnTo>
                <a:cubicBezTo>
                  <a:pt x="2257653" y="3443910"/>
                  <a:pt x="2247803" y="3439767"/>
                  <a:pt x="2237496" y="3437190"/>
                </a:cubicBezTo>
                <a:cubicBezTo>
                  <a:pt x="2210619" y="3430470"/>
                  <a:pt x="2183148" y="3425791"/>
                  <a:pt x="2156865" y="3417030"/>
                </a:cubicBezTo>
                <a:cubicBezTo>
                  <a:pt x="2146786" y="3413670"/>
                  <a:pt x="2136844" y="3409870"/>
                  <a:pt x="2126629" y="3406951"/>
                </a:cubicBezTo>
                <a:cubicBezTo>
                  <a:pt x="2092871" y="3397305"/>
                  <a:pt x="2057776" y="3392680"/>
                  <a:pt x="2025841" y="3376711"/>
                </a:cubicBezTo>
                <a:cubicBezTo>
                  <a:pt x="2012403" y="3369991"/>
                  <a:pt x="1999336" y="3362471"/>
                  <a:pt x="1985526" y="3356552"/>
                </a:cubicBezTo>
                <a:cubicBezTo>
                  <a:pt x="1975761" y="3352367"/>
                  <a:pt x="1964792" y="3351224"/>
                  <a:pt x="1955289" y="3346472"/>
                </a:cubicBezTo>
                <a:cubicBezTo>
                  <a:pt x="1944455" y="3341054"/>
                  <a:pt x="1934512" y="3333881"/>
                  <a:pt x="1925053" y="3326313"/>
                </a:cubicBezTo>
                <a:cubicBezTo>
                  <a:pt x="1917633" y="3320376"/>
                  <a:pt x="1913395" y="3310403"/>
                  <a:pt x="1904895" y="3306153"/>
                </a:cubicBezTo>
                <a:cubicBezTo>
                  <a:pt x="1892506" y="3299958"/>
                  <a:pt x="1877899" y="3299880"/>
                  <a:pt x="1864580" y="3296074"/>
                </a:cubicBezTo>
                <a:cubicBezTo>
                  <a:pt x="1792069" y="3275355"/>
                  <a:pt x="1887155" y="3292596"/>
                  <a:pt x="1753713" y="3275914"/>
                </a:cubicBezTo>
                <a:cubicBezTo>
                  <a:pt x="1667052" y="3218135"/>
                  <a:pt x="1776704" y="3287412"/>
                  <a:pt x="1693240" y="3245675"/>
                </a:cubicBezTo>
                <a:cubicBezTo>
                  <a:pt x="1615095" y="3206598"/>
                  <a:pt x="1708761" y="3240767"/>
                  <a:pt x="1632767" y="3215436"/>
                </a:cubicBezTo>
                <a:cubicBezTo>
                  <a:pt x="1560347" y="3143005"/>
                  <a:pt x="1683735" y="3259496"/>
                  <a:pt x="1572295" y="3185196"/>
                </a:cubicBezTo>
                <a:cubicBezTo>
                  <a:pt x="1562216" y="3178476"/>
                  <a:pt x="1560703" y="3163523"/>
                  <a:pt x="1552137" y="3154957"/>
                </a:cubicBezTo>
                <a:cubicBezTo>
                  <a:pt x="1543572" y="3146391"/>
                  <a:pt x="1531359" y="3142366"/>
                  <a:pt x="1521900" y="3134798"/>
                </a:cubicBezTo>
                <a:cubicBezTo>
                  <a:pt x="1514480" y="3128861"/>
                  <a:pt x="1508462" y="3121358"/>
                  <a:pt x="1501743" y="3114638"/>
                </a:cubicBezTo>
                <a:cubicBezTo>
                  <a:pt x="1478226" y="3044081"/>
                  <a:pt x="1501744" y="3060881"/>
                  <a:pt x="1451349" y="3044080"/>
                </a:cubicBezTo>
                <a:cubicBezTo>
                  <a:pt x="1393443" y="2986168"/>
                  <a:pt x="1423493" y="3001194"/>
                  <a:pt x="1370718" y="2983602"/>
                </a:cubicBezTo>
                <a:cubicBezTo>
                  <a:pt x="1331348" y="2944226"/>
                  <a:pt x="1372658" y="2979531"/>
                  <a:pt x="1320324" y="2953362"/>
                </a:cubicBezTo>
                <a:cubicBezTo>
                  <a:pt x="1309490" y="2947944"/>
                  <a:pt x="1301157" y="2938123"/>
                  <a:pt x="1290088" y="2933203"/>
                </a:cubicBezTo>
                <a:cubicBezTo>
                  <a:pt x="1270671" y="2924573"/>
                  <a:pt x="1249773" y="2919764"/>
                  <a:pt x="1229615" y="2913044"/>
                </a:cubicBezTo>
                <a:lnTo>
                  <a:pt x="1199379" y="2902964"/>
                </a:lnTo>
                <a:cubicBezTo>
                  <a:pt x="1196909" y="2883206"/>
                  <a:pt x="1188456" y="2799633"/>
                  <a:pt x="1179221" y="2771927"/>
                </a:cubicBezTo>
                <a:cubicBezTo>
                  <a:pt x="1174470" y="2757672"/>
                  <a:pt x="1164981" y="2745419"/>
                  <a:pt x="1159063" y="2731608"/>
                </a:cubicBezTo>
                <a:cubicBezTo>
                  <a:pt x="1144218" y="2696966"/>
                  <a:pt x="1155947" y="2702126"/>
                  <a:pt x="1128827" y="2671130"/>
                </a:cubicBezTo>
                <a:cubicBezTo>
                  <a:pt x="1113184" y="2653250"/>
                  <a:pt x="1095231" y="2637531"/>
                  <a:pt x="1078433" y="2620731"/>
                </a:cubicBezTo>
                <a:cubicBezTo>
                  <a:pt x="1068354" y="2610651"/>
                  <a:pt x="1056102" y="2602353"/>
                  <a:pt x="1048196" y="2590492"/>
                </a:cubicBezTo>
                <a:cubicBezTo>
                  <a:pt x="986155" y="2497420"/>
                  <a:pt x="1065326" y="2611907"/>
                  <a:pt x="1007881" y="2540093"/>
                </a:cubicBezTo>
                <a:cubicBezTo>
                  <a:pt x="1000314" y="2530633"/>
                  <a:pt x="997183" y="2517422"/>
                  <a:pt x="987724" y="2509854"/>
                </a:cubicBezTo>
                <a:cubicBezTo>
                  <a:pt x="979428" y="2503217"/>
                  <a:pt x="967566" y="2503134"/>
                  <a:pt x="957487" y="2499774"/>
                </a:cubicBezTo>
                <a:cubicBezTo>
                  <a:pt x="841967" y="2326478"/>
                  <a:pt x="980456" y="2545723"/>
                  <a:pt x="897014" y="2378818"/>
                </a:cubicBezTo>
                <a:cubicBezTo>
                  <a:pt x="890295" y="2365378"/>
                  <a:pt x="884311" y="2351545"/>
                  <a:pt x="876857" y="2338499"/>
                </a:cubicBezTo>
                <a:cubicBezTo>
                  <a:pt x="870847" y="2327981"/>
                  <a:pt x="862116" y="2319095"/>
                  <a:pt x="856699" y="2308259"/>
                </a:cubicBezTo>
                <a:cubicBezTo>
                  <a:pt x="851948" y="2298756"/>
                  <a:pt x="852513" y="2286861"/>
                  <a:pt x="846620" y="2278020"/>
                </a:cubicBezTo>
                <a:cubicBezTo>
                  <a:pt x="838714" y="2266160"/>
                  <a:pt x="825509" y="2258732"/>
                  <a:pt x="816384" y="2247781"/>
                </a:cubicBezTo>
                <a:cubicBezTo>
                  <a:pt x="808629" y="2238474"/>
                  <a:pt x="803793" y="2227002"/>
                  <a:pt x="796226" y="2217542"/>
                </a:cubicBezTo>
                <a:cubicBezTo>
                  <a:pt x="790290" y="2210121"/>
                  <a:pt x="781340" y="2205289"/>
                  <a:pt x="776069" y="2197382"/>
                </a:cubicBezTo>
                <a:cubicBezTo>
                  <a:pt x="767735" y="2184879"/>
                  <a:pt x="765530" y="2168607"/>
                  <a:pt x="755911" y="2157063"/>
                </a:cubicBezTo>
                <a:cubicBezTo>
                  <a:pt x="748157" y="2147757"/>
                  <a:pt x="735134" y="2144472"/>
                  <a:pt x="725675" y="2136904"/>
                </a:cubicBezTo>
                <a:cubicBezTo>
                  <a:pt x="696354" y="2113445"/>
                  <a:pt x="711550" y="2117937"/>
                  <a:pt x="685359" y="2086505"/>
                </a:cubicBezTo>
                <a:cubicBezTo>
                  <a:pt x="676234" y="2075554"/>
                  <a:pt x="665202" y="2066346"/>
                  <a:pt x="655123" y="2056266"/>
                </a:cubicBezTo>
                <a:cubicBezTo>
                  <a:pt x="651763" y="2046186"/>
                  <a:pt x="649795" y="2035530"/>
                  <a:pt x="645044" y="2026027"/>
                </a:cubicBezTo>
                <a:cubicBezTo>
                  <a:pt x="639627" y="2015192"/>
                  <a:pt x="629658" y="2006923"/>
                  <a:pt x="624886" y="1995788"/>
                </a:cubicBezTo>
                <a:cubicBezTo>
                  <a:pt x="605507" y="1950566"/>
                  <a:pt x="624346" y="1964466"/>
                  <a:pt x="604729" y="1925229"/>
                </a:cubicBezTo>
                <a:cubicBezTo>
                  <a:pt x="599312" y="1914394"/>
                  <a:pt x="589988" y="1905825"/>
                  <a:pt x="584571" y="1894990"/>
                </a:cubicBezTo>
                <a:cubicBezTo>
                  <a:pt x="579820" y="1885487"/>
                  <a:pt x="581129" y="1873048"/>
                  <a:pt x="574492" y="1864751"/>
                </a:cubicBezTo>
                <a:cubicBezTo>
                  <a:pt x="566925" y="1855292"/>
                  <a:pt x="554335" y="1851312"/>
                  <a:pt x="544256" y="1844592"/>
                </a:cubicBezTo>
                <a:cubicBezTo>
                  <a:pt x="537377" y="1823954"/>
                  <a:pt x="532054" y="1799143"/>
                  <a:pt x="514020" y="1784113"/>
                </a:cubicBezTo>
                <a:cubicBezTo>
                  <a:pt x="502478" y="1774494"/>
                  <a:pt x="487143" y="1770674"/>
                  <a:pt x="473704" y="1763954"/>
                </a:cubicBezTo>
                <a:cubicBezTo>
                  <a:pt x="438523" y="1728768"/>
                  <a:pt x="462562" y="1746800"/>
                  <a:pt x="393074" y="1723635"/>
                </a:cubicBezTo>
                <a:lnTo>
                  <a:pt x="362837" y="1713555"/>
                </a:lnTo>
                <a:cubicBezTo>
                  <a:pt x="356118" y="1703475"/>
                  <a:pt x="351245" y="1691882"/>
                  <a:pt x="342680" y="1683316"/>
                </a:cubicBezTo>
                <a:cubicBezTo>
                  <a:pt x="334115" y="1674750"/>
                  <a:pt x="320010" y="1672616"/>
                  <a:pt x="312443" y="1663156"/>
                </a:cubicBezTo>
                <a:cubicBezTo>
                  <a:pt x="305806" y="1654859"/>
                  <a:pt x="307116" y="1642420"/>
                  <a:pt x="302365" y="1632917"/>
                </a:cubicBezTo>
                <a:cubicBezTo>
                  <a:pt x="296948" y="1622082"/>
                  <a:pt x="289774" y="1612138"/>
                  <a:pt x="282207" y="1602678"/>
                </a:cubicBezTo>
                <a:cubicBezTo>
                  <a:pt x="261263" y="1576496"/>
                  <a:pt x="257403" y="1587182"/>
                  <a:pt x="241892" y="1552279"/>
                </a:cubicBezTo>
                <a:cubicBezTo>
                  <a:pt x="219964" y="1502936"/>
                  <a:pt x="225186" y="1496590"/>
                  <a:pt x="211655" y="1451482"/>
                </a:cubicBezTo>
                <a:cubicBezTo>
                  <a:pt x="205550" y="1431128"/>
                  <a:pt x="198217" y="1411163"/>
                  <a:pt x="191498" y="1391004"/>
                </a:cubicBezTo>
                <a:cubicBezTo>
                  <a:pt x="188138" y="1380924"/>
                  <a:pt x="186170" y="1370268"/>
                  <a:pt x="181419" y="1360764"/>
                </a:cubicBezTo>
                <a:cubicBezTo>
                  <a:pt x="174700" y="1347324"/>
                  <a:pt x="166841" y="1334396"/>
                  <a:pt x="161261" y="1320445"/>
                </a:cubicBezTo>
                <a:cubicBezTo>
                  <a:pt x="153370" y="1300715"/>
                  <a:pt x="147823" y="1280126"/>
                  <a:pt x="141104" y="1259967"/>
                </a:cubicBezTo>
                <a:cubicBezTo>
                  <a:pt x="137744" y="1249887"/>
                  <a:pt x="136918" y="1238569"/>
                  <a:pt x="131025" y="1229728"/>
                </a:cubicBezTo>
                <a:lnTo>
                  <a:pt x="110867" y="1199489"/>
                </a:lnTo>
                <a:cubicBezTo>
                  <a:pt x="102877" y="1175518"/>
                  <a:pt x="94929" y="1154249"/>
                  <a:pt x="90710" y="1128930"/>
                </a:cubicBezTo>
                <a:cubicBezTo>
                  <a:pt x="86257" y="1102210"/>
                  <a:pt x="88414" y="1074239"/>
                  <a:pt x="80631" y="1048293"/>
                </a:cubicBezTo>
                <a:cubicBezTo>
                  <a:pt x="77900" y="1039191"/>
                  <a:pt x="66409" y="1035554"/>
                  <a:pt x="60473" y="1028133"/>
                </a:cubicBezTo>
                <a:cubicBezTo>
                  <a:pt x="52906" y="1018673"/>
                  <a:pt x="47034" y="1007974"/>
                  <a:pt x="40315" y="997894"/>
                </a:cubicBezTo>
                <a:cubicBezTo>
                  <a:pt x="36956" y="954215"/>
                  <a:pt x="35670" y="910327"/>
                  <a:pt x="30237" y="866857"/>
                </a:cubicBezTo>
                <a:cubicBezTo>
                  <a:pt x="28919" y="856314"/>
                  <a:pt x="23077" y="846834"/>
                  <a:pt x="20158" y="836618"/>
                </a:cubicBezTo>
                <a:cubicBezTo>
                  <a:pt x="-5153" y="748022"/>
                  <a:pt x="24166" y="838563"/>
                  <a:pt x="0" y="766060"/>
                </a:cubicBezTo>
                <a:cubicBezTo>
                  <a:pt x="7822" y="593953"/>
                  <a:pt x="-3729" y="601406"/>
                  <a:pt x="20158" y="493907"/>
                </a:cubicBezTo>
                <a:cubicBezTo>
                  <a:pt x="23163" y="480384"/>
                  <a:pt x="26432" y="466908"/>
                  <a:pt x="30237" y="453588"/>
                </a:cubicBezTo>
                <a:cubicBezTo>
                  <a:pt x="33156" y="443372"/>
                  <a:pt x="31670" y="429525"/>
                  <a:pt x="40315" y="423349"/>
                </a:cubicBezTo>
                <a:cubicBezTo>
                  <a:pt x="57605" y="410998"/>
                  <a:pt x="100788" y="403189"/>
                  <a:pt x="100788" y="403189"/>
                </a:cubicBezTo>
                <a:cubicBezTo>
                  <a:pt x="115814" y="358109"/>
                  <a:pt x="112387" y="338338"/>
                  <a:pt x="151182" y="312472"/>
                </a:cubicBezTo>
                <a:cubicBezTo>
                  <a:pt x="160022" y="306578"/>
                  <a:pt x="171340" y="305752"/>
                  <a:pt x="181419" y="302392"/>
                </a:cubicBezTo>
                <a:cubicBezTo>
                  <a:pt x="204581" y="232899"/>
                  <a:pt x="186551" y="256940"/>
                  <a:pt x="221734" y="221754"/>
                </a:cubicBezTo>
                <a:lnTo>
                  <a:pt x="251970" y="131037"/>
                </a:lnTo>
                <a:cubicBezTo>
                  <a:pt x="255330" y="120957"/>
                  <a:pt x="251969" y="104157"/>
                  <a:pt x="262049" y="100797"/>
                </a:cubicBezTo>
                <a:lnTo>
                  <a:pt x="292286" y="90718"/>
                </a:lnTo>
                <a:cubicBezTo>
                  <a:pt x="299005" y="83998"/>
                  <a:pt x="307554" y="78707"/>
                  <a:pt x="312443" y="70558"/>
                </a:cubicBezTo>
                <a:cubicBezTo>
                  <a:pt x="326772" y="46674"/>
                  <a:pt x="322522" y="26777"/>
                  <a:pt x="322522" y="0"/>
                </a:cubicBezTo>
              </a:path>
            </a:pathLst>
          </a:custGeom>
          <a:noFill/>
          <a:ln w="25400" cap="flat" cmpd="sng">
            <a:solidFill>
              <a:srgbClr val="FFFF00"/>
            </a:solidFill>
            <a:prstDash val="solid"/>
            <a:round/>
            <a:headEnd/>
            <a:tailEnd/>
          </a:ln>
          <a:effectLst>
            <a:outerShdw blurRad="63500" dist="20000" dir="5400000" rotWithShape="0">
              <a:srgbClr val="000000">
                <a:alpha val="37999"/>
              </a:srgbClr>
            </a:outerShdw>
          </a:effectLst>
          <a:extLst>
            <a:ext uri="{909E8E84-426E-40dd-AFC4-6F175D3DCCD1}">
              <a14:hiddenFill xmlns="" xmlns:a14="http://schemas.microsoft.com/office/drawing/2010/main">
                <a:solidFill>
                  <a:srgbClr val="FFFFFF"/>
                </a:solidFill>
              </a14:hiddenFill>
            </a:ext>
          </a:extLst>
        </p:spPr>
        <p:txBody>
          <a:bodyPr anchor="ctr"/>
          <a:lstStyle/>
          <a:p>
            <a:endParaRPr lang="en-US"/>
          </a:p>
        </p:txBody>
      </p:sp>
      <p:sp>
        <p:nvSpPr>
          <p:cNvPr id="8199" name="TextBox 2053"/>
          <p:cNvSpPr txBox="1">
            <a:spLocks noChangeArrowheads="1"/>
          </p:cNvSpPr>
          <p:nvPr/>
        </p:nvSpPr>
        <p:spPr bwMode="auto">
          <a:xfrm>
            <a:off x="290513" y="2650470"/>
            <a:ext cx="3214687" cy="27597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lnSpc>
                <a:spcPts val="1600"/>
              </a:lnSpc>
            </a:pPr>
            <a:r>
              <a:rPr lang="es-ES" sz="1400" dirty="0"/>
              <a:t>Las flechas muestran el movimiento de las Placas de Australia y la India con respecto a la Placa Euroasiática.</a:t>
            </a:r>
          </a:p>
          <a:p>
            <a:pPr eaLnBrk="1" hangingPunct="1">
              <a:lnSpc>
                <a:spcPts val="1600"/>
              </a:lnSpc>
            </a:pPr>
            <a:endParaRPr lang="es-ES" sz="1400" dirty="0"/>
          </a:p>
          <a:p>
            <a:pPr eaLnBrk="1" hangingPunct="1">
              <a:lnSpc>
                <a:spcPts val="1600"/>
              </a:lnSpc>
            </a:pPr>
            <a:r>
              <a:rPr lang="es-ES" sz="1400" dirty="0"/>
              <a:t>Epicentros de los grandes terremotos ocurridos en Abril del año 2012 y este  terremoto de gran magnitud se muestran con las estrellas rojas.</a:t>
            </a:r>
          </a:p>
          <a:p>
            <a:pPr eaLnBrk="1" hangingPunct="1">
              <a:lnSpc>
                <a:spcPts val="1600"/>
              </a:lnSpc>
            </a:pPr>
            <a:endParaRPr lang="es-ES" sz="1400" dirty="0"/>
          </a:p>
          <a:p>
            <a:pPr eaLnBrk="1" hangingPunct="1">
              <a:lnSpc>
                <a:spcPts val="1600"/>
              </a:lnSpc>
            </a:pPr>
            <a:r>
              <a:rPr lang="es-ES" sz="1400" dirty="0"/>
              <a:t>La línea </a:t>
            </a:r>
            <a:r>
              <a:rPr lang="es-ES" sz="1400" dirty="0" smtClean="0"/>
              <a:t>punteada amarilla </a:t>
            </a:r>
            <a:r>
              <a:rPr lang="es-ES" sz="1400" dirty="0"/>
              <a:t>indica el límite convergente difuso entre las placas de Australia y la India.</a:t>
            </a:r>
          </a:p>
          <a:p>
            <a:pPr eaLnBrk="1" hangingPunct="1">
              <a:lnSpc>
                <a:spcPts val="1600"/>
              </a:lnSpc>
            </a:pPr>
            <a:endParaRPr lang="en-US" sz="1400" dirty="0"/>
          </a:p>
        </p:txBody>
      </p:sp>
      <p:sp>
        <p:nvSpPr>
          <p:cNvPr id="27" name="Text Box 25"/>
          <p:cNvSpPr txBox="1">
            <a:spLocks noChangeArrowheads="1"/>
          </p:cNvSpPr>
          <p:nvPr/>
        </p:nvSpPr>
        <p:spPr bwMode="auto">
          <a:xfrm>
            <a:off x="5122047" y="5360512"/>
            <a:ext cx="1633250" cy="552002"/>
          </a:xfrm>
          <a:prstGeom prst="rect">
            <a:avLst/>
          </a:prstGeom>
          <a:noFill/>
          <a:ln>
            <a:noFill/>
          </a:ln>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r>
              <a:rPr lang="en-US" sz="1400" b="1" dirty="0" smtClean="0">
                <a:solidFill>
                  <a:srgbClr val="FFFFFF"/>
                </a:solidFill>
                <a:ea typeface="ÇlÇr ñæí©" charset="0"/>
                <a:cs typeface="ÇlÇr ñæí©" charset="0"/>
              </a:rPr>
              <a:t>March 2, 2016</a:t>
            </a:r>
          </a:p>
          <a:p>
            <a:pPr algn="ctr" eaLnBrk="1" hangingPunct="1"/>
            <a:r>
              <a:rPr lang="en-US" sz="1400" b="1" dirty="0" smtClean="0">
                <a:solidFill>
                  <a:srgbClr val="FFFFFF"/>
                </a:solidFill>
                <a:ea typeface="ÇlÇr ñæí©" charset="0"/>
                <a:cs typeface="ÇlÇr ñæí©" charset="0"/>
              </a:rPr>
              <a:t>M7.8 </a:t>
            </a:r>
          </a:p>
          <a:p>
            <a:pPr algn="ctr" eaLnBrk="1" hangingPunct="1"/>
            <a:r>
              <a:rPr lang="en-US" sz="1400" b="1" dirty="0" smtClean="0">
                <a:solidFill>
                  <a:srgbClr val="FFFFFF"/>
                </a:solidFill>
                <a:ea typeface="ÇlÇr ñæí©" charset="0"/>
                <a:cs typeface="ÇlÇr ñæí©" charset="0"/>
              </a:rPr>
              <a:t>Earthquake</a:t>
            </a:r>
            <a:endParaRPr lang="en-US" sz="1400" b="1" dirty="0">
              <a:solidFill>
                <a:srgbClr val="FFFFFF"/>
              </a:solidFill>
            </a:endParaRPr>
          </a:p>
        </p:txBody>
      </p:sp>
      <p:sp>
        <p:nvSpPr>
          <p:cNvPr id="28" name="AutoShape 24"/>
          <p:cNvSpPr>
            <a:spLocks noChangeAspect="1" noChangeArrowheads="1"/>
          </p:cNvSpPr>
          <p:nvPr/>
        </p:nvSpPr>
        <p:spPr bwMode="auto">
          <a:xfrm>
            <a:off x="6355192" y="4835547"/>
            <a:ext cx="299829" cy="295779"/>
          </a:xfrm>
          <a:prstGeom prst="star5">
            <a:avLst/>
          </a:prstGeom>
          <a:solidFill>
            <a:srgbClr val="FF0000"/>
          </a:solidFill>
          <a:ln w="9525">
            <a:solidFill>
              <a:srgbClr val="FFFFFF"/>
            </a:solidFill>
            <a:miter lim="800000"/>
            <a:headEnd/>
            <a:tailEnd/>
          </a:ln>
        </p:spPr>
        <p:txBody>
          <a:bodyPr/>
          <a:lstStyle/>
          <a:p>
            <a:pPr fontAlgn="auto">
              <a:spcBef>
                <a:spcPts val="0"/>
              </a:spcBef>
              <a:spcAft>
                <a:spcPts val="0"/>
              </a:spcAft>
              <a:defRPr/>
            </a:pPr>
            <a:endParaRPr lang="en-US" dirty="0">
              <a:latin typeface="+mn-lt"/>
              <a:ea typeface="+mn-ea"/>
              <a:cs typeface="Arial" pitchFamily="34" charset="0"/>
            </a:endParaRPr>
          </a:p>
        </p:txBody>
      </p:sp>
      <p:sp>
        <p:nvSpPr>
          <p:cNvPr id="29" name="Text Box 31"/>
          <p:cNvSpPr txBox="1">
            <a:spLocks noChangeArrowheads="1"/>
          </p:cNvSpPr>
          <p:nvPr/>
        </p:nvSpPr>
        <p:spPr bwMode="auto">
          <a:xfrm rot="3363030">
            <a:off x="7039686" y="4232393"/>
            <a:ext cx="823120" cy="3926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sz="1200" dirty="0" smtClean="0">
                <a:solidFill>
                  <a:srgbClr val="FFFF00"/>
                </a:solidFill>
                <a:ea typeface="ÇlÇr ñæí©" charset="0"/>
                <a:cs typeface="ÇlÇr ñæí©" charset="0"/>
              </a:rPr>
              <a:t>Sumatra</a:t>
            </a:r>
            <a:endParaRPr lang="en-US" sz="2000" dirty="0"/>
          </a:p>
        </p:txBody>
      </p:sp>
      <p:cxnSp>
        <p:nvCxnSpPr>
          <p:cNvPr id="3" name="Straight Arrow Connector 2"/>
          <p:cNvCxnSpPr/>
          <p:nvPr/>
        </p:nvCxnSpPr>
        <p:spPr>
          <a:xfrm flipV="1">
            <a:off x="6060416" y="5017515"/>
            <a:ext cx="406189" cy="459640"/>
          </a:xfrm>
          <a:prstGeom prst="straightConnector1">
            <a:avLst/>
          </a:prstGeom>
          <a:ln w="28575" cmpd="sng">
            <a:solidFill>
              <a:schemeClr val="bg1"/>
            </a:solidFill>
            <a:tailEnd type="arrow"/>
          </a:ln>
        </p:spPr>
        <p:style>
          <a:lnRef idx="2">
            <a:schemeClr val="accent1"/>
          </a:lnRef>
          <a:fillRef idx="0">
            <a:schemeClr val="accent1"/>
          </a:fillRef>
          <a:effectRef idx="1">
            <a:schemeClr val="accent1"/>
          </a:effectRef>
          <a:fontRef idx="minor">
            <a:schemeClr val="tx1"/>
          </a:fontRef>
        </p:style>
      </p:cxnSp>
      <p:sp>
        <p:nvSpPr>
          <p:cNvPr id="8205" name="Text Box 25"/>
          <p:cNvSpPr txBox="1">
            <a:spLocks noChangeArrowheads="1"/>
          </p:cNvSpPr>
          <p:nvPr/>
        </p:nvSpPr>
        <p:spPr bwMode="auto">
          <a:xfrm>
            <a:off x="3876411" y="3713966"/>
            <a:ext cx="2416866" cy="552002"/>
          </a:xfrm>
          <a:prstGeom prst="rect">
            <a:avLst/>
          </a:prstGeom>
          <a:noFill/>
          <a:ln>
            <a:noFill/>
          </a:ln>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r>
              <a:rPr lang="es-VE" sz="1400" b="1" dirty="0" smtClean="0">
                <a:solidFill>
                  <a:schemeClr val="bg1"/>
                </a:solidFill>
                <a:ea typeface="ÇlÇr ñæí©" charset="0"/>
                <a:cs typeface="ÇlÇr ñæí©" charset="0"/>
              </a:rPr>
              <a:t>Terremotos Abril 2012  M8.6 y 8.2 </a:t>
            </a:r>
            <a:endParaRPr lang="es-VE" sz="2000" b="1" dirty="0">
              <a:solidFill>
                <a:schemeClr val="bg1"/>
              </a:solidFill>
            </a:endParaRPr>
          </a:p>
        </p:txBody>
      </p:sp>
      <p:sp>
        <p:nvSpPr>
          <p:cNvPr id="30" name="Title 1"/>
          <p:cNvSpPr txBox="1">
            <a:spLocks/>
          </p:cNvSpPr>
          <p:nvPr/>
        </p:nvSpPr>
        <p:spPr>
          <a:xfrm>
            <a:off x="1231900" y="-3175"/>
            <a:ext cx="7899400" cy="762000"/>
          </a:xfrm>
          <a:prstGeom prst="rect">
            <a:avLst/>
          </a:prstGeom>
        </p:spPr>
        <p:txBody>
          <a:bodyPr anchor="ctr">
            <a:normAutofit fontScale="82500" lnSpcReduction="20000"/>
          </a:bodyPr>
          <a:lstStyle/>
          <a:p>
            <a:pPr fontAlgn="auto">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7.8 SUROESTE DE SUMATRA, INDONESIA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Miércoles</a:t>
            </a:r>
            <a:r>
              <a:rPr lang="es-VE" b="1" dirty="0">
                <a:solidFill>
                  <a:schemeClr val="tx2">
                    <a:satMod val="130000"/>
                  </a:schemeClr>
                </a:solidFill>
                <a:effectLst>
                  <a:outerShdw blurRad="50000" dist="30000" dir="5400000" algn="tl" rotWithShape="0">
                    <a:srgbClr val="000000">
                      <a:alpha val="30000"/>
                    </a:srgbClr>
                  </a:outerShdw>
                </a:effectLst>
                <a:ea typeface="+mj-ea"/>
              </a:rPr>
              <a:t>,</a:t>
            </a:r>
            <a:r>
              <a:rPr lang="es-VE" b="1" dirty="0" smtClean="0">
                <a:solidFill>
                  <a:schemeClr val="tx2">
                    <a:satMod val="130000"/>
                  </a:schemeClr>
                </a:solidFill>
                <a:effectLst>
                  <a:outerShdw blurRad="50000" dist="30000" dir="5400000" algn="tl" rotWithShape="0">
                    <a:srgbClr val="000000">
                      <a:alpha val="30000"/>
                    </a:srgbClr>
                  </a:outerShdw>
                </a:effectLst>
                <a:ea typeface="+mj-ea"/>
              </a:rPr>
              <a:t> 2 de Marzo, 2016 a las 12:49:46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6445905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068763" y="1003300"/>
            <a:ext cx="5005250" cy="5718544"/>
            <a:chOff x="4068763" y="1003300"/>
            <a:chExt cx="5005250" cy="5718544"/>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8763" y="1003300"/>
              <a:ext cx="5005250" cy="5718544"/>
            </a:xfrm>
            <a:prstGeom prst="rect">
              <a:avLst/>
            </a:prstGeom>
          </p:spPr>
        </p:pic>
        <p:grpSp>
          <p:nvGrpSpPr>
            <p:cNvPr id="3" name="Group 2"/>
            <p:cNvGrpSpPr/>
            <p:nvPr/>
          </p:nvGrpSpPr>
          <p:grpSpPr>
            <a:xfrm>
              <a:off x="5119114" y="1481112"/>
              <a:ext cx="3034286" cy="5072088"/>
              <a:chOff x="5119114" y="1481112"/>
              <a:chExt cx="3034286" cy="5072088"/>
            </a:xfrm>
          </p:grpSpPr>
          <p:sp>
            <p:nvSpPr>
              <p:cNvPr id="48" name="TextBox 4"/>
              <p:cNvSpPr txBox="1">
                <a:spLocks noChangeArrowheads="1"/>
              </p:cNvSpPr>
              <p:nvPr/>
            </p:nvSpPr>
            <p:spPr bwMode="auto">
              <a:xfrm>
                <a:off x="6033559" y="2717031"/>
                <a:ext cx="63371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sz="1400">
                    <a:solidFill>
                      <a:srgbClr val="FF0000"/>
                    </a:solidFill>
                  </a:rPr>
                  <a:t>M 8.6</a:t>
                </a:r>
              </a:p>
            </p:txBody>
          </p:sp>
          <p:grpSp>
            <p:nvGrpSpPr>
              <p:cNvPr id="49" name="Group 48"/>
              <p:cNvGrpSpPr/>
              <p:nvPr/>
            </p:nvGrpSpPr>
            <p:grpSpPr>
              <a:xfrm>
                <a:off x="5119114" y="1481112"/>
                <a:ext cx="3034286" cy="5072088"/>
                <a:chOff x="3989399" y="1229124"/>
                <a:chExt cx="3034286" cy="5072088"/>
              </a:xfrm>
            </p:grpSpPr>
            <p:pic>
              <p:nvPicPr>
                <p:cNvPr id="50" name="Picture 13" descr="focal.gi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89399" y="2276475"/>
                  <a:ext cx="914445" cy="914400"/>
                </a:xfrm>
                <a:prstGeom prst="rect">
                  <a:avLst/>
                </a:prstGeom>
                <a:solidFill>
                  <a:schemeClr val="bg1"/>
                </a:solidFill>
                <a:ln w="9525">
                  <a:solidFill>
                    <a:srgbClr val="FF0000"/>
                  </a:solidFill>
                  <a:miter lim="800000"/>
                  <a:headEnd/>
                  <a:tailEnd/>
                </a:ln>
              </p:spPr>
            </p:pic>
            <p:pic>
              <p:nvPicPr>
                <p:cNvPr id="51" name="Picture 5" descr="M8.2 FS.gi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59940" y="3367512"/>
                  <a:ext cx="914445" cy="914400"/>
                </a:xfrm>
                <a:prstGeom prst="rect">
                  <a:avLst/>
                </a:prstGeom>
                <a:solidFill>
                  <a:srgbClr val="FFFFFF"/>
                </a:solidFill>
                <a:ln w="9525">
                  <a:solidFill>
                    <a:srgbClr val="FF0000"/>
                  </a:solidFill>
                  <a:miter lim="800000"/>
                  <a:headEnd/>
                  <a:tailEnd/>
                </a:ln>
              </p:spPr>
            </p:pic>
            <p:sp>
              <p:nvSpPr>
                <p:cNvPr id="52" name="5-Point Star 3"/>
                <p:cNvSpPr>
                  <a:spLocks/>
                </p:cNvSpPr>
                <p:nvPr/>
              </p:nvSpPr>
              <p:spPr bwMode="auto">
                <a:xfrm>
                  <a:off x="5083175" y="2733675"/>
                  <a:ext cx="228600" cy="228600"/>
                </a:xfrm>
                <a:custGeom>
                  <a:avLst/>
                  <a:gdLst>
                    <a:gd name="T0" fmla="*/ 0 w 228600"/>
                    <a:gd name="T1" fmla="*/ 87317 h 228600"/>
                    <a:gd name="T2" fmla="*/ 87314 w 228600"/>
                    <a:gd name="T3" fmla="*/ 87318 h 228600"/>
                    <a:gd name="T4" fmla="*/ 114295 w 228600"/>
                    <a:gd name="T5" fmla="*/ 0 h 228600"/>
                    <a:gd name="T6" fmla="*/ 141275 w 228600"/>
                    <a:gd name="T7" fmla="*/ 87318 h 228600"/>
                    <a:gd name="T8" fmla="*/ 228589 w 228600"/>
                    <a:gd name="T9" fmla="*/ 87317 h 228600"/>
                    <a:gd name="T10" fmla="*/ 157950 w 228600"/>
                    <a:gd name="T11" fmla="*/ 141282 h 228600"/>
                    <a:gd name="T12" fmla="*/ 184932 w 228600"/>
                    <a:gd name="T13" fmla="*/ 228599 h 228600"/>
                    <a:gd name="T14" fmla="*/ 114295 w 228600"/>
                    <a:gd name="T15" fmla="*/ 174634 h 228600"/>
                    <a:gd name="T16" fmla="*/ 43657 w 228600"/>
                    <a:gd name="T17" fmla="*/ 228599 h 228600"/>
                    <a:gd name="T18" fmla="*/ 70639 w 228600"/>
                    <a:gd name="T19" fmla="*/ 141282 h 228600"/>
                    <a:gd name="T20" fmla="*/ 0 w 228600"/>
                    <a:gd name="T21" fmla="*/ 87317 h 228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8600"/>
                    <a:gd name="T34" fmla="*/ 0 h 228600"/>
                    <a:gd name="T35" fmla="*/ 228600 w 228600"/>
                    <a:gd name="T36" fmla="*/ 228600 h 228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8600" h="228600">
                      <a:moveTo>
                        <a:pt x="0" y="87317"/>
                      </a:moveTo>
                      <a:lnTo>
                        <a:pt x="87318" y="87318"/>
                      </a:lnTo>
                      <a:lnTo>
                        <a:pt x="114300" y="0"/>
                      </a:lnTo>
                      <a:lnTo>
                        <a:pt x="141282" y="87318"/>
                      </a:lnTo>
                      <a:lnTo>
                        <a:pt x="228600" y="87317"/>
                      </a:lnTo>
                      <a:lnTo>
                        <a:pt x="157958" y="141282"/>
                      </a:lnTo>
                      <a:lnTo>
                        <a:pt x="184941" y="228599"/>
                      </a:lnTo>
                      <a:lnTo>
                        <a:pt x="114300" y="174634"/>
                      </a:lnTo>
                      <a:lnTo>
                        <a:pt x="43659" y="228599"/>
                      </a:lnTo>
                      <a:lnTo>
                        <a:pt x="70642" y="141282"/>
                      </a:lnTo>
                      <a:lnTo>
                        <a:pt x="0" y="87317"/>
                      </a:lnTo>
                      <a:close/>
                    </a:path>
                  </a:pathLst>
                </a:custGeom>
                <a:solidFill>
                  <a:srgbClr val="FF0000"/>
                </a:solidFill>
                <a:ln w="9525" cap="flat" cmpd="sng">
                  <a:solidFill>
                    <a:srgbClr val="FF0000"/>
                  </a:solidFill>
                  <a:prstDash val="solid"/>
                  <a:round/>
                  <a:headEnd/>
                  <a:tailEnd/>
                </a:ln>
                <a:effectLst>
                  <a:outerShdw blurRad="63500" dist="23000" dir="5400000" rotWithShape="0">
                    <a:srgbClr val="000000">
                      <a:alpha val="34998"/>
                    </a:srgbClr>
                  </a:outerShdw>
                </a:effectLst>
              </p:spPr>
              <p:txBody>
                <a:bodyPr anchor="ctr"/>
                <a:lstStyle/>
                <a:p>
                  <a:endParaRPr lang="en-US"/>
                </a:p>
              </p:txBody>
            </p:sp>
            <p:sp>
              <p:nvSpPr>
                <p:cNvPr id="53" name="5-Point Star 11"/>
                <p:cNvSpPr>
                  <a:spLocks/>
                </p:cNvSpPr>
                <p:nvPr/>
              </p:nvSpPr>
              <p:spPr bwMode="auto">
                <a:xfrm>
                  <a:off x="4844507" y="3481178"/>
                  <a:ext cx="228600" cy="228600"/>
                </a:xfrm>
                <a:custGeom>
                  <a:avLst/>
                  <a:gdLst>
                    <a:gd name="T0" fmla="*/ 0 w 228600"/>
                    <a:gd name="T1" fmla="*/ 87317 h 228600"/>
                    <a:gd name="T2" fmla="*/ 87314 w 228600"/>
                    <a:gd name="T3" fmla="*/ 87318 h 228600"/>
                    <a:gd name="T4" fmla="*/ 114295 w 228600"/>
                    <a:gd name="T5" fmla="*/ 0 h 228600"/>
                    <a:gd name="T6" fmla="*/ 141275 w 228600"/>
                    <a:gd name="T7" fmla="*/ 87318 h 228600"/>
                    <a:gd name="T8" fmla="*/ 228589 w 228600"/>
                    <a:gd name="T9" fmla="*/ 87317 h 228600"/>
                    <a:gd name="T10" fmla="*/ 157950 w 228600"/>
                    <a:gd name="T11" fmla="*/ 141282 h 228600"/>
                    <a:gd name="T12" fmla="*/ 184932 w 228600"/>
                    <a:gd name="T13" fmla="*/ 228599 h 228600"/>
                    <a:gd name="T14" fmla="*/ 114295 w 228600"/>
                    <a:gd name="T15" fmla="*/ 174634 h 228600"/>
                    <a:gd name="T16" fmla="*/ 43657 w 228600"/>
                    <a:gd name="T17" fmla="*/ 228599 h 228600"/>
                    <a:gd name="T18" fmla="*/ 70639 w 228600"/>
                    <a:gd name="T19" fmla="*/ 141282 h 228600"/>
                    <a:gd name="T20" fmla="*/ 0 w 228600"/>
                    <a:gd name="T21" fmla="*/ 87317 h 228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8600"/>
                    <a:gd name="T34" fmla="*/ 0 h 228600"/>
                    <a:gd name="T35" fmla="*/ 228600 w 228600"/>
                    <a:gd name="T36" fmla="*/ 228600 h 228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8600" h="228600">
                      <a:moveTo>
                        <a:pt x="0" y="87317"/>
                      </a:moveTo>
                      <a:lnTo>
                        <a:pt x="87318" y="87318"/>
                      </a:lnTo>
                      <a:lnTo>
                        <a:pt x="114300" y="0"/>
                      </a:lnTo>
                      <a:lnTo>
                        <a:pt x="141282" y="87318"/>
                      </a:lnTo>
                      <a:lnTo>
                        <a:pt x="228600" y="87317"/>
                      </a:lnTo>
                      <a:lnTo>
                        <a:pt x="157958" y="141282"/>
                      </a:lnTo>
                      <a:lnTo>
                        <a:pt x="184941" y="228599"/>
                      </a:lnTo>
                      <a:lnTo>
                        <a:pt x="114300" y="174634"/>
                      </a:lnTo>
                      <a:lnTo>
                        <a:pt x="43659" y="228599"/>
                      </a:lnTo>
                      <a:lnTo>
                        <a:pt x="70642" y="141282"/>
                      </a:lnTo>
                      <a:lnTo>
                        <a:pt x="0" y="87317"/>
                      </a:lnTo>
                      <a:close/>
                    </a:path>
                  </a:pathLst>
                </a:custGeom>
                <a:solidFill>
                  <a:srgbClr val="FF0000"/>
                </a:solidFill>
                <a:ln>
                  <a:noFill/>
                </a:ln>
                <a:effectLst>
                  <a:outerShdw blurRad="63500" dist="23000" dir="5400000" rotWithShape="0">
                    <a:srgbClr val="000000">
                      <a:alpha val="34998"/>
                    </a:srgbClr>
                  </a:outerShdw>
                </a:effectLst>
                <a:extLst>
                  <a:ext uri="{91240B29-F687-4f45-9708-019B960494DF}">
                    <a14:hiddenLine xmlns="" xmlns:a14="http://schemas.microsoft.com/office/drawing/2010/main" w="9525" cap="flat" cmpd="sng">
                      <a:solidFill>
                        <a:srgbClr val="000000"/>
                      </a:solidFill>
                      <a:prstDash val="solid"/>
                      <a:round/>
                      <a:headEnd/>
                      <a:tailEnd/>
                    </a14:hiddenLine>
                  </a:ext>
                </a:extLst>
              </p:spPr>
              <p:txBody>
                <a:bodyPr anchor="ctr"/>
                <a:lstStyle/>
                <a:p>
                  <a:endParaRPr lang="en-US"/>
                </a:p>
              </p:txBody>
            </p:sp>
            <p:sp>
              <p:nvSpPr>
                <p:cNvPr id="54" name="TextBox 13"/>
                <p:cNvSpPr txBox="1">
                  <a:spLocks noChangeArrowheads="1"/>
                </p:cNvSpPr>
                <p:nvPr/>
              </p:nvSpPr>
              <p:spPr bwMode="auto">
                <a:xfrm>
                  <a:off x="4633761" y="3638730"/>
                  <a:ext cx="63371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sz="1400" dirty="0">
                      <a:solidFill>
                        <a:srgbClr val="FF0000"/>
                      </a:solidFill>
                    </a:rPr>
                    <a:t>M 8.2</a:t>
                  </a:r>
                </a:p>
              </p:txBody>
            </p:sp>
            <p:sp>
              <p:nvSpPr>
                <p:cNvPr id="55" name="5-Point Star 11"/>
                <p:cNvSpPr>
                  <a:spLocks/>
                </p:cNvSpPr>
                <p:nvPr/>
              </p:nvSpPr>
              <p:spPr bwMode="auto">
                <a:xfrm>
                  <a:off x="5650877" y="5593088"/>
                  <a:ext cx="228600" cy="228600"/>
                </a:xfrm>
                <a:custGeom>
                  <a:avLst/>
                  <a:gdLst>
                    <a:gd name="T0" fmla="*/ 0 w 228600"/>
                    <a:gd name="T1" fmla="*/ 87317 h 228600"/>
                    <a:gd name="T2" fmla="*/ 87314 w 228600"/>
                    <a:gd name="T3" fmla="*/ 87318 h 228600"/>
                    <a:gd name="T4" fmla="*/ 114295 w 228600"/>
                    <a:gd name="T5" fmla="*/ 0 h 228600"/>
                    <a:gd name="T6" fmla="*/ 141275 w 228600"/>
                    <a:gd name="T7" fmla="*/ 87318 h 228600"/>
                    <a:gd name="T8" fmla="*/ 228589 w 228600"/>
                    <a:gd name="T9" fmla="*/ 87317 h 228600"/>
                    <a:gd name="T10" fmla="*/ 157950 w 228600"/>
                    <a:gd name="T11" fmla="*/ 141282 h 228600"/>
                    <a:gd name="T12" fmla="*/ 184932 w 228600"/>
                    <a:gd name="T13" fmla="*/ 228599 h 228600"/>
                    <a:gd name="T14" fmla="*/ 114295 w 228600"/>
                    <a:gd name="T15" fmla="*/ 174634 h 228600"/>
                    <a:gd name="T16" fmla="*/ 43657 w 228600"/>
                    <a:gd name="T17" fmla="*/ 228599 h 228600"/>
                    <a:gd name="T18" fmla="*/ 70639 w 228600"/>
                    <a:gd name="T19" fmla="*/ 141282 h 228600"/>
                    <a:gd name="T20" fmla="*/ 0 w 228600"/>
                    <a:gd name="T21" fmla="*/ 87317 h 228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8600"/>
                    <a:gd name="T34" fmla="*/ 0 h 228600"/>
                    <a:gd name="T35" fmla="*/ 228600 w 228600"/>
                    <a:gd name="T36" fmla="*/ 228600 h 228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8600" h="228600">
                      <a:moveTo>
                        <a:pt x="0" y="87317"/>
                      </a:moveTo>
                      <a:lnTo>
                        <a:pt x="87318" y="87318"/>
                      </a:lnTo>
                      <a:lnTo>
                        <a:pt x="114300" y="0"/>
                      </a:lnTo>
                      <a:lnTo>
                        <a:pt x="141282" y="87318"/>
                      </a:lnTo>
                      <a:lnTo>
                        <a:pt x="228600" y="87317"/>
                      </a:lnTo>
                      <a:lnTo>
                        <a:pt x="157958" y="141282"/>
                      </a:lnTo>
                      <a:lnTo>
                        <a:pt x="184941" y="228599"/>
                      </a:lnTo>
                      <a:lnTo>
                        <a:pt x="114300" y="174634"/>
                      </a:lnTo>
                      <a:lnTo>
                        <a:pt x="43659" y="228599"/>
                      </a:lnTo>
                      <a:lnTo>
                        <a:pt x="70642" y="141282"/>
                      </a:lnTo>
                      <a:lnTo>
                        <a:pt x="0" y="87317"/>
                      </a:lnTo>
                      <a:close/>
                    </a:path>
                  </a:pathLst>
                </a:custGeom>
                <a:solidFill>
                  <a:srgbClr val="FF0000"/>
                </a:solidFill>
                <a:ln>
                  <a:noFill/>
                </a:ln>
                <a:effectLst>
                  <a:outerShdw blurRad="63500" dist="23000" dir="5400000" rotWithShape="0">
                    <a:srgbClr val="000000">
                      <a:alpha val="34998"/>
                    </a:srgbClr>
                  </a:outerShdw>
                </a:effectLst>
                <a:extLst>
                  <a:ext uri="{91240B29-F687-4f45-9708-019B960494DF}">
                    <a14:hiddenLine xmlns="" xmlns:a14="http://schemas.microsoft.com/office/drawing/2010/main" w="9525" cap="flat" cmpd="sng">
                      <a:solidFill>
                        <a:srgbClr val="000000"/>
                      </a:solidFill>
                      <a:prstDash val="solid"/>
                      <a:round/>
                      <a:headEnd/>
                      <a:tailEnd/>
                    </a14:hiddenLine>
                  </a:ext>
                </a:extLst>
              </p:spPr>
              <p:txBody>
                <a:bodyPr anchor="ctr"/>
                <a:lstStyle/>
                <a:p>
                  <a:endParaRPr lang="en-US"/>
                </a:p>
              </p:txBody>
            </p:sp>
            <p:pic>
              <p:nvPicPr>
                <p:cNvPr id="56" name="Picture 55" descr="FM Grab.tiff"/>
                <p:cNvPicPr>
                  <a:picLocks noChangeAspect="1"/>
                </p:cNvPicPr>
                <p:nvPr/>
              </p:nvPicPr>
              <p:blipFill rotWithShape="1">
                <a:blip r:embed="rId6" cstate="print">
                  <a:extLst>
                    <a:ext uri="{28A0092B-C50C-407E-A947-70E740481C1C}">
                      <a14:useLocalDpi xmlns:a14="http://schemas.microsoft.com/office/drawing/2010/main" val="0"/>
                    </a:ext>
                  </a:extLst>
                </a:blip>
                <a:srcRect l="5429" t="6944" b="10714"/>
                <a:stretch/>
              </p:blipFill>
              <p:spPr>
                <a:xfrm>
                  <a:off x="4356685" y="5255583"/>
                  <a:ext cx="1097280" cy="1045629"/>
                </a:xfrm>
                <a:prstGeom prst="rect">
                  <a:avLst/>
                </a:prstGeom>
                <a:ln>
                  <a:solidFill>
                    <a:srgbClr val="FF0000"/>
                  </a:solidFill>
                </a:ln>
              </p:spPr>
            </p:pic>
            <p:cxnSp>
              <p:nvCxnSpPr>
                <p:cNvPr id="57" name="Straight Connector 56"/>
                <p:cNvCxnSpPr/>
                <p:nvPr/>
              </p:nvCxnSpPr>
              <p:spPr>
                <a:xfrm>
                  <a:off x="4903844" y="2883519"/>
                  <a:ext cx="203999" cy="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a:off x="5111961" y="3616939"/>
                  <a:ext cx="239365" cy="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p:nvCxnSpPr>
              <p:spPr>
                <a:xfrm>
                  <a:off x="5460911" y="5735092"/>
                  <a:ext cx="189966" cy="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60" name="TextBox 13"/>
                <p:cNvSpPr txBox="1">
                  <a:spLocks noChangeArrowheads="1"/>
                </p:cNvSpPr>
                <p:nvPr/>
              </p:nvSpPr>
              <p:spPr bwMode="auto">
                <a:xfrm>
                  <a:off x="5493149" y="5830218"/>
                  <a:ext cx="63368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sz="1400" dirty="0">
                      <a:solidFill>
                        <a:srgbClr val="FF0000"/>
                      </a:solidFill>
                    </a:rPr>
                    <a:t>M </a:t>
                  </a:r>
                  <a:r>
                    <a:rPr lang="en-US" sz="1400" dirty="0" smtClean="0">
                      <a:solidFill>
                        <a:srgbClr val="FF0000"/>
                      </a:solidFill>
                    </a:rPr>
                    <a:t>7.8</a:t>
                  </a:r>
                </a:p>
              </p:txBody>
            </p:sp>
            <p:grpSp>
              <p:nvGrpSpPr>
                <p:cNvPr id="61" name="Group 60"/>
                <p:cNvGrpSpPr/>
                <p:nvPr/>
              </p:nvGrpSpPr>
              <p:grpSpPr>
                <a:xfrm>
                  <a:off x="5545159" y="3668051"/>
                  <a:ext cx="416275" cy="416274"/>
                  <a:chOff x="5545159" y="3668051"/>
                  <a:chExt cx="416275" cy="416274"/>
                </a:xfrm>
              </p:grpSpPr>
              <p:grpSp>
                <p:nvGrpSpPr>
                  <p:cNvPr id="78" name="Group 77"/>
                  <p:cNvGrpSpPr/>
                  <p:nvPr/>
                </p:nvGrpSpPr>
                <p:grpSpPr>
                  <a:xfrm rot="17409550">
                    <a:off x="5541453" y="3818626"/>
                    <a:ext cx="416274" cy="115124"/>
                    <a:chOff x="3751021" y="3360200"/>
                    <a:chExt cx="416274" cy="115124"/>
                  </a:xfrm>
                </p:grpSpPr>
                <p:cxnSp>
                  <p:nvCxnSpPr>
                    <p:cNvPr id="82" name="Straight Arrow Connector 81"/>
                    <p:cNvCxnSpPr/>
                    <p:nvPr/>
                  </p:nvCxnSpPr>
                  <p:spPr>
                    <a:xfrm>
                      <a:off x="3751021" y="3475324"/>
                      <a:ext cx="416273" cy="0"/>
                    </a:xfrm>
                    <a:prstGeom prst="straightConnector1">
                      <a:avLst/>
                    </a:prstGeom>
                    <a:ln w="1270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83" name="Straight Arrow Connector 82"/>
                    <p:cNvCxnSpPr/>
                    <p:nvPr/>
                  </p:nvCxnSpPr>
                  <p:spPr>
                    <a:xfrm rot="10800000">
                      <a:off x="3751022" y="3360200"/>
                      <a:ext cx="416273" cy="0"/>
                    </a:xfrm>
                    <a:prstGeom prst="straightConnector1">
                      <a:avLst/>
                    </a:prstGeom>
                    <a:ln w="1270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grpSp>
              <p:grpSp>
                <p:nvGrpSpPr>
                  <p:cNvPr id="79" name="Group 78"/>
                  <p:cNvGrpSpPr/>
                  <p:nvPr/>
                </p:nvGrpSpPr>
                <p:grpSpPr>
                  <a:xfrm rot="11946498" flipV="1">
                    <a:off x="5545159" y="3819989"/>
                    <a:ext cx="416275" cy="115123"/>
                    <a:chOff x="3989589" y="3594431"/>
                    <a:chExt cx="416275" cy="115123"/>
                  </a:xfrm>
                </p:grpSpPr>
                <p:cxnSp>
                  <p:nvCxnSpPr>
                    <p:cNvPr id="80" name="Straight Arrow Connector 79"/>
                    <p:cNvCxnSpPr/>
                    <p:nvPr/>
                  </p:nvCxnSpPr>
                  <p:spPr>
                    <a:xfrm>
                      <a:off x="3989589" y="3709554"/>
                      <a:ext cx="416273" cy="0"/>
                    </a:xfrm>
                    <a:prstGeom prst="straightConnector1">
                      <a:avLst/>
                    </a:prstGeom>
                    <a:ln w="12700" cmpd="sng">
                      <a:solidFill>
                        <a:schemeClr val="tx1"/>
                      </a:solidFill>
                      <a:prstDash val="sysDash"/>
                      <a:tailEnd type="arrow"/>
                    </a:ln>
                  </p:spPr>
                  <p:style>
                    <a:lnRef idx="2">
                      <a:schemeClr val="accent1"/>
                    </a:lnRef>
                    <a:fillRef idx="0">
                      <a:schemeClr val="accent1"/>
                    </a:fillRef>
                    <a:effectRef idx="1">
                      <a:schemeClr val="accent1"/>
                    </a:effectRef>
                    <a:fontRef idx="minor">
                      <a:schemeClr val="tx1"/>
                    </a:fontRef>
                  </p:style>
                </p:cxnSp>
                <p:cxnSp>
                  <p:nvCxnSpPr>
                    <p:cNvPr id="81" name="Straight Arrow Connector 80"/>
                    <p:cNvCxnSpPr/>
                    <p:nvPr/>
                  </p:nvCxnSpPr>
                  <p:spPr>
                    <a:xfrm rot="10800000">
                      <a:off x="3989591" y="3594431"/>
                      <a:ext cx="416273" cy="0"/>
                    </a:xfrm>
                    <a:prstGeom prst="straightConnector1">
                      <a:avLst/>
                    </a:prstGeom>
                    <a:ln w="12700" cmpd="sng">
                      <a:solidFill>
                        <a:schemeClr val="tx1"/>
                      </a:solidFill>
                      <a:prstDash val="sysDash"/>
                      <a:tailEnd type="arrow"/>
                    </a:ln>
                  </p:spPr>
                  <p:style>
                    <a:lnRef idx="2">
                      <a:schemeClr val="accent1"/>
                    </a:lnRef>
                    <a:fillRef idx="0">
                      <a:schemeClr val="accent1"/>
                    </a:fillRef>
                    <a:effectRef idx="1">
                      <a:schemeClr val="accent1"/>
                    </a:effectRef>
                    <a:fontRef idx="minor">
                      <a:schemeClr val="tx1"/>
                    </a:fontRef>
                  </p:style>
                </p:cxnSp>
              </p:grpSp>
            </p:grpSp>
            <p:grpSp>
              <p:nvGrpSpPr>
                <p:cNvPr id="62" name="Group 61"/>
                <p:cNvGrpSpPr/>
                <p:nvPr/>
              </p:nvGrpSpPr>
              <p:grpSpPr>
                <a:xfrm>
                  <a:off x="4143413" y="2525538"/>
                  <a:ext cx="416273" cy="416273"/>
                  <a:chOff x="5623384" y="3442835"/>
                  <a:chExt cx="416273" cy="416273"/>
                </a:xfrm>
              </p:grpSpPr>
              <p:grpSp>
                <p:nvGrpSpPr>
                  <p:cNvPr id="72" name="Group 71"/>
                  <p:cNvGrpSpPr/>
                  <p:nvPr/>
                </p:nvGrpSpPr>
                <p:grpSpPr>
                  <a:xfrm rot="17409550">
                    <a:off x="5619677" y="3593409"/>
                    <a:ext cx="416273" cy="115125"/>
                    <a:chOff x="3989399" y="3356016"/>
                    <a:chExt cx="416273" cy="115125"/>
                  </a:xfrm>
                </p:grpSpPr>
                <p:cxnSp>
                  <p:nvCxnSpPr>
                    <p:cNvPr id="76" name="Straight Arrow Connector 75"/>
                    <p:cNvCxnSpPr/>
                    <p:nvPr/>
                  </p:nvCxnSpPr>
                  <p:spPr>
                    <a:xfrm>
                      <a:off x="3989399" y="3471141"/>
                      <a:ext cx="416273" cy="0"/>
                    </a:xfrm>
                    <a:prstGeom prst="straightConnector1">
                      <a:avLst/>
                    </a:prstGeom>
                    <a:ln w="1270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77" name="Straight Arrow Connector 76"/>
                    <p:cNvCxnSpPr/>
                    <p:nvPr/>
                  </p:nvCxnSpPr>
                  <p:spPr>
                    <a:xfrm rot="10800000">
                      <a:off x="3989399" y="3356016"/>
                      <a:ext cx="416273" cy="0"/>
                    </a:xfrm>
                    <a:prstGeom prst="straightConnector1">
                      <a:avLst/>
                    </a:prstGeom>
                    <a:ln w="1270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grpSp>
              <p:grpSp>
                <p:nvGrpSpPr>
                  <p:cNvPr id="73" name="Group 72"/>
                  <p:cNvGrpSpPr/>
                  <p:nvPr/>
                </p:nvGrpSpPr>
                <p:grpSpPr>
                  <a:xfrm rot="11946498" flipV="1">
                    <a:off x="5623384" y="3594772"/>
                    <a:ext cx="416273" cy="115125"/>
                    <a:chOff x="3989399" y="3356016"/>
                    <a:chExt cx="416273" cy="115125"/>
                  </a:xfrm>
                </p:grpSpPr>
                <p:cxnSp>
                  <p:nvCxnSpPr>
                    <p:cNvPr id="74" name="Straight Arrow Connector 73"/>
                    <p:cNvCxnSpPr/>
                    <p:nvPr/>
                  </p:nvCxnSpPr>
                  <p:spPr>
                    <a:xfrm>
                      <a:off x="3989399" y="3471141"/>
                      <a:ext cx="416273" cy="0"/>
                    </a:xfrm>
                    <a:prstGeom prst="straightConnector1">
                      <a:avLst/>
                    </a:prstGeom>
                    <a:ln w="12700" cmpd="sng">
                      <a:solidFill>
                        <a:schemeClr val="tx1"/>
                      </a:solidFill>
                      <a:prstDash val="sysDash"/>
                      <a:tailEnd type="arrow"/>
                    </a:ln>
                  </p:spPr>
                  <p:style>
                    <a:lnRef idx="2">
                      <a:schemeClr val="accent1"/>
                    </a:lnRef>
                    <a:fillRef idx="0">
                      <a:schemeClr val="accent1"/>
                    </a:fillRef>
                    <a:effectRef idx="1">
                      <a:schemeClr val="accent1"/>
                    </a:effectRef>
                    <a:fontRef idx="minor">
                      <a:schemeClr val="tx1"/>
                    </a:fontRef>
                  </p:style>
                </p:cxnSp>
                <p:cxnSp>
                  <p:nvCxnSpPr>
                    <p:cNvPr id="75" name="Straight Arrow Connector 74"/>
                    <p:cNvCxnSpPr/>
                    <p:nvPr/>
                  </p:nvCxnSpPr>
                  <p:spPr>
                    <a:xfrm rot="10800000">
                      <a:off x="3989399" y="3356016"/>
                      <a:ext cx="416273" cy="0"/>
                    </a:xfrm>
                    <a:prstGeom prst="straightConnector1">
                      <a:avLst/>
                    </a:prstGeom>
                    <a:ln w="12700" cmpd="sng">
                      <a:solidFill>
                        <a:schemeClr val="tx1"/>
                      </a:solidFill>
                      <a:prstDash val="sysDash"/>
                      <a:tailEnd type="arrow"/>
                    </a:ln>
                  </p:spPr>
                  <p:style>
                    <a:lnRef idx="2">
                      <a:schemeClr val="accent1"/>
                    </a:lnRef>
                    <a:fillRef idx="0">
                      <a:schemeClr val="accent1"/>
                    </a:fillRef>
                    <a:effectRef idx="1">
                      <a:schemeClr val="accent1"/>
                    </a:effectRef>
                    <a:fontRef idx="minor">
                      <a:schemeClr val="tx1"/>
                    </a:fontRef>
                  </p:style>
                </p:cxnSp>
              </p:grpSp>
            </p:grpSp>
            <p:grpSp>
              <p:nvGrpSpPr>
                <p:cNvPr id="63" name="Group 62"/>
                <p:cNvGrpSpPr/>
                <p:nvPr/>
              </p:nvGrpSpPr>
              <p:grpSpPr>
                <a:xfrm rot="20664755">
                  <a:off x="4685313" y="5528053"/>
                  <a:ext cx="421008" cy="416274"/>
                  <a:chOff x="5321475" y="4171634"/>
                  <a:chExt cx="421008" cy="416274"/>
                </a:xfrm>
              </p:grpSpPr>
              <p:grpSp>
                <p:nvGrpSpPr>
                  <p:cNvPr id="66" name="Group 65"/>
                  <p:cNvGrpSpPr/>
                  <p:nvPr/>
                </p:nvGrpSpPr>
                <p:grpSpPr>
                  <a:xfrm rot="17409550">
                    <a:off x="5320290" y="4322208"/>
                    <a:ext cx="416274" cy="115125"/>
                    <a:chOff x="3202071" y="3326138"/>
                    <a:chExt cx="416274" cy="115125"/>
                  </a:xfrm>
                </p:grpSpPr>
                <p:cxnSp>
                  <p:nvCxnSpPr>
                    <p:cNvPr id="70" name="Straight Arrow Connector 69"/>
                    <p:cNvCxnSpPr/>
                    <p:nvPr/>
                  </p:nvCxnSpPr>
                  <p:spPr>
                    <a:xfrm>
                      <a:off x="3202071" y="3441263"/>
                      <a:ext cx="416273" cy="0"/>
                    </a:xfrm>
                    <a:prstGeom prst="straightConnector1">
                      <a:avLst/>
                    </a:prstGeom>
                    <a:ln w="1270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71" name="Straight Arrow Connector 70"/>
                    <p:cNvCxnSpPr/>
                    <p:nvPr/>
                  </p:nvCxnSpPr>
                  <p:spPr>
                    <a:xfrm rot="10800000">
                      <a:off x="3202072" y="3326138"/>
                      <a:ext cx="416273" cy="0"/>
                    </a:xfrm>
                    <a:prstGeom prst="straightConnector1">
                      <a:avLst/>
                    </a:prstGeom>
                    <a:ln w="1270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grpSp>
              <p:grpSp>
                <p:nvGrpSpPr>
                  <p:cNvPr id="67" name="Group 66"/>
                  <p:cNvGrpSpPr/>
                  <p:nvPr/>
                </p:nvGrpSpPr>
                <p:grpSpPr>
                  <a:xfrm rot="11946498" flipV="1">
                    <a:off x="5321475" y="4338497"/>
                    <a:ext cx="421008" cy="100575"/>
                    <a:chOff x="4028981" y="4157212"/>
                    <a:chExt cx="421008" cy="100575"/>
                  </a:xfrm>
                </p:grpSpPr>
                <p:cxnSp>
                  <p:nvCxnSpPr>
                    <p:cNvPr id="68" name="Straight Arrow Connector 67"/>
                    <p:cNvCxnSpPr/>
                    <p:nvPr/>
                  </p:nvCxnSpPr>
                  <p:spPr>
                    <a:xfrm>
                      <a:off x="4033716" y="4257787"/>
                      <a:ext cx="416273" cy="0"/>
                    </a:xfrm>
                    <a:prstGeom prst="straightConnector1">
                      <a:avLst/>
                    </a:prstGeom>
                    <a:ln w="12700" cmpd="sng">
                      <a:solidFill>
                        <a:schemeClr val="tx1"/>
                      </a:solidFill>
                      <a:prstDash val="sysDash"/>
                      <a:tailEnd type="arrow"/>
                    </a:ln>
                  </p:spPr>
                  <p:style>
                    <a:lnRef idx="2">
                      <a:schemeClr val="accent1"/>
                    </a:lnRef>
                    <a:fillRef idx="0">
                      <a:schemeClr val="accent1"/>
                    </a:fillRef>
                    <a:effectRef idx="1">
                      <a:schemeClr val="accent1"/>
                    </a:effectRef>
                    <a:fontRef idx="minor">
                      <a:schemeClr val="tx1"/>
                    </a:fontRef>
                  </p:style>
                </p:cxnSp>
                <p:cxnSp>
                  <p:nvCxnSpPr>
                    <p:cNvPr id="69" name="Straight Arrow Connector 68"/>
                    <p:cNvCxnSpPr/>
                    <p:nvPr/>
                  </p:nvCxnSpPr>
                  <p:spPr>
                    <a:xfrm rot="10800000">
                      <a:off x="4028981" y="4157212"/>
                      <a:ext cx="416273" cy="0"/>
                    </a:xfrm>
                    <a:prstGeom prst="straightConnector1">
                      <a:avLst/>
                    </a:prstGeom>
                    <a:ln w="12700" cmpd="sng">
                      <a:solidFill>
                        <a:schemeClr val="tx1"/>
                      </a:solidFill>
                      <a:prstDash val="sysDash"/>
                      <a:tailEnd type="arrow"/>
                    </a:ln>
                  </p:spPr>
                  <p:style>
                    <a:lnRef idx="2">
                      <a:schemeClr val="accent1"/>
                    </a:lnRef>
                    <a:fillRef idx="0">
                      <a:schemeClr val="accent1"/>
                    </a:fillRef>
                    <a:effectRef idx="1">
                      <a:schemeClr val="accent1"/>
                    </a:effectRef>
                    <a:fontRef idx="minor">
                      <a:schemeClr val="tx1"/>
                    </a:fontRef>
                  </p:style>
                </p:cxnSp>
              </p:grpSp>
            </p:grpSp>
            <p:sp>
              <p:nvSpPr>
                <p:cNvPr id="64" name="Up Arrow 63"/>
                <p:cNvSpPr/>
                <p:nvPr/>
              </p:nvSpPr>
              <p:spPr>
                <a:xfrm rot="20335590">
                  <a:off x="6085654" y="5163503"/>
                  <a:ext cx="938031" cy="909109"/>
                </a:xfrm>
                <a:prstGeom prst="upArrow">
                  <a:avLst/>
                </a:prstGeom>
                <a:solidFill>
                  <a:srgbClr val="FF6600"/>
                </a:solidFill>
                <a:ln w="38100"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Up Arrow 64"/>
                <p:cNvSpPr/>
                <p:nvPr/>
              </p:nvSpPr>
              <p:spPr>
                <a:xfrm rot="20335590" flipH="1" flipV="1">
                  <a:off x="4491085" y="1229124"/>
                  <a:ext cx="938031" cy="909109"/>
                </a:xfrm>
                <a:prstGeom prst="upArrow">
                  <a:avLst/>
                </a:prstGeom>
                <a:solidFill>
                  <a:srgbClr val="FF6600"/>
                </a:solidFill>
                <a:ln w="38100"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sp>
        <p:nvSpPr>
          <p:cNvPr id="9" name="Rectangle 8"/>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7171" name="Picture 8" descr="IRIS_TMlogo.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3" name="TextBox 8"/>
          <p:cNvSpPr txBox="1">
            <a:spLocks noChangeArrowheads="1"/>
          </p:cNvSpPr>
          <p:nvPr/>
        </p:nvSpPr>
        <p:spPr bwMode="auto">
          <a:xfrm>
            <a:off x="304800" y="1143000"/>
            <a:ext cx="4762500"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sz="1600" dirty="0"/>
              <a:t>Grandes terremotos de desgarre son poco comunes, pero ocurren. Desde que el terremoto M9.1 registrado en el año 2004 provocó la ruptura de un segmento de 1300 km de longitud en el límite de placa de mega-empuje de Sumatra, tres eventos de desgarre han ocurrido en esta región</a:t>
            </a:r>
            <a:r>
              <a:rPr lang="es-ES" sz="1600" dirty="0" smtClean="0"/>
              <a:t>.</a:t>
            </a:r>
          </a:p>
          <a:p>
            <a:pPr eaLnBrk="1" hangingPunct="1"/>
            <a:endParaRPr lang="es-ES" sz="1600" dirty="0"/>
          </a:p>
          <a:p>
            <a:pPr eaLnBrk="1" hangingPunct="1"/>
            <a:r>
              <a:rPr lang="es-ES" sz="1600" dirty="0"/>
              <a:t>Se observa constantemente la orientación Noroeste- Sureste de compresión máxima. Esta compresión mostrada por las flechas de color naranja resultantes de la convergencia entre las Placas de la India y Australia. </a:t>
            </a:r>
          </a:p>
          <a:p>
            <a:pPr eaLnBrk="1" hangingPunct="1"/>
            <a:endParaRPr lang="en-US" altLang="en-US" dirty="0"/>
          </a:p>
        </p:txBody>
      </p:sp>
      <p:pic>
        <p:nvPicPr>
          <p:cNvPr id="7174" name="Picture 11" descr="cut2.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17500" y="4452937"/>
            <a:ext cx="3586163"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5" name="TextBox 10"/>
          <p:cNvSpPr txBox="1">
            <a:spLocks noChangeArrowheads="1"/>
          </p:cNvSpPr>
          <p:nvPr/>
        </p:nvSpPr>
        <p:spPr bwMode="auto">
          <a:xfrm>
            <a:off x="498475" y="5953125"/>
            <a:ext cx="3429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n-US" sz="1400" dirty="0"/>
              <a:t>Corte transversal de la sismicidad en la zona de subducción (Abril 2012 M8.6)</a:t>
            </a:r>
            <a:endParaRPr lang="en-US" altLang="en-US" dirty="0"/>
          </a:p>
        </p:txBody>
      </p:sp>
      <p:sp>
        <p:nvSpPr>
          <p:cNvPr id="7176" name="Rectangle 7"/>
          <p:cNvSpPr>
            <a:spLocks noChangeArrowheads="1"/>
          </p:cNvSpPr>
          <p:nvPr/>
        </p:nvSpPr>
        <p:spPr bwMode="auto">
          <a:xfrm>
            <a:off x="152400" y="6503988"/>
            <a:ext cx="49149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VE" sz="1400" i="1" dirty="0">
                <a:latin typeface="Arial" charset="0"/>
                <a:ea typeface="MS PGothic" charset="0"/>
              </a:rPr>
              <a:t>Imagen Cortesía del Servicio Geológico de los EE.UU.</a:t>
            </a:r>
            <a:endParaRPr lang="es-VE" sz="1400" i="1" dirty="0">
              <a:latin typeface="Arial" charset="0"/>
              <a:ea typeface="MS PGothic" charset="0"/>
            </a:endParaRPr>
          </a:p>
        </p:txBody>
      </p:sp>
      <p:sp>
        <p:nvSpPr>
          <p:cNvPr id="84" name="Title 1"/>
          <p:cNvSpPr txBox="1">
            <a:spLocks/>
          </p:cNvSpPr>
          <p:nvPr/>
        </p:nvSpPr>
        <p:spPr>
          <a:xfrm>
            <a:off x="1231900" y="-3175"/>
            <a:ext cx="7899400" cy="762000"/>
          </a:xfrm>
          <a:prstGeom prst="rect">
            <a:avLst/>
          </a:prstGeom>
        </p:spPr>
        <p:txBody>
          <a:bodyPr anchor="ctr">
            <a:normAutofit fontScale="82500" lnSpcReduction="20000"/>
          </a:bodyPr>
          <a:lstStyle/>
          <a:p>
            <a:pPr fontAlgn="auto">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7.8 SUROESTE DE SUMATRA, INDONESIA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Miércoles</a:t>
            </a:r>
            <a:r>
              <a:rPr lang="es-VE" b="1" dirty="0">
                <a:solidFill>
                  <a:schemeClr val="tx2">
                    <a:satMod val="130000"/>
                  </a:schemeClr>
                </a:solidFill>
                <a:effectLst>
                  <a:outerShdw blurRad="50000" dist="30000" dir="5400000" algn="tl" rotWithShape="0">
                    <a:srgbClr val="000000">
                      <a:alpha val="30000"/>
                    </a:srgbClr>
                  </a:outerShdw>
                </a:effectLst>
                <a:ea typeface="+mj-ea"/>
              </a:rPr>
              <a:t>,</a:t>
            </a:r>
            <a:r>
              <a:rPr lang="es-VE" b="1" dirty="0" smtClean="0">
                <a:solidFill>
                  <a:schemeClr val="tx2">
                    <a:satMod val="130000"/>
                  </a:schemeClr>
                </a:solidFill>
                <a:effectLst>
                  <a:outerShdw blurRad="50000" dist="30000" dir="5400000" algn="tl" rotWithShape="0">
                    <a:srgbClr val="000000">
                      <a:alpha val="30000"/>
                    </a:srgbClr>
                  </a:outerShdw>
                </a:effectLst>
                <a:ea typeface="+mj-ea"/>
              </a:rPr>
              <a:t> 2 de Marzo, 2016 a las 12:49:46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2" name="Picture 8" descr="IRIS_TM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 name="TextBox 12"/>
          <p:cNvSpPr txBox="1">
            <a:spLocks noChangeArrowheads="1"/>
          </p:cNvSpPr>
          <p:nvPr/>
        </p:nvSpPr>
        <p:spPr bwMode="auto">
          <a:xfrm>
            <a:off x="228600" y="1249363"/>
            <a:ext cx="2971800"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s-ES" sz="1600" dirty="0"/>
              <a:t>Explora una animación de la configuración de la tectónica regional generalizada.</a:t>
            </a:r>
            <a:endParaRPr lang="en-US" sz="1600" dirty="0"/>
          </a:p>
        </p:txBody>
      </p:sp>
      <p:sp>
        <p:nvSpPr>
          <p:cNvPr id="16" name="TextBox 12"/>
          <p:cNvSpPr txBox="1">
            <a:spLocks noChangeArrowheads="1"/>
          </p:cNvSpPr>
          <p:nvPr/>
        </p:nvSpPr>
        <p:spPr bwMode="auto">
          <a:xfrm>
            <a:off x="3373999" y="5075237"/>
            <a:ext cx="5389001" cy="15696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s-ES" sz="1600" dirty="0"/>
              <a:t>Este es un extracto de "Sumatra-La historia de dos terremotos", que describe la mecánica de los grandes terremotos de 2004 y 2012</a:t>
            </a:r>
            <a:r>
              <a:rPr lang="es-ES" sz="1600" dirty="0" smtClean="0"/>
              <a:t>.</a:t>
            </a:r>
          </a:p>
          <a:p>
            <a:pPr eaLnBrk="1" hangingPunct="1"/>
            <a:endParaRPr lang="en-US" sz="1600" dirty="0" smtClean="0"/>
          </a:p>
          <a:p>
            <a:pPr eaLnBrk="1" hangingPunct="1"/>
            <a:r>
              <a:rPr lang="es-ES" sz="1600" dirty="0"/>
              <a:t>La animación completa se puede descargar desde </a:t>
            </a:r>
            <a:r>
              <a:rPr lang="es-ES" sz="1600" dirty="0" smtClean="0"/>
              <a:t>la pagina web de </a:t>
            </a:r>
            <a:r>
              <a:rPr lang="en-US" sz="1600" dirty="0" smtClean="0"/>
              <a:t>IRIS. </a:t>
            </a:r>
            <a:r>
              <a:rPr lang="en-US" sz="1600" dirty="0" smtClean="0"/>
              <a:t>www.iris.edu/educate/animations</a:t>
            </a:r>
            <a:endParaRPr lang="en-US" sz="1600" dirty="0"/>
          </a:p>
        </p:txBody>
      </p:sp>
      <p:pic>
        <p:nvPicPr>
          <p:cNvPr id="17" name="Sumatra_Tale of 2 EQs_Tectonics_SHORT.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444391" y="1066800"/>
            <a:ext cx="5248218" cy="3936163"/>
          </a:xfrm>
          <a:prstGeom prst="rect">
            <a:avLst/>
          </a:prstGeom>
        </p:spPr>
      </p:pic>
      <p:sp>
        <p:nvSpPr>
          <p:cNvPr id="9" name="Title 1"/>
          <p:cNvSpPr txBox="1">
            <a:spLocks/>
          </p:cNvSpPr>
          <p:nvPr/>
        </p:nvSpPr>
        <p:spPr>
          <a:xfrm>
            <a:off x="1231900" y="-3175"/>
            <a:ext cx="7899400" cy="762000"/>
          </a:xfrm>
          <a:prstGeom prst="rect">
            <a:avLst/>
          </a:prstGeom>
        </p:spPr>
        <p:txBody>
          <a:bodyPr anchor="ctr">
            <a:normAutofit fontScale="82500" lnSpcReduction="20000"/>
          </a:bodyPr>
          <a:lstStyle/>
          <a:p>
            <a:pPr fontAlgn="auto">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7.8 SUROESTE DE SUMATRA, INDONESIA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Miércoles</a:t>
            </a:r>
            <a:r>
              <a:rPr lang="es-VE" b="1" dirty="0">
                <a:solidFill>
                  <a:schemeClr val="tx2">
                    <a:satMod val="130000"/>
                  </a:schemeClr>
                </a:solidFill>
                <a:effectLst>
                  <a:outerShdw blurRad="50000" dist="30000" dir="5400000" algn="tl" rotWithShape="0">
                    <a:srgbClr val="000000">
                      <a:alpha val="30000"/>
                    </a:srgbClr>
                  </a:outerShdw>
                </a:effectLst>
                <a:ea typeface="+mj-ea"/>
              </a:rPr>
              <a:t>,</a:t>
            </a:r>
            <a:r>
              <a:rPr lang="es-VE" b="1" dirty="0" smtClean="0">
                <a:solidFill>
                  <a:schemeClr val="tx2">
                    <a:satMod val="130000"/>
                  </a:schemeClr>
                </a:solidFill>
                <a:effectLst>
                  <a:outerShdw blurRad="50000" dist="30000" dir="5400000" algn="tl" rotWithShape="0">
                    <a:srgbClr val="000000">
                      <a:alpha val="30000"/>
                    </a:srgbClr>
                  </a:outerShdw>
                </a:effectLst>
                <a:ea typeface="+mj-ea"/>
              </a:rPr>
              <a:t> 2 de Marzo, 2016 a las 12:49:46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43738219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7"/>
                                        </p:tgtEl>
                                      </p:cBhvr>
                                    </p:cmd>
                                  </p:childTnLst>
                                </p:cTn>
                              </p:par>
                            </p:childTnLst>
                          </p:cTn>
                        </p:par>
                      </p:childTnLst>
                    </p:cTn>
                  </p:par>
                </p:childTnLst>
              </p:cTn>
              <p:nextCondLst>
                <p:cond evt="onClick" delay="0">
                  <p:tgtEl>
                    <p:spTgt spid="17"/>
                  </p:tgtEl>
                </p:cond>
              </p:nextCondLst>
            </p:seq>
            <p:video>
              <p:cMediaNode vol="80000">
                <p:cTn id="7" fill="hold" display="0">
                  <p:stCondLst>
                    <p:cond delay="indefinite"/>
                  </p:stCondLst>
                </p:cTn>
                <p:tgtEl>
                  <p:spTgt spid="17"/>
                </p:tgtEl>
              </p:cMediaNode>
            </p:vide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3988</TotalTime>
  <Words>1392</Words>
  <Application>Microsoft Office PowerPoint</Application>
  <PresentationFormat>On-screen Show (4:3)</PresentationFormat>
  <Paragraphs>127</Paragraphs>
  <Slides>11</Slides>
  <Notes>9</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MS PGothic</vt:lpstr>
      <vt:lpstr>MS PGothic</vt:lpstr>
      <vt:lpstr>Arial</vt:lpstr>
      <vt:lpstr>Calibri</vt:lpstr>
      <vt:lpstr>ÇlÇr ñæí©</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 bravo</cp:lastModifiedBy>
  <cp:revision>277</cp:revision>
  <dcterms:created xsi:type="dcterms:W3CDTF">2009-05-31T20:07:40Z</dcterms:created>
  <dcterms:modified xsi:type="dcterms:W3CDTF">2016-03-05T18:20:50Z</dcterms:modified>
</cp:coreProperties>
</file>