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8" r:id="rId2"/>
    <p:sldId id="273" r:id="rId3"/>
    <p:sldId id="321" r:id="rId4"/>
    <p:sldId id="308" r:id="rId5"/>
    <p:sldId id="314" r:id="rId6"/>
    <p:sldId id="310" r:id="rId7"/>
    <p:sldId id="319" r:id="rId8"/>
    <p:sldId id="297" r:id="rId9"/>
    <p:sldId id="322" r:id="rId10"/>
    <p:sldId id="312" r:id="rId11"/>
    <p:sldId id="318" r:id="rId1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39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7" autoAdjust="0"/>
    <p:restoredTop sz="82258" autoAdjust="0"/>
  </p:normalViewPr>
  <p:slideViewPr>
    <p:cSldViewPr>
      <p:cViewPr varScale="1">
        <p:scale>
          <a:sx n="75" d="100"/>
          <a:sy n="75" d="100"/>
        </p:scale>
        <p:origin x="126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6695F533-1877-4AC9-8456-7660F66FE5FE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anose="020F0502020204030204" pitchFamily="34" charset="0"/>
              </a:defRPr>
            </a:lvl1pPr>
          </a:lstStyle>
          <a:p>
            <a:fld id="{80129CD6-E918-497A-81E2-F5A3B8848B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3383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7666A09-2C2B-4011-A8E4-2FB053CBC944}" type="slidenum">
              <a:rPr lang="en-US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402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Arial" charset="0"/>
              </a:rPr>
              <a:t>Shaded areas show quadrants of the focal sphere in which the P-wave first-motions are away from the source, and unshaded areas show quadrants in which the P-wave first-motions are toward the source. The dots represent the axis of maximum compressional strain (the "P-axis") and the axis of maximum extensional strain (the "T-axis") resulting from the earthquake.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FF7DB43-8906-4DAA-B774-8442873AF232}" type="slidenum">
              <a:rPr lang="en-US" altLang="en-US">
                <a:latin typeface="Calibri" panose="020F0502020204030204" pitchFamily="34" charset="0"/>
              </a:rPr>
              <a:pPr eaLnBrk="1" hangingPunct="1"/>
              <a:t>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380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7666A09-2C2B-4011-A8E4-2FB053CBC944}" type="slidenum">
              <a:rPr lang="en-US" altLang="en-US">
                <a:latin typeface="Calibri" panose="020F0502020204030204" pitchFamily="34" charset="0"/>
              </a:rPr>
              <a:pPr eaLnBrk="1" hangingPunct="1"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401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The USGS PAGER map shows the population exposed to different Modified </a:t>
            </a:r>
            <a:r>
              <a:rPr lang="en-US" altLang="en-US" dirty="0" err="1" smtClean="0"/>
              <a:t>Mercalli</a:t>
            </a:r>
            <a:r>
              <a:rPr lang="en-US" altLang="en-US" dirty="0" smtClean="0"/>
              <a:t> Intensity (MMI) levels.  MMI describes the severity of an earthquake in terms of its effect on humans and structures and is a rough measure of the amount of shaking at a given location.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129CD6-E918-497A-81E2-F5A3B8848B1A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8720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cs typeface="ＭＳ Ｐゴシック" charset="0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02756" indent="-270291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081164" indent="-216233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513629" indent="-216233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946095" indent="-216233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66E663EC-2EF5-D647-9E06-1F6E56717FF2}" type="slidenum">
              <a:rPr lang="en-US">
                <a:latin typeface="Calibri" charset="0"/>
              </a:rPr>
              <a:pPr eaLnBrk="1" hangingPunct="1"/>
              <a:t>7</a:t>
            </a:fld>
            <a:endParaRPr lang="en-U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983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 smtClean="0"/>
              <a:t>On the inset focal mechanisms, the colored quadrants indicate P-wave first motions away from the source  while white quadrants indicate P-wave first motions toward the source. Black dot represents the axis of maximum compression (the "P-axis") and open dot represents the axis of maximum extension (the "T-axis”).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9D36AED-6D75-4A64-8BB8-ED01EB7500BB}" type="slidenum">
              <a:rPr lang="en-US" altLang="en-US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1325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02756" indent="-270291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81164" indent="-21623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13629" indent="-21623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946095" indent="-21623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2AD73F7-8993-1C4D-9D04-D4DFDEC25368}" type="slidenum">
              <a:rPr lang="en-US">
                <a:latin typeface="Calibri" charset="0"/>
                <a:cs typeface="Arial" charset="0"/>
              </a:rPr>
              <a:pPr eaLnBrk="1" hangingPunct="1"/>
              <a:t>10</a:t>
            </a:fld>
            <a:endParaRPr lang="en-US"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531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87BE5BA-4722-472E-B295-64749D0AE0E5}" type="slidenum">
              <a:rPr lang="en-US" altLang="en-US" sz="1300" smtClean="0"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11</a:t>
            </a:fld>
            <a:endParaRPr lang="en-US" altLang="en-US" sz="130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2945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545B4-3AD2-4047-B235-D117C381BD65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58E3B-DC6F-4C34-B5AC-B6F1528C07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3527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6461A-AC22-4D8E-BBD7-BAFB3E0B969F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3C312-7359-4DB9-B17F-98C3139260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591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7F819-DC12-4F94-82C0-3B2E93E46166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7A536-473A-4044-A87C-F67AA38CCF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9440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F6DA9-9F4D-4334-B967-E000ACAA6E98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AA151-F25F-460B-8ADA-21A33911E0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205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3A892-97FB-4A72-BBCF-094D53F9F869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A67E0-BA4A-410C-AE26-2FBDC732B3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8819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E2E44-0146-456C-BF36-7F9BBF8BAF24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402CC-DBFC-442C-A360-62BECAD58F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8296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0F713-B453-4459-B5AD-3357BE954F85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9BEC7-4AFB-4092-8FA9-1DC05B208B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516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51BF7-8EC4-43AC-A123-A5686B0D926F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797C8-257F-4F83-824E-5E7B0E229E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930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775D9-44D2-4B3C-BFFE-144FC5122776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F615F3-36FD-4693-9619-4865BD15C2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993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2FE7A-7A25-4439-8CB3-082954782EC5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2EA33-4C11-444C-944D-19728C654E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2449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D0630-FF55-4ED3-8638-F6BC1955D71C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4EB417-A398-4803-B4E0-6E9B0C99B3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5351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FCBEA0-147B-4CBC-8D72-61C4BB220826}" type="datetimeFigureOut">
              <a:rPr lang="en-US"/>
              <a:pPr>
                <a:defRPr/>
              </a:pPr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65B833E-52E4-41A1-8D66-8DE6AD9B1F3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gif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  <p:sp>
        <p:nvSpPr>
          <p:cNvPr id="2051" name="TextBox 7"/>
          <p:cNvSpPr txBox="1">
            <a:spLocks noChangeArrowheads="1"/>
          </p:cNvSpPr>
          <p:nvPr/>
        </p:nvSpPr>
        <p:spPr bwMode="auto">
          <a:xfrm>
            <a:off x="265112" y="1066800"/>
            <a:ext cx="636428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 dirty="0" smtClean="0"/>
              <a:t>A 7.8 magnitude earthquake occurred 800 km off the west coast of southern Sumatra, Indonesia, as a result of </a:t>
            </a:r>
            <a:r>
              <a:rPr lang="en-US" altLang="en-US" sz="1600" dirty="0" smtClean="0"/>
              <a:t>strike-slip </a:t>
            </a:r>
            <a:r>
              <a:rPr lang="en-US" altLang="en-US" sz="1600" dirty="0" smtClean="0"/>
              <a:t>faulting within the mantle lithosphere of the </a:t>
            </a:r>
            <a:r>
              <a:rPr lang="en-US" altLang="en-US" sz="1600" dirty="0" smtClean="0"/>
              <a:t>Indo-Australia </a:t>
            </a:r>
            <a:r>
              <a:rPr lang="en-US" altLang="en-US" sz="1600" dirty="0" smtClean="0"/>
              <a:t>Plate. </a:t>
            </a:r>
          </a:p>
          <a:p>
            <a:endParaRPr lang="en-US" altLang="en-US" sz="1600" dirty="0"/>
          </a:p>
          <a:p>
            <a:r>
              <a:rPr lang="en-US" altLang="en-US" sz="1600" dirty="0" smtClean="0"/>
              <a:t>There are currently no reports of damage or injury, and there is no risk of a large tsunami.</a:t>
            </a:r>
          </a:p>
          <a:p>
            <a:pPr eaLnBrk="1" hangingPunct="1"/>
            <a:endParaRPr lang="en-US" alt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053" name="Picture 8" descr="IRIS_TM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Rectangle 7"/>
          <p:cNvSpPr>
            <a:spLocks noChangeArrowheads="1"/>
          </p:cNvSpPr>
          <p:nvPr/>
        </p:nvSpPr>
        <p:spPr bwMode="auto">
          <a:xfrm>
            <a:off x="7835900" y="2287988"/>
            <a:ext cx="83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i="1" dirty="0"/>
              <a:t>USGS</a:t>
            </a:r>
          </a:p>
        </p:txBody>
      </p:sp>
      <p:pic>
        <p:nvPicPr>
          <p:cNvPr id="2055" name="Picture 10" descr="globe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758825"/>
            <a:ext cx="13906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2819400"/>
            <a:ext cx="5592518" cy="371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148" name="Picture 18" descr="IRIS_TM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592138" y="1010015"/>
            <a:ext cx="8305800" cy="116955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/>
              <a:t>The record of the earthquake on the University of Portland seismometer (UPOR) is illustrated below. Portland is </a:t>
            </a:r>
            <a:r>
              <a:rPr lang="en-US" sz="1400" dirty="0" smtClean="0"/>
              <a:t>13,290</a:t>
            </a:r>
            <a:r>
              <a:rPr lang="en-US" sz="1400" dirty="0"/>
              <a:t> km </a:t>
            </a:r>
            <a:r>
              <a:rPr lang="en-US" sz="1400" dirty="0" smtClean="0"/>
              <a:t>(8258</a:t>
            </a:r>
            <a:r>
              <a:rPr lang="en-US" sz="1400" dirty="0"/>
              <a:t> miles, Δ </a:t>
            </a:r>
            <a:r>
              <a:rPr lang="en-US" sz="1400" dirty="0" smtClean="0"/>
              <a:t>= 119.73°) </a:t>
            </a:r>
            <a:r>
              <a:rPr lang="en-US" sz="1400" dirty="0"/>
              <a:t>from the location of this earthquake. </a:t>
            </a:r>
            <a:r>
              <a:rPr lang="en-US" sz="1400" dirty="0" smtClean="0"/>
              <a:t>Because of the decrease in seismic wave velocities between the lower mantle and the outer core, there </a:t>
            </a:r>
            <a:r>
              <a:rPr lang="en-US" sz="1400" dirty="0"/>
              <a:t>is a “shadow zone” for direct P waves in the range 103° &lt; </a:t>
            </a:r>
            <a:r>
              <a:rPr lang="en-US" sz="1400" dirty="0" err="1"/>
              <a:t>Δ</a:t>
            </a:r>
            <a:r>
              <a:rPr lang="en-US" sz="1400" dirty="0"/>
              <a:t> &lt; 143°.  </a:t>
            </a:r>
            <a:br>
              <a:rPr lang="en-US" sz="1400" dirty="0"/>
            </a:br>
            <a:endParaRPr lang="en-US" sz="1400" dirty="0"/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2564469" y="4187964"/>
            <a:ext cx="134524" cy="1519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302629" y="4077973"/>
            <a:ext cx="1595309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Surface Waves</a:t>
            </a:r>
            <a:endParaRPr lang="en-US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209174" y="2030134"/>
            <a:ext cx="8915400" cy="4629330"/>
            <a:chOff x="209174" y="2030134"/>
            <a:chExt cx="8915400" cy="4629330"/>
          </a:xfrm>
        </p:grpSpPr>
        <p:pic>
          <p:nvPicPr>
            <p:cNvPr id="2" name="Picture 1" descr="20161302SumatraTT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93" r="1122" b="5242"/>
            <a:stretch/>
          </p:blipFill>
          <p:spPr>
            <a:xfrm>
              <a:off x="209174" y="2073457"/>
              <a:ext cx="8915400" cy="4586007"/>
            </a:xfrm>
            <a:prstGeom prst="rect">
              <a:avLst/>
            </a:prstGeom>
          </p:spPr>
        </p:pic>
        <p:sp>
          <p:nvSpPr>
            <p:cNvPr id="6151" name="TextBox 6"/>
            <p:cNvSpPr txBox="1">
              <a:spLocks noChangeArrowheads="1"/>
            </p:cNvSpPr>
            <p:nvPr/>
          </p:nvSpPr>
          <p:spPr bwMode="auto">
            <a:xfrm>
              <a:off x="2539069" y="5321831"/>
              <a:ext cx="6263094" cy="5232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400" dirty="0"/>
                <a:t>Surface waves, both Love and Rayleigh, traveled the </a:t>
              </a:r>
              <a:r>
                <a:rPr lang="en-US" sz="1400" dirty="0" smtClean="0"/>
                <a:t>13290</a:t>
              </a:r>
              <a:r>
                <a:rPr lang="en-US" sz="1400" dirty="0"/>
                <a:t> km (</a:t>
              </a:r>
              <a:r>
                <a:rPr lang="en-US" sz="1400" dirty="0" smtClean="0"/>
                <a:t>8258</a:t>
              </a:r>
              <a:r>
                <a:rPr lang="en-US" sz="1400" dirty="0"/>
                <a:t> miles) along </a:t>
              </a:r>
              <a:r>
                <a:rPr lang="en-US" sz="1400" dirty="0" smtClean="0"/>
                <a:t>the </a:t>
              </a:r>
              <a:r>
                <a:rPr lang="en-US" sz="1400" dirty="0"/>
                <a:t>perimeter of the Earth from the earthquake to the recording station</a:t>
              </a:r>
              <a:r>
                <a:rPr lang="en-US" sz="1400" dirty="0" smtClean="0"/>
                <a:t>. </a:t>
              </a:r>
              <a:endParaRPr lang="en-US" sz="1400" dirty="0"/>
            </a:p>
          </p:txBody>
        </p:sp>
        <p:sp>
          <p:nvSpPr>
            <p:cNvPr id="6153" name="TextBox 9"/>
            <p:cNvSpPr txBox="1">
              <a:spLocks noChangeArrowheads="1"/>
            </p:cNvSpPr>
            <p:nvPr/>
          </p:nvSpPr>
          <p:spPr bwMode="auto">
            <a:xfrm>
              <a:off x="2564469" y="4505980"/>
              <a:ext cx="4387850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400" b="1" dirty="0"/>
                <a:t>S</a:t>
              </a:r>
              <a:r>
                <a:rPr lang="en-US" sz="1400" dirty="0"/>
                <a:t> and </a:t>
              </a:r>
              <a:r>
                <a:rPr lang="en-US" sz="1400" b="1" dirty="0" smtClean="0"/>
                <a:t>SS</a:t>
              </a:r>
              <a:r>
                <a:rPr lang="en-US" sz="1400" dirty="0" smtClean="0"/>
                <a:t> are </a:t>
              </a:r>
              <a:r>
                <a:rPr lang="en-US" sz="1400" dirty="0"/>
                <a:t>shear waves that follow the same path through the mantle as P and P</a:t>
              </a:r>
              <a:r>
                <a:rPr lang="en-US" sz="1400" dirty="0" smtClean="0"/>
                <a:t>P </a:t>
              </a:r>
              <a:r>
                <a:rPr lang="en-US" sz="1400" dirty="0"/>
                <a:t>waves, respectively</a:t>
              </a:r>
              <a:r>
                <a:rPr lang="en-US" sz="1400" dirty="0" smtClean="0"/>
                <a:t>.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68617" y="3795446"/>
              <a:ext cx="430376" cy="369332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PP</a:t>
              </a:r>
              <a:endParaRPr 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57600" y="3984893"/>
              <a:ext cx="40287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SS</a:t>
              </a:r>
              <a:endParaRPr lang="en-US" b="1" dirty="0"/>
            </a:p>
          </p:txBody>
        </p:sp>
        <p:sp>
          <p:nvSpPr>
            <p:cNvPr id="23" name="TextBox 5"/>
            <p:cNvSpPr txBox="1">
              <a:spLocks noChangeArrowheads="1"/>
            </p:cNvSpPr>
            <p:nvPr/>
          </p:nvSpPr>
          <p:spPr bwMode="auto">
            <a:xfrm>
              <a:off x="665956" y="2030134"/>
              <a:ext cx="6530189" cy="7386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400" b="1" dirty="0" smtClean="0"/>
                <a:t>PP</a:t>
              </a:r>
              <a:r>
                <a:rPr lang="en-US" sz="1400" dirty="0" smtClean="0"/>
                <a:t> </a:t>
              </a:r>
              <a:r>
                <a:rPr lang="en-US" sz="1400" dirty="0"/>
                <a:t>waves are compressional waves that bounce off the Earth</a:t>
              </a:r>
              <a:r>
                <a:rPr lang="ja-JP" altLang="en-US" sz="1400" dirty="0"/>
                <a:t>’</a:t>
              </a:r>
              <a:r>
                <a:rPr lang="en-US" altLang="ja-JP" sz="1400" dirty="0"/>
                <a:t>s surface halfway between the earthquake and the station. </a:t>
              </a:r>
              <a:r>
                <a:rPr lang="en-US" altLang="ja-JP" sz="1400" dirty="0" smtClean="0"/>
                <a:t> PP </a:t>
              </a:r>
              <a:r>
                <a:rPr lang="en-US" altLang="ja-JP" sz="1400" dirty="0"/>
                <a:t>energy arrived </a:t>
              </a:r>
              <a:r>
                <a:rPr lang="en-US" altLang="ja-JP" sz="1400" dirty="0" smtClean="0"/>
                <a:t>about 20 </a:t>
              </a:r>
              <a:r>
                <a:rPr lang="en-US" altLang="ja-JP" sz="1400" dirty="0" smtClean="0">
                  <a:solidFill>
                    <a:srgbClr val="000000"/>
                  </a:solidFill>
                </a:rPr>
                <a:t>minutes 14 seconds </a:t>
              </a:r>
              <a:r>
                <a:rPr lang="en-US" altLang="ja-JP" sz="1400" dirty="0" smtClean="0"/>
                <a:t>after </a:t>
              </a:r>
              <a:r>
                <a:rPr lang="en-US" altLang="ja-JP" sz="1400" dirty="0"/>
                <a:t>the earthquake.</a:t>
              </a:r>
              <a:endParaRPr lang="en-US" sz="1400" dirty="0"/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9135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363" name="TextBox 9"/>
          <p:cNvSpPr txBox="1">
            <a:spLocks noChangeArrowheads="1"/>
          </p:cNvSpPr>
          <p:nvPr/>
        </p:nvSpPr>
        <p:spPr bwMode="auto">
          <a:xfrm>
            <a:off x="709749" y="1676400"/>
            <a:ext cx="7859713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393996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Teachable Moments are a service of</a:t>
            </a:r>
            <a:endParaRPr lang="en-US" altLang="en-US" sz="1800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The Incorporated Research Institutions for Seismology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en-US" altLang="en-US" sz="1800" dirty="0">
                <a:latin typeface="Arial" panose="020B0604020202020204" pitchFamily="34" charset="0"/>
                <a:ea typeface="ＭＳ Ｐゴシック" panose="020B0600070205080204" pitchFamily="34" charset="-128"/>
              </a:rPr>
              <a:t>Education &amp; Public Outreach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  <a:ea typeface="ＭＳ Ｐゴシック" panose="020B0600070205080204" pitchFamily="34" charset="-128"/>
              </a:rPr>
              <a:t>and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  <a:ea typeface="ＭＳ Ｐゴシック" panose="020B0600070205080204" pitchFamily="34" charset="-128"/>
              </a:rPr>
              <a:t>The University of Portland </a:t>
            </a:r>
            <a:endParaRPr lang="en-US" altLang="en-US" sz="1800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Please send feedback to tkb@iris.edu</a:t>
            </a:r>
            <a:endParaRPr lang="en-US" altLang="en-US" sz="1800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15364" name="Picture 8" descr="IRIS_TM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5181600"/>
            <a:ext cx="27051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5334000"/>
            <a:ext cx="146050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888" y="5400675"/>
            <a:ext cx="120015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2644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7"/>
          <p:cNvSpPr txBox="1">
            <a:spLocks noChangeArrowheads="1"/>
          </p:cNvSpPr>
          <p:nvPr/>
        </p:nvSpPr>
        <p:spPr bwMode="auto">
          <a:xfrm>
            <a:off x="292100" y="1108770"/>
            <a:ext cx="51689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dirty="0">
                <a:latin typeface="Arial" charset="0"/>
              </a:rPr>
              <a:t>This earthquake occurred as a result of strike-slip faulting. Additional analysis indicates right-lateral motion on an E-W oriented fault</a:t>
            </a:r>
            <a:r>
              <a:rPr lang="en-US" sz="1600" dirty="0" smtClean="0">
                <a:latin typeface="Arial" charset="0"/>
              </a:rPr>
              <a:t>.  </a:t>
            </a:r>
            <a:r>
              <a:rPr lang="en-US" sz="1600" dirty="0" smtClean="0">
                <a:latin typeface="Arial" charset="0"/>
              </a:rPr>
              <a:t>This </a:t>
            </a:r>
            <a:r>
              <a:rPr lang="en-US" sz="1600" dirty="0" smtClean="0">
                <a:latin typeface="Arial" charset="0"/>
              </a:rPr>
              <a:t>is consistent with NW-SE oriented compression as the underlying cause of the earthquake.</a:t>
            </a:r>
          </a:p>
          <a:p>
            <a:pPr eaLnBrk="1" hangingPunct="1"/>
            <a:endParaRPr lang="en-US" altLang="en-US" sz="1600" dirty="0"/>
          </a:p>
          <a:p>
            <a:r>
              <a:rPr lang="en-US" altLang="en-US" sz="1600" dirty="0" smtClean="0"/>
              <a:t>This event is located 600 </a:t>
            </a:r>
            <a:r>
              <a:rPr lang="en-US" altLang="en-US" sz="1600" dirty="0" smtClean="0"/>
              <a:t>km </a:t>
            </a:r>
            <a:r>
              <a:rPr lang="en-US" altLang="en-US" sz="1600" dirty="0" smtClean="0"/>
              <a:t>southwest of the major subduction zone that defines the plate boundary between the Indo-­Australia and </a:t>
            </a:r>
            <a:r>
              <a:rPr lang="en-US" altLang="en-US" sz="1600" dirty="0" err="1" smtClean="0"/>
              <a:t>Sunda</a:t>
            </a:r>
            <a:r>
              <a:rPr lang="en-US" altLang="en-US" sz="1600" dirty="0" smtClean="0"/>
              <a:t> Plates offshore Sumatra.  It </a:t>
            </a:r>
            <a:r>
              <a:rPr lang="en-US" altLang="en-US" sz="1600" dirty="0"/>
              <a:t>was on this subduction zone that a </a:t>
            </a:r>
            <a:r>
              <a:rPr lang="en-US" altLang="en-US" sz="1600" dirty="0" smtClean="0"/>
              <a:t>1300-km-long </a:t>
            </a:r>
            <a:r>
              <a:rPr lang="en-US" altLang="en-US" sz="1600" dirty="0"/>
              <a:t>segment ruptured in December of 2004 producing a massive M 9.1 earthquake.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076" name="Picture 8" descr="IRIS_TM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304800" y="6477000"/>
            <a:ext cx="3709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1400" i="1">
                <a:latin typeface="Arial" charset="0"/>
              </a:rPr>
              <a:t>USGS Centroid Moment Tensor Solution</a:t>
            </a:r>
            <a:endParaRPr lang="en-US" sz="1800" i="1">
              <a:latin typeface="Arial" charset="0"/>
            </a:endParaRPr>
          </a:p>
        </p:txBody>
      </p:sp>
      <p:pic>
        <p:nvPicPr>
          <p:cNvPr id="11" name="Picture 10" descr="FM Grab.tif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" t="6944" b="10714"/>
          <a:stretch/>
        </p:blipFill>
        <p:spPr>
          <a:xfrm>
            <a:off x="491066" y="5022156"/>
            <a:ext cx="1250524" cy="11916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4456940"/>
            <a:ext cx="4518072" cy="2186747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486400" y="1295400"/>
            <a:ext cx="3366236" cy="2484282"/>
            <a:chOff x="5486400" y="1295400"/>
            <a:chExt cx="3366236" cy="248428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400" y="1295400"/>
              <a:ext cx="3366236" cy="2484282"/>
            </a:xfrm>
            <a:prstGeom prst="rect">
              <a:avLst/>
            </a:prstGeom>
          </p:spPr>
        </p:pic>
        <p:sp>
          <p:nvSpPr>
            <p:cNvPr id="15" name="5-Point Star 14"/>
            <p:cNvSpPr/>
            <p:nvPr/>
          </p:nvSpPr>
          <p:spPr>
            <a:xfrm>
              <a:off x="7127390" y="3357503"/>
              <a:ext cx="152400" cy="152400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127390" y="3471905"/>
              <a:ext cx="645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M 7.8</a:t>
              </a:r>
              <a:endParaRPr lang="en-US" sz="1400" dirty="0"/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7"/>
          <p:cNvSpPr txBox="1">
            <a:spLocks noChangeArrowheads="1"/>
          </p:cNvSpPr>
          <p:nvPr/>
        </p:nvSpPr>
        <p:spPr bwMode="auto">
          <a:xfrm>
            <a:off x="304800" y="1143000"/>
            <a:ext cx="43434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600" dirty="0"/>
              <a:t>The 2004 M 9.1 megathrust </a:t>
            </a:r>
            <a:r>
              <a:rPr lang="en-US" sz="1600" dirty="0" smtClean="0"/>
              <a:t>earthquake</a:t>
            </a:r>
            <a:r>
              <a:rPr lang="en-US" sz="1600" dirty="0" smtClean="0"/>
              <a:t> </a:t>
            </a:r>
            <a:r>
              <a:rPr lang="en-US" sz="1600" dirty="0" smtClean="0"/>
              <a:t>off the coast of Sumatra triggered </a:t>
            </a:r>
            <a:r>
              <a:rPr lang="en-US" sz="1600" dirty="0"/>
              <a:t>the world's deadliest ever tsunami, killing more than 200,000 </a:t>
            </a:r>
            <a:r>
              <a:rPr lang="en-US" sz="1600" dirty="0" smtClean="0"/>
              <a:t>people across the region.</a:t>
            </a:r>
          </a:p>
          <a:p>
            <a:endParaRPr lang="en-US" sz="1600" dirty="0"/>
          </a:p>
          <a:p>
            <a:endParaRPr lang="en-US" sz="1600" dirty="0"/>
          </a:p>
          <a:p>
            <a:pPr eaLnBrk="1" hangingPunct="1"/>
            <a:endParaRPr lang="en-US" alt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053" name="Picture 8" descr="IRIS_TM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00" y="914400"/>
            <a:ext cx="4076071" cy="21669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40299" y="3784806"/>
            <a:ext cx="40760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After the March 2, 2016 earthquake was felt, many residents began evacuations to higher ground until the tsunami warning was lifted</a:t>
            </a:r>
            <a:r>
              <a:rPr lang="en-US" sz="1600" dirty="0" smtClean="0"/>
              <a:t>.</a:t>
            </a:r>
          </a:p>
          <a:p>
            <a:endParaRPr lang="en-US" sz="1600" dirty="0"/>
          </a:p>
          <a:p>
            <a:r>
              <a:rPr lang="en-US" sz="1600" dirty="0"/>
              <a:t>Understanding the type of earthquake is very important for evaluating the risk of a tsunami.</a:t>
            </a:r>
          </a:p>
          <a:p>
            <a:endParaRPr lang="en-US" sz="1600" dirty="0" smtClean="0"/>
          </a:p>
          <a:p>
            <a:r>
              <a:rPr lang="en-US" altLang="en-US" dirty="0" smtClean="0"/>
              <a:t> </a:t>
            </a:r>
          </a:p>
          <a:p>
            <a:endParaRPr lang="en-US" dirty="0"/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4876800" y="3093510"/>
            <a:ext cx="4267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dirty="0" smtClean="0"/>
              <a:t>Countries significantly impacted by the 2004 tsunami</a:t>
            </a:r>
            <a:endParaRPr lang="en-US" sz="1200" dirty="0"/>
          </a:p>
        </p:txBody>
      </p:sp>
      <p:pic>
        <p:nvPicPr>
          <p:cNvPr id="2" name="Strike slip vs subduction_SHOR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3973" y="3408163"/>
            <a:ext cx="4490127" cy="3297437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2330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12" descr="sca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76688"/>
            <a:ext cx="2127250" cy="231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3"/>
          <p:cNvSpPr txBox="1">
            <a:spLocks noChangeArrowheads="1"/>
          </p:cNvSpPr>
          <p:nvPr/>
        </p:nvSpPr>
        <p:spPr bwMode="auto">
          <a:xfrm>
            <a:off x="271463" y="3668713"/>
            <a:ext cx="3429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 b="1"/>
              <a:t>Modified Mercalli Intensity</a:t>
            </a:r>
          </a:p>
        </p:txBody>
      </p:sp>
      <p:sp>
        <p:nvSpPr>
          <p:cNvPr id="8" name="TextBox 14"/>
          <p:cNvSpPr txBox="1">
            <a:spLocks noChangeArrowheads="1"/>
          </p:cNvSpPr>
          <p:nvPr/>
        </p:nvSpPr>
        <p:spPr bwMode="auto">
          <a:xfrm>
            <a:off x="2576513" y="3429000"/>
            <a:ext cx="1219200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400" b="1"/>
              <a:t>Perceived </a:t>
            </a:r>
          </a:p>
          <a:p>
            <a:pPr algn="ctr" eaLnBrk="1" hangingPunct="1">
              <a:spcAft>
                <a:spcPts val="600"/>
              </a:spcAft>
            </a:pPr>
            <a:r>
              <a:rPr lang="en-US" sz="1400" b="1"/>
              <a:t>  Shaking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b="1">
                <a:solidFill>
                  <a:srgbClr val="C00000"/>
                </a:solidFill>
              </a:rPr>
              <a:t>Extreme 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b="1">
                <a:solidFill>
                  <a:srgbClr val="FF0000"/>
                </a:solidFill>
              </a:rPr>
              <a:t>Violent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b="1">
                <a:solidFill>
                  <a:srgbClr val="FFC000"/>
                </a:solidFill>
              </a:rPr>
              <a:t>Severe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b="1">
                <a:solidFill>
                  <a:srgbClr val="FFC000"/>
                </a:solidFill>
              </a:rPr>
              <a:t>Very Strong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b="1">
                <a:solidFill>
                  <a:srgbClr val="FFFF00"/>
                </a:solidFill>
              </a:rPr>
              <a:t>Strong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/>
              <a:t>Moderate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/>
              <a:t>Light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/>
              <a:t>Weak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/>
              <a:t>Not Felt</a:t>
            </a:r>
          </a:p>
          <a:p>
            <a:pPr eaLnBrk="1" hangingPunct="1"/>
            <a:endParaRPr lang="en-US"/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4343401" y="6477000"/>
            <a:ext cx="4724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i="1" dirty="0"/>
              <a:t>USGS Estimated </a:t>
            </a:r>
            <a:r>
              <a:rPr lang="en-US" sz="1200" i="1" dirty="0" smtClean="0"/>
              <a:t>Shaking </a:t>
            </a:r>
            <a:r>
              <a:rPr lang="en-US" sz="1200" i="1" dirty="0"/>
              <a:t>Intensity from M </a:t>
            </a:r>
            <a:r>
              <a:rPr lang="en-US" sz="1200" i="1" dirty="0" smtClean="0"/>
              <a:t>7.8 </a:t>
            </a:r>
            <a:r>
              <a:rPr lang="en-US" sz="1200" i="1" dirty="0"/>
              <a:t>Earthquake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257175" y="1131888"/>
            <a:ext cx="8658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/>
              <a:t>Shaking intensity scales were developed to standardize the measurements and ease comparison of different earthquakes. The Modified-Mercalli Intensity scale is a twelve-stage</a:t>
            </a: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242888" y="1630363"/>
            <a:ext cx="394811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 dirty="0"/>
              <a:t>scale, numbered from I to XII. The lower numbers represent imperceptible shaking levels, XII represents total </a:t>
            </a:r>
            <a:r>
              <a:rPr lang="en-US" sz="1600" dirty="0" smtClean="0"/>
              <a:t>destruction </a:t>
            </a:r>
          </a:p>
          <a:p>
            <a:pPr eaLnBrk="1" hangingPunct="1"/>
            <a:endParaRPr lang="en-US" sz="1600" dirty="0"/>
          </a:p>
          <a:p>
            <a:pPr eaLnBrk="1" hangingPunct="1"/>
            <a:r>
              <a:rPr lang="en-US" sz="1600" dirty="0" smtClean="0"/>
              <a:t>This </a:t>
            </a:r>
            <a:r>
              <a:rPr lang="en-US" sz="1600" dirty="0"/>
              <a:t>M </a:t>
            </a:r>
            <a:r>
              <a:rPr lang="en-US" sz="1600" dirty="0" smtClean="0"/>
              <a:t>7.8 event </a:t>
            </a:r>
            <a:r>
              <a:rPr lang="en-US" sz="1600" dirty="0" smtClean="0"/>
              <a:t>only cause weak shaking on the islands nearest the earthquake. </a:t>
            </a:r>
            <a:endParaRPr lang="en-US" sz="1600" dirty="0"/>
          </a:p>
        </p:txBody>
      </p:sp>
      <p:pic>
        <p:nvPicPr>
          <p:cNvPr id="12" name="Picture 8" descr="IRIS_TM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152400" y="6550025"/>
            <a:ext cx="403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i="1"/>
              <a:t>Image courtesy of the US Geological Survey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586" y="1844676"/>
            <a:ext cx="4751808" cy="4632324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78110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5076825" y="533400"/>
            <a:ext cx="388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400" i="1"/>
              <a:t>USGS PAGER </a:t>
            </a:r>
          </a:p>
          <a:p>
            <a:pPr algn="r" eaLnBrk="1" hangingPunct="1"/>
            <a:r>
              <a:rPr lang="en-US" sz="1400" i="1"/>
              <a:t>Population Exposed to Earthquake Shaking</a:t>
            </a:r>
          </a:p>
        </p:txBody>
      </p:sp>
      <p:pic>
        <p:nvPicPr>
          <p:cNvPr id="6" name="Picture 8" descr="IRIS_TM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4924425" y="6505575"/>
            <a:ext cx="403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200" i="1" dirty="0"/>
              <a:t>Image courtesy of the US Geological Survey</a:t>
            </a:r>
          </a:p>
        </p:txBody>
      </p:sp>
      <p:sp>
        <p:nvSpPr>
          <p:cNvPr id="13" name="TextBox 18"/>
          <p:cNvSpPr txBox="1">
            <a:spLocks noChangeArrowheads="1"/>
          </p:cNvSpPr>
          <p:nvPr/>
        </p:nvSpPr>
        <p:spPr bwMode="auto">
          <a:xfrm>
            <a:off x="228600" y="1139825"/>
            <a:ext cx="4648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1600" dirty="0">
                <a:latin typeface="Arial" charset="0"/>
              </a:rPr>
              <a:t>The USGS PAGER map shows the population exposed to different Modified </a:t>
            </a:r>
            <a:r>
              <a:rPr lang="en-US" sz="1600" dirty="0" err="1">
                <a:latin typeface="Arial" charset="0"/>
              </a:rPr>
              <a:t>Mercalli</a:t>
            </a:r>
            <a:r>
              <a:rPr lang="en-US" sz="1600" dirty="0">
                <a:latin typeface="Arial" charset="0"/>
              </a:rPr>
              <a:t> Intensity (MMI) levels. </a:t>
            </a:r>
          </a:p>
          <a:p>
            <a:pPr eaLnBrk="1" hangingPunct="1"/>
            <a:endParaRPr lang="en-US" sz="1600" dirty="0">
              <a:latin typeface="Arial" charset="0"/>
            </a:endParaRPr>
          </a:p>
          <a:p>
            <a:pPr eaLnBrk="1" hangingPunct="1"/>
            <a:r>
              <a:rPr lang="en-US" sz="1600" dirty="0">
                <a:latin typeface="Arial" charset="0"/>
              </a:rPr>
              <a:t>The USGS </a:t>
            </a:r>
            <a:r>
              <a:rPr lang="en-US" sz="1600" dirty="0" smtClean="0">
                <a:latin typeface="Arial" charset="0"/>
              </a:rPr>
              <a:t>estimates </a:t>
            </a:r>
            <a:r>
              <a:rPr lang="en-US" sz="1600" dirty="0">
                <a:latin typeface="Arial" charset="0"/>
              </a:rPr>
              <a:t>that </a:t>
            </a:r>
            <a:r>
              <a:rPr lang="en-US" sz="1600" dirty="0" smtClean="0">
                <a:latin typeface="Arial" charset="0"/>
              </a:rPr>
              <a:t>shaking was felt only weakly along the west coast of Sumatra.</a:t>
            </a:r>
            <a:endParaRPr lang="en-US" sz="1600" dirty="0"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2297" y="1066799"/>
            <a:ext cx="4108733" cy="4205497"/>
          </a:xfrm>
          <a:prstGeom prst="rect">
            <a:avLst/>
          </a:prstGeom>
        </p:spPr>
      </p:pic>
      <p:sp>
        <p:nvSpPr>
          <p:cNvPr id="17" name="TextBox 20"/>
          <p:cNvSpPr txBox="1">
            <a:spLocks noChangeArrowheads="1"/>
          </p:cNvSpPr>
          <p:nvPr/>
        </p:nvSpPr>
        <p:spPr bwMode="auto">
          <a:xfrm>
            <a:off x="4343400" y="5272297"/>
            <a:ext cx="4637088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400" dirty="0">
                <a:latin typeface="Arial" charset="0"/>
              </a:rPr>
              <a:t>The color coded contour lines outline regions of MMI intensity.  The total population exposure to a given MMI value is obtained by summing the population between the contour lines. The estimated population exposure to each MMI Intensity is shown in the table below.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55" y="2871410"/>
            <a:ext cx="3000794" cy="3496163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51495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125" y="1251544"/>
            <a:ext cx="4645574" cy="4645574"/>
          </a:xfrm>
          <a:prstGeom prst="rect">
            <a:avLst/>
          </a:prstGeom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228600" y="1143000"/>
            <a:ext cx="34290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 dirty="0"/>
              <a:t>The map on the right shows historic earthquake activity from 1990 to present near the </a:t>
            </a:r>
            <a:r>
              <a:rPr lang="en-US" sz="1600" dirty="0" smtClean="0"/>
              <a:t>epicenter. </a:t>
            </a:r>
            <a:r>
              <a:rPr lang="en-US" sz="1600" dirty="0" smtClean="0"/>
              <a:t>This </a:t>
            </a:r>
            <a:endParaRPr lang="en-US" sz="1600" dirty="0" smtClean="0"/>
          </a:p>
          <a:p>
            <a:pPr eaLnBrk="1" hangingPunct="1"/>
            <a:r>
              <a:rPr lang="en-US" sz="1600" dirty="0" smtClean="0"/>
              <a:t>M </a:t>
            </a:r>
            <a:r>
              <a:rPr lang="en-US" sz="1600" dirty="0" smtClean="0"/>
              <a:t>7.8 intraplate event was </a:t>
            </a:r>
            <a:r>
              <a:rPr lang="en-US" altLang="ja-JP" sz="1600" dirty="0" smtClean="0">
                <a:cs typeface="ＭＳ Ｐゴシック" charset="0"/>
              </a:rPr>
              <a:t>produced by displacement on faults within the oceanic lithosphere of the </a:t>
            </a:r>
            <a:r>
              <a:rPr lang="en-US" altLang="ja-JP" sz="1600" dirty="0" smtClean="0">
                <a:cs typeface="ＭＳ Ｐゴシック" charset="0"/>
              </a:rPr>
              <a:t>Indo-Australian </a:t>
            </a:r>
            <a:r>
              <a:rPr lang="en-US" altLang="ja-JP" sz="1600" dirty="0" smtClean="0">
                <a:cs typeface="ＭＳ Ｐゴシック" charset="0"/>
              </a:rPr>
              <a:t>Plate.</a:t>
            </a:r>
            <a:r>
              <a:rPr lang="en-US" sz="1600" dirty="0" smtClean="0"/>
              <a:t> </a:t>
            </a:r>
          </a:p>
          <a:p>
            <a:pPr eaLnBrk="1" hangingPunct="1"/>
            <a:endParaRPr lang="en-US" sz="1600" dirty="0"/>
          </a:p>
          <a:p>
            <a:pPr eaLnBrk="1" hangingPunct="1"/>
            <a:r>
              <a:rPr lang="en-US" sz="1600" dirty="0" smtClean="0"/>
              <a:t>Previous large events include</a:t>
            </a:r>
          </a:p>
          <a:p>
            <a:pPr marL="285750" indent="-285750" eaLnBrk="1" hangingPunct="1">
              <a:buFont typeface="Arial"/>
              <a:buChar char="•"/>
            </a:pPr>
            <a:r>
              <a:rPr lang="en-US" sz="1600" b="1" dirty="0" smtClean="0"/>
              <a:t>2004 M 9.1 </a:t>
            </a:r>
            <a:r>
              <a:rPr lang="en-US" sz="1600" dirty="0" smtClean="0"/>
              <a:t>megathrust earthquake that occurred on the subduction plate </a:t>
            </a:r>
            <a:r>
              <a:rPr lang="en-US" sz="1600" dirty="0"/>
              <a:t>boundary where the Indo-Australian Plate </a:t>
            </a:r>
            <a:r>
              <a:rPr lang="en-US" sz="1600" dirty="0" err="1"/>
              <a:t>subducts</a:t>
            </a:r>
            <a:r>
              <a:rPr lang="en-US" sz="1600" dirty="0"/>
              <a:t> beneath the southeast Asia promontory of the Eurasian Plate. </a:t>
            </a:r>
          </a:p>
          <a:p>
            <a:pPr eaLnBrk="1" hangingPunct="1"/>
            <a:endParaRPr lang="en-US" sz="1600" dirty="0" smtClean="0"/>
          </a:p>
          <a:p>
            <a:pPr marL="285750" indent="-285750" eaLnBrk="1" hangingPunct="1">
              <a:buFont typeface="Arial"/>
              <a:buChar char="•"/>
            </a:pPr>
            <a:r>
              <a:rPr lang="en-US" sz="1600" b="1" dirty="0" smtClean="0"/>
              <a:t>2012 M</a:t>
            </a:r>
            <a:r>
              <a:rPr lang="en-US" sz="1600" b="1" dirty="0"/>
              <a:t> 8.6 </a:t>
            </a:r>
            <a:r>
              <a:rPr lang="en-US" sz="1600" dirty="0"/>
              <a:t>and </a:t>
            </a:r>
            <a:r>
              <a:rPr lang="en-US" sz="1600" b="1" dirty="0"/>
              <a:t>M 8.2 </a:t>
            </a:r>
            <a:r>
              <a:rPr lang="en-US" sz="1600" dirty="0" smtClean="0"/>
              <a:t>strike-slip events, </a:t>
            </a:r>
            <a:r>
              <a:rPr lang="en-US" sz="1600" dirty="0"/>
              <a:t>located west of the </a:t>
            </a:r>
            <a:r>
              <a:rPr lang="en-US" sz="1600" dirty="0" err="1"/>
              <a:t>Sunda</a:t>
            </a:r>
            <a:r>
              <a:rPr lang="en-US" sz="1600" dirty="0"/>
              <a:t> </a:t>
            </a:r>
            <a:r>
              <a:rPr lang="en-US" sz="1600" dirty="0" smtClean="0"/>
              <a:t>Trench.</a:t>
            </a:r>
            <a:endParaRPr lang="en-US" sz="1600" dirty="0"/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4572000" y="3530600"/>
            <a:ext cx="7673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chemeClr val="bg1"/>
                </a:solidFill>
              </a:rPr>
              <a:t>2012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2" name="Picture 8" descr="IRIS_TM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968468" y="6062868"/>
            <a:ext cx="4914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400" i="1" dirty="0"/>
              <a:t>Image </a:t>
            </a:r>
            <a:r>
              <a:rPr lang="en-US" sz="1400" i="1" dirty="0" smtClean="0"/>
              <a:t>from the IRIS Earthquake Browser (</a:t>
            </a:r>
            <a:r>
              <a:rPr lang="en-US" sz="1400" i="1" dirty="0" err="1" smtClean="0"/>
              <a:t>www.iris.edu</a:t>
            </a:r>
            <a:r>
              <a:rPr lang="en-US" sz="1400" i="1" dirty="0" smtClean="0"/>
              <a:t>/</a:t>
            </a:r>
            <a:r>
              <a:rPr lang="en-US" sz="1400" i="1" dirty="0" err="1" smtClean="0"/>
              <a:t>ieb</a:t>
            </a:r>
            <a:r>
              <a:rPr lang="en-US" sz="1400" i="1" dirty="0" smtClean="0"/>
              <a:t>)</a:t>
            </a:r>
            <a:endParaRPr lang="en-US" sz="1400" i="1" dirty="0"/>
          </a:p>
        </p:txBody>
      </p:sp>
      <p:sp>
        <p:nvSpPr>
          <p:cNvPr id="18" name="Rectangle 17"/>
          <p:cNvSpPr/>
          <p:nvPr/>
        </p:nvSpPr>
        <p:spPr>
          <a:xfrm>
            <a:off x="5117714" y="3562562"/>
            <a:ext cx="405882" cy="26290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753704" y="2957420"/>
            <a:ext cx="405882" cy="470237"/>
          </a:xfrm>
          <a:prstGeom prst="rect">
            <a:avLst/>
          </a:prstGeom>
          <a:noFill/>
          <a:ln w="1905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4"/>
          <p:cNvSpPr txBox="1">
            <a:spLocks noChangeArrowheads="1"/>
          </p:cNvSpPr>
          <p:nvPr/>
        </p:nvSpPr>
        <p:spPr bwMode="auto">
          <a:xfrm>
            <a:off x="5658540" y="2664747"/>
            <a:ext cx="767378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chemeClr val="bg1"/>
                </a:solidFill>
              </a:rPr>
              <a:t>2004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4986326" y="4561353"/>
            <a:ext cx="7673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 b="1" dirty="0" smtClean="0">
                <a:solidFill>
                  <a:srgbClr val="FFA90D"/>
                </a:solidFill>
              </a:rPr>
              <a:t>2016</a:t>
            </a:r>
            <a:endParaRPr lang="en-US" sz="1600" b="1" dirty="0">
              <a:solidFill>
                <a:srgbClr val="FFA90D"/>
              </a:solidFill>
            </a:endParaRPr>
          </a:p>
        </p:txBody>
      </p:sp>
      <p:cxnSp>
        <p:nvCxnSpPr>
          <p:cNvPr id="24" name="Straight Arrow Connector 23"/>
          <p:cNvCxnSpPr>
            <a:stCxn id="21" idx="0"/>
          </p:cNvCxnSpPr>
          <p:nvPr/>
        </p:nvCxnSpPr>
        <p:spPr>
          <a:xfrm flipV="1">
            <a:off x="5370015" y="4385043"/>
            <a:ext cx="205285" cy="176310"/>
          </a:xfrm>
          <a:prstGeom prst="straightConnector1">
            <a:avLst/>
          </a:prstGeom>
          <a:ln w="12700" cmpd="sng">
            <a:solidFill>
              <a:srgbClr val="FFA90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49854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7"/>
          <p:cNvSpPr txBox="1">
            <a:spLocks noChangeArrowheads="1"/>
          </p:cNvSpPr>
          <p:nvPr/>
        </p:nvSpPr>
        <p:spPr bwMode="auto">
          <a:xfrm>
            <a:off x="247659" y="1060503"/>
            <a:ext cx="88446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600" dirty="0" smtClean="0"/>
              <a:t>Near the location of this earthquake, the Indo-Australian Plate </a:t>
            </a:r>
            <a:r>
              <a:rPr lang="en-US" sz="1600" dirty="0" err="1" smtClean="0"/>
              <a:t>subducts</a:t>
            </a:r>
            <a:r>
              <a:rPr lang="en-US" sz="1600" dirty="0" smtClean="0"/>
              <a:t> at a rate of 5.5 cm/</a:t>
            </a:r>
            <a:r>
              <a:rPr lang="en-US" sz="1600" dirty="0" err="1" smtClean="0"/>
              <a:t>yr</a:t>
            </a:r>
            <a:r>
              <a:rPr lang="en-US" sz="1600" dirty="0" smtClean="0"/>
              <a:t> beneath the Southeast Asia promontory of the Eurasian Plate at the </a:t>
            </a:r>
            <a:r>
              <a:rPr lang="en-US" sz="1600" dirty="0" err="1"/>
              <a:t>Sunda</a:t>
            </a:r>
            <a:r>
              <a:rPr lang="en-US" sz="1600" dirty="0"/>
              <a:t> </a:t>
            </a:r>
            <a:r>
              <a:rPr lang="en-US" sz="1600" dirty="0" smtClean="0"/>
              <a:t>Trench.  However, in this region, the Indian and Australian Plates slowly </a:t>
            </a:r>
            <a:r>
              <a:rPr lang="en-US" sz="1600" dirty="0"/>
              <a:t>converge at a boundary that is diffuse and poorly understood.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196" name="Picture 8" descr="IRIS_TM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92" descr="unavco-logo-red-black-shadow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477000"/>
            <a:ext cx="129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8" descr="JV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530" y="2132715"/>
            <a:ext cx="5360988" cy="4648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 rot="20283344">
            <a:off x="3771226" y="4293984"/>
            <a:ext cx="3198927" cy="1301613"/>
          </a:xfrm>
          <a:prstGeom prst="roundRect">
            <a:avLst/>
          </a:prstGeom>
          <a:solidFill>
            <a:srgbClr val="FFFF00">
              <a:alpha val="30000"/>
            </a:srgbClr>
          </a:solidFill>
          <a:ln w="38100" cmpd="sng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utoShape 24"/>
          <p:cNvSpPr>
            <a:spLocks noChangeArrowheads="1"/>
          </p:cNvSpPr>
          <p:nvPr/>
        </p:nvSpPr>
        <p:spPr bwMode="auto">
          <a:xfrm>
            <a:off x="6231655" y="3774058"/>
            <a:ext cx="234950" cy="231775"/>
          </a:xfrm>
          <a:prstGeom prst="star5">
            <a:avLst/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8207" name="Text Box 27"/>
          <p:cNvSpPr txBox="1">
            <a:spLocks noChangeArrowheads="1"/>
          </p:cNvSpPr>
          <p:nvPr/>
        </p:nvSpPr>
        <p:spPr bwMode="auto">
          <a:xfrm>
            <a:off x="7236861" y="5681690"/>
            <a:ext cx="790550" cy="472352"/>
          </a:xfrm>
          <a:prstGeom prst="rect">
            <a:avLst/>
          </a:prstGeom>
          <a:solidFill>
            <a:schemeClr val="tx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400" dirty="0" err="1">
                <a:solidFill>
                  <a:srgbClr val="FFFF00"/>
                </a:solidFill>
                <a:ea typeface="ÇlÇr ñæí©" charset="0"/>
                <a:cs typeface="ÇlÇr ñæí©" charset="0"/>
              </a:rPr>
              <a:t>Sunda</a:t>
            </a:r>
            <a:endParaRPr lang="en-US" sz="1400" dirty="0">
              <a:solidFill>
                <a:srgbClr val="FFFF00"/>
              </a:solidFill>
              <a:ea typeface="ÇlÇr ñæí©" charset="0"/>
              <a:cs typeface="ÇlÇr ñæí©" charset="0"/>
            </a:endParaRPr>
          </a:p>
          <a:p>
            <a:pPr algn="ctr" eaLnBrk="1" hangingPunct="1"/>
            <a:r>
              <a:rPr lang="en-US" sz="1400" dirty="0">
                <a:solidFill>
                  <a:srgbClr val="FFFF00"/>
                </a:solidFill>
                <a:ea typeface="ÇlÇr ñæí©" charset="0"/>
                <a:cs typeface="ÇlÇr ñæí©" charset="0"/>
              </a:rPr>
              <a:t>Trench</a:t>
            </a:r>
          </a:p>
          <a:p>
            <a:pPr eaLnBrk="1" hangingPunct="1"/>
            <a:endParaRPr lang="en-US" sz="2400" dirty="0"/>
          </a:p>
        </p:txBody>
      </p:sp>
      <p:sp>
        <p:nvSpPr>
          <p:cNvPr id="15" name="Line 28"/>
          <p:cNvSpPr>
            <a:spLocks noChangeShapeType="1"/>
          </p:cNvSpPr>
          <p:nvPr/>
        </p:nvSpPr>
        <p:spPr bwMode="auto">
          <a:xfrm flipV="1">
            <a:off x="7711187" y="5405688"/>
            <a:ext cx="124980" cy="276544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 type="triangle" w="med" len="med"/>
          </a:ln>
          <a:effectLst>
            <a:outerShdw dist="25400" dir="5400000" algn="ctr" rotWithShape="0">
              <a:srgbClr val="808080">
                <a:alpha val="35001"/>
              </a:srgbClr>
            </a:outerShdw>
          </a:effectLst>
        </p:spPr>
        <p:txBody>
          <a:bodyPr tIns="91440" bIns="91440"/>
          <a:lstStyle/>
          <a:p>
            <a:pPr>
              <a:defRPr/>
            </a:pPr>
            <a:endParaRPr lang="en-US"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209" name="Text Box 29"/>
          <p:cNvSpPr txBox="1">
            <a:spLocks noChangeArrowheads="1"/>
          </p:cNvSpPr>
          <p:nvPr/>
        </p:nvSpPr>
        <p:spPr bwMode="auto">
          <a:xfrm>
            <a:off x="7289071" y="2336079"/>
            <a:ext cx="1058974" cy="581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>
                <a:solidFill>
                  <a:srgbClr val="FFFF00"/>
                </a:solidFill>
                <a:ea typeface="ÇlÇr ñæí©" charset="0"/>
                <a:cs typeface="ÇlÇr ñæí©" charset="0"/>
              </a:rPr>
              <a:t>Eurasian</a:t>
            </a:r>
          </a:p>
          <a:p>
            <a:pPr algn="ctr" eaLnBrk="1" hangingPunct="1"/>
            <a:r>
              <a:rPr lang="en-US" sz="1600">
                <a:solidFill>
                  <a:srgbClr val="FFFF00"/>
                </a:solidFill>
                <a:ea typeface="ÇlÇr ñæí©" charset="0"/>
                <a:cs typeface="ÇlÇr ñæí©" charset="0"/>
              </a:rPr>
              <a:t>Plate</a:t>
            </a:r>
            <a:endParaRPr lang="en-US" sz="2400"/>
          </a:p>
        </p:txBody>
      </p:sp>
      <p:sp>
        <p:nvSpPr>
          <p:cNvPr id="8210" name="Text Box 30"/>
          <p:cNvSpPr txBox="1">
            <a:spLocks noChangeArrowheads="1"/>
          </p:cNvSpPr>
          <p:nvPr/>
        </p:nvSpPr>
        <p:spPr bwMode="auto">
          <a:xfrm>
            <a:off x="4786638" y="2332175"/>
            <a:ext cx="1367282" cy="464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>
                <a:solidFill>
                  <a:srgbClr val="FFFF00"/>
                </a:solidFill>
                <a:ea typeface="ÇlÇr ñæí©" charset="0"/>
                <a:cs typeface="ÇlÇr ñæí©" charset="0"/>
              </a:rPr>
              <a:t>Indian Plate</a:t>
            </a:r>
          </a:p>
          <a:p>
            <a:pPr eaLnBrk="1" hangingPunct="1"/>
            <a:endParaRPr lang="en-US" sz="2400"/>
          </a:p>
        </p:txBody>
      </p:sp>
      <p:sp>
        <p:nvSpPr>
          <p:cNvPr id="8211" name="Text Box 31"/>
          <p:cNvSpPr txBox="1">
            <a:spLocks noChangeArrowheads="1"/>
          </p:cNvSpPr>
          <p:nvPr/>
        </p:nvSpPr>
        <p:spPr bwMode="auto">
          <a:xfrm>
            <a:off x="4962403" y="6146504"/>
            <a:ext cx="1758509" cy="387863"/>
          </a:xfrm>
          <a:prstGeom prst="rect">
            <a:avLst/>
          </a:prstGeom>
          <a:solidFill>
            <a:srgbClr val="372F8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>
                <a:solidFill>
                  <a:srgbClr val="FFFF00"/>
                </a:solidFill>
                <a:ea typeface="ÇlÇr ñæí©" charset="0"/>
                <a:cs typeface="ÇlÇr ñæí©" charset="0"/>
              </a:rPr>
              <a:t>Australian Plate</a:t>
            </a:r>
          </a:p>
          <a:p>
            <a:pPr eaLnBrk="1" hangingPunct="1"/>
            <a:endParaRPr lang="en-US" sz="2400"/>
          </a:p>
        </p:txBody>
      </p:sp>
      <p:sp>
        <p:nvSpPr>
          <p:cNvPr id="8213" name="TextBox 29"/>
          <p:cNvSpPr txBox="1">
            <a:spLocks noChangeArrowheads="1"/>
          </p:cNvSpPr>
          <p:nvPr/>
        </p:nvSpPr>
        <p:spPr bwMode="auto">
          <a:xfrm>
            <a:off x="6117341" y="4305709"/>
            <a:ext cx="3727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FFFF00"/>
                </a:solidFill>
                <a:latin typeface="Comic Sans MS" charset="0"/>
              </a:rPr>
              <a:t>?</a:t>
            </a:r>
          </a:p>
        </p:txBody>
      </p:sp>
      <p:sp>
        <p:nvSpPr>
          <p:cNvPr id="8214" name="TextBox 36"/>
          <p:cNvSpPr txBox="1">
            <a:spLocks noChangeArrowheads="1"/>
          </p:cNvSpPr>
          <p:nvPr/>
        </p:nvSpPr>
        <p:spPr bwMode="auto">
          <a:xfrm>
            <a:off x="5242376" y="4632811"/>
            <a:ext cx="3727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FFFF00"/>
                </a:solidFill>
                <a:latin typeface="Comic Sans MS" charset="0"/>
              </a:rPr>
              <a:t>?</a:t>
            </a:r>
          </a:p>
        </p:txBody>
      </p:sp>
      <p:sp>
        <p:nvSpPr>
          <p:cNvPr id="8215" name="TextBox 37"/>
          <p:cNvSpPr txBox="1">
            <a:spLocks noChangeArrowheads="1"/>
          </p:cNvSpPr>
          <p:nvPr/>
        </p:nvSpPr>
        <p:spPr bwMode="auto">
          <a:xfrm>
            <a:off x="4308144" y="4985928"/>
            <a:ext cx="3727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FFFF00"/>
                </a:solidFill>
                <a:latin typeface="Comic Sans MS" charset="0"/>
              </a:rPr>
              <a:t>?</a:t>
            </a:r>
          </a:p>
        </p:txBody>
      </p:sp>
      <p:sp>
        <p:nvSpPr>
          <p:cNvPr id="23" name="AutoShape 24"/>
          <p:cNvSpPr>
            <a:spLocks noChangeArrowheads="1"/>
          </p:cNvSpPr>
          <p:nvPr/>
        </p:nvSpPr>
        <p:spPr bwMode="auto">
          <a:xfrm>
            <a:off x="6139580" y="3978845"/>
            <a:ext cx="234950" cy="231775"/>
          </a:xfrm>
          <a:prstGeom prst="star5">
            <a:avLst/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8217" name="Text Box 31"/>
          <p:cNvSpPr txBox="1">
            <a:spLocks noChangeArrowheads="1"/>
          </p:cNvSpPr>
          <p:nvPr/>
        </p:nvSpPr>
        <p:spPr bwMode="auto">
          <a:xfrm rot="16200000">
            <a:off x="5089390" y="4555724"/>
            <a:ext cx="1549381" cy="39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dirty="0" err="1">
                <a:solidFill>
                  <a:srgbClr val="FFFF00"/>
                </a:solidFill>
                <a:ea typeface="ÇlÇr ñæí©" charset="0"/>
                <a:cs typeface="ÇlÇr ñæí©" charset="0"/>
              </a:rPr>
              <a:t>Ninetyeast</a:t>
            </a:r>
            <a:r>
              <a:rPr lang="en-US" sz="1200" dirty="0">
                <a:solidFill>
                  <a:srgbClr val="FFFF00"/>
                </a:solidFill>
                <a:ea typeface="ÇlÇr ñæí©" charset="0"/>
                <a:cs typeface="ÇlÇr ñæí©" charset="0"/>
              </a:rPr>
              <a:t>    Ridge</a:t>
            </a:r>
          </a:p>
          <a:p>
            <a:pPr eaLnBrk="1" hangingPunct="1"/>
            <a:endParaRPr lang="en-US" sz="2000" dirty="0"/>
          </a:p>
        </p:txBody>
      </p:sp>
      <p:sp>
        <p:nvSpPr>
          <p:cNvPr id="8218" name="Text Box 31"/>
          <p:cNvSpPr txBox="1">
            <a:spLocks noChangeArrowheads="1"/>
          </p:cNvSpPr>
          <p:nvPr/>
        </p:nvSpPr>
        <p:spPr bwMode="auto">
          <a:xfrm rot="16200000">
            <a:off x="5992771" y="5059274"/>
            <a:ext cx="1781789" cy="39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dirty="0">
                <a:solidFill>
                  <a:srgbClr val="FFFF00"/>
                </a:solidFill>
                <a:ea typeface="ÇlÇr ñæí©" charset="0"/>
                <a:cs typeface="ÇlÇr ñæí©" charset="0"/>
              </a:rPr>
              <a:t>Investigator Ridge</a:t>
            </a:r>
          </a:p>
          <a:p>
            <a:pPr eaLnBrk="1" hangingPunct="1"/>
            <a:endParaRPr lang="en-US" sz="2000" dirty="0"/>
          </a:p>
        </p:txBody>
      </p:sp>
      <p:sp>
        <p:nvSpPr>
          <p:cNvPr id="8" name="Freeform 2048"/>
          <p:cNvSpPr>
            <a:spLocks/>
          </p:cNvSpPr>
          <p:nvPr/>
        </p:nvSpPr>
        <p:spPr bwMode="auto">
          <a:xfrm>
            <a:off x="6137993" y="2129408"/>
            <a:ext cx="2916237" cy="3771900"/>
          </a:xfrm>
          <a:custGeom>
            <a:avLst/>
            <a:gdLst>
              <a:gd name="T0" fmla="*/ 2784434 w 2832146"/>
              <a:gd name="T1" fmla="*/ 3680502 h 3709343"/>
              <a:gd name="T2" fmla="*/ 2703727 w 2832146"/>
              <a:gd name="T3" fmla="*/ 3630083 h 3709343"/>
              <a:gd name="T4" fmla="*/ 2592752 w 2832146"/>
              <a:gd name="T5" fmla="*/ 3569581 h 3709343"/>
              <a:gd name="T6" fmla="*/ 2481778 w 2832146"/>
              <a:gd name="T7" fmla="*/ 3519165 h 3709343"/>
              <a:gd name="T8" fmla="*/ 2269919 w 2832146"/>
              <a:gd name="T9" fmla="*/ 3448580 h 3709343"/>
              <a:gd name="T10" fmla="*/ 2158944 w 2832146"/>
              <a:gd name="T11" fmla="*/ 3418328 h 3709343"/>
              <a:gd name="T12" fmla="*/ 2027795 w 2832146"/>
              <a:gd name="T13" fmla="*/ 3377994 h 3709343"/>
              <a:gd name="T14" fmla="*/ 1957175 w 2832146"/>
              <a:gd name="T15" fmla="*/ 3347743 h 3709343"/>
              <a:gd name="T16" fmla="*/ 1906732 w 2832146"/>
              <a:gd name="T17" fmla="*/ 3307409 h 3709343"/>
              <a:gd name="T18" fmla="*/ 1755405 w 2832146"/>
              <a:gd name="T19" fmla="*/ 3277159 h 3709343"/>
              <a:gd name="T20" fmla="*/ 1634342 w 2832146"/>
              <a:gd name="T21" fmla="*/ 3216658 h 3709343"/>
              <a:gd name="T22" fmla="*/ 1553634 w 2832146"/>
              <a:gd name="T23" fmla="*/ 3156156 h 3709343"/>
              <a:gd name="T24" fmla="*/ 1503192 w 2832146"/>
              <a:gd name="T25" fmla="*/ 3115821 h 3709343"/>
              <a:gd name="T26" fmla="*/ 1372040 w 2832146"/>
              <a:gd name="T27" fmla="*/ 2984736 h 3709343"/>
              <a:gd name="T28" fmla="*/ 1291332 w 2832146"/>
              <a:gd name="T29" fmla="*/ 2934318 h 3709343"/>
              <a:gd name="T30" fmla="*/ 1200536 w 2832146"/>
              <a:gd name="T31" fmla="*/ 2904068 h 3709343"/>
              <a:gd name="T32" fmla="*/ 1160181 w 2832146"/>
              <a:gd name="T33" fmla="*/ 2732646 h 3709343"/>
              <a:gd name="T34" fmla="*/ 1079473 w 2832146"/>
              <a:gd name="T35" fmla="*/ 2621728 h 3709343"/>
              <a:gd name="T36" fmla="*/ 1008853 w 2832146"/>
              <a:gd name="T37" fmla="*/ 2541059 h 3709343"/>
              <a:gd name="T38" fmla="*/ 958410 w 2832146"/>
              <a:gd name="T39" fmla="*/ 2500725 h 3709343"/>
              <a:gd name="T40" fmla="*/ 877702 w 2832146"/>
              <a:gd name="T41" fmla="*/ 2339387 h 3709343"/>
              <a:gd name="T42" fmla="*/ 847437 w 2832146"/>
              <a:gd name="T43" fmla="*/ 2278885 h 3709343"/>
              <a:gd name="T44" fmla="*/ 796994 w 2832146"/>
              <a:gd name="T45" fmla="*/ 2218384 h 3709343"/>
              <a:gd name="T46" fmla="*/ 756641 w 2832146"/>
              <a:gd name="T47" fmla="*/ 2157882 h 3709343"/>
              <a:gd name="T48" fmla="*/ 686020 w 2832146"/>
              <a:gd name="T49" fmla="*/ 2087298 h 3709343"/>
              <a:gd name="T50" fmla="*/ 645666 w 2832146"/>
              <a:gd name="T51" fmla="*/ 2026797 h 3709343"/>
              <a:gd name="T52" fmla="*/ 605312 w 2832146"/>
              <a:gd name="T53" fmla="*/ 1925961 h 3709343"/>
              <a:gd name="T54" fmla="*/ 575046 w 2832146"/>
              <a:gd name="T55" fmla="*/ 1865460 h 3709343"/>
              <a:gd name="T56" fmla="*/ 514516 w 2832146"/>
              <a:gd name="T57" fmla="*/ 1784792 h 3709343"/>
              <a:gd name="T58" fmla="*/ 393453 w 2832146"/>
              <a:gd name="T59" fmla="*/ 1724290 h 3709343"/>
              <a:gd name="T60" fmla="*/ 343011 w 2832146"/>
              <a:gd name="T61" fmla="*/ 1683956 h 3709343"/>
              <a:gd name="T62" fmla="*/ 302657 w 2832146"/>
              <a:gd name="T63" fmla="*/ 1633537 h 3709343"/>
              <a:gd name="T64" fmla="*/ 242126 w 2832146"/>
              <a:gd name="T65" fmla="*/ 1552869 h 3709343"/>
              <a:gd name="T66" fmla="*/ 191682 w 2832146"/>
              <a:gd name="T67" fmla="*/ 1391533 h 3709343"/>
              <a:gd name="T68" fmla="*/ 161417 w 2832146"/>
              <a:gd name="T69" fmla="*/ 1320947 h 3709343"/>
              <a:gd name="T70" fmla="*/ 131151 w 2832146"/>
              <a:gd name="T71" fmla="*/ 1230196 h 3709343"/>
              <a:gd name="T72" fmla="*/ 90797 w 2832146"/>
              <a:gd name="T73" fmla="*/ 1129359 h 3709343"/>
              <a:gd name="T74" fmla="*/ 60531 w 2832146"/>
              <a:gd name="T75" fmla="*/ 1028523 h 3709343"/>
              <a:gd name="T76" fmla="*/ 30266 w 2832146"/>
              <a:gd name="T77" fmla="*/ 867186 h 3709343"/>
              <a:gd name="T78" fmla="*/ 0 w 2832146"/>
              <a:gd name="T79" fmla="*/ 766351 h 3709343"/>
              <a:gd name="T80" fmla="*/ 30266 w 2832146"/>
              <a:gd name="T81" fmla="*/ 453761 h 3709343"/>
              <a:gd name="T82" fmla="*/ 100885 w 2832146"/>
              <a:gd name="T83" fmla="*/ 403342 h 3709343"/>
              <a:gd name="T84" fmla="*/ 181594 w 2832146"/>
              <a:gd name="T85" fmla="*/ 302506 h 3709343"/>
              <a:gd name="T86" fmla="*/ 252213 w 2832146"/>
              <a:gd name="T87" fmla="*/ 131087 h 3709343"/>
              <a:gd name="T88" fmla="*/ 292568 w 2832146"/>
              <a:gd name="T89" fmla="*/ 90753 h 3709343"/>
              <a:gd name="T90" fmla="*/ 322833 w 2832146"/>
              <a:gd name="T91" fmla="*/ 0 h 370934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832146"/>
              <a:gd name="T139" fmla="*/ 0 h 3709343"/>
              <a:gd name="T140" fmla="*/ 2832146 w 2832146"/>
              <a:gd name="T141" fmla="*/ 3709343 h 370934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832146" h="3709343">
                <a:moveTo>
                  <a:pt x="2832146" y="3709343"/>
                </a:moveTo>
                <a:cubicBezTo>
                  <a:pt x="2815348" y="3699263"/>
                  <a:pt x="2799274" y="3687865"/>
                  <a:pt x="2781752" y="3679103"/>
                </a:cubicBezTo>
                <a:cubicBezTo>
                  <a:pt x="2772250" y="3674351"/>
                  <a:pt x="2759811" y="3675661"/>
                  <a:pt x="2751515" y="3669024"/>
                </a:cubicBezTo>
                <a:cubicBezTo>
                  <a:pt x="2686386" y="3616917"/>
                  <a:pt x="2777124" y="3654042"/>
                  <a:pt x="2701121" y="3628705"/>
                </a:cubicBezTo>
                <a:cubicBezTo>
                  <a:pt x="2684365" y="3611947"/>
                  <a:pt x="2673617" y="3598560"/>
                  <a:pt x="2650727" y="3588386"/>
                </a:cubicBezTo>
                <a:cubicBezTo>
                  <a:pt x="2631310" y="3579756"/>
                  <a:pt x="2610412" y="3574946"/>
                  <a:pt x="2590254" y="3568226"/>
                </a:cubicBezTo>
                <a:lnTo>
                  <a:pt x="2560018" y="3558147"/>
                </a:lnTo>
                <a:cubicBezTo>
                  <a:pt x="2524836" y="3522961"/>
                  <a:pt x="2548876" y="3540993"/>
                  <a:pt x="2479387" y="3517828"/>
                </a:cubicBezTo>
                <a:lnTo>
                  <a:pt x="2328205" y="3467429"/>
                </a:lnTo>
                <a:lnTo>
                  <a:pt x="2267732" y="3447270"/>
                </a:lnTo>
                <a:cubicBezTo>
                  <a:pt x="2257653" y="3443910"/>
                  <a:pt x="2247803" y="3439767"/>
                  <a:pt x="2237496" y="3437190"/>
                </a:cubicBezTo>
                <a:cubicBezTo>
                  <a:pt x="2210619" y="3430470"/>
                  <a:pt x="2183148" y="3425791"/>
                  <a:pt x="2156865" y="3417030"/>
                </a:cubicBezTo>
                <a:cubicBezTo>
                  <a:pt x="2146786" y="3413670"/>
                  <a:pt x="2136844" y="3409870"/>
                  <a:pt x="2126629" y="3406951"/>
                </a:cubicBezTo>
                <a:cubicBezTo>
                  <a:pt x="2092871" y="3397305"/>
                  <a:pt x="2057776" y="3392680"/>
                  <a:pt x="2025841" y="3376711"/>
                </a:cubicBezTo>
                <a:cubicBezTo>
                  <a:pt x="2012403" y="3369991"/>
                  <a:pt x="1999336" y="3362471"/>
                  <a:pt x="1985526" y="3356552"/>
                </a:cubicBezTo>
                <a:cubicBezTo>
                  <a:pt x="1975761" y="3352367"/>
                  <a:pt x="1964792" y="3351224"/>
                  <a:pt x="1955289" y="3346472"/>
                </a:cubicBezTo>
                <a:cubicBezTo>
                  <a:pt x="1944455" y="3341054"/>
                  <a:pt x="1934512" y="3333881"/>
                  <a:pt x="1925053" y="3326313"/>
                </a:cubicBezTo>
                <a:cubicBezTo>
                  <a:pt x="1917633" y="3320376"/>
                  <a:pt x="1913395" y="3310403"/>
                  <a:pt x="1904895" y="3306153"/>
                </a:cubicBezTo>
                <a:cubicBezTo>
                  <a:pt x="1892506" y="3299958"/>
                  <a:pt x="1877899" y="3299880"/>
                  <a:pt x="1864580" y="3296074"/>
                </a:cubicBezTo>
                <a:cubicBezTo>
                  <a:pt x="1792069" y="3275355"/>
                  <a:pt x="1887155" y="3292596"/>
                  <a:pt x="1753713" y="3275914"/>
                </a:cubicBezTo>
                <a:cubicBezTo>
                  <a:pt x="1667052" y="3218135"/>
                  <a:pt x="1776704" y="3287412"/>
                  <a:pt x="1693240" y="3245675"/>
                </a:cubicBezTo>
                <a:cubicBezTo>
                  <a:pt x="1615095" y="3206598"/>
                  <a:pt x="1708761" y="3240767"/>
                  <a:pt x="1632767" y="3215436"/>
                </a:cubicBezTo>
                <a:cubicBezTo>
                  <a:pt x="1560347" y="3143005"/>
                  <a:pt x="1683735" y="3259496"/>
                  <a:pt x="1572295" y="3185196"/>
                </a:cubicBezTo>
                <a:cubicBezTo>
                  <a:pt x="1562216" y="3178476"/>
                  <a:pt x="1560703" y="3163523"/>
                  <a:pt x="1552137" y="3154957"/>
                </a:cubicBezTo>
                <a:cubicBezTo>
                  <a:pt x="1543572" y="3146391"/>
                  <a:pt x="1531359" y="3142366"/>
                  <a:pt x="1521900" y="3134798"/>
                </a:cubicBezTo>
                <a:cubicBezTo>
                  <a:pt x="1514480" y="3128861"/>
                  <a:pt x="1508462" y="3121358"/>
                  <a:pt x="1501743" y="3114638"/>
                </a:cubicBezTo>
                <a:cubicBezTo>
                  <a:pt x="1478226" y="3044081"/>
                  <a:pt x="1501744" y="3060881"/>
                  <a:pt x="1451349" y="3044080"/>
                </a:cubicBezTo>
                <a:cubicBezTo>
                  <a:pt x="1393443" y="2986168"/>
                  <a:pt x="1423493" y="3001194"/>
                  <a:pt x="1370718" y="2983602"/>
                </a:cubicBezTo>
                <a:cubicBezTo>
                  <a:pt x="1331348" y="2944226"/>
                  <a:pt x="1372658" y="2979531"/>
                  <a:pt x="1320324" y="2953362"/>
                </a:cubicBezTo>
                <a:cubicBezTo>
                  <a:pt x="1309490" y="2947944"/>
                  <a:pt x="1301157" y="2938123"/>
                  <a:pt x="1290088" y="2933203"/>
                </a:cubicBezTo>
                <a:cubicBezTo>
                  <a:pt x="1270671" y="2924573"/>
                  <a:pt x="1249773" y="2919764"/>
                  <a:pt x="1229615" y="2913044"/>
                </a:cubicBezTo>
                <a:lnTo>
                  <a:pt x="1199379" y="2902964"/>
                </a:lnTo>
                <a:cubicBezTo>
                  <a:pt x="1196909" y="2883206"/>
                  <a:pt x="1188456" y="2799633"/>
                  <a:pt x="1179221" y="2771927"/>
                </a:cubicBezTo>
                <a:cubicBezTo>
                  <a:pt x="1174470" y="2757672"/>
                  <a:pt x="1164981" y="2745419"/>
                  <a:pt x="1159063" y="2731608"/>
                </a:cubicBezTo>
                <a:cubicBezTo>
                  <a:pt x="1144218" y="2696966"/>
                  <a:pt x="1155947" y="2702126"/>
                  <a:pt x="1128827" y="2671130"/>
                </a:cubicBezTo>
                <a:cubicBezTo>
                  <a:pt x="1113184" y="2653250"/>
                  <a:pt x="1095231" y="2637531"/>
                  <a:pt x="1078433" y="2620731"/>
                </a:cubicBezTo>
                <a:cubicBezTo>
                  <a:pt x="1068354" y="2610651"/>
                  <a:pt x="1056102" y="2602353"/>
                  <a:pt x="1048196" y="2590492"/>
                </a:cubicBezTo>
                <a:cubicBezTo>
                  <a:pt x="986155" y="2497420"/>
                  <a:pt x="1065326" y="2611907"/>
                  <a:pt x="1007881" y="2540093"/>
                </a:cubicBezTo>
                <a:cubicBezTo>
                  <a:pt x="1000314" y="2530633"/>
                  <a:pt x="997183" y="2517422"/>
                  <a:pt x="987724" y="2509854"/>
                </a:cubicBezTo>
                <a:cubicBezTo>
                  <a:pt x="979428" y="2503217"/>
                  <a:pt x="967566" y="2503134"/>
                  <a:pt x="957487" y="2499774"/>
                </a:cubicBezTo>
                <a:cubicBezTo>
                  <a:pt x="841967" y="2326478"/>
                  <a:pt x="980456" y="2545723"/>
                  <a:pt x="897014" y="2378818"/>
                </a:cubicBezTo>
                <a:cubicBezTo>
                  <a:pt x="890295" y="2365378"/>
                  <a:pt x="884311" y="2351545"/>
                  <a:pt x="876857" y="2338499"/>
                </a:cubicBezTo>
                <a:cubicBezTo>
                  <a:pt x="870847" y="2327981"/>
                  <a:pt x="862116" y="2319095"/>
                  <a:pt x="856699" y="2308259"/>
                </a:cubicBezTo>
                <a:cubicBezTo>
                  <a:pt x="851948" y="2298756"/>
                  <a:pt x="852513" y="2286861"/>
                  <a:pt x="846620" y="2278020"/>
                </a:cubicBezTo>
                <a:cubicBezTo>
                  <a:pt x="838714" y="2266160"/>
                  <a:pt x="825509" y="2258732"/>
                  <a:pt x="816384" y="2247781"/>
                </a:cubicBezTo>
                <a:cubicBezTo>
                  <a:pt x="808629" y="2238474"/>
                  <a:pt x="803793" y="2227002"/>
                  <a:pt x="796226" y="2217542"/>
                </a:cubicBezTo>
                <a:cubicBezTo>
                  <a:pt x="790290" y="2210121"/>
                  <a:pt x="781340" y="2205289"/>
                  <a:pt x="776069" y="2197382"/>
                </a:cubicBezTo>
                <a:cubicBezTo>
                  <a:pt x="767735" y="2184879"/>
                  <a:pt x="765530" y="2168607"/>
                  <a:pt x="755911" y="2157063"/>
                </a:cubicBezTo>
                <a:cubicBezTo>
                  <a:pt x="748157" y="2147757"/>
                  <a:pt x="735134" y="2144472"/>
                  <a:pt x="725675" y="2136904"/>
                </a:cubicBezTo>
                <a:cubicBezTo>
                  <a:pt x="696354" y="2113445"/>
                  <a:pt x="711550" y="2117937"/>
                  <a:pt x="685359" y="2086505"/>
                </a:cubicBezTo>
                <a:cubicBezTo>
                  <a:pt x="676234" y="2075554"/>
                  <a:pt x="665202" y="2066346"/>
                  <a:pt x="655123" y="2056266"/>
                </a:cubicBezTo>
                <a:cubicBezTo>
                  <a:pt x="651763" y="2046186"/>
                  <a:pt x="649795" y="2035530"/>
                  <a:pt x="645044" y="2026027"/>
                </a:cubicBezTo>
                <a:cubicBezTo>
                  <a:pt x="639627" y="2015192"/>
                  <a:pt x="629658" y="2006923"/>
                  <a:pt x="624886" y="1995788"/>
                </a:cubicBezTo>
                <a:cubicBezTo>
                  <a:pt x="605507" y="1950566"/>
                  <a:pt x="624346" y="1964466"/>
                  <a:pt x="604729" y="1925229"/>
                </a:cubicBezTo>
                <a:cubicBezTo>
                  <a:pt x="599312" y="1914394"/>
                  <a:pt x="589988" y="1905825"/>
                  <a:pt x="584571" y="1894990"/>
                </a:cubicBezTo>
                <a:cubicBezTo>
                  <a:pt x="579820" y="1885487"/>
                  <a:pt x="581129" y="1873048"/>
                  <a:pt x="574492" y="1864751"/>
                </a:cubicBezTo>
                <a:cubicBezTo>
                  <a:pt x="566925" y="1855292"/>
                  <a:pt x="554335" y="1851312"/>
                  <a:pt x="544256" y="1844592"/>
                </a:cubicBezTo>
                <a:cubicBezTo>
                  <a:pt x="537377" y="1823954"/>
                  <a:pt x="532054" y="1799143"/>
                  <a:pt x="514020" y="1784113"/>
                </a:cubicBezTo>
                <a:cubicBezTo>
                  <a:pt x="502478" y="1774494"/>
                  <a:pt x="487143" y="1770674"/>
                  <a:pt x="473704" y="1763954"/>
                </a:cubicBezTo>
                <a:cubicBezTo>
                  <a:pt x="438523" y="1728768"/>
                  <a:pt x="462562" y="1746800"/>
                  <a:pt x="393074" y="1723635"/>
                </a:cubicBezTo>
                <a:lnTo>
                  <a:pt x="362837" y="1713555"/>
                </a:lnTo>
                <a:cubicBezTo>
                  <a:pt x="356118" y="1703475"/>
                  <a:pt x="351245" y="1691882"/>
                  <a:pt x="342680" y="1683316"/>
                </a:cubicBezTo>
                <a:cubicBezTo>
                  <a:pt x="334115" y="1674750"/>
                  <a:pt x="320010" y="1672616"/>
                  <a:pt x="312443" y="1663156"/>
                </a:cubicBezTo>
                <a:cubicBezTo>
                  <a:pt x="305806" y="1654859"/>
                  <a:pt x="307116" y="1642420"/>
                  <a:pt x="302365" y="1632917"/>
                </a:cubicBezTo>
                <a:cubicBezTo>
                  <a:pt x="296948" y="1622082"/>
                  <a:pt x="289774" y="1612138"/>
                  <a:pt x="282207" y="1602678"/>
                </a:cubicBezTo>
                <a:cubicBezTo>
                  <a:pt x="261263" y="1576496"/>
                  <a:pt x="257403" y="1587182"/>
                  <a:pt x="241892" y="1552279"/>
                </a:cubicBezTo>
                <a:cubicBezTo>
                  <a:pt x="219964" y="1502936"/>
                  <a:pt x="225186" y="1496590"/>
                  <a:pt x="211655" y="1451482"/>
                </a:cubicBezTo>
                <a:cubicBezTo>
                  <a:pt x="205550" y="1431128"/>
                  <a:pt x="198217" y="1411163"/>
                  <a:pt x="191498" y="1391004"/>
                </a:cubicBezTo>
                <a:cubicBezTo>
                  <a:pt x="188138" y="1380924"/>
                  <a:pt x="186170" y="1370268"/>
                  <a:pt x="181419" y="1360764"/>
                </a:cubicBezTo>
                <a:cubicBezTo>
                  <a:pt x="174700" y="1347324"/>
                  <a:pt x="166841" y="1334396"/>
                  <a:pt x="161261" y="1320445"/>
                </a:cubicBezTo>
                <a:cubicBezTo>
                  <a:pt x="153370" y="1300715"/>
                  <a:pt x="147823" y="1280126"/>
                  <a:pt x="141104" y="1259967"/>
                </a:cubicBezTo>
                <a:cubicBezTo>
                  <a:pt x="137744" y="1249887"/>
                  <a:pt x="136918" y="1238569"/>
                  <a:pt x="131025" y="1229728"/>
                </a:cubicBezTo>
                <a:lnTo>
                  <a:pt x="110867" y="1199489"/>
                </a:lnTo>
                <a:cubicBezTo>
                  <a:pt x="102877" y="1175518"/>
                  <a:pt x="94929" y="1154249"/>
                  <a:pt x="90710" y="1128930"/>
                </a:cubicBezTo>
                <a:cubicBezTo>
                  <a:pt x="86257" y="1102210"/>
                  <a:pt x="88414" y="1074239"/>
                  <a:pt x="80631" y="1048293"/>
                </a:cubicBezTo>
                <a:cubicBezTo>
                  <a:pt x="77900" y="1039191"/>
                  <a:pt x="66409" y="1035554"/>
                  <a:pt x="60473" y="1028133"/>
                </a:cubicBezTo>
                <a:cubicBezTo>
                  <a:pt x="52906" y="1018673"/>
                  <a:pt x="47034" y="1007974"/>
                  <a:pt x="40315" y="997894"/>
                </a:cubicBezTo>
                <a:cubicBezTo>
                  <a:pt x="36956" y="954215"/>
                  <a:pt x="35670" y="910327"/>
                  <a:pt x="30237" y="866857"/>
                </a:cubicBezTo>
                <a:cubicBezTo>
                  <a:pt x="28919" y="856314"/>
                  <a:pt x="23077" y="846834"/>
                  <a:pt x="20158" y="836618"/>
                </a:cubicBezTo>
                <a:cubicBezTo>
                  <a:pt x="-5153" y="748022"/>
                  <a:pt x="24166" y="838563"/>
                  <a:pt x="0" y="766060"/>
                </a:cubicBezTo>
                <a:cubicBezTo>
                  <a:pt x="7822" y="593953"/>
                  <a:pt x="-3729" y="601406"/>
                  <a:pt x="20158" y="493907"/>
                </a:cubicBezTo>
                <a:cubicBezTo>
                  <a:pt x="23163" y="480384"/>
                  <a:pt x="26432" y="466908"/>
                  <a:pt x="30237" y="453588"/>
                </a:cubicBezTo>
                <a:cubicBezTo>
                  <a:pt x="33156" y="443372"/>
                  <a:pt x="31670" y="429525"/>
                  <a:pt x="40315" y="423349"/>
                </a:cubicBezTo>
                <a:cubicBezTo>
                  <a:pt x="57605" y="410998"/>
                  <a:pt x="100788" y="403189"/>
                  <a:pt x="100788" y="403189"/>
                </a:cubicBezTo>
                <a:cubicBezTo>
                  <a:pt x="115814" y="358109"/>
                  <a:pt x="112387" y="338338"/>
                  <a:pt x="151182" y="312472"/>
                </a:cubicBezTo>
                <a:cubicBezTo>
                  <a:pt x="160022" y="306578"/>
                  <a:pt x="171340" y="305752"/>
                  <a:pt x="181419" y="302392"/>
                </a:cubicBezTo>
                <a:cubicBezTo>
                  <a:pt x="204581" y="232899"/>
                  <a:pt x="186551" y="256940"/>
                  <a:pt x="221734" y="221754"/>
                </a:cubicBezTo>
                <a:lnTo>
                  <a:pt x="251970" y="131037"/>
                </a:lnTo>
                <a:cubicBezTo>
                  <a:pt x="255330" y="120957"/>
                  <a:pt x="251969" y="104157"/>
                  <a:pt x="262049" y="100797"/>
                </a:cubicBezTo>
                <a:lnTo>
                  <a:pt x="292286" y="90718"/>
                </a:lnTo>
                <a:cubicBezTo>
                  <a:pt x="299005" y="83998"/>
                  <a:pt x="307554" y="78707"/>
                  <a:pt x="312443" y="70558"/>
                </a:cubicBezTo>
                <a:cubicBezTo>
                  <a:pt x="326772" y="46674"/>
                  <a:pt x="322522" y="26777"/>
                  <a:pt x="322522" y="0"/>
                </a:cubicBezTo>
              </a:path>
            </a:pathLst>
          </a:custGeom>
          <a:noFill/>
          <a:ln w="25400" cap="flat" cmpd="sng">
            <a:solidFill>
              <a:srgbClr val="FFFF00"/>
            </a:solidFill>
            <a:prstDash val="solid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199" name="TextBox 2053"/>
          <p:cNvSpPr txBox="1">
            <a:spLocks noChangeArrowheads="1"/>
          </p:cNvSpPr>
          <p:nvPr/>
        </p:nvSpPr>
        <p:spPr bwMode="auto">
          <a:xfrm>
            <a:off x="290513" y="2650470"/>
            <a:ext cx="3214687" cy="275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1600"/>
              </a:lnSpc>
            </a:pPr>
            <a:r>
              <a:rPr lang="en-US" sz="1400" dirty="0"/>
              <a:t>Arrows show the motion of the Australian and Indian plates with respect to the Eurasian Plate.</a:t>
            </a:r>
          </a:p>
          <a:p>
            <a:pPr eaLnBrk="1" hangingPunct="1">
              <a:lnSpc>
                <a:spcPts val="1600"/>
              </a:lnSpc>
            </a:pPr>
            <a:endParaRPr lang="en-US" sz="1400" dirty="0"/>
          </a:p>
          <a:p>
            <a:pPr eaLnBrk="1" hangingPunct="1">
              <a:lnSpc>
                <a:spcPts val="1600"/>
              </a:lnSpc>
            </a:pPr>
            <a:r>
              <a:rPr lang="en-US" sz="1400" dirty="0"/>
              <a:t>Epicenters of the April </a:t>
            </a:r>
            <a:r>
              <a:rPr lang="en-US" sz="1400" dirty="0" smtClean="0"/>
              <a:t>2012 </a:t>
            </a:r>
            <a:r>
              <a:rPr lang="en-US" sz="1400" dirty="0"/>
              <a:t>great earthquakes </a:t>
            </a:r>
            <a:r>
              <a:rPr lang="en-US" sz="1400" dirty="0" smtClean="0"/>
              <a:t>and this major earthquake are </a:t>
            </a:r>
            <a:r>
              <a:rPr lang="en-US" sz="1400" dirty="0"/>
              <a:t>shown by the red stars. </a:t>
            </a:r>
          </a:p>
          <a:p>
            <a:pPr eaLnBrk="1" hangingPunct="1">
              <a:lnSpc>
                <a:spcPts val="1600"/>
              </a:lnSpc>
            </a:pPr>
            <a:endParaRPr lang="en-US" sz="1400" dirty="0"/>
          </a:p>
          <a:p>
            <a:pPr eaLnBrk="1" hangingPunct="1">
              <a:lnSpc>
                <a:spcPts val="1600"/>
              </a:lnSpc>
            </a:pPr>
            <a:r>
              <a:rPr lang="en-US" sz="1400" dirty="0"/>
              <a:t>The </a:t>
            </a:r>
            <a:r>
              <a:rPr lang="en-US" sz="1400" dirty="0" smtClean="0"/>
              <a:t>dashed yellow </a:t>
            </a:r>
            <a:r>
              <a:rPr lang="en-US" sz="1400" dirty="0"/>
              <a:t>line </a:t>
            </a:r>
            <a:r>
              <a:rPr lang="en-US" sz="1400" dirty="0" smtClean="0"/>
              <a:t>indicates </a:t>
            </a:r>
            <a:r>
              <a:rPr lang="en-US" sz="1400" dirty="0"/>
              <a:t>the </a:t>
            </a:r>
            <a:r>
              <a:rPr lang="en-US" sz="1400" dirty="0" smtClean="0"/>
              <a:t>diffuse convergent boundary </a:t>
            </a:r>
            <a:r>
              <a:rPr lang="en-US" sz="1400" dirty="0" smtClean="0"/>
              <a:t>between the </a:t>
            </a:r>
            <a:r>
              <a:rPr lang="en-US" sz="1400" dirty="0"/>
              <a:t>Australian and Indian plates. </a:t>
            </a:r>
          </a:p>
          <a:p>
            <a:pPr eaLnBrk="1" hangingPunct="1">
              <a:lnSpc>
                <a:spcPts val="1600"/>
              </a:lnSpc>
            </a:pPr>
            <a:endParaRPr lang="en-US" sz="1400" dirty="0"/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5122047" y="5360512"/>
            <a:ext cx="1633250" cy="55200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400" b="1" dirty="0" smtClean="0">
                <a:solidFill>
                  <a:srgbClr val="FFFFFF"/>
                </a:solidFill>
                <a:ea typeface="ÇlÇr ñæí©" charset="0"/>
                <a:cs typeface="ÇlÇr ñæí©" charset="0"/>
              </a:rPr>
              <a:t>March 2, 2016</a:t>
            </a:r>
          </a:p>
          <a:p>
            <a:pPr algn="ctr" eaLnBrk="1" hangingPunct="1"/>
            <a:r>
              <a:rPr lang="en-US" sz="1400" b="1" dirty="0" smtClean="0">
                <a:solidFill>
                  <a:srgbClr val="FFFFFF"/>
                </a:solidFill>
                <a:ea typeface="ÇlÇr ñæí©" charset="0"/>
                <a:cs typeface="ÇlÇr ñæí©" charset="0"/>
              </a:rPr>
              <a:t>M7.8 </a:t>
            </a:r>
          </a:p>
          <a:p>
            <a:pPr algn="ctr" eaLnBrk="1" hangingPunct="1"/>
            <a:r>
              <a:rPr lang="en-US" sz="1400" b="1" dirty="0" smtClean="0">
                <a:solidFill>
                  <a:srgbClr val="FFFFFF"/>
                </a:solidFill>
                <a:ea typeface="ÇlÇr ñæí©" charset="0"/>
                <a:cs typeface="ÇlÇr ñæí©" charset="0"/>
              </a:rPr>
              <a:t>Earthquake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8" name="AutoShape 24"/>
          <p:cNvSpPr>
            <a:spLocks noChangeAspect="1" noChangeArrowheads="1"/>
          </p:cNvSpPr>
          <p:nvPr/>
        </p:nvSpPr>
        <p:spPr bwMode="auto">
          <a:xfrm>
            <a:off x="6355192" y="4835547"/>
            <a:ext cx="299829" cy="295779"/>
          </a:xfrm>
          <a:prstGeom prst="star5">
            <a:avLst/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9" name="Text Box 31"/>
          <p:cNvSpPr txBox="1">
            <a:spLocks noChangeArrowheads="1"/>
          </p:cNvSpPr>
          <p:nvPr/>
        </p:nvSpPr>
        <p:spPr bwMode="auto">
          <a:xfrm rot="3363030">
            <a:off x="7039686" y="4232393"/>
            <a:ext cx="823120" cy="39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rgbClr val="FFFF00"/>
                </a:solidFill>
                <a:ea typeface="ÇlÇr ñæí©" charset="0"/>
                <a:cs typeface="ÇlÇr ñæí©" charset="0"/>
              </a:rPr>
              <a:t>Sumatra</a:t>
            </a:r>
            <a:endParaRPr lang="en-US" sz="2000" dirty="0"/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6060416" y="5017515"/>
            <a:ext cx="406189" cy="459640"/>
          </a:xfrm>
          <a:prstGeom prst="straightConnector1">
            <a:avLst/>
          </a:prstGeom>
          <a:ln w="28575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05" name="Text Box 25"/>
          <p:cNvSpPr txBox="1">
            <a:spLocks noChangeArrowheads="1"/>
          </p:cNvSpPr>
          <p:nvPr/>
        </p:nvSpPr>
        <p:spPr bwMode="auto">
          <a:xfrm>
            <a:off x="4796385" y="3713966"/>
            <a:ext cx="1496891" cy="55200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400" b="1" dirty="0" smtClean="0">
                <a:solidFill>
                  <a:schemeClr val="bg1"/>
                </a:solidFill>
                <a:ea typeface="ÇlÇr ñæí©" charset="0"/>
                <a:cs typeface="ÇlÇr ñæí©" charset="0"/>
              </a:rPr>
              <a:t>April 2012  M8.6 and 8.2 Earthquakes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4459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068763" y="1003300"/>
            <a:ext cx="5005250" cy="5718544"/>
            <a:chOff x="4068763" y="1003300"/>
            <a:chExt cx="5005250" cy="571854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8763" y="1003300"/>
              <a:ext cx="5005250" cy="5718544"/>
            </a:xfrm>
            <a:prstGeom prst="rect">
              <a:avLst/>
            </a:prstGeom>
          </p:spPr>
        </p:pic>
        <p:grpSp>
          <p:nvGrpSpPr>
            <p:cNvPr id="3" name="Group 2"/>
            <p:cNvGrpSpPr/>
            <p:nvPr/>
          </p:nvGrpSpPr>
          <p:grpSpPr>
            <a:xfrm>
              <a:off x="5119114" y="1481112"/>
              <a:ext cx="3034286" cy="5072088"/>
              <a:chOff x="5119114" y="1481112"/>
              <a:chExt cx="3034286" cy="5072088"/>
            </a:xfrm>
          </p:grpSpPr>
          <p:sp>
            <p:nvSpPr>
              <p:cNvPr id="48" name="TextBox 4"/>
              <p:cNvSpPr txBox="1">
                <a:spLocks noChangeArrowheads="1"/>
              </p:cNvSpPr>
              <p:nvPr/>
            </p:nvSpPr>
            <p:spPr bwMode="auto">
              <a:xfrm>
                <a:off x="6033559" y="2717031"/>
                <a:ext cx="63371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sz="1400">
                    <a:solidFill>
                      <a:srgbClr val="FF0000"/>
                    </a:solidFill>
                  </a:rPr>
                  <a:t>M 8.6</a:t>
                </a:r>
              </a:p>
            </p:txBody>
          </p:sp>
          <p:grpSp>
            <p:nvGrpSpPr>
              <p:cNvPr id="49" name="Group 48"/>
              <p:cNvGrpSpPr/>
              <p:nvPr/>
            </p:nvGrpSpPr>
            <p:grpSpPr>
              <a:xfrm>
                <a:off x="5119114" y="1481112"/>
                <a:ext cx="3034286" cy="5072088"/>
                <a:chOff x="3989399" y="1229124"/>
                <a:chExt cx="3034286" cy="5072088"/>
              </a:xfrm>
            </p:grpSpPr>
            <p:pic>
              <p:nvPicPr>
                <p:cNvPr id="50" name="Picture 13" descr="focal.gif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89399" y="2276475"/>
                  <a:ext cx="914445" cy="91440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</p:pic>
            <p:pic>
              <p:nvPicPr>
                <p:cNvPr id="51" name="Picture 5" descr="M8.2 FS.gif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940" y="3367512"/>
                  <a:ext cx="914445" cy="91440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52" name="5-Point Star 3"/>
                <p:cNvSpPr>
                  <a:spLocks/>
                </p:cNvSpPr>
                <p:nvPr/>
              </p:nvSpPr>
              <p:spPr bwMode="auto">
                <a:xfrm>
                  <a:off x="5083175" y="2733675"/>
                  <a:ext cx="228600" cy="228600"/>
                </a:xfrm>
                <a:custGeom>
                  <a:avLst/>
                  <a:gdLst>
                    <a:gd name="T0" fmla="*/ 0 w 228600"/>
                    <a:gd name="T1" fmla="*/ 87317 h 228600"/>
                    <a:gd name="T2" fmla="*/ 87314 w 228600"/>
                    <a:gd name="T3" fmla="*/ 87318 h 228600"/>
                    <a:gd name="T4" fmla="*/ 114295 w 228600"/>
                    <a:gd name="T5" fmla="*/ 0 h 228600"/>
                    <a:gd name="T6" fmla="*/ 141275 w 228600"/>
                    <a:gd name="T7" fmla="*/ 87318 h 228600"/>
                    <a:gd name="T8" fmla="*/ 228589 w 228600"/>
                    <a:gd name="T9" fmla="*/ 87317 h 228600"/>
                    <a:gd name="T10" fmla="*/ 157950 w 228600"/>
                    <a:gd name="T11" fmla="*/ 141282 h 228600"/>
                    <a:gd name="T12" fmla="*/ 184932 w 228600"/>
                    <a:gd name="T13" fmla="*/ 228599 h 228600"/>
                    <a:gd name="T14" fmla="*/ 114295 w 228600"/>
                    <a:gd name="T15" fmla="*/ 174634 h 228600"/>
                    <a:gd name="T16" fmla="*/ 43657 w 228600"/>
                    <a:gd name="T17" fmla="*/ 228599 h 228600"/>
                    <a:gd name="T18" fmla="*/ 70639 w 228600"/>
                    <a:gd name="T19" fmla="*/ 141282 h 228600"/>
                    <a:gd name="T20" fmla="*/ 0 w 228600"/>
                    <a:gd name="T21" fmla="*/ 87317 h 228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8600"/>
                    <a:gd name="T34" fmla="*/ 0 h 228600"/>
                    <a:gd name="T35" fmla="*/ 228600 w 228600"/>
                    <a:gd name="T36" fmla="*/ 228600 h 2286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8600" h="228600">
                      <a:moveTo>
                        <a:pt x="0" y="87317"/>
                      </a:moveTo>
                      <a:lnTo>
                        <a:pt x="87318" y="87318"/>
                      </a:lnTo>
                      <a:lnTo>
                        <a:pt x="114300" y="0"/>
                      </a:lnTo>
                      <a:lnTo>
                        <a:pt x="141282" y="87318"/>
                      </a:lnTo>
                      <a:lnTo>
                        <a:pt x="228600" y="87317"/>
                      </a:lnTo>
                      <a:lnTo>
                        <a:pt x="157958" y="141282"/>
                      </a:lnTo>
                      <a:lnTo>
                        <a:pt x="184941" y="228599"/>
                      </a:lnTo>
                      <a:lnTo>
                        <a:pt x="114300" y="174634"/>
                      </a:lnTo>
                      <a:lnTo>
                        <a:pt x="43659" y="228599"/>
                      </a:lnTo>
                      <a:lnTo>
                        <a:pt x="70642" y="141282"/>
                      </a:lnTo>
                      <a:lnTo>
                        <a:pt x="0" y="87317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ffectLst>
                  <a:outerShdw blurRad="63500" dist="23000" dir="5400000" rotWithShape="0">
                    <a:srgbClr val="000000">
                      <a:alpha val="34998"/>
                    </a:srgbClr>
                  </a:outerShdw>
                </a:effectLst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53" name="5-Point Star 11"/>
                <p:cNvSpPr>
                  <a:spLocks/>
                </p:cNvSpPr>
                <p:nvPr/>
              </p:nvSpPr>
              <p:spPr bwMode="auto">
                <a:xfrm>
                  <a:off x="4844507" y="3481178"/>
                  <a:ext cx="228600" cy="228600"/>
                </a:xfrm>
                <a:custGeom>
                  <a:avLst/>
                  <a:gdLst>
                    <a:gd name="T0" fmla="*/ 0 w 228600"/>
                    <a:gd name="T1" fmla="*/ 87317 h 228600"/>
                    <a:gd name="T2" fmla="*/ 87314 w 228600"/>
                    <a:gd name="T3" fmla="*/ 87318 h 228600"/>
                    <a:gd name="T4" fmla="*/ 114295 w 228600"/>
                    <a:gd name="T5" fmla="*/ 0 h 228600"/>
                    <a:gd name="T6" fmla="*/ 141275 w 228600"/>
                    <a:gd name="T7" fmla="*/ 87318 h 228600"/>
                    <a:gd name="T8" fmla="*/ 228589 w 228600"/>
                    <a:gd name="T9" fmla="*/ 87317 h 228600"/>
                    <a:gd name="T10" fmla="*/ 157950 w 228600"/>
                    <a:gd name="T11" fmla="*/ 141282 h 228600"/>
                    <a:gd name="T12" fmla="*/ 184932 w 228600"/>
                    <a:gd name="T13" fmla="*/ 228599 h 228600"/>
                    <a:gd name="T14" fmla="*/ 114295 w 228600"/>
                    <a:gd name="T15" fmla="*/ 174634 h 228600"/>
                    <a:gd name="T16" fmla="*/ 43657 w 228600"/>
                    <a:gd name="T17" fmla="*/ 228599 h 228600"/>
                    <a:gd name="T18" fmla="*/ 70639 w 228600"/>
                    <a:gd name="T19" fmla="*/ 141282 h 228600"/>
                    <a:gd name="T20" fmla="*/ 0 w 228600"/>
                    <a:gd name="T21" fmla="*/ 87317 h 228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8600"/>
                    <a:gd name="T34" fmla="*/ 0 h 228600"/>
                    <a:gd name="T35" fmla="*/ 228600 w 228600"/>
                    <a:gd name="T36" fmla="*/ 228600 h 2286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8600" h="228600">
                      <a:moveTo>
                        <a:pt x="0" y="87317"/>
                      </a:moveTo>
                      <a:lnTo>
                        <a:pt x="87318" y="87318"/>
                      </a:lnTo>
                      <a:lnTo>
                        <a:pt x="114300" y="0"/>
                      </a:lnTo>
                      <a:lnTo>
                        <a:pt x="141282" y="87318"/>
                      </a:lnTo>
                      <a:lnTo>
                        <a:pt x="228600" y="87317"/>
                      </a:lnTo>
                      <a:lnTo>
                        <a:pt x="157958" y="141282"/>
                      </a:lnTo>
                      <a:lnTo>
                        <a:pt x="184941" y="228599"/>
                      </a:lnTo>
                      <a:lnTo>
                        <a:pt x="114300" y="174634"/>
                      </a:lnTo>
                      <a:lnTo>
                        <a:pt x="43659" y="228599"/>
                      </a:lnTo>
                      <a:lnTo>
                        <a:pt x="70642" y="141282"/>
                      </a:lnTo>
                      <a:lnTo>
                        <a:pt x="0" y="87317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ffectLst>
                  <a:outerShdw blurRad="63500" dist="23000" dir="5400000" rotWithShape="0">
                    <a:srgbClr val="000000">
                      <a:alpha val="34998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54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4633761" y="3638730"/>
                  <a:ext cx="633713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sz="1400" dirty="0">
                      <a:solidFill>
                        <a:srgbClr val="FF0000"/>
                      </a:solidFill>
                    </a:rPr>
                    <a:t>M 8.2</a:t>
                  </a:r>
                </a:p>
              </p:txBody>
            </p:sp>
            <p:sp>
              <p:nvSpPr>
                <p:cNvPr id="55" name="5-Point Star 11"/>
                <p:cNvSpPr>
                  <a:spLocks/>
                </p:cNvSpPr>
                <p:nvPr/>
              </p:nvSpPr>
              <p:spPr bwMode="auto">
                <a:xfrm>
                  <a:off x="5650877" y="5593088"/>
                  <a:ext cx="228600" cy="228600"/>
                </a:xfrm>
                <a:custGeom>
                  <a:avLst/>
                  <a:gdLst>
                    <a:gd name="T0" fmla="*/ 0 w 228600"/>
                    <a:gd name="T1" fmla="*/ 87317 h 228600"/>
                    <a:gd name="T2" fmla="*/ 87314 w 228600"/>
                    <a:gd name="T3" fmla="*/ 87318 h 228600"/>
                    <a:gd name="T4" fmla="*/ 114295 w 228600"/>
                    <a:gd name="T5" fmla="*/ 0 h 228600"/>
                    <a:gd name="T6" fmla="*/ 141275 w 228600"/>
                    <a:gd name="T7" fmla="*/ 87318 h 228600"/>
                    <a:gd name="T8" fmla="*/ 228589 w 228600"/>
                    <a:gd name="T9" fmla="*/ 87317 h 228600"/>
                    <a:gd name="T10" fmla="*/ 157950 w 228600"/>
                    <a:gd name="T11" fmla="*/ 141282 h 228600"/>
                    <a:gd name="T12" fmla="*/ 184932 w 228600"/>
                    <a:gd name="T13" fmla="*/ 228599 h 228600"/>
                    <a:gd name="T14" fmla="*/ 114295 w 228600"/>
                    <a:gd name="T15" fmla="*/ 174634 h 228600"/>
                    <a:gd name="T16" fmla="*/ 43657 w 228600"/>
                    <a:gd name="T17" fmla="*/ 228599 h 228600"/>
                    <a:gd name="T18" fmla="*/ 70639 w 228600"/>
                    <a:gd name="T19" fmla="*/ 141282 h 228600"/>
                    <a:gd name="T20" fmla="*/ 0 w 228600"/>
                    <a:gd name="T21" fmla="*/ 87317 h 228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8600"/>
                    <a:gd name="T34" fmla="*/ 0 h 228600"/>
                    <a:gd name="T35" fmla="*/ 228600 w 228600"/>
                    <a:gd name="T36" fmla="*/ 228600 h 2286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8600" h="228600">
                      <a:moveTo>
                        <a:pt x="0" y="87317"/>
                      </a:moveTo>
                      <a:lnTo>
                        <a:pt x="87318" y="87318"/>
                      </a:lnTo>
                      <a:lnTo>
                        <a:pt x="114300" y="0"/>
                      </a:lnTo>
                      <a:lnTo>
                        <a:pt x="141282" y="87318"/>
                      </a:lnTo>
                      <a:lnTo>
                        <a:pt x="228600" y="87317"/>
                      </a:lnTo>
                      <a:lnTo>
                        <a:pt x="157958" y="141282"/>
                      </a:lnTo>
                      <a:lnTo>
                        <a:pt x="184941" y="228599"/>
                      </a:lnTo>
                      <a:lnTo>
                        <a:pt x="114300" y="174634"/>
                      </a:lnTo>
                      <a:lnTo>
                        <a:pt x="43659" y="228599"/>
                      </a:lnTo>
                      <a:lnTo>
                        <a:pt x="70642" y="141282"/>
                      </a:lnTo>
                      <a:lnTo>
                        <a:pt x="0" y="87317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ffectLst>
                  <a:outerShdw blurRad="63500" dist="23000" dir="5400000" rotWithShape="0">
                    <a:srgbClr val="000000">
                      <a:alpha val="34998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en-US"/>
                </a:p>
              </p:txBody>
            </p:sp>
            <p:pic>
              <p:nvPicPr>
                <p:cNvPr id="56" name="Picture 55" descr="FM Grab.tiff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29" t="6944" b="10714"/>
                <a:stretch/>
              </p:blipFill>
              <p:spPr>
                <a:xfrm>
                  <a:off x="4356685" y="5255583"/>
                  <a:ext cx="1097280" cy="1045629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</p:pic>
            <p:cxnSp>
              <p:nvCxnSpPr>
                <p:cNvPr id="57" name="Straight Connector 56"/>
                <p:cNvCxnSpPr/>
                <p:nvPr/>
              </p:nvCxnSpPr>
              <p:spPr>
                <a:xfrm>
                  <a:off x="4903844" y="2883519"/>
                  <a:ext cx="203999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>
                <a:xfrm>
                  <a:off x="5111961" y="3616939"/>
                  <a:ext cx="239365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5460911" y="5735092"/>
                  <a:ext cx="189966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5493149" y="5830218"/>
                  <a:ext cx="633682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sz="1400" dirty="0">
                      <a:solidFill>
                        <a:srgbClr val="FF0000"/>
                      </a:solidFill>
                    </a:rPr>
                    <a:t>M </a:t>
                  </a:r>
                  <a:r>
                    <a:rPr lang="en-US" sz="1400" dirty="0" smtClean="0">
                      <a:solidFill>
                        <a:srgbClr val="FF0000"/>
                      </a:solidFill>
                    </a:rPr>
                    <a:t>7.8</a:t>
                  </a:r>
                </a:p>
              </p:txBody>
            </p:sp>
            <p:grpSp>
              <p:nvGrpSpPr>
                <p:cNvPr id="61" name="Group 60"/>
                <p:cNvGrpSpPr/>
                <p:nvPr/>
              </p:nvGrpSpPr>
              <p:grpSpPr>
                <a:xfrm>
                  <a:off x="5545159" y="3668051"/>
                  <a:ext cx="416275" cy="416274"/>
                  <a:chOff x="5545159" y="3668051"/>
                  <a:chExt cx="416275" cy="416274"/>
                </a:xfrm>
              </p:grpSpPr>
              <p:grpSp>
                <p:nvGrpSpPr>
                  <p:cNvPr id="78" name="Group 77"/>
                  <p:cNvGrpSpPr/>
                  <p:nvPr/>
                </p:nvGrpSpPr>
                <p:grpSpPr>
                  <a:xfrm rot="17409550">
                    <a:off x="5541453" y="3818626"/>
                    <a:ext cx="416274" cy="115124"/>
                    <a:chOff x="3751021" y="3360200"/>
                    <a:chExt cx="416274" cy="115124"/>
                  </a:xfrm>
                </p:grpSpPr>
                <p:cxnSp>
                  <p:nvCxnSpPr>
                    <p:cNvPr id="82" name="Straight Arrow Connector 81"/>
                    <p:cNvCxnSpPr/>
                    <p:nvPr/>
                  </p:nvCxnSpPr>
                  <p:spPr>
                    <a:xfrm>
                      <a:off x="3751021" y="3475324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Straight Arrow Connector 82"/>
                    <p:cNvCxnSpPr/>
                    <p:nvPr/>
                  </p:nvCxnSpPr>
                  <p:spPr>
                    <a:xfrm rot="10800000">
                      <a:off x="3751022" y="3360200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79" name="Group 78"/>
                  <p:cNvGrpSpPr/>
                  <p:nvPr/>
                </p:nvGrpSpPr>
                <p:grpSpPr>
                  <a:xfrm rot="11946498" flipV="1">
                    <a:off x="5545159" y="3819989"/>
                    <a:ext cx="416275" cy="115123"/>
                    <a:chOff x="3989589" y="3594431"/>
                    <a:chExt cx="416275" cy="115123"/>
                  </a:xfrm>
                </p:grpSpPr>
                <p:cxnSp>
                  <p:nvCxnSpPr>
                    <p:cNvPr id="80" name="Straight Arrow Connector 79"/>
                    <p:cNvCxnSpPr/>
                    <p:nvPr/>
                  </p:nvCxnSpPr>
                  <p:spPr>
                    <a:xfrm>
                      <a:off x="3989589" y="3709554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prstDash val="sysDash"/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Straight Arrow Connector 80"/>
                    <p:cNvCxnSpPr/>
                    <p:nvPr/>
                  </p:nvCxnSpPr>
                  <p:spPr>
                    <a:xfrm rot="10800000">
                      <a:off x="3989591" y="3594431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prstDash val="sysDash"/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62" name="Group 61"/>
                <p:cNvGrpSpPr/>
                <p:nvPr/>
              </p:nvGrpSpPr>
              <p:grpSpPr>
                <a:xfrm>
                  <a:off x="4143413" y="2525538"/>
                  <a:ext cx="416273" cy="416273"/>
                  <a:chOff x="5623384" y="3442835"/>
                  <a:chExt cx="416273" cy="416273"/>
                </a:xfrm>
              </p:grpSpPr>
              <p:grpSp>
                <p:nvGrpSpPr>
                  <p:cNvPr id="72" name="Group 71"/>
                  <p:cNvGrpSpPr/>
                  <p:nvPr/>
                </p:nvGrpSpPr>
                <p:grpSpPr>
                  <a:xfrm rot="17409550">
                    <a:off x="5619677" y="3593409"/>
                    <a:ext cx="416273" cy="115125"/>
                    <a:chOff x="3989399" y="3356016"/>
                    <a:chExt cx="416273" cy="115125"/>
                  </a:xfrm>
                </p:grpSpPr>
                <p:cxnSp>
                  <p:nvCxnSpPr>
                    <p:cNvPr id="76" name="Straight Arrow Connector 75"/>
                    <p:cNvCxnSpPr/>
                    <p:nvPr/>
                  </p:nvCxnSpPr>
                  <p:spPr>
                    <a:xfrm>
                      <a:off x="3989399" y="3471141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Straight Arrow Connector 76"/>
                    <p:cNvCxnSpPr/>
                    <p:nvPr/>
                  </p:nvCxnSpPr>
                  <p:spPr>
                    <a:xfrm rot="10800000">
                      <a:off x="3989399" y="3356016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73" name="Group 72"/>
                  <p:cNvGrpSpPr/>
                  <p:nvPr/>
                </p:nvGrpSpPr>
                <p:grpSpPr>
                  <a:xfrm rot="11946498" flipV="1">
                    <a:off x="5623384" y="3594772"/>
                    <a:ext cx="416273" cy="115125"/>
                    <a:chOff x="3989399" y="3356016"/>
                    <a:chExt cx="416273" cy="115125"/>
                  </a:xfrm>
                </p:grpSpPr>
                <p:cxnSp>
                  <p:nvCxnSpPr>
                    <p:cNvPr id="74" name="Straight Arrow Connector 73"/>
                    <p:cNvCxnSpPr/>
                    <p:nvPr/>
                  </p:nvCxnSpPr>
                  <p:spPr>
                    <a:xfrm>
                      <a:off x="3989399" y="3471141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prstDash val="sysDash"/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Straight Arrow Connector 74"/>
                    <p:cNvCxnSpPr/>
                    <p:nvPr/>
                  </p:nvCxnSpPr>
                  <p:spPr>
                    <a:xfrm rot="10800000">
                      <a:off x="3989399" y="3356016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prstDash val="sysDash"/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63" name="Group 62"/>
                <p:cNvGrpSpPr/>
                <p:nvPr/>
              </p:nvGrpSpPr>
              <p:grpSpPr>
                <a:xfrm rot="20664755">
                  <a:off x="4685313" y="5528053"/>
                  <a:ext cx="421008" cy="416274"/>
                  <a:chOff x="5321475" y="4171634"/>
                  <a:chExt cx="421008" cy="416274"/>
                </a:xfrm>
              </p:grpSpPr>
              <p:grpSp>
                <p:nvGrpSpPr>
                  <p:cNvPr id="66" name="Group 65"/>
                  <p:cNvGrpSpPr/>
                  <p:nvPr/>
                </p:nvGrpSpPr>
                <p:grpSpPr>
                  <a:xfrm rot="17409550">
                    <a:off x="5320290" y="4322208"/>
                    <a:ext cx="416274" cy="115125"/>
                    <a:chOff x="3202071" y="3326138"/>
                    <a:chExt cx="416274" cy="115125"/>
                  </a:xfrm>
                </p:grpSpPr>
                <p:cxnSp>
                  <p:nvCxnSpPr>
                    <p:cNvPr id="70" name="Straight Arrow Connector 69"/>
                    <p:cNvCxnSpPr/>
                    <p:nvPr/>
                  </p:nvCxnSpPr>
                  <p:spPr>
                    <a:xfrm>
                      <a:off x="3202071" y="3441263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Straight Arrow Connector 70"/>
                    <p:cNvCxnSpPr/>
                    <p:nvPr/>
                  </p:nvCxnSpPr>
                  <p:spPr>
                    <a:xfrm rot="10800000">
                      <a:off x="3202072" y="3326138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67" name="Group 66"/>
                  <p:cNvGrpSpPr/>
                  <p:nvPr/>
                </p:nvGrpSpPr>
                <p:grpSpPr>
                  <a:xfrm rot="11946498" flipV="1">
                    <a:off x="5321475" y="4338497"/>
                    <a:ext cx="421008" cy="100575"/>
                    <a:chOff x="4028981" y="4157212"/>
                    <a:chExt cx="421008" cy="100575"/>
                  </a:xfrm>
                </p:grpSpPr>
                <p:cxnSp>
                  <p:nvCxnSpPr>
                    <p:cNvPr id="68" name="Straight Arrow Connector 67"/>
                    <p:cNvCxnSpPr/>
                    <p:nvPr/>
                  </p:nvCxnSpPr>
                  <p:spPr>
                    <a:xfrm>
                      <a:off x="4033716" y="4257787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prstDash val="sysDash"/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Straight Arrow Connector 68"/>
                    <p:cNvCxnSpPr/>
                    <p:nvPr/>
                  </p:nvCxnSpPr>
                  <p:spPr>
                    <a:xfrm rot="10800000">
                      <a:off x="4028981" y="4157212"/>
                      <a:ext cx="416273" cy="0"/>
                    </a:xfrm>
                    <a:prstGeom prst="straightConnector1">
                      <a:avLst/>
                    </a:prstGeom>
                    <a:ln w="12700" cmpd="sng">
                      <a:solidFill>
                        <a:schemeClr val="tx1"/>
                      </a:solidFill>
                      <a:prstDash val="sysDash"/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64" name="Up Arrow 63"/>
                <p:cNvSpPr/>
                <p:nvPr/>
              </p:nvSpPr>
              <p:spPr>
                <a:xfrm rot="20335590">
                  <a:off x="6085654" y="5163503"/>
                  <a:ext cx="938031" cy="909109"/>
                </a:xfrm>
                <a:prstGeom prst="upArrow">
                  <a:avLst/>
                </a:prstGeom>
                <a:solidFill>
                  <a:srgbClr val="FF6600"/>
                </a:solidFill>
                <a:ln w="38100" cmpd="sng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5" name="Up Arrow 64"/>
                <p:cNvSpPr/>
                <p:nvPr/>
              </p:nvSpPr>
              <p:spPr>
                <a:xfrm rot="20335590" flipH="1" flipV="1">
                  <a:off x="4491085" y="1229124"/>
                  <a:ext cx="938031" cy="909109"/>
                </a:xfrm>
                <a:prstGeom prst="upArrow">
                  <a:avLst/>
                </a:prstGeom>
                <a:solidFill>
                  <a:srgbClr val="FF6600"/>
                </a:solidFill>
                <a:ln w="38100" cmpd="sng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9" name="Rectangle 8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171" name="Picture 8" descr="IRIS_TM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8"/>
          <p:cNvSpPr txBox="1">
            <a:spLocks noChangeArrowheads="1"/>
          </p:cNvSpPr>
          <p:nvPr/>
        </p:nvSpPr>
        <p:spPr bwMode="auto">
          <a:xfrm>
            <a:off x="304800" y="1143000"/>
            <a:ext cx="4762500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dirty="0"/>
              <a:t>Large strike-slip earthquakes are </a:t>
            </a:r>
            <a:r>
              <a:rPr lang="en-US" sz="1600" dirty="0" smtClean="0"/>
              <a:t>uncommon, but they do occur.  Since </a:t>
            </a:r>
            <a:r>
              <a:rPr lang="en-US" altLang="en-US" sz="1600" dirty="0" smtClean="0"/>
              <a:t>the December 2004 M </a:t>
            </a:r>
            <a:r>
              <a:rPr lang="en-US" altLang="en-US" sz="1600" dirty="0"/>
              <a:t>9.1 earthquake that ruptured a 1300 km long segment of the Sumatran megathrust plate </a:t>
            </a:r>
            <a:r>
              <a:rPr lang="en-US" altLang="en-US" sz="1600" dirty="0" smtClean="0"/>
              <a:t>boundary, </a:t>
            </a:r>
            <a:r>
              <a:rPr lang="en-US" altLang="en-US" sz="1600" dirty="0"/>
              <a:t>three large strike-slip events have occurred </a:t>
            </a:r>
            <a:r>
              <a:rPr lang="en-US" altLang="en-US" sz="1600" dirty="0" smtClean="0"/>
              <a:t>in </a:t>
            </a:r>
            <a:r>
              <a:rPr lang="en-US" altLang="en-US" sz="1600" dirty="0" smtClean="0"/>
              <a:t>this </a:t>
            </a:r>
            <a:r>
              <a:rPr lang="en-US" altLang="en-US" sz="1600" dirty="0" smtClean="0"/>
              <a:t>region.</a:t>
            </a:r>
            <a:r>
              <a:rPr lang="en-US" altLang="en-US" sz="1600" dirty="0"/>
              <a:t> </a:t>
            </a:r>
            <a:r>
              <a:rPr lang="en-US" altLang="en-US" sz="1600" dirty="0" smtClean="0"/>
              <a:t> </a:t>
            </a:r>
          </a:p>
          <a:p>
            <a:pPr eaLnBrk="1" hangingPunct="1"/>
            <a:endParaRPr lang="en-US" altLang="en-US" sz="1600" dirty="0"/>
          </a:p>
          <a:p>
            <a:pPr eaLnBrk="1" hangingPunct="1"/>
            <a:r>
              <a:rPr lang="en-US" altLang="en-US" sz="1600" dirty="0" smtClean="0"/>
              <a:t>T</a:t>
            </a:r>
            <a:r>
              <a:rPr lang="en-US" sz="1600" dirty="0" smtClean="0"/>
              <a:t>he </a:t>
            </a:r>
            <a:r>
              <a:rPr lang="en-US" sz="1600" dirty="0"/>
              <a:t>NW-SE orientation of maximum compression is consistently observed.  This compression shown by the orange arrows results from convergence between the </a:t>
            </a:r>
            <a:r>
              <a:rPr lang="en-US" sz="1600" dirty="0" smtClean="0"/>
              <a:t>Indian </a:t>
            </a:r>
            <a:r>
              <a:rPr lang="en-US" sz="1600" dirty="0"/>
              <a:t>and Australian </a:t>
            </a:r>
            <a:r>
              <a:rPr lang="en-US" sz="1600" dirty="0" smtClean="0"/>
              <a:t>Plates</a:t>
            </a:r>
            <a:r>
              <a:rPr lang="en-US" sz="1600" dirty="0"/>
              <a:t>.</a:t>
            </a:r>
          </a:p>
          <a:p>
            <a:pPr eaLnBrk="1" hangingPunct="1"/>
            <a:endParaRPr lang="en-US" altLang="en-US" dirty="0"/>
          </a:p>
        </p:txBody>
      </p:sp>
      <p:pic>
        <p:nvPicPr>
          <p:cNvPr id="7174" name="Picture 11" descr="cut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4452937"/>
            <a:ext cx="358616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Box 10"/>
          <p:cNvSpPr txBox="1">
            <a:spLocks noChangeArrowheads="1"/>
          </p:cNvSpPr>
          <p:nvPr/>
        </p:nvSpPr>
        <p:spPr bwMode="auto">
          <a:xfrm>
            <a:off x="498475" y="5953125"/>
            <a:ext cx="3429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dirty="0"/>
              <a:t>Seismicity Cross Section across the subduction zone </a:t>
            </a:r>
            <a:r>
              <a:rPr lang="en-US" altLang="en-US" sz="1400" dirty="0" smtClean="0"/>
              <a:t>(April 2012 M 8.6) </a:t>
            </a:r>
            <a:endParaRPr lang="en-US" altLang="en-US" dirty="0"/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152400" y="6503988"/>
            <a:ext cx="4914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i="1"/>
              <a:t>Images courtesy of the U.S. Geological Survey</a:t>
            </a:r>
          </a:p>
        </p:txBody>
      </p:sp>
      <p:sp>
        <p:nvSpPr>
          <p:cNvPr id="85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2" name="Picture 8" descr="IRIS_TM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28600" y="1249363"/>
            <a:ext cx="2971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 dirty="0"/>
              <a:t>Explore an animation of the generalized regional </a:t>
            </a:r>
            <a:r>
              <a:rPr lang="en-US" sz="1600" dirty="0" smtClean="0"/>
              <a:t>tectonic setting.</a:t>
            </a:r>
          </a:p>
          <a:p>
            <a:pPr eaLnBrk="1" hangingPunct="1"/>
            <a:endParaRPr lang="en-US" sz="1600" dirty="0"/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3373999" y="5075237"/>
            <a:ext cx="538900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 dirty="0"/>
              <a:t>This is an extract from “</a:t>
            </a:r>
            <a:r>
              <a:rPr lang="en-US" sz="1600" i="1" dirty="0"/>
              <a:t>Sumatra—A tale of two earthquakes</a:t>
            </a:r>
            <a:r>
              <a:rPr lang="en-US" sz="1600" dirty="0"/>
              <a:t>” which describes the mechanics of the 2004 and 2012 great earthquakes.</a:t>
            </a:r>
          </a:p>
          <a:p>
            <a:pPr eaLnBrk="1" hangingPunct="1"/>
            <a:endParaRPr lang="en-US" sz="1600" dirty="0" smtClean="0"/>
          </a:p>
          <a:p>
            <a:pPr eaLnBrk="1" hangingPunct="1"/>
            <a:r>
              <a:rPr lang="en-US" sz="1600" dirty="0" smtClean="0"/>
              <a:t>The full animation can be downloaded from IRIS www.iris.edu/educate/animations</a:t>
            </a:r>
            <a:endParaRPr lang="en-US" sz="1600" dirty="0"/>
          </a:p>
        </p:txBody>
      </p:sp>
      <p:pic>
        <p:nvPicPr>
          <p:cNvPr id="17" name="Sumatra_Tale of 2 EQs_Tectonics_SHOR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44391" y="1066800"/>
            <a:ext cx="5248218" cy="3936163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231900" y="-3175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7.8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SW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OF SUMATRA, INDONESIA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Wednesday,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March 2, 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12:49:46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3738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2442</TotalTime>
  <Words>969</Words>
  <Application>Microsoft Office PowerPoint</Application>
  <PresentationFormat>On-screen Show (4:3)</PresentationFormat>
  <Paragraphs>127</Paragraphs>
  <Slides>11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MS PGothic</vt:lpstr>
      <vt:lpstr>MS PGothic</vt:lpstr>
      <vt:lpstr>Arial</vt:lpstr>
      <vt:lpstr>Calibri</vt:lpstr>
      <vt:lpstr>ÇlÇr ñæí©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tkb</dc:creator>
  <cp:lastModifiedBy>Kate</cp:lastModifiedBy>
  <cp:revision>250</cp:revision>
  <dcterms:created xsi:type="dcterms:W3CDTF">2009-05-31T20:07:40Z</dcterms:created>
  <dcterms:modified xsi:type="dcterms:W3CDTF">2016-03-03T03:15:57Z</dcterms:modified>
</cp:coreProperties>
</file>