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17"/>
  </p:notesMasterIdLst>
  <p:sldIdLst>
    <p:sldId id="325" r:id="rId5"/>
    <p:sldId id="329" r:id="rId6"/>
    <p:sldId id="330" r:id="rId7"/>
    <p:sldId id="326" r:id="rId8"/>
    <p:sldId id="314" r:id="rId9"/>
    <p:sldId id="332" r:id="rId10"/>
    <p:sldId id="333" r:id="rId11"/>
    <p:sldId id="334" r:id="rId12"/>
    <p:sldId id="331" r:id="rId13"/>
    <p:sldId id="273" r:id="rId14"/>
    <p:sldId id="320" r:id="rId15"/>
    <p:sldId id="318" r:id="rId16"/>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5" autoAdjust="0"/>
    <p:restoredTop sz="88761" autoAdjust="0"/>
  </p:normalViewPr>
  <p:slideViewPr>
    <p:cSldViewPr>
      <p:cViewPr>
        <p:scale>
          <a:sx n="70" d="100"/>
          <a:sy n="70" d="100"/>
        </p:scale>
        <p:origin x="1380" y="30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6695F533-1877-4AC9-8456-7660F66FE5FE}" type="datetimeFigureOut">
              <a:rPr lang="en-US"/>
              <a:pPr>
                <a:defRPr/>
              </a:pPr>
              <a:t>4/16/2016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a:defRPr sz="1300">
                <a:latin typeface="Calibri" panose="020F0502020204030204" pitchFamily="34" charset="0"/>
              </a:defRPr>
            </a:lvl1pPr>
          </a:lstStyle>
          <a:p>
            <a:fld id="{80129CD6-E918-497A-81E2-F5A3B8848B1A}" type="slidenum">
              <a:rPr lang="en-US" altLang="en-US"/>
              <a:pPr/>
              <a:t>‹#›</a:t>
            </a:fld>
            <a:endParaRPr lang="en-US" altLang="en-US"/>
          </a:p>
        </p:txBody>
      </p:sp>
    </p:spTree>
    <p:extLst>
      <p:ext uri="{BB962C8B-B14F-4D97-AF65-F5344CB8AC3E}">
        <p14:creationId xmlns:p14="http://schemas.microsoft.com/office/powerpoint/2010/main" val="39533383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7312EE-A45A-47A4-88D7-480680127F16}" type="slidenum">
              <a:rPr lang="en-US" altLang="en-US" sz="1300" smtClean="0"/>
              <a:pPr>
                <a:spcBef>
                  <a:spcPct val="0"/>
                </a:spcBef>
              </a:pPr>
              <a:t>1</a:t>
            </a:fld>
            <a:endParaRPr lang="en-US" altLang="en-US" sz="1300" smtClean="0"/>
          </a:p>
        </p:txBody>
      </p:sp>
    </p:spTree>
    <p:extLst>
      <p:ext uri="{BB962C8B-B14F-4D97-AF65-F5344CB8AC3E}">
        <p14:creationId xmlns:p14="http://schemas.microsoft.com/office/powerpoint/2010/main" val="3082196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latin typeface="Arial" charset="0"/>
              </a:rPr>
              <a:t>Shaded areas show quadrants of the focal sphere in which the P-wave first-motions are away from the source, and unshaded areas show quadrants in which the P-wave first-motions are toward the source. The dots represent the axis of maximum compressional strain (the "P-axis") and the axis of maximum extensional strain (the "T-axis") resulting from the earthquake.</a:t>
            </a:r>
          </a:p>
          <a:p>
            <a:pPr eaLnBrk="1" hangingPunct="1">
              <a:spcBef>
                <a:spcPct val="0"/>
              </a:spcBef>
            </a:pPr>
            <a:endParaRPr lang="en-US" altLang="en-US" dirty="0" smtClean="0"/>
          </a:p>
        </p:txBody>
      </p:sp>
      <p:sp>
        <p:nvSpPr>
          <p:cNvPr id="410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FF7DB43-8906-4DAA-B774-8442873AF232}"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1888380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FD62E0A-AB86-4F90-BFBE-0A4A469F56E6}" type="slidenum">
              <a:rPr lang="en-US" altLang="en-US" smtClean="0">
                <a:solidFill>
                  <a:prstClr val="black"/>
                </a:solidFill>
                <a:latin typeface="Calibri" panose="020F0502020204030204" pitchFamily="34" charset="0"/>
              </a:rPr>
              <a:pPr/>
              <a:t>11</a:t>
            </a:fld>
            <a:endParaRPr lang="en-US" altLang="en-US"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3472163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87BE5BA-4722-472E-B295-64749D0AE0E5}" type="slidenum">
              <a:rPr lang="en-US" altLang="en-US" sz="1300" smtClean="0">
                <a:ea typeface="ＭＳ Ｐゴシック" panose="020B0600070205080204" pitchFamily="34" charset="-128"/>
              </a:rPr>
              <a:pPr>
                <a:spcBef>
                  <a:spcPct val="0"/>
                </a:spcBef>
              </a:pPr>
              <a:t>12</a:t>
            </a:fld>
            <a:endParaRPr lang="en-US" altLang="en-US" sz="1300" smtClean="0">
              <a:ea typeface="ＭＳ Ｐゴシック" panose="020B0600070205080204" pitchFamily="34" charset="-128"/>
            </a:endParaRPr>
          </a:p>
        </p:txBody>
      </p:sp>
    </p:spTree>
    <p:extLst>
      <p:ext uri="{BB962C8B-B14F-4D97-AF65-F5344CB8AC3E}">
        <p14:creationId xmlns:p14="http://schemas.microsoft.com/office/powerpoint/2010/main" val="3502945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7312EE-A45A-47A4-88D7-480680127F16}" type="slidenum">
              <a:rPr lang="en-US" altLang="en-US" sz="1300" smtClean="0"/>
              <a:pPr>
                <a:spcBef>
                  <a:spcPct val="0"/>
                </a:spcBef>
              </a:pPr>
              <a:t>2</a:t>
            </a:fld>
            <a:endParaRPr lang="en-US" altLang="en-US" sz="1300" smtClean="0"/>
          </a:p>
        </p:txBody>
      </p:sp>
    </p:spTree>
    <p:extLst>
      <p:ext uri="{BB962C8B-B14F-4D97-AF65-F5344CB8AC3E}">
        <p14:creationId xmlns:p14="http://schemas.microsoft.com/office/powerpoint/2010/main" val="2480639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7312EE-A45A-47A4-88D7-480680127F16}" type="slidenum">
              <a:rPr lang="en-US" altLang="en-US" sz="1300" smtClean="0"/>
              <a:pPr>
                <a:spcBef>
                  <a:spcPct val="0"/>
                </a:spcBef>
              </a:pPr>
              <a:t>3</a:t>
            </a:fld>
            <a:endParaRPr lang="en-US" altLang="en-US" sz="1300" smtClean="0"/>
          </a:p>
        </p:txBody>
      </p:sp>
    </p:spTree>
    <p:extLst>
      <p:ext uri="{BB962C8B-B14F-4D97-AF65-F5344CB8AC3E}">
        <p14:creationId xmlns:p14="http://schemas.microsoft.com/office/powerpoint/2010/main" val="743551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71876C5-06C3-476D-93D3-47C1E647AB7A}" type="slidenum">
              <a:rPr lang="en-US" altLang="en-US" sz="1300" smtClean="0">
                <a:ea typeface="ＭＳ Ｐゴシック" panose="020B0600070205080204" pitchFamily="34" charset="-128"/>
              </a:rPr>
              <a:pPr>
                <a:spcBef>
                  <a:spcPct val="0"/>
                </a:spcBef>
              </a:pPr>
              <a:t>4</a:t>
            </a:fld>
            <a:endParaRPr lang="en-US" altLang="en-US" sz="1300" smtClean="0">
              <a:ea typeface="ＭＳ Ｐゴシック" panose="020B0600070205080204" pitchFamily="34" charset="-128"/>
            </a:endParaRPr>
          </a:p>
        </p:txBody>
      </p:sp>
    </p:spTree>
    <p:extLst>
      <p:ext uri="{BB962C8B-B14F-4D97-AF65-F5344CB8AC3E}">
        <p14:creationId xmlns:p14="http://schemas.microsoft.com/office/powerpoint/2010/main" val="2646567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USGS PAGER map shows the population exposed to different Modified </a:t>
            </a:r>
            <a:r>
              <a:rPr lang="en-US" altLang="en-US" dirty="0" err="1" smtClean="0"/>
              <a:t>Mercalli</a:t>
            </a:r>
            <a:r>
              <a:rPr lang="en-US" altLang="en-US" dirty="0" smtClean="0"/>
              <a:t> Intensity (MMI) levels.  MMI describes the severity of an earthquake in terms of its effect on humans and structures and is a rough measure of the amount of shaking at a given location.  </a:t>
            </a:r>
          </a:p>
          <a:p>
            <a:endParaRPr lang="en-US" dirty="0"/>
          </a:p>
        </p:txBody>
      </p:sp>
      <p:sp>
        <p:nvSpPr>
          <p:cNvPr id="4" name="Slide Number Placeholder 3"/>
          <p:cNvSpPr>
            <a:spLocks noGrp="1"/>
          </p:cNvSpPr>
          <p:nvPr>
            <p:ph type="sldNum" sz="quarter" idx="10"/>
          </p:nvPr>
        </p:nvSpPr>
        <p:spPr/>
        <p:txBody>
          <a:bodyPr/>
          <a:lstStyle/>
          <a:p>
            <a:fld id="{80129CD6-E918-497A-81E2-F5A3B8848B1A}" type="slidenum">
              <a:rPr lang="en-US" altLang="en-US" smtClean="0"/>
              <a:pPr/>
              <a:t>5</a:t>
            </a:fld>
            <a:endParaRPr lang="en-US" altLang="en-US"/>
          </a:p>
        </p:txBody>
      </p:sp>
    </p:spTree>
    <p:extLst>
      <p:ext uri="{BB962C8B-B14F-4D97-AF65-F5344CB8AC3E}">
        <p14:creationId xmlns:p14="http://schemas.microsoft.com/office/powerpoint/2010/main" val="958720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ED5A817-A27D-4BA7-9BE2-8D8E2DB74CA1}" type="slidenum">
              <a:rPr lang="en-US" altLang="en-US">
                <a:solidFill>
                  <a:prstClr val="black"/>
                </a:solidFill>
                <a:latin typeface="Calibri" panose="020F0502020204030204" pitchFamily="34" charset="0"/>
              </a:rPr>
              <a:pPr/>
              <a:t>6</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3960067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69A66BF-55DA-4341-BE6F-2870C04A4D62}" type="slidenum">
              <a:rPr lang="en-US" altLang="en-US">
                <a:solidFill>
                  <a:prstClr val="black"/>
                </a:solidFill>
                <a:latin typeface="Calibri" panose="020F0502020204030204" pitchFamily="34" charset="0"/>
              </a:rPr>
              <a:pPr/>
              <a:t>7</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2971360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D6CEE0C-43F7-45BF-AC09-C40E795BB9A7}" type="slidenum">
              <a:rPr lang="en-US" altLang="en-US" sz="1300" smtClean="0"/>
              <a:pPr>
                <a:spcBef>
                  <a:spcPct val="0"/>
                </a:spcBef>
              </a:pPr>
              <a:t>8</a:t>
            </a:fld>
            <a:endParaRPr lang="en-US" altLang="en-US" sz="1300" smtClean="0"/>
          </a:p>
        </p:txBody>
      </p:sp>
    </p:spTree>
    <p:extLst>
      <p:ext uri="{BB962C8B-B14F-4D97-AF65-F5344CB8AC3E}">
        <p14:creationId xmlns:p14="http://schemas.microsoft.com/office/powerpoint/2010/main" val="1343731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44CEB0B-D3BB-46B8-957C-831CE0BA6C78}"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26789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6E545B4-3AD2-4047-B235-D117C381BD65}" type="datetimeFigureOut">
              <a:rPr lang="en-US"/>
              <a:pPr>
                <a:defRPr/>
              </a:pPr>
              <a:t>4/16/2016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F58E3B-DC6F-4C34-B5AC-B6F1528C0736}" type="slidenum">
              <a:rPr lang="en-US" altLang="en-US"/>
              <a:pPr/>
              <a:t>‹#›</a:t>
            </a:fld>
            <a:endParaRPr lang="en-US" altLang="en-US"/>
          </a:p>
        </p:txBody>
      </p:sp>
    </p:spTree>
    <p:extLst>
      <p:ext uri="{BB962C8B-B14F-4D97-AF65-F5344CB8AC3E}">
        <p14:creationId xmlns:p14="http://schemas.microsoft.com/office/powerpoint/2010/main" val="3173527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E6461A-AC22-4D8E-BBD7-BAFB3E0B969F}" type="datetimeFigureOut">
              <a:rPr lang="en-US"/>
              <a:pPr>
                <a:defRPr/>
              </a:pPr>
              <a:t>4/16/2016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473C312-7359-4DB9-B17F-98C31392601E}" type="slidenum">
              <a:rPr lang="en-US" altLang="en-US"/>
              <a:pPr/>
              <a:t>‹#›</a:t>
            </a:fld>
            <a:endParaRPr lang="en-US" altLang="en-US"/>
          </a:p>
        </p:txBody>
      </p:sp>
    </p:spTree>
    <p:extLst>
      <p:ext uri="{BB962C8B-B14F-4D97-AF65-F5344CB8AC3E}">
        <p14:creationId xmlns:p14="http://schemas.microsoft.com/office/powerpoint/2010/main" val="341591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07F819-DC12-4F94-82C0-3B2E93E46166}" type="datetimeFigureOut">
              <a:rPr lang="en-US"/>
              <a:pPr>
                <a:defRPr/>
              </a:pPr>
              <a:t>4/16/2016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8F7A536-473A-4044-A87C-F67AA38CCF94}" type="slidenum">
              <a:rPr lang="en-US" altLang="en-US"/>
              <a:pPr/>
              <a:t>‹#›</a:t>
            </a:fld>
            <a:endParaRPr lang="en-US" altLang="en-US"/>
          </a:p>
        </p:txBody>
      </p:sp>
    </p:spTree>
    <p:extLst>
      <p:ext uri="{BB962C8B-B14F-4D97-AF65-F5344CB8AC3E}">
        <p14:creationId xmlns:p14="http://schemas.microsoft.com/office/powerpoint/2010/main" val="311944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B175AFC-8FB4-45B5-A592-2914FF6DE685}"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CD79FC3-EAD9-483C-BDE7-E539BE8D1662}" type="slidenum">
              <a:rPr lang="en-US" altLang="en-US"/>
              <a:pPr>
                <a:defRPr/>
              </a:pPr>
              <a:t>‹#›</a:t>
            </a:fld>
            <a:endParaRPr lang="en-US" altLang="en-US"/>
          </a:p>
        </p:txBody>
      </p:sp>
    </p:spTree>
    <p:extLst>
      <p:ext uri="{BB962C8B-B14F-4D97-AF65-F5344CB8AC3E}">
        <p14:creationId xmlns:p14="http://schemas.microsoft.com/office/powerpoint/2010/main" val="3852614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7031768-9894-4CA8-A269-7A83DD22481D}"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3E177D5-FB6A-450E-B5C6-4909B1840625}" type="slidenum">
              <a:rPr lang="en-US" altLang="en-US"/>
              <a:pPr>
                <a:defRPr/>
              </a:pPr>
              <a:t>‹#›</a:t>
            </a:fld>
            <a:endParaRPr lang="en-US" altLang="en-US"/>
          </a:p>
        </p:txBody>
      </p:sp>
    </p:spTree>
    <p:extLst>
      <p:ext uri="{BB962C8B-B14F-4D97-AF65-F5344CB8AC3E}">
        <p14:creationId xmlns:p14="http://schemas.microsoft.com/office/powerpoint/2010/main" val="4918826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D46228C-89AC-407F-B8A9-1E820FEFBFF0}"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F6D65EC-E859-4DEF-B0A7-A4357C64A003}" type="slidenum">
              <a:rPr lang="en-US" altLang="en-US"/>
              <a:pPr>
                <a:defRPr/>
              </a:pPr>
              <a:t>‹#›</a:t>
            </a:fld>
            <a:endParaRPr lang="en-US" altLang="en-US"/>
          </a:p>
        </p:txBody>
      </p:sp>
    </p:spTree>
    <p:extLst>
      <p:ext uri="{BB962C8B-B14F-4D97-AF65-F5344CB8AC3E}">
        <p14:creationId xmlns:p14="http://schemas.microsoft.com/office/powerpoint/2010/main" val="3867455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A4CF172-F864-4BBE-B444-1E81EA8E0C59}"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A8DBB97-D1CE-4E87-BE38-6598102285A8}" type="slidenum">
              <a:rPr lang="en-US" altLang="en-US"/>
              <a:pPr>
                <a:defRPr/>
              </a:pPr>
              <a:t>‹#›</a:t>
            </a:fld>
            <a:endParaRPr lang="en-US" altLang="en-US"/>
          </a:p>
        </p:txBody>
      </p:sp>
    </p:spTree>
    <p:extLst>
      <p:ext uri="{BB962C8B-B14F-4D97-AF65-F5344CB8AC3E}">
        <p14:creationId xmlns:p14="http://schemas.microsoft.com/office/powerpoint/2010/main" val="1533273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45474DB-FE28-41D2-9B9C-4B8425115E2D}" type="datetimeFigureOut">
              <a:rPr lang="en-US" altLang="en-US"/>
              <a:pPr>
                <a:defRPr/>
              </a:pPr>
              <a:t>4/16/2016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40A6B8D-0465-489F-91C6-4FAFFB779806}" type="slidenum">
              <a:rPr lang="en-US" altLang="en-US"/>
              <a:pPr>
                <a:defRPr/>
              </a:pPr>
              <a:t>‹#›</a:t>
            </a:fld>
            <a:endParaRPr lang="en-US" altLang="en-US"/>
          </a:p>
        </p:txBody>
      </p:sp>
    </p:spTree>
    <p:extLst>
      <p:ext uri="{BB962C8B-B14F-4D97-AF65-F5344CB8AC3E}">
        <p14:creationId xmlns:p14="http://schemas.microsoft.com/office/powerpoint/2010/main" val="8668796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624D826-FDF9-4F2E-8A9E-884E0F64D36E}" type="datetimeFigureOut">
              <a:rPr lang="en-US" altLang="en-US"/>
              <a:pPr>
                <a:defRPr/>
              </a:pPr>
              <a:t>4/16/2016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5B465F2B-F6CE-42B8-8E00-A9535AD7E3C7}" type="slidenum">
              <a:rPr lang="en-US" altLang="en-US"/>
              <a:pPr>
                <a:defRPr/>
              </a:pPr>
              <a:t>‹#›</a:t>
            </a:fld>
            <a:endParaRPr lang="en-US" altLang="en-US"/>
          </a:p>
        </p:txBody>
      </p:sp>
    </p:spTree>
    <p:extLst>
      <p:ext uri="{BB962C8B-B14F-4D97-AF65-F5344CB8AC3E}">
        <p14:creationId xmlns:p14="http://schemas.microsoft.com/office/powerpoint/2010/main" val="1596581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C859FDF-27AF-4226-BF7D-A2B70643F9F2}" type="datetimeFigureOut">
              <a:rPr lang="en-US" altLang="en-US"/>
              <a:pPr>
                <a:defRPr/>
              </a:pPr>
              <a:t>4/16/2016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EC620582-5C2E-40E7-8074-64E55F6076EC}" type="slidenum">
              <a:rPr lang="en-US" altLang="en-US"/>
              <a:pPr>
                <a:defRPr/>
              </a:pPr>
              <a:t>‹#›</a:t>
            </a:fld>
            <a:endParaRPr lang="en-US" altLang="en-US"/>
          </a:p>
        </p:txBody>
      </p:sp>
    </p:spTree>
    <p:extLst>
      <p:ext uri="{BB962C8B-B14F-4D97-AF65-F5344CB8AC3E}">
        <p14:creationId xmlns:p14="http://schemas.microsoft.com/office/powerpoint/2010/main" val="1436614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C11BC56-07E0-45BC-8B76-E011C169EA4F}"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2A854E3-41BE-4DE3-A49C-73C1E7A77FAA}" type="slidenum">
              <a:rPr lang="en-US" altLang="en-US"/>
              <a:pPr>
                <a:defRPr/>
              </a:pPr>
              <a:t>‹#›</a:t>
            </a:fld>
            <a:endParaRPr lang="en-US" altLang="en-US"/>
          </a:p>
        </p:txBody>
      </p:sp>
    </p:spTree>
    <p:extLst>
      <p:ext uri="{BB962C8B-B14F-4D97-AF65-F5344CB8AC3E}">
        <p14:creationId xmlns:p14="http://schemas.microsoft.com/office/powerpoint/2010/main" val="870881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EAF6DA9-9F4D-4334-B967-E000ACAA6E98}" type="datetimeFigureOut">
              <a:rPr lang="en-US"/>
              <a:pPr>
                <a:defRPr/>
              </a:pPr>
              <a:t>4/16/2016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74AA151-F25F-460B-8ADA-21A33911E028}" type="slidenum">
              <a:rPr lang="en-US" altLang="en-US"/>
              <a:pPr/>
              <a:t>‹#›</a:t>
            </a:fld>
            <a:endParaRPr lang="en-US" altLang="en-US"/>
          </a:p>
        </p:txBody>
      </p:sp>
    </p:spTree>
    <p:extLst>
      <p:ext uri="{BB962C8B-B14F-4D97-AF65-F5344CB8AC3E}">
        <p14:creationId xmlns:p14="http://schemas.microsoft.com/office/powerpoint/2010/main" val="2383205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413509-5F5A-4811-81DF-372B99D89740}"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9D67535-D0A8-459A-B6F8-5B679C739F1F}" type="slidenum">
              <a:rPr lang="en-US" altLang="en-US"/>
              <a:pPr>
                <a:defRPr/>
              </a:pPr>
              <a:t>‹#›</a:t>
            </a:fld>
            <a:endParaRPr lang="en-US" altLang="en-US"/>
          </a:p>
        </p:txBody>
      </p:sp>
    </p:spTree>
    <p:extLst>
      <p:ext uri="{BB962C8B-B14F-4D97-AF65-F5344CB8AC3E}">
        <p14:creationId xmlns:p14="http://schemas.microsoft.com/office/powerpoint/2010/main" val="24943829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2095C92-1287-43AB-9EA7-2F8E6A007C34}"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B9CB119-A899-4F79-AA6F-C79E7908F5C6}" type="slidenum">
              <a:rPr lang="en-US" altLang="en-US"/>
              <a:pPr>
                <a:defRPr/>
              </a:pPr>
              <a:t>‹#›</a:t>
            </a:fld>
            <a:endParaRPr lang="en-US" altLang="en-US"/>
          </a:p>
        </p:txBody>
      </p:sp>
    </p:spTree>
    <p:extLst>
      <p:ext uri="{BB962C8B-B14F-4D97-AF65-F5344CB8AC3E}">
        <p14:creationId xmlns:p14="http://schemas.microsoft.com/office/powerpoint/2010/main" val="2756532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9C71B6-C0B7-49C9-AB04-3727DF50A98A}"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2E9DF52-7904-4B69-AF59-1B3BE46AF660}" type="slidenum">
              <a:rPr lang="en-US" altLang="en-US"/>
              <a:pPr>
                <a:defRPr/>
              </a:pPr>
              <a:t>‹#›</a:t>
            </a:fld>
            <a:endParaRPr lang="en-US" altLang="en-US"/>
          </a:p>
        </p:txBody>
      </p:sp>
    </p:spTree>
    <p:extLst>
      <p:ext uri="{BB962C8B-B14F-4D97-AF65-F5344CB8AC3E}">
        <p14:creationId xmlns:p14="http://schemas.microsoft.com/office/powerpoint/2010/main" val="3447590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5DE2AB5-30A0-4055-B3FC-9EA018048262}"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702F9D3-7021-4E87-B09B-9F99FCF36111}" type="slidenum">
              <a:rPr lang="en-US" altLang="en-US"/>
              <a:pPr>
                <a:defRPr/>
              </a:pPr>
              <a:t>‹#›</a:t>
            </a:fld>
            <a:endParaRPr lang="en-US" altLang="en-US"/>
          </a:p>
        </p:txBody>
      </p:sp>
    </p:spTree>
    <p:extLst>
      <p:ext uri="{BB962C8B-B14F-4D97-AF65-F5344CB8AC3E}">
        <p14:creationId xmlns:p14="http://schemas.microsoft.com/office/powerpoint/2010/main" val="32682379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1D82C6-A50A-4BD4-877D-5C08CC64BE1A}"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CD6FD39-277D-4717-A5EC-22BCC30E399A}" type="slidenum">
              <a:rPr lang="en-US" altLang="en-US"/>
              <a:pPr>
                <a:defRPr/>
              </a:pPr>
              <a:t>‹#›</a:t>
            </a:fld>
            <a:endParaRPr lang="en-US" altLang="en-US"/>
          </a:p>
        </p:txBody>
      </p:sp>
    </p:spTree>
    <p:extLst>
      <p:ext uri="{BB962C8B-B14F-4D97-AF65-F5344CB8AC3E}">
        <p14:creationId xmlns:p14="http://schemas.microsoft.com/office/powerpoint/2010/main" val="1798974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72BA3D8-756F-40E3-952A-D833324AEB9D}"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D0672C2-3750-4A2C-83E0-D5D208906877}" type="slidenum">
              <a:rPr lang="en-US" altLang="en-US"/>
              <a:pPr>
                <a:defRPr/>
              </a:pPr>
              <a:t>‹#›</a:t>
            </a:fld>
            <a:endParaRPr lang="en-US" altLang="en-US"/>
          </a:p>
        </p:txBody>
      </p:sp>
    </p:spTree>
    <p:extLst>
      <p:ext uri="{BB962C8B-B14F-4D97-AF65-F5344CB8AC3E}">
        <p14:creationId xmlns:p14="http://schemas.microsoft.com/office/powerpoint/2010/main" val="12432574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AE99AB4-9FEC-442B-9C78-8DA71B8090C0}"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B4E2347-FA37-49EA-9781-3700CD8BC6EA}" type="slidenum">
              <a:rPr lang="en-US" altLang="en-US"/>
              <a:pPr>
                <a:defRPr/>
              </a:pPr>
              <a:t>‹#›</a:t>
            </a:fld>
            <a:endParaRPr lang="en-US" altLang="en-US"/>
          </a:p>
        </p:txBody>
      </p:sp>
    </p:spTree>
    <p:extLst>
      <p:ext uri="{BB962C8B-B14F-4D97-AF65-F5344CB8AC3E}">
        <p14:creationId xmlns:p14="http://schemas.microsoft.com/office/powerpoint/2010/main" val="26694900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7608B24-95A3-4ABD-8FF6-C3A89DDFA5A2}" type="datetimeFigureOut">
              <a:rPr lang="en-US" altLang="en-US"/>
              <a:pPr>
                <a:defRPr/>
              </a:pPr>
              <a:t>4/16/2016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EA30AA3-6F7D-4138-B018-AC566D16734E}" type="slidenum">
              <a:rPr lang="en-US" altLang="en-US"/>
              <a:pPr>
                <a:defRPr/>
              </a:pPr>
              <a:t>‹#›</a:t>
            </a:fld>
            <a:endParaRPr lang="en-US" altLang="en-US"/>
          </a:p>
        </p:txBody>
      </p:sp>
    </p:spTree>
    <p:extLst>
      <p:ext uri="{BB962C8B-B14F-4D97-AF65-F5344CB8AC3E}">
        <p14:creationId xmlns:p14="http://schemas.microsoft.com/office/powerpoint/2010/main" val="338590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B000878-0D6A-4F61-BE25-63AC8C787930}" type="datetimeFigureOut">
              <a:rPr lang="en-US" altLang="en-US"/>
              <a:pPr>
                <a:defRPr/>
              </a:pPr>
              <a:t>4/16/2016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D4CA008-0682-49C9-813D-A990E35D7C66}" type="slidenum">
              <a:rPr lang="en-US" altLang="en-US"/>
              <a:pPr>
                <a:defRPr/>
              </a:pPr>
              <a:t>‹#›</a:t>
            </a:fld>
            <a:endParaRPr lang="en-US" altLang="en-US"/>
          </a:p>
        </p:txBody>
      </p:sp>
    </p:spTree>
    <p:extLst>
      <p:ext uri="{BB962C8B-B14F-4D97-AF65-F5344CB8AC3E}">
        <p14:creationId xmlns:p14="http://schemas.microsoft.com/office/powerpoint/2010/main" val="42819677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DBFB3C-6679-4744-A6B1-47FCCAA9F20D}" type="datetimeFigureOut">
              <a:rPr lang="en-US" altLang="en-US"/>
              <a:pPr>
                <a:defRPr/>
              </a:pPr>
              <a:t>4/16/2016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5710EBF-3952-4F21-B265-7E4CAFF2363D}" type="slidenum">
              <a:rPr lang="en-US" altLang="en-US"/>
              <a:pPr>
                <a:defRPr/>
              </a:pPr>
              <a:t>‹#›</a:t>
            </a:fld>
            <a:endParaRPr lang="en-US" altLang="en-US"/>
          </a:p>
        </p:txBody>
      </p:sp>
    </p:spTree>
    <p:extLst>
      <p:ext uri="{BB962C8B-B14F-4D97-AF65-F5344CB8AC3E}">
        <p14:creationId xmlns:p14="http://schemas.microsoft.com/office/powerpoint/2010/main" val="544892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A13A892-97FB-4A72-BBCF-094D53F9F869}" type="datetimeFigureOut">
              <a:rPr lang="en-US"/>
              <a:pPr>
                <a:defRPr/>
              </a:pPr>
              <a:t>4/16/2016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CA67E0-BA4A-410C-AE26-2FBDC732B30C}" type="slidenum">
              <a:rPr lang="en-US" altLang="en-US"/>
              <a:pPr/>
              <a:t>‹#›</a:t>
            </a:fld>
            <a:endParaRPr lang="en-US" altLang="en-US"/>
          </a:p>
        </p:txBody>
      </p:sp>
    </p:spTree>
    <p:extLst>
      <p:ext uri="{BB962C8B-B14F-4D97-AF65-F5344CB8AC3E}">
        <p14:creationId xmlns:p14="http://schemas.microsoft.com/office/powerpoint/2010/main" val="36188196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C8C6DE4-4E59-4562-ABD5-36B6BFFFF3CE}"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6889CF0-D3DD-4F45-9490-1EA04AB06C23}" type="slidenum">
              <a:rPr lang="en-US" altLang="en-US"/>
              <a:pPr>
                <a:defRPr/>
              </a:pPr>
              <a:t>‹#›</a:t>
            </a:fld>
            <a:endParaRPr lang="en-US" altLang="en-US"/>
          </a:p>
        </p:txBody>
      </p:sp>
    </p:spTree>
    <p:extLst>
      <p:ext uri="{BB962C8B-B14F-4D97-AF65-F5344CB8AC3E}">
        <p14:creationId xmlns:p14="http://schemas.microsoft.com/office/powerpoint/2010/main" val="25641773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3296560-58B6-40B1-B1E1-02C96392635F}"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FF23E03-FBB1-41C3-8496-4066EE7DF27B}" type="slidenum">
              <a:rPr lang="en-US" altLang="en-US"/>
              <a:pPr>
                <a:defRPr/>
              </a:pPr>
              <a:t>‹#›</a:t>
            </a:fld>
            <a:endParaRPr lang="en-US" altLang="en-US"/>
          </a:p>
        </p:txBody>
      </p:sp>
    </p:spTree>
    <p:extLst>
      <p:ext uri="{BB962C8B-B14F-4D97-AF65-F5344CB8AC3E}">
        <p14:creationId xmlns:p14="http://schemas.microsoft.com/office/powerpoint/2010/main" val="42463319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341875A-36BA-4E54-8313-01E6B7881169}"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497F01C-B3B8-4045-81B9-14D12BE629A7}" type="slidenum">
              <a:rPr lang="en-US" altLang="en-US"/>
              <a:pPr>
                <a:defRPr/>
              </a:pPr>
              <a:t>‹#›</a:t>
            </a:fld>
            <a:endParaRPr lang="en-US" altLang="en-US"/>
          </a:p>
        </p:txBody>
      </p:sp>
    </p:spTree>
    <p:extLst>
      <p:ext uri="{BB962C8B-B14F-4D97-AF65-F5344CB8AC3E}">
        <p14:creationId xmlns:p14="http://schemas.microsoft.com/office/powerpoint/2010/main" val="14053108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8B30A0-B00B-4694-8706-5115FCBE987E}"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D691E2E-27F1-4E3B-B2D5-5DDA95E87798}" type="slidenum">
              <a:rPr lang="en-US" altLang="en-US"/>
              <a:pPr>
                <a:defRPr/>
              </a:pPr>
              <a:t>‹#›</a:t>
            </a:fld>
            <a:endParaRPr lang="en-US" altLang="en-US"/>
          </a:p>
        </p:txBody>
      </p:sp>
    </p:spTree>
    <p:extLst>
      <p:ext uri="{BB962C8B-B14F-4D97-AF65-F5344CB8AC3E}">
        <p14:creationId xmlns:p14="http://schemas.microsoft.com/office/powerpoint/2010/main" val="25319977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F82CE8F-1BF4-4F2A-A851-DC6D10CF85CB}"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0C43127-3C68-4A10-8FE6-156243C0A995}" type="slidenum">
              <a:rPr lang="en-US" altLang="en-US"/>
              <a:pPr>
                <a:defRPr/>
              </a:pPr>
              <a:t>‹#›</a:t>
            </a:fld>
            <a:endParaRPr lang="en-US" altLang="en-US"/>
          </a:p>
        </p:txBody>
      </p:sp>
    </p:spTree>
    <p:extLst>
      <p:ext uri="{BB962C8B-B14F-4D97-AF65-F5344CB8AC3E}">
        <p14:creationId xmlns:p14="http://schemas.microsoft.com/office/powerpoint/2010/main" val="32710147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C679881-15AF-486E-99B9-075B12771F34}"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E0D8E7E-C239-41F8-8E48-AA28705F1B4E}" type="slidenum">
              <a:rPr lang="en-US" altLang="en-US"/>
              <a:pPr>
                <a:defRPr/>
              </a:pPr>
              <a:t>‹#›</a:t>
            </a:fld>
            <a:endParaRPr lang="en-US" altLang="en-US"/>
          </a:p>
        </p:txBody>
      </p:sp>
    </p:spTree>
    <p:extLst>
      <p:ext uri="{BB962C8B-B14F-4D97-AF65-F5344CB8AC3E}">
        <p14:creationId xmlns:p14="http://schemas.microsoft.com/office/powerpoint/2010/main" val="20494916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8788B2D-73FE-4599-8F01-33ABAC2A3E99}"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383066E-8AF1-4B70-BEB6-A9781C5E3F0C}" type="slidenum">
              <a:rPr lang="en-US" altLang="en-US"/>
              <a:pPr>
                <a:defRPr/>
              </a:pPr>
              <a:t>‹#›</a:t>
            </a:fld>
            <a:endParaRPr lang="en-US" altLang="en-US"/>
          </a:p>
        </p:txBody>
      </p:sp>
    </p:spTree>
    <p:extLst>
      <p:ext uri="{BB962C8B-B14F-4D97-AF65-F5344CB8AC3E}">
        <p14:creationId xmlns:p14="http://schemas.microsoft.com/office/powerpoint/2010/main" val="28804928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5DC7915-1D32-4D2C-B171-02938D6A120D}"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A1FAA3E-7BE8-4D8F-8E2D-D70A7C264DB0}" type="slidenum">
              <a:rPr lang="en-US" altLang="en-US"/>
              <a:pPr>
                <a:defRPr/>
              </a:pPr>
              <a:t>‹#›</a:t>
            </a:fld>
            <a:endParaRPr lang="en-US" altLang="en-US"/>
          </a:p>
        </p:txBody>
      </p:sp>
    </p:spTree>
    <p:extLst>
      <p:ext uri="{BB962C8B-B14F-4D97-AF65-F5344CB8AC3E}">
        <p14:creationId xmlns:p14="http://schemas.microsoft.com/office/powerpoint/2010/main" val="10337695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4A9396F-65C1-40D0-8CA8-1D06D58C0727}" type="datetimeFigureOut">
              <a:rPr lang="en-US" altLang="en-US"/>
              <a:pPr>
                <a:defRPr/>
              </a:pPr>
              <a:t>4/16/2016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2C9283C-9207-475E-AD36-1DC3C2DE4A11}" type="slidenum">
              <a:rPr lang="en-US" altLang="en-US"/>
              <a:pPr>
                <a:defRPr/>
              </a:pPr>
              <a:t>‹#›</a:t>
            </a:fld>
            <a:endParaRPr lang="en-US" altLang="en-US"/>
          </a:p>
        </p:txBody>
      </p:sp>
    </p:spTree>
    <p:extLst>
      <p:ext uri="{BB962C8B-B14F-4D97-AF65-F5344CB8AC3E}">
        <p14:creationId xmlns:p14="http://schemas.microsoft.com/office/powerpoint/2010/main" val="26964985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4F17D40-5B47-475D-A400-649DAA7ACBB2}" type="datetimeFigureOut">
              <a:rPr lang="en-US" altLang="en-US"/>
              <a:pPr>
                <a:defRPr/>
              </a:pPr>
              <a:t>4/16/2016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70E2831-EBC0-492F-9D15-AAA96A5F8A90}" type="slidenum">
              <a:rPr lang="en-US" altLang="en-US"/>
              <a:pPr>
                <a:defRPr/>
              </a:pPr>
              <a:t>‹#›</a:t>
            </a:fld>
            <a:endParaRPr lang="en-US" altLang="en-US"/>
          </a:p>
        </p:txBody>
      </p:sp>
    </p:spTree>
    <p:extLst>
      <p:ext uri="{BB962C8B-B14F-4D97-AF65-F5344CB8AC3E}">
        <p14:creationId xmlns:p14="http://schemas.microsoft.com/office/powerpoint/2010/main" val="2100997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CFE2E44-0146-456C-BF36-7F9BBF8BAF24}" type="datetimeFigureOut">
              <a:rPr lang="en-US"/>
              <a:pPr>
                <a:defRPr/>
              </a:pPr>
              <a:t>4/16/2016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98402CC-DBFC-442C-A360-62BECAD58FA7}" type="slidenum">
              <a:rPr lang="en-US" altLang="en-US"/>
              <a:pPr/>
              <a:t>‹#›</a:t>
            </a:fld>
            <a:endParaRPr lang="en-US" altLang="en-US"/>
          </a:p>
        </p:txBody>
      </p:sp>
    </p:spTree>
    <p:extLst>
      <p:ext uri="{BB962C8B-B14F-4D97-AF65-F5344CB8AC3E}">
        <p14:creationId xmlns:p14="http://schemas.microsoft.com/office/powerpoint/2010/main" val="18282967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791EC19-0F0E-4137-8386-C1D06D4B2A7E}" type="datetimeFigureOut">
              <a:rPr lang="en-US" altLang="en-US"/>
              <a:pPr>
                <a:defRPr/>
              </a:pPr>
              <a:t>4/16/2016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F1D05EE-42BC-4F55-A71A-7621B5329720}" type="slidenum">
              <a:rPr lang="en-US" altLang="en-US"/>
              <a:pPr>
                <a:defRPr/>
              </a:pPr>
              <a:t>‹#›</a:t>
            </a:fld>
            <a:endParaRPr lang="en-US" altLang="en-US"/>
          </a:p>
        </p:txBody>
      </p:sp>
    </p:spTree>
    <p:extLst>
      <p:ext uri="{BB962C8B-B14F-4D97-AF65-F5344CB8AC3E}">
        <p14:creationId xmlns:p14="http://schemas.microsoft.com/office/powerpoint/2010/main" val="34253694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811671-FD54-4918-911B-21240B42AA43}"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65E6D5-B7D7-4946-A20C-287D1A317801}" type="slidenum">
              <a:rPr lang="en-US" altLang="en-US"/>
              <a:pPr>
                <a:defRPr/>
              </a:pPr>
              <a:t>‹#›</a:t>
            </a:fld>
            <a:endParaRPr lang="en-US" altLang="en-US"/>
          </a:p>
        </p:txBody>
      </p:sp>
    </p:spTree>
    <p:extLst>
      <p:ext uri="{BB962C8B-B14F-4D97-AF65-F5344CB8AC3E}">
        <p14:creationId xmlns:p14="http://schemas.microsoft.com/office/powerpoint/2010/main" val="3771172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566FF5-2E97-4A24-954B-107B305C96E5}" type="datetimeFigureOut">
              <a:rPr lang="en-US" altLang="en-US"/>
              <a:pPr>
                <a:defRPr/>
              </a:pPr>
              <a:t>4/16/2016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12DE39A-4934-4BE9-BB4C-B009D1B343DE}" type="slidenum">
              <a:rPr lang="en-US" altLang="en-US"/>
              <a:pPr>
                <a:defRPr/>
              </a:pPr>
              <a:t>‹#›</a:t>
            </a:fld>
            <a:endParaRPr lang="en-US" altLang="en-US"/>
          </a:p>
        </p:txBody>
      </p:sp>
    </p:spTree>
    <p:extLst>
      <p:ext uri="{BB962C8B-B14F-4D97-AF65-F5344CB8AC3E}">
        <p14:creationId xmlns:p14="http://schemas.microsoft.com/office/powerpoint/2010/main" val="1439518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0AF03-D850-4A47-AFC7-B780680E809D}"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817559A-5A7C-442C-A843-A8999512FA14}" type="slidenum">
              <a:rPr lang="en-US" altLang="en-US"/>
              <a:pPr>
                <a:defRPr/>
              </a:pPr>
              <a:t>‹#›</a:t>
            </a:fld>
            <a:endParaRPr lang="en-US" altLang="en-US"/>
          </a:p>
        </p:txBody>
      </p:sp>
    </p:spTree>
    <p:extLst>
      <p:ext uri="{BB962C8B-B14F-4D97-AF65-F5344CB8AC3E}">
        <p14:creationId xmlns:p14="http://schemas.microsoft.com/office/powerpoint/2010/main" val="1976288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A52DEB-60B7-45E2-BA41-982356722D38}" type="datetimeFigureOut">
              <a:rPr lang="en-US" altLang="en-US"/>
              <a:pPr>
                <a:defRPr/>
              </a:pPr>
              <a:t>4/16/2016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B46C7C1-DC4B-416C-B5F2-404893197611}" type="slidenum">
              <a:rPr lang="en-US" altLang="en-US"/>
              <a:pPr>
                <a:defRPr/>
              </a:pPr>
              <a:t>‹#›</a:t>
            </a:fld>
            <a:endParaRPr lang="en-US" altLang="en-US"/>
          </a:p>
        </p:txBody>
      </p:sp>
    </p:spTree>
    <p:extLst>
      <p:ext uri="{BB962C8B-B14F-4D97-AF65-F5344CB8AC3E}">
        <p14:creationId xmlns:p14="http://schemas.microsoft.com/office/powerpoint/2010/main" val="1417853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B50F713-B453-4459-B5AD-3357BE954F85}" type="datetimeFigureOut">
              <a:rPr lang="en-US"/>
              <a:pPr>
                <a:defRPr/>
              </a:pPr>
              <a:t>4/16/2016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BC79BEC7-4AFB-4092-8FA9-1DC05B208B33}" type="slidenum">
              <a:rPr lang="en-US" altLang="en-US"/>
              <a:pPr/>
              <a:t>‹#›</a:t>
            </a:fld>
            <a:endParaRPr lang="en-US" altLang="en-US"/>
          </a:p>
        </p:txBody>
      </p:sp>
    </p:spTree>
    <p:extLst>
      <p:ext uri="{BB962C8B-B14F-4D97-AF65-F5344CB8AC3E}">
        <p14:creationId xmlns:p14="http://schemas.microsoft.com/office/powerpoint/2010/main" val="103516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1051BF7-8EC4-43AC-A123-A5686B0D926F}" type="datetimeFigureOut">
              <a:rPr lang="en-US"/>
              <a:pPr>
                <a:defRPr/>
              </a:pPr>
              <a:t>4/16/2016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D79797C8-257F-4F83-824E-5E7B0E229E0B}" type="slidenum">
              <a:rPr lang="en-US" altLang="en-US"/>
              <a:pPr/>
              <a:t>‹#›</a:t>
            </a:fld>
            <a:endParaRPr lang="en-US" altLang="en-US"/>
          </a:p>
        </p:txBody>
      </p:sp>
    </p:spTree>
    <p:extLst>
      <p:ext uri="{BB962C8B-B14F-4D97-AF65-F5344CB8AC3E}">
        <p14:creationId xmlns:p14="http://schemas.microsoft.com/office/powerpoint/2010/main" val="3824930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FD775D9-44D2-4B3C-BFFE-144FC5122776}" type="datetimeFigureOut">
              <a:rPr lang="en-US"/>
              <a:pPr>
                <a:defRPr/>
              </a:pPr>
              <a:t>4/16/2016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6F615F3-36FD-4693-9619-4865BD15C282}" type="slidenum">
              <a:rPr lang="en-US" altLang="en-US"/>
              <a:pPr/>
              <a:t>‹#›</a:t>
            </a:fld>
            <a:endParaRPr lang="en-US" altLang="en-US"/>
          </a:p>
        </p:txBody>
      </p:sp>
    </p:spTree>
    <p:extLst>
      <p:ext uri="{BB962C8B-B14F-4D97-AF65-F5344CB8AC3E}">
        <p14:creationId xmlns:p14="http://schemas.microsoft.com/office/powerpoint/2010/main" val="2779993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C2FE7A-7A25-4439-8CB3-082954782EC5}" type="datetimeFigureOut">
              <a:rPr lang="en-US"/>
              <a:pPr>
                <a:defRPr/>
              </a:pPr>
              <a:t>4/16/2016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3D2EA33-4C11-444C-944D-19728C654EA6}" type="slidenum">
              <a:rPr lang="en-US" altLang="en-US"/>
              <a:pPr/>
              <a:t>‹#›</a:t>
            </a:fld>
            <a:endParaRPr lang="en-US" altLang="en-US"/>
          </a:p>
        </p:txBody>
      </p:sp>
    </p:spTree>
    <p:extLst>
      <p:ext uri="{BB962C8B-B14F-4D97-AF65-F5344CB8AC3E}">
        <p14:creationId xmlns:p14="http://schemas.microsoft.com/office/powerpoint/2010/main" val="622449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1D0630-FF55-4ED3-8638-F6BC1955D71C}" type="datetimeFigureOut">
              <a:rPr lang="en-US"/>
              <a:pPr>
                <a:defRPr/>
              </a:pPr>
              <a:t>4/16/2016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94EB417-A398-4803-B4E0-6E9B0C99B3EC}" type="slidenum">
              <a:rPr lang="en-US" altLang="en-US"/>
              <a:pPr/>
              <a:t>‹#›</a:t>
            </a:fld>
            <a:endParaRPr lang="en-US" altLang="en-US"/>
          </a:p>
        </p:txBody>
      </p:sp>
    </p:spTree>
    <p:extLst>
      <p:ext uri="{BB962C8B-B14F-4D97-AF65-F5344CB8AC3E}">
        <p14:creationId xmlns:p14="http://schemas.microsoft.com/office/powerpoint/2010/main" val="3245351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FCBEA0-147B-4CBC-8D72-61C4BB220826}" type="datetimeFigureOut">
              <a:rPr lang="en-US"/>
              <a:pPr>
                <a:defRPr/>
              </a:pPr>
              <a:t>4/16/2016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565B833E-52E4-41A1-8D66-8DE6AD9B1F3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ＭＳ Ｐゴシック" charset="-128"/>
              </a:defRPr>
            </a:lvl1pPr>
          </a:lstStyle>
          <a:p>
            <a:pPr>
              <a:defRPr/>
            </a:pPr>
            <a:fld id="{76D1DCF3-E4EE-4841-8D4D-83964A1C1DE9}" type="datetimeFigureOut">
              <a:rPr lang="en-US" altLang="en-US">
                <a:cs typeface="+mn-cs"/>
              </a:rPr>
              <a:pPr>
                <a:defRPr/>
              </a:pPr>
              <a:t>4/16/2016</a:t>
            </a:fld>
            <a:endParaRPr lang="en-US" altLang="en-US">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charset="0"/>
                <a:ea typeface="ＭＳ Ｐゴシック" charset="-128"/>
              </a:defRPr>
            </a:lvl1pPr>
          </a:lstStyle>
          <a:p>
            <a:pPr>
              <a:defRPr/>
            </a:pPr>
            <a:fld id="{F9FE4F07-FE39-4584-A089-B8D7A078E823}" type="slidenum">
              <a:rPr lang="en-US" altLang="en-US">
                <a:cs typeface="+mn-cs"/>
              </a:rPr>
              <a:pPr>
                <a:defRPr/>
              </a:pPr>
              <a:t>‹#›</a:t>
            </a:fld>
            <a:endParaRPr lang="en-US" altLang="en-US">
              <a:cs typeface="+mn-cs"/>
            </a:endParaRPr>
          </a:p>
        </p:txBody>
      </p:sp>
    </p:spTree>
    <p:extLst>
      <p:ext uri="{BB962C8B-B14F-4D97-AF65-F5344CB8AC3E}">
        <p14:creationId xmlns:p14="http://schemas.microsoft.com/office/powerpoint/2010/main" val="428690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charset="0"/>
                <a:ea typeface="ＭＳ Ｐゴシック" charset="-128"/>
              </a:defRPr>
            </a:lvl1pPr>
          </a:lstStyle>
          <a:p>
            <a:pPr>
              <a:defRPr/>
            </a:pPr>
            <a:fld id="{5EE5E8E2-8B44-4E1A-8F3E-80DE8D6D0433}" type="datetimeFigureOut">
              <a:rPr lang="en-US" altLang="en-US">
                <a:cs typeface="+mn-cs"/>
              </a:rPr>
              <a:pPr>
                <a:defRPr/>
              </a:pPr>
              <a:t>4/16/2016</a:t>
            </a:fld>
            <a:endParaRPr lang="en-US" altLang="en-US">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charset="0"/>
                <a:ea typeface="ＭＳ Ｐゴシック" charset="-128"/>
              </a:defRPr>
            </a:lvl1pPr>
          </a:lstStyle>
          <a:p>
            <a:pPr>
              <a:defRPr/>
            </a:pPr>
            <a:fld id="{489A9275-8779-4180-81A1-16DA5BB306A6}" type="slidenum">
              <a:rPr lang="en-US" altLang="en-US">
                <a:cs typeface="+mn-cs"/>
              </a:rPr>
              <a:pPr>
                <a:defRPr/>
              </a:pPr>
              <a:t>‹#›</a:t>
            </a:fld>
            <a:endParaRPr lang="en-US" altLang="en-US">
              <a:cs typeface="+mn-cs"/>
            </a:endParaRPr>
          </a:p>
        </p:txBody>
      </p:sp>
    </p:spTree>
    <p:extLst>
      <p:ext uri="{BB962C8B-B14F-4D97-AF65-F5344CB8AC3E}">
        <p14:creationId xmlns:p14="http://schemas.microsoft.com/office/powerpoint/2010/main" val="15992092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charset="0"/>
                <a:ea typeface="ＭＳ Ｐゴシック" charset="-128"/>
              </a:defRPr>
            </a:lvl1pPr>
          </a:lstStyle>
          <a:p>
            <a:pPr>
              <a:defRPr/>
            </a:pPr>
            <a:fld id="{1668DD4A-1E29-45DE-96B6-469DB78FDC49}" type="datetimeFigureOut">
              <a:rPr lang="en-US" altLang="en-US">
                <a:cs typeface="+mn-cs"/>
              </a:rPr>
              <a:pPr>
                <a:defRPr/>
              </a:pPr>
              <a:t>4/16/2016</a:t>
            </a:fld>
            <a:endParaRPr lang="en-US" altLang="en-US">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charset="0"/>
                <a:ea typeface="ＭＳ Ｐゴシック" charset="-128"/>
              </a:defRPr>
            </a:lvl1pPr>
          </a:lstStyle>
          <a:p>
            <a:pPr>
              <a:defRPr/>
            </a:pPr>
            <a:fld id="{E10AC091-C110-485C-BC5F-6AE18EEE8283}" type="slidenum">
              <a:rPr lang="en-US" altLang="en-US">
                <a:cs typeface="+mn-cs"/>
              </a:rPr>
              <a:pPr>
                <a:defRPr/>
              </a:pPr>
              <a:t>‹#›</a:t>
            </a:fld>
            <a:endParaRPr lang="en-US" altLang="en-US">
              <a:cs typeface="+mn-cs"/>
            </a:endParaRPr>
          </a:p>
        </p:txBody>
      </p:sp>
    </p:spTree>
    <p:extLst>
      <p:ext uri="{BB962C8B-B14F-4D97-AF65-F5344CB8AC3E}">
        <p14:creationId xmlns:p14="http://schemas.microsoft.com/office/powerpoint/2010/main" val="303989160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11.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4.xml"/><Relationship Id="rId5" Type="http://schemas.openxmlformats.org/officeDocument/2006/relationships/image" Target="../media/image13.tiff"/><Relationship Id="rId4" Type="http://schemas.openxmlformats.org/officeDocument/2006/relationships/image" Target="../media/image12.tif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7.tiff"/><Relationship Id="rId5" Type="http://schemas.openxmlformats.org/officeDocument/2006/relationships/image" Target="../media/image16.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4"/>
          <p:cNvSpPr txBox="1">
            <a:spLocks noChangeArrowheads="1"/>
          </p:cNvSpPr>
          <p:nvPr/>
        </p:nvSpPr>
        <p:spPr bwMode="auto">
          <a:xfrm>
            <a:off x="242888" y="1082675"/>
            <a:ext cx="88249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s-VE" sz="1800" dirty="0" smtClean="0">
                <a:latin typeface="Arial" panose="020B0604020202020204" pitchFamily="34" charset="0"/>
              </a:rPr>
              <a:t>Three strong to major earthquakes have occurred in Japan, including two foreshocks</a:t>
            </a:r>
            <a:r>
              <a:rPr lang="en-US" altLang="es-VE" sz="1800" dirty="0">
                <a:latin typeface="Arial" panose="020B0604020202020204" pitchFamily="34" charset="0"/>
              </a:rPr>
              <a:t> </a:t>
            </a:r>
            <a:r>
              <a:rPr lang="en-US" altLang="es-VE" sz="1800" dirty="0" smtClean="0">
                <a:latin typeface="Arial" panose="020B0604020202020204" pitchFamily="34" charset="0"/>
              </a:rPr>
              <a:t>of M </a:t>
            </a:r>
            <a:r>
              <a:rPr lang="en-US" altLang="es-VE" sz="1800" dirty="0">
                <a:latin typeface="Arial" panose="020B0604020202020204" pitchFamily="34" charset="0"/>
              </a:rPr>
              <a:t>6.2 and </a:t>
            </a:r>
            <a:r>
              <a:rPr lang="en-US" altLang="es-VE" sz="1800" dirty="0" smtClean="0">
                <a:latin typeface="Arial" panose="020B0604020202020204" pitchFamily="34" charset="0"/>
              </a:rPr>
              <a:t>M 6.0 on April 14</a:t>
            </a:r>
            <a:r>
              <a:rPr lang="en-US" altLang="es-VE" sz="1800" baseline="30000" dirty="0" smtClean="0">
                <a:latin typeface="Arial" panose="020B0604020202020204" pitchFamily="34" charset="0"/>
              </a:rPr>
              <a:t>th</a:t>
            </a:r>
            <a:r>
              <a:rPr lang="en-US" altLang="es-VE" sz="1800" dirty="0" smtClean="0">
                <a:latin typeface="Arial" panose="020B0604020202020204" pitchFamily="34" charset="0"/>
              </a:rPr>
              <a:t> and a M 7.0 early Saturday morning local time.  The foreshocks caused severe shaking in the region and resulted in 9 </a:t>
            </a:r>
            <a:r>
              <a:rPr lang="en-US" altLang="es-VE" sz="1800" dirty="0">
                <a:latin typeface="Arial" panose="020B0604020202020204" pitchFamily="34" charset="0"/>
              </a:rPr>
              <a:t>reported fatalities </a:t>
            </a:r>
            <a:r>
              <a:rPr lang="en-US" altLang="es-VE" sz="1800" dirty="0" smtClean="0">
                <a:latin typeface="Arial" panose="020B0604020202020204" pitchFamily="34" charset="0"/>
              </a:rPr>
              <a:t>and more </a:t>
            </a:r>
            <a:r>
              <a:rPr lang="en-US" altLang="es-VE" sz="1800" dirty="0">
                <a:latin typeface="Arial" panose="020B0604020202020204" pitchFamily="34" charset="0"/>
              </a:rPr>
              <a:t>than 1000 injuries</a:t>
            </a:r>
            <a:r>
              <a:rPr lang="en-US" altLang="es-VE" sz="1800" dirty="0" smtClean="0">
                <a:latin typeface="Arial" panose="020B0604020202020204" pitchFamily="34" charset="0"/>
              </a:rPr>
              <a:t>.  Early reports indicate that 32 </a:t>
            </a:r>
            <a:r>
              <a:rPr lang="en-US" altLang="es-VE" sz="1800" dirty="0">
                <a:latin typeface="Arial" panose="020B0604020202020204" pitchFamily="34" charset="0"/>
              </a:rPr>
              <a:t>people have died in the </a:t>
            </a:r>
            <a:r>
              <a:rPr lang="en-US" altLang="es-VE" sz="1800" dirty="0" smtClean="0">
                <a:latin typeface="Arial" panose="020B0604020202020204" pitchFamily="34" charset="0"/>
              </a:rPr>
              <a:t>M 7.0 earthquake.</a:t>
            </a:r>
            <a:endParaRPr lang="en-US" altLang="es-VE" sz="1800" dirty="0">
              <a:latin typeface="Arial" panose="020B0604020202020204" pitchFamily="34" charset="0"/>
            </a:endParaRPr>
          </a:p>
        </p:txBody>
      </p:sp>
      <p:sp>
        <p:nvSpPr>
          <p:cNvPr id="3080" name="TextBox 8"/>
          <p:cNvSpPr txBox="1">
            <a:spLocks noChangeArrowheads="1"/>
          </p:cNvSpPr>
          <p:nvPr/>
        </p:nvSpPr>
        <p:spPr bwMode="auto">
          <a:xfrm>
            <a:off x="252413" y="3124200"/>
            <a:ext cx="2351087"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1400" dirty="0"/>
              <a:t>Resident houses are seen destroyed after an earthquake in </a:t>
            </a:r>
            <a:r>
              <a:rPr lang="en-US" sz="1400" dirty="0" err="1"/>
              <a:t>Mashiki</a:t>
            </a:r>
            <a:r>
              <a:rPr lang="en-US" sz="1400" dirty="0"/>
              <a:t>, Kumamoto prefecture, southern Japan, </a:t>
            </a:r>
            <a:r>
              <a:rPr lang="en-US" sz="1400" dirty="0" smtClean="0"/>
              <a:t>Saturday, </a:t>
            </a:r>
            <a:r>
              <a:rPr lang="en-US" sz="1400" dirty="0"/>
              <a:t>April </a:t>
            </a:r>
            <a:r>
              <a:rPr lang="en-US" sz="1400" dirty="0" smtClean="0"/>
              <a:t>16, </a:t>
            </a:r>
            <a:r>
              <a:rPr lang="en-US" sz="1400" dirty="0"/>
              <a:t>2016. Powerful earthquakes a day apart shook southern Japan, trapping many beneath flattened homes and sending thousands to seek shelter in gymnasiums and hotel lobbies. </a:t>
            </a:r>
            <a:endParaRPr lang="en-US" sz="1400" dirty="0" smtClean="0"/>
          </a:p>
          <a:p>
            <a:pPr eaLnBrk="1" hangingPunct="1">
              <a:spcBef>
                <a:spcPct val="0"/>
              </a:spcBef>
              <a:buFontTx/>
              <a:buNone/>
            </a:pPr>
            <a:endParaRPr lang="en-US" sz="1400" dirty="0"/>
          </a:p>
          <a:p>
            <a:pPr eaLnBrk="1" hangingPunct="1">
              <a:spcBef>
                <a:spcPct val="0"/>
              </a:spcBef>
              <a:buFontTx/>
              <a:buNone/>
            </a:pPr>
            <a:r>
              <a:rPr lang="it-IT" sz="1400" dirty="0"/>
              <a:t>(Yusuke Ogata/Kyodo News via AP)</a:t>
            </a:r>
            <a:endParaRPr lang="en-US" altLang="en-US" sz="1800" dirty="0">
              <a:latin typeface="Arial" panose="020B0604020202020204" pitchFamily="34" charset="0"/>
            </a:endParaRPr>
          </a:p>
        </p:txBody>
      </p:sp>
      <p:pic>
        <p:nvPicPr>
          <p:cNvPr id="10242" name="Picture 2" descr="Japan Earthquak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3513" y="2651880"/>
            <a:ext cx="6161087" cy="3910846"/>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0514520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7"/>
          <p:cNvSpPr txBox="1">
            <a:spLocks noChangeArrowheads="1"/>
          </p:cNvSpPr>
          <p:nvPr/>
        </p:nvSpPr>
        <p:spPr bwMode="auto">
          <a:xfrm>
            <a:off x="292100" y="1108770"/>
            <a:ext cx="86995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600" dirty="0" smtClean="0">
                <a:latin typeface="Arial" charset="0"/>
              </a:rPr>
              <a:t>The focal mechanism </a:t>
            </a:r>
            <a:r>
              <a:rPr lang="en-US" sz="1600" dirty="0">
                <a:latin typeface="Arial" charset="0"/>
              </a:rPr>
              <a:t>for the earthquake </a:t>
            </a:r>
            <a:r>
              <a:rPr lang="en-US" sz="1600" dirty="0" smtClean="0">
                <a:latin typeface="Arial" charset="0"/>
              </a:rPr>
              <a:t>indicates this was a strike-slip fault.  Slip </a:t>
            </a:r>
            <a:r>
              <a:rPr lang="en-US" sz="1600" dirty="0">
                <a:latin typeface="Arial" charset="0"/>
              </a:rPr>
              <a:t>occurred on either a </a:t>
            </a:r>
            <a:r>
              <a:rPr lang="en-US" sz="1600" dirty="0" smtClean="0">
                <a:latin typeface="Arial" charset="0"/>
              </a:rPr>
              <a:t>left ­</a:t>
            </a:r>
            <a:r>
              <a:rPr lang="en-US" sz="1600" dirty="0">
                <a:latin typeface="Arial" charset="0"/>
              </a:rPr>
              <a:t>lateral fault </a:t>
            </a:r>
            <a:r>
              <a:rPr lang="en-US" sz="1600" dirty="0" smtClean="0">
                <a:latin typeface="Arial" charset="0"/>
              </a:rPr>
              <a:t>striking to </a:t>
            </a:r>
            <a:r>
              <a:rPr lang="en-US" sz="1600" dirty="0">
                <a:latin typeface="Arial" charset="0"/>
              </a:rPr>
              <a:t>the northwest, or on a </a:t>
            </a:r>
            <a:r>
              <a:rPr lang="en-US" sz="1600" dirty="0" smtClean="0">
                <a:latin typeface="Arial" charset="0"/>
              </a:rPr>
              <a:t>right ­</a:t>
            </a:r>
            <a:r>
              <a:rPr lang="en-US" sz="1600" dirty="0">
                <a:latin typeface="Arial" charset="0"/>
              </a:rPr>
              <a:t>lateral fault striking </a:t>
            </a:r>
            <a:r>
              <a:rPr lang="en-US" sz="1600" dirty="0" smtClean="0">
                <a:latin typeface="Arial" charset="0"/>
              </a:rPr>
              <a:t>northeast.  The northeast-southwest orientation of the aftershock distribution speaks strongly that the fault plane is oriented in that direction and the earthquake was caused by right-lateral strike-slip motion on a NE-SW oriented fault plane.</a:t>
            </a:r>
          </a:p>
          <a:p>
            <a:pPr eaLnBrk="1" hangingPunct="1"/>
            <a:endParaRPr lang="en-US" sz="1600" dirty="0">
              <a:latin typeface="Arial" charset="0"/>
            </a:endParaRPr>
          </a:p>
          <a:p>
            <a:pPr eaLnBrk="1" hangingPunct="1"/>
            <a:r>
              <a:rPr lang="en-US" sz="1600" dirty="0" smtClean="0">
                <a:latin typeface="Arial" charset="0"/>
              </a:rPr>
              <a:t>According to the USGS, while </a:t>
            </a:r>
            <a:r>
              <a:rPr lang="en-US" sz="1600" dirty="0">
                <a:latin typeface="Arial" charset="0"/>
              </a:rPr>
              <a:t>the </a:t>
            </a:r>
            <a:r>
              <a:rPr lang="en-US" sz="1600" dirty="0" smtClean="0">
                <a:latin typeface="Arial" charset="0"/>
              </a:rPr>
              <a:t>earthquake occurred </a:t>
            </a:r>
            <a:r>
              <a:rPr lang="en-US" sz="1600" dirty="0">
                <a:latin typeface="Arial" charset="0"/>
              </a:rPr>
              <a:t>several hundred kilometers northwest of the Ryukyu </a:t>
            </a:r>
            <a:r>
              <a:rPr lang="en-US" sz="1600" dirty="0" smtClean="0">
                <a:latin typeface="Arial" charset="0"/>
              </a:rPr>
              <a:t>Trench </a:t>
            </a:r>
            <a:r>
              <a:rPr lang="en-US" sz="1600" dirty="0">
                <a:latin typeface="Arial" charset="0"/>
              </a:rPr>
              <a:t>where </a:t>
            </a:r>
            <a:r>
              <a:rPr lang="en-US" sz="1600" dirty="0" smtClean="0">
                <a:latin typeface="Arial" charset="0"/>
              </a:rPr>
              <a:t>the Philippine </a:t>
            </a:r>
            <a:r>
              <a:rPr lang="en-US" sz="1600" dirty="0">
                <a:latin typeface="Arial" charset="0"/>
              </a:rPr>
              <a:t>Sea </a:t>
            </a:r>
            <a:r>
              <a:rPr lang="en-US" sz="1600" dirty="0" smtClean="0">
                <a:latin typeface="Arial" charset="0"/>
              </a:rPr>
              <a:t>Plate </a:t>
            </a:r>
            <a:r>
              <a:rPr lang="en-US" sz="1600" dirty="0">
                <a:latin typeface="Arial" charset="0"/>
              </a:rPr>
              <a:t>begins its northwestward subduction beneath Japan and </a:t>
            </a:r>
            <a:r>
              <a:rPr lang="en-US" sz="1600" dirty="0" smtClean="0">
                <a:latin typeface="Arial" charset="0"/>
              </a:rPr>
              <a:t>the Eurasian Plate</a:t>
            </a:r>
            <a:r>
              <a:rPr lang="en-US" sz="1600" dirty="0">
                <a:latin typeface="Arial" charset="0"/>
              </a:rPr>
              <a:t>, the shallow depth and faulting mechanism of this earthquake indicate </a:t>
            </a:r>
            <a:r>
              <a:rPr lang="en-US" sz="1600" dirty="0" smtClean="0">
                <a:latin typeface="Arial" charset="0"/>
              </a:rPr>
              <a:t>it occurred </a:t>
            </a:r>
            <a:r>
              <a:rPr lang="en-US" sz="1600" dirty="0">
                <a:latin typeface="Arial" charset="0"/>
              </a:rPr>
              <a:t>on a crustal fault within the </a:t>
            </a:r>
            <a:r>
              <a:rPr lang="en-US" sz="1600" dirty="0" smtClean="0">
                <a:latin typeface="Arial" charset="0"/>
              </a:rPr>
              <a:t>overriding Eurasian </a:t>
            </a:r>
            <a:r>
              <a:rPr lang="en-US" sz="1600" dirty="0">
                <a:latin typeface="Arial" charset="0"/>
              </a:rPr>
              <a:t>P</a:t>
            </a:r>
            <a:r>
              <a:rPr lang="en-US" sz="1600" dirty="0" smtClean="0">
                <a:latin typeface="Arial" charset="0"/>
              </a:rPr>
              <a:t>late.</a:t>
            </a:r>
            <a:endParaRPr lang="en-US" altLang="en-US" sz="1600" dirty="0"/>
          </a:p>
        </p:txBody>
      </p:sp>
      <p:sp>
        <p:nvSpPr>
          <p:cNvPr id="13" name="Rectangle 12"/>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1"/>
          <p:cNvSpPr txBox="1">
            <a:spLocks noChangeArrowheads="1"/>
          </p:cNvSpPr>
          <p:nvPr/>
        </p:nvSpPr>
        <p:spPr bwMode="auto">
          <a:xfrm>
            <a:off x="304800" y="6477000"/>
            <a:ext cx="37099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1400" i="1">
                <a:latin typeface="Arial" charset="0"/>
              </a:rPr>
              <a:t>USGS Centroid Moment Tensor Solution</a:t>
            </a:r>
            <a:endParaRPr lang="en-US" sz="1800" i="1">
              <a:latin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9388" y="4070783"/>
            <a:ext cx="4518072" cy="218674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826" y="4045383"/>
            <a:ext cx="3027936" cy="2295771"/>
          </a:xfrm>
          <a:prstGeom prst="rect">
            <a:avLst/>
          </a:prstGeom>
        </p:spPr>
      </p:pic>
      <p:sp>
        <p:nvSpPr>
          <p:cNvPr id="16"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3">
            <a:extLst>
              <a:ext uri="{28A0092B-C50C-407E-A947-70E740481C1C}">
                <a14:useLocalDpi xmlns:a14="http://schemas.microsoft.com/office/drawing/2010/main" val="0"/>
              </a:ext>
            </a:extLst>
          </a:blip>
          <a:srcRect t="2963" b="5386"/>
          <a:stretch>
            <a:fillRect/>
          </a:stretch>
        </p:blipFill>
        <p:spPr bwMode="auto">
          <a:xfrm>
            <a:off x="250825" y="2057400"/>
            <a:ext cx="8686800"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solidFill>
                <a:prstClr val="white"/>
              </a:solidFill>
            </a:endParaRPr>
          </a:p>
        </p:txBody>
      </p:sp>
      <p:pic>
        <p:nvPicPr>
          <p:cNvPr id="14339" name="Picture 1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p:cNvSpPr txBox="1">
            <a:spLocks noChangeArrowheads="1"/>
          </p:cNvSpPr>
          <p:nvPr/>
        </p:nvSpPr>
        <p:spPr bwMode="auto">
          <a:xfrm>
            <a:off x="1165225" y="2168525"/>
            <a:ext cx="70104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smtClean="0">
                <a:solidFill>
                  <a:prstClr val="black"/>
                </a:solidFill>
                <a:latin typeface="Arial" panose="020B0604020202020204" pitchFamily="34" charset="0"/>
                <a:cs typeface="+mn-cs"/>
              </a:rPr>
              <a:t>Following the earthquake, it </a:t>
            </a:r>
            <a:r>
              <a:rPr lang="en-US" altLang="en-US" sz="1400" dirty="0" smtClean="0">
                <a:latin typeface="Arial" panose="020B0604020202020204" pitchFamily="34" charset="0"/>
                <a:cs typeface="+mn-cs"/>
              </a:rPr>
              <a:t>took 11 minutes and 56 seconds </a:t>
            </a:r>
            <a:r>
              <a:rPr lang="en-US" altLang="en-US" sz="1400" dirty="0" smtClean="0">
                <a:solidFill>
                  <a:prstClr val="black"/>
                </a:solidFill>
                <a:latin typeface="Arial" panose="020B0604020202020204" pitchFamily="34" charset="0"/>
                <a:cs typeface="+mn-cs"/>
              </a:rPr>
              <a:t>for the compressional </a:t>
            </a:r>
            <a:br>
              <a:rPr lang="en-US" altLang="en-US" sz="1400" dirty="0" smtClean="0">
                <a:solidFill>
                  <a:prstClr val="black"/>
                </a:solidFill>
                <a:latin typeface="Arial" panose="020B0604020202020204" pitchFamily="34" charset="0"/>
                <a:cs typeface="+mn-cs"/>
              </a:rPr>
            </a:br>
            <a:r>
              <a:rPr lang="en-US" altLang="en-US" sz="1400" dirty="0" smtClean="0">
                <a:solidFill>
                  <a:prstClr val="black"/>
                </a:solidFill>
                <a:latin typeface="Arial" panose="020B0604020202020204" pitchFamily="34" charset="0"/>
                <a:cs typeface="+mn-cs"/>
              </a:rPr>
              <a:t>P waves to travel a curved path through the mantle to Portland, Oregon.</a:t>
            </a:r>
          </a:p>
        </p:txBody>
      </p:sp>
      <p:sp>
        <p:nvSpPr>
          <p:cNvPr id="14341" name="TextBox 5"/>
          <p:cNvSpPr txBox="1">
            <a:spLocks noChangeArrowheads="1"/>
          </p:cNvSpPr>
          <p:nvPr/>
        </p:nvSpPr>
        <p:spPr bwMode="auto">
          <a:xfrm>
            <a:off x="1066800" y="2667000"/>
            <a:ext cx="6934199"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smtClean="0">
                <a:solidFill>
                  <a:prstClr val="black"/>
                </a:solidFill>
                <a:latin typeface="Arial" panose="020B0604020202020204" pitchFamily="34" charset="0"/>
                <a:cs typeface="+mn-cs"/>
              </a:rPr>
              <a:t>PP waves are compressional waves that bounce off the Earth</a:t>
            </a:r>
            <a:r>
              <a:rPr lang="ja-JP" altLang="en-US" sz="1400" dirty="0" smtClean="0">
                <a:solidFill>
                  <a:prstClr val="black"/>
                </a:solidFill>
                <a:latin typeface="Arial" panose="020B0604020202020204" pitchFamily="34" charset="0"/>
                <a:cs typeface="+mn-cs"/>
              </a:rPr>
              <a:t>’</a:t>
            </a:r>
            <a:r>
              <a:rPr lang="en-US" altLang="ja-JP" sz="1400" dirty="0" smtClean="0">
                <a:solidFill>
                  <a:prstClr val="black"/>
                </a:solidFill>
                <a:latin typeface="Arial" panose="020B0604020202020204" pitchFamily="34" charset="0"/>
                <a:cs typeface="+mn-cs"/>
              </a:rPr>
              <a:t>s surface halfway between the earthquake and the station and take 14 minutes 50 seconds to arrive. </a:t>
            </a:r>
            <a:endParaRPr lang="en-US" altLang="en-US" sz="1400" dirty="0" smtClean="0">
              <a:solidFill>
                <a:prstClr val="black"/>
              </a:solidFill>
              <a:latin typeface="Arial" panose="020B0604020202020204" pitchFamily="34" charset="0"/>
              <a:cs typeface="+mn-cs"/>
            </a:endParaRPr>
          </a:p>
        </p:txBody>
      </p:sp>
      <p:sp>
        <p:nvSpPr>
          <p:cNvPr id="14342" name="TextBox 7"/>
          <p:cNvSpPr txBox="1">
            <a:spLocks noChangeArrowheads="1"/>
          </p:cNvSpPr>
          <p:nvPr/>
        </p:nvSpPr>
        <p:spPr bwMode="auto">
          <a:xfrm>
            <a:off x="196850" y="1250156"/>
            <a:ext cx="83058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smtClean="0">
                <a:solidFill>
                  <a:prstClr val="black"/>
                </a:solidFill>
                <a:latin typeface="Arial" panose="020B0604020202020204" pitchFamily="34" charset="0"/>
                <a:cs typeface="+mn-cs"/>
              </a:rPr>
              <a:t>The record of the earthquake on the University of Portland seismometer (UPOR) is illustrated below. Portland is 8587 km (5336 miles, 77.36°) from the location of this earthquake. </a:t>
            </a:r>
          </a:p>
        </p:txBody>
      </p:sp>
      <p:sp>
        <p:nvSpPr>
          <p:cNvPr id="14343" name="TextBox 6"/>
          <p:cNvSpPr txBox="1">
            <a:spLocks noChangeArrowheads="1"/>
          </p:cNvSpPr>
          <p:nvPr/>
        </p:nvSpPr>
        <p:spPr bwMode="auto">
          <a:xfrm>
            <a:off x="3817938" y="5283200"/>
            <a:ext cx="46847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smtClean="0">
                <a:solidFill>
                  <a:prstClr val="black"/>
                </a:solidFill>
                <a:latin typeface="Arial" panose="020B0604020202020204" pitchFamily="34" charset="0"/>
                <a:cs typeface="+mn-cs"/>
              </a:rPr>
              <a:t>Surface waves traveled the 8587 km (5336 miles) along the perimeter of the Earth from the earthquake to the recording station.  </a:t>
            </a:r>
          </a:p>
        </p:txBody>
      </p:sp>
      <p:sp>
        <p:nvSpPr>
          <p:cNvPr id="14344" name="TextBox 2"/>
          <p:cNvSpPr txBox="1">
            <a:spLocks noChangeArrowheads="1"/>
          </p:cNvSpPr>
          <p:nvPr/>
        </p:nvSpPr>
        <p:spPr bwMode="auto">
          <a:xfrm>
            <a:off x="1546225" y="3505200"/>
            <a:ext cx="320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1600" smtClean="0">
                <a:solidFill>
                  <a:prstClr val="black"/>
                </a:solidFill>
                <a:cs typeface="+mn-cs"/>
              </a:rPr>
              <a:t>P</a:t>
            </a:r>
          </a:p>
        </p:txBody>
      </p:sp>
      <p:sp>
        <p:nvSpPr>
          <p:cNvPr id="14345" name="TextBox 11"/>
          <p:cNvSpPr txBox="1">
            <a:spLocks noChangeArrowheads="1"/>
          </p:cNvSpPr>
          <p:nvPr/>
        </p:nvSpPr>
        <p:spPr bwMode="auto">
          <a:xfrm>
            <a:off x="1790700" y="3689350"/>
            <a:ext cx="4572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1600" smtClean="0">
                <a:solidFill>
                  <a:prstClr val="black"/>
                </a:solidFill>
                <a:cs typeface="+mn-cs"/>
              </a:rPr>
              <a:t>PP</a:t>
            </a:r>
          </a:p>
        </p:txBody>
      </p:sp>
      <p:sp>
        <p:nvSpPr>
          <p:cNvPr id="14346" name="TextBox 4"/>
          <p:cNvSpPr txBox="1">
            <a:spLocks noChangeArrowheads="1"/>
          </p:cNvSpPr>
          <p:nvPr/>
        </p:nvSpPr>
        <p:spPr bwMode="auto">
          <a:xfrm>
            <a:off x="2536825" y="3810000"/>
            <a:ext cx="55245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1600" smtClean="0">
                <a:solidFill>
                  <a:prstClr val="black"/>
                </a:solidFill>
                <a:cs typeface="+mn-cs"/>
              </a:rPr>
              <a:t>S    </a:t>
            </a:r>
          </a:p>
        </p:txBody>
      </p:sp>
      <p:sp>
        <p:nvSpPr>
          <p:cNvPr id="14349" name="TextBox 9"/>
          <p:cNvSpPr txBox="1">
            <a:spLocks noChangeArrowheads="1"/>
          </p:cNvSpPr>
          <p:nvPr/>
        </p:nvSpPr>
        <p:spPr bwMode="auto">
          <a:xfrm>
            <a:off x="2917825" y="3200400"/>
            <a:ext cx="548640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smtClean="0">
                <a:solidFill>
                  <a:prstClr val="black"/>
                </a:solidFill>
                <a:latin typeface="Arial" panose="020B0604020202020204" pitchFamily="34" charset="0"/>
                <a:cs typeface="+mn-cs"/>
              </a:rPr>
              <a:t>S waves are shear waves that follow the same path through the mantle as P waves.  S waves</a:t>
            </a:r>
            <a:r>
              <a:rPr lang="en-US" altLang="en-US" sz="1400" dirty="0" smtClean="0">
                <a:solidFill>
                  <a:srgbClr val="000000"/>
                </a:solidFill>
                <a:latin typeface="Arial" panose="020B0604020202020204" pitchFamily="34" charset="0"/>
                <a:cs typeface="+mn-cs"/>
              </a:rPr>
              <a:t> </a:t>
            </a:r>
            <a:r>
              <a:rPr lang="en-US" altLang="en-US" sz="1400" dirty="0" smtClean="0">
                <a:latin typeface="Arial" panose="020B0604020202020204" pitchFamily="34" charset="0"/>
                <a:cs typeface="+mn-cs"/>
              </a:rPr>
              <a:t>took 21 minutes and 48 </a:t>
            </a:r>
            <a:r>
              <a:rPr lang="en-US" altLang="en-US" sz="1400" dirty="0" smtClean="0">
                <a:solidFill>
                  <a:srgbClr val="000000"/>
                </a:solidFill>
                <a:latin typeface="Arial" panose="020B0604020202020204" pitchFamily="34" charset="0"/>
                <a:cs typeface="+mn-cs"/>
              </a:rPr>
              <a:t>seconds </a:t>
            </a:r>
            <a:r>
              <a:rPr lang="en-US" altLang="en-US" sz="1400" dirty="0" smtClean="0">
                <a:solidFill>
                  <a:prstClr val="black"/>
                </a:solidFill>
                <a:latin typeface="Arial" panose="020B0604020202020204" pitchFamily="34" charset="0"/>
                <a:cs typeface="+mn-cs"/>
              </a:rPr>
              <a:t>to travel from the earthquake to Portland.</a:t>
            </a:r>
          </a:p>
        </p:txBody>
      </p:sp>
      <p:sp>
        <p:nvSpPr>
          <p:cNvPr id="7" name="TextBox 6"/>
          <p:cNvSpPr txBox="1"/>
          <p:nvPr/>
        </p:nvSpPr>
        <p:spPr>
          <a:xfrm>
            <a:off x="4349750" y="4402138"/>
            <a:ext cx="2073275" cy="368300"/>
          </a:xfrm>
          <a:prstGeom prst="rect">
            <a:avLst/>
          </a:prstGeom>
          <a:noFill/>
        </p:spPr>
        <p:txBody>
          <a:bodyPr>
            <a:spAutoFit/>
          </a:bodyPr>
          <a:lstStyle/>
          <a:p>
            <a:pPr eaLnBrk="0" hangingPunct="0">
              <a:defRPr/>
            </a:pPr>
            <a:r>
              <a:rPr lang="en-US" altLang="en-US" spc="200" dirty="0">
                <a:solidFill>
                  <a:prstClr val="black"/>
                </a:solidFill>
                <a:latin typeface="Arial" charset="0"/>
                <a:ea typeface="ＭＳ Ｐゴシック" charset="-128"/>
                <a:cs typeface="+mn-cs"/>
              </a:rPr>
              <a:t>Surface waves</a:t>
            </a:r>
            <a:endParaRPr lang="en-US" spc="200" dirty="0">
              <a:solidFill>
                <a:prstClr val="black"/>
              </a:solidFill>
              <a:latin typeface="Arial" charset="0"/>
              <a:ea typeface="ＭＳ Ｐゴシック" charset="-128"/>
              <a:cs typeface="+mn-cs"/>
            </a:endParaRPr>
          </a:p>
        </p:txBody>
      </p:sp>
      <p:sp>
        <p:nvSpPr>
          <p:cNvPr id="17"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2" name="Rectangle 1"/>
          <p:cNvSpPr/>
          <p:nvPr/>
        </p:nvSpPr>
        <p:spPr>
          <a:xfrm>
            <a:off x="7848600" y="2168525"/>
            <a:ext cx="990600" cy="1108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488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363" name="TextBox 9"/>
          <p:cNvSpPr txBox="1">
            <a:spLocks noChangeArrowheads="1"/>
          </p:cNvSpPr>
          <p:nvPr/>
        </p:nvSpPr>
        <p:spPr bwMode="auto">
          <a:xfrm>
            <a:off x="709749" y="1676400"/>
            <a:ext cx="7859713"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solidFill>
                  <a:srgbClr val="393996"/>
                </a:solidFill>
                <a:latin typeface="Arial" panose="020B0604020202020204" pitchFamily="34" charset="0"/>
                <a:ea typeface="ＭＳ Ｐゴシック" panose="020B0600070205080204" pitchFamily="34" charset="-128"/>
              </a:rPr>
              <a:t>Teachable Moments are a service of</a:t>
            </a:r>
            <a:endParaRPr lang="en-US" altLang="en-US" sz="1800" dirty="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algn="ctr" eaLnBrk="1" hangingPunct="1">
              <a:spcBef>
                <a:spcPct val="0"/>
              </a:spcBef>
              <a:buFontTx/>
              <a:buNone/>
            </a:pPr>
            <a:r>
              <a:rPr lang="en-US" altLang="en-US" sz="1800" dirty="0" smtClean="0">
                <a:latin typeface="Arial" panose="020B0604020202020204" pitchFamily="34" charset="0"/>
                <a:ea typeface="ＭＳ Ｐゴシック" panose="020B0600070205080204" pitchFamily="34" charset="-128"/>
              </a:rPr>
              <a:t>The Incorporated Research Institutions for Seismology</a:t>
            </a:r>
          </a:p>
          <a:p>
            <a:pPr algn="ctr" eaLnBrk="1" hangingPunct="1">
              <a:spcBef>
                <a:spcPct val="0"/>
              </a:spcBef>
              <a:buFontTx/>
              <a:buNone/>
            </a:pPr>
            <a:r>
              <a:rPr lang="en-US" altLang="en-US" sz="1800" dirty="0" smtClean="0">
                <a:latin typeface="Arial" panose="020B0604020202020204" pitchFamily="34" charset="0"/>
                <a:ea typeface="ＭＳ Ｐゴシック" panose="020B0600070205080204" pitchFamily="34" charset="-128"/>
              </a:rPr>
              <a:t> </a:t>
            </a:r>
            <a:r>
              <a:rPr lang="en-US" altLang="en-US" sz="1800" dirty="0">
                <a:latin typeface="Arial" panose="020B0604020202020204" pitchFamily="34" charset="0"/>
                <a:ea typeface="ＭＳ Ｐゴシック" panose="020B0600070205080204" pitchFamily="34" charset="-128"/>
              </a:rPr>
              <a:t>Education &amp; Public Outreach </a:t>
            </a:r>
          </a:p>
          <a:p>
            <a:pPr algn="ctr" eaLnBrk="1" hangingPunct="1">
              <a:spcBef>
                <a:spcPct val="0"/>
              </a:spcBef>
              <a:buFontTx/>
              <a:buNone/>
            </a:pPr>
            <a:r>
              <a:rPr lang="en-US" altLang="en-US" sz="1800" dirty="0">
                <a:latin typeface="Arial" panose="020B0604020202020204" pitchFamily="34" charset="0"/>
                <a:ea typeface="ＭＳ Ｐゴシック" panose="020B0600070205080204" pitchFamily="34" charset="-128"/>
              </a:rPr>
              <a:t>and </a:t>
            </a:r>
          </a:p>
          <a:p>
            <a:pPr algn="ctr" eaLnBrk="1" hangingPunct="1">
              <a:spcBef>
                <a:spcPct val="0"/>
              </a:spcBef>
              <a:buFontTx/>
              <a:buNone/>
            </a:pPr>
            <a:r>
              <a:rPr lang="en-US" altLang="en-US" sz="1800" dirty="0">
                <a:latin typeface="Arial" panose="020B0604020202020204" pitchFamily="34" charset="0"/>
                <a:ea typeface="ＭＳ Ｐゴシック" panose="020B0600070205080204" pitchFamily="34" charset="-128"/>
              </a:rPr>
              <a:t>The University of Portland </a:t>
            </a:r>
            <a:endParaRPr lang="en-US" altLang="en-US" sz="1800" dirty="0" smtClean="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smtClean="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smtClean="0">
              <a:latin typeface="Arial" panose="020B0604020202020204" pitchFamily="34" charset="0"/>
              <a:ea typeface="ＭＳ Ｐゴシック" panose="020B0600070205080204" pitchFamily="34" charset="-128"/>
            </a:endParaRPr>
          </a:p>
          <a:p>
            <a:pPr algn="ctr" eaLnBrk="1" hangingPunct="1">
              <a:spcBef>
                <a:spcPct val="0"/>
              </a:spcBef>
              <a:buFontTx/>
              <a:buNone/>
            </a:pPr>
            <a:r>
              <a:rPr lang="en-US" altLang="en-US" sz="1800" dirty="0" smtClean="0">
                <a:latin typeface="Arial" panose="020B0604020202020204" pitchFamily="34" charset="0"/>
                <a:ea typeface="ＭＳ Ｐゴシック" panose="020B0600070205080204" pitchFamily="34" charset="-128"/>
              </a:rPr>
              <a:t>Please send feedback to tkb@iris.edu</a:t>
            </a:r>
            <a:endParaRPr lang="en-US" altLang="en-US" sz="1800" dirty="0">
              <a:latin typeface="Arial" panose="020B0604020202020204" pitchFamily="34" charset="0"/>
              <a:ea typeface="ＭＳ Ｐゴシック" panose="020B0600070205080204" pitchFamily="34" charset="-128"/>
            </a:endParaRPr>
          </a:p>
        </p:txBody>
      </p:sp>
      <p:pic>
        <p:nvPicPr>
          <p:cNvPr id="15364"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0300" y="5181600"/>
            <a:ext cx="27051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238" y="5334000"/>
            <a:ext cx="14605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98888" y="54006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264475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4"/>
          <p:cNvSpPr txBox="1">
            <a:spLocks noChangeArrowheads="1"/>
          </p:cNvSpPr>
          <p:nvPr/>
        </p:nvSpPr>
        <p:spPr bwMode="auto">
          <a:xfrm>
            <a:off x="242888" y="1082675"/>
            <a:ext cx="867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s-VE" sz="1800" dirty="0">
                <a:latin typeface="Arial" panose="020B0604020202020204" pitchFamily="34" charset="0"/>
              </a:rPr>
              <a:t>The earthquakes </a:t>
            </a:r>
            <a:r>
              <a:rPr lang="en-US" altLang="es-VE" sz="1800" dirty="0" smtClean="0">
                <a:latin typeface="Arial" panose="020B0604020202020204" pitchFamily="34" charset="0"/>
              </a:rPr>
              <a:t>have </a:t>
            </a:r>
            <a:r>
              <a:rPr lang="en-US" altLang="es-VE" sz="1800" dirty="0">
                <a:latin typeface="Arial" panose="020B0604020202020204" pitchFamily="34" charset="0"/>
              </a:rPr>
              <a:t>caused extensive damage, overturning cars, splitting roads and triggering a landslide</a:t>
            </a:r>
            <a:r>
              <a:rPr lang="en-US" altLang="es-VE" sz="1800" dirty="0" smtClean="0">
                <a:latin typeface="Arial" panose="020B0604020202020204" pitchFamily="34" charset="0"/>
              </a:rPr>
              <a:t>. </a:t>
            </a:r>
            <a:r>
              <a:rPr lang="en-US" altLang="es-VE" sz="1800" dirty="0">
                <a:latin typeface="Arial" panose="020B0604020202020204" pitchFamily="34" charset="0"/>
              </a:rPr>
              <a:t>These earthquakes were shallow </a:t>
            </a:r>
            <a:r>
              <a:rPr lang="en-US" altLang="es-VE" sz="1800" dirty="0" smtClean="0">
                <a:latin typeface="Arial" panose="020B0604020202020204" pitchFamily="34" charset="0"/>
              </a:rPr>
              <a:t>(~10 </a:t>
            </a:r>
            <a:r>
              <a:rPr lang="en-US" altLang="es-VE" sz="1800" dirty="0">
                <a:latin typeface="Arial" panose="020B0604020202020204" pitchFamily="34" charset="0"/>
              </a:rPr>
              <a:t>km) underneath the city of Kumamoto </a:t>
            </a:r>
            <a:r>
              <a:rPr lang="en-US" altLang="es-VE" sz="1800" dirty="0" smtClean="0">
                <a:latin typeface="Arial" panose="020B0604020202020204" pitchFamily="34" charset="0"/>
              </a:rPr>
              <a:t>(~ </a:t>
            </a:r>
            <a:r>
              <a:rPr lang="en-US" altLang="es-VE" sz="1800" dirty="0">
                <a:latin typeface="Arial" panose="020B0604020202020204" pitchFamily="34" charset="0"/>
              </a:rPr>
              <a:t>population 700,000</a:t>
            </a:r>
            <a:r>
              <a:rPr lang="en-US" altLang="es-VE" sz="1800" dirty="0" smtClean="0">
                <a:latin typeface="Arial" panose="020B0604020202020204" pitchFamily="34" charset="0"/>
              </a:rPr>
              <a:t>).  Shallower earthquakes result in more motion at the surface than do deeper earthquakes.  Early </a:t>
            </a:r>
            <a:r>
              <a:rPr lang="en-US" altLang="es-VE" sz="1800" dirty="0">
                <a:latin typeface="Arial" panose="020B0604020202020204" pitchFamily="34" charset="0"/>
              </a:rPr>
              <a:t>estimates report that over 92,000 people have been evacuated</a:t>
            </a:r>
            <a:r>
              <a:rPr lang="en-US" altLang="es-VE" sz="1800" dirty="0" smtClean="0">
                <a:latin typeface="Arial" panose="020B0604020202020204" pitchFamily="34" charset="0"/>
              </a:rPr>
              <a:t>.</a:t>
            </a:r>
            <a:endParaRPr lang="en-US" altLang="es-VE" sz="1800" dirty="0">
              <a:latin typeface="Arial" panose="020B0604020202020204" pitchFamily="34" charset="0"/>
            </a:endParaRPr>
          </a:p>
        </p:txBody>
      </p:sp>
      <p:sp>
        <p:nvSpPr>
          <p:cNvPr id="8"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1" name="TextBox 10"/>
          <p:cNvSpPr txBox="1">
            <a:spLocks noChangeArrowheads="1"/>
          </p:cNvSpPr>
          <p:nvPr/>
        </p:nvSpPr>
        <p:spPr bwMode="auto">
          <a:xfrm>
            <a:off x="269949" y="2932708"/>
            <a:ext cx="20574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1400" dirty="0"/>
              <a:t>Buildings are collapsed by a landslide caused by an earthquake in </a:t>
            </a:r>
            <a:r>
              <a:rPr lang="en-US" sz="1400" dirty="0" err="1"/>
              <a:t>Minamiaso</a:t>
            </a:r>
            <a:r>
              <a:rPr lang="en-US" sz="1400" dirty="0"/>
              <a:t> village, Kumamoto prefecture, Japan, </a:t>
            </a:r>
            <a:r>
              <a:rPr lang="en-US" sz="1400" dirty="0" smtClean="0"/>
              <a:t>Saturday, </a:t>
            </a:r>
            <a:r>
              <a:rPr lang="en-US" sz="1400" dirty="0"/>
              <a:t>April </a:t>
            </a:r>
            <a:r>
              <a:rPr lang="en-US" sz="1400" dirty="0" smtClean="0"/>
              <a:t>16, 2016 (local time).  The </a:t>
            </a:r>
            <a:r>
              <a:rPr lang="en-US" sz="1400" dirty="0"/>
              <a:t>powerful earthquake struck southwestern Japan early </a:t>
            </a:r>
            <a:r>
              <a:rPr lang="en-US" sz="1400" dirty="0" smtClean="0"/>
              <a:t>Saturday, </a:t>
            </a:r>
            <a:r>
              <a:rPr lang="en-US" sz="1400" dirty="0"/>
              <a:t>barely 24 hours after a smaller quake hit the same region</a:t>
            </a:r>
            <a:r>
              <a:rPr lang="en-US" sz="1400" dirty="0" smtClean="0"/>
              <a:t>.</a:t>
            </a:r>
            <a:r>
              <a:rPr lang="en-US" sz="1400" dirty="0"/>
              <a:t> </a:t>
            </a:r>
            <a:endParaRPr lang="en-US" sz="1400" dirty="0" smtClean="0"/>
          </a:p>
          <a:p>
            <a:pPr eaLnBrk="1" hangingPunct="1">
              <a:spcBef>
                <a:spcPct val="0"/>
              </a:spcBef>
              <a:buFontTx/>
              <a:buNone/>
            </a:pPr>
            <a:endParaRPr lang="en-US" sz="1400" dirty="0"/>
          </a:p>
          <a:p>
            <a:pPr eaLnBrk="1" hangingPunct="1">
              <a:spcBef>
                <a:spcPct val="0"/>
              </a:spcBef>
              <a:buFontTx/>
              <a:buNone/>
            </a:pPr>
            <a:r>
              <a:rPr lang="en-US" sz="1400" dirty="0" smtClean="0"/>
              <a:t>(</a:t>
            </a:r>
            <a:r>
              <a:rPr lang="en-US" sz="1400" dirty="0"/>
              <a:t>Kyodo News via AP</a:t>
            </a:r>
            <a:r>
              <a:rPr lang="en-US" sz="1400" dirty="0" smtClean="0"/>
              <a:t>)</a:t>
            </a:r>
            <a:endParaRPr lang="en-US" altLang="en-US" sz="1800" dirty="0">
              <a:latin typeface="Arial" panose="020B0604020202020204" pitchFamily="34" charset="0"/>
            </a:endParaRPr>
          </a:p>
        </p:txBody>
      </p:sp>
      <p:pic>
        <p:nvPicPr>
          <p:cNvPr id="2052" name="Picture 4" descr="Japan Earthquak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9827" y="2546230"/>
            <a:ext cx="6512718" cy="4083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8670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tor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91319" y="3581400"/>
            <a:ext cx="4572000" cy="2571750"/>
          </a:xfrm>
          <a:prstGeom prst="rect">
            <a:avLst/>
          </a:prstGeom>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4"/>
          <p:cNvSpPr txBox="1">
            <a:spLocks noChangeArrowheads="1"/>
          </p:cNvSpPr>
          <p:nvPr/>
        </p:nvSpPr>
        <p:spPr bwMode="auto">
          <a:xfrm>
            <a:off x="242888" y="1082675"/>
            <a:ext cx="47863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s-VE" sz="1800" dirty="0">
                <a:latin typeface="Arial" panose="020B0604020202020204" pitchFamily="34" charset="0"/>
              </a:rPr>
              <a:t>Heavy rains were expected through Sunday adding to the complexity of recovery efforts.  The weather, together with the aftershocks, contribute to the threat of additional landslides.</a:t>
            </a:r>
          </a:p>
        </p:txBody>
      </p:sp>
      <p:sp>
        <p:nvSpPr>
          <p:cNvPr id="13"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74685" y="1082675"/>
            <a:ext cx="3770640" cy="2498725"/>
          </a:xfrm>
          <a:prstGeom prst="rect">
            <a:avLst/>
          </a:prstGeom>
        </p:spPr>
      </p:pic>
      <p:sp>
        <p:nvSpPr>
          <p:cNvPr id="12" name="TextBox 15"/>
          <p:cNvSpPr txBox="1">
            <a:spLocks noChangeArrowheads="1"/>
          </p:cNvSpPr>
          <p:nvPr/>
        </p:nvSpPr>
        <p:spPr bwMode="auto">
          <a:xfrm>
            <a:off x="5262325" y="4453513"/>
            <a:ext cx="36703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smtClean="0">
                <a:latin typeface="Arial" panose="020B0604020202020204" pitchFamily="34" charset="0"/>
                <a:ea typeface="ＭＳ Ｐゴシック" panose="020B0600070205080204" pitchFamily="34" charset="-128"/>
              </a:rPr>
              <a:t>This animation shows satellite imagery from the </a:t>
            </a:r>
            <a:r>
              <a:rPr lang="en-US" altLang="en-US" sz="1400" dirty="0" err="1" smtClean="0">
                <a:latin typeface="Arial" panose="020B0604020202020204" pitchFamily="34" charset="0"/>
                <a:ea typeface="ＭＳ Ｐゴシック" panose="020B0600070205080204" pitchFamily="34" charset="-128"/>
              </a:rPr>
              <a:t>Himawari</a:t>
            </a:r>
            <a:r>
              <a:rPr lang="en-US" altLang="en-US" sz="1400" dirty="0" smtClean="0">
                <a:latin typeface="Arial" panose="020B0604020202020204" pitchFamily="34" charset="0"/>
                <a:ea typeface="ＭＳ Ｐゴシック" panose="020B0600070205080204" pitchFamily="34" charset="-128"/>
              </a:rPr>
              <a:t> series of geostationary meteorological satellites looped from shortly after the earthquake for the following 24 hours.</a:t>
            </a:r>
          </a:p>
          <a:p>
            <a:pPr eaLnBrk="1" hangingPunct="1">
              <a:spcBef>
                <a:spcPct val="0"/>
              </a:spcBef>
              <a:buFontTx/>
              <a:buNone/>
            </a:pPr>
            <a:endParaRPr lang="en-US" altLang="en-US" sz="1400" dirty="0">
              <a:latin typeface="Arial" panose="020B0604020202020204" pitchFamily="34" charset="0"/>
              <a:ea typeface="ＭＳ Ｐゴシック" panose="020B0600070205080204" pitchFamily="34" charset="-128"/>
            </a:endParaRPr>
          </a:p>
          <a:p>
            <a:pPr>
              <a:spcBef>
                <a:spcPct val="0"/>
              </a:spcBef>
              <a:buNone/>
            </a:pPr>
            <a:r>
              <a:rPr lang="en-US" altLang="en-US" sz="1400" dirty="0">
                <a:latin typeface="Arial" panose="020B0604020202020204" pitchFamily="34" charset="0"/>
                <a:ea typeface="ＭＳ Ｐゴシック" panose="020B0600070205080204" pitchFamily="34" charset="-128"/>
              </a:rPr>
              <a:t>Animation courtesy of the Japan Meteorological Agency </a:t>
            </a:r>
          </a:p>
          <a:p>
            <a:pPr eaLnBrk="1" hangingPunct="1">
              <a:spcBef>
                <a:spcPct val="0"/>
              </a:spcBef>
              <a:buFontTx/>
              <a:buNone/>
            </a:pPr>
            <a:endParaRPr lang="en-US" altLang="en-US" sz="1400" dirty="0">
              <a:latin typeface="Arial" panose="020B0604020202020204" pitchFamily="34" charset="0"/>
              <a:ea typeface="ＭＳ Ｐゴシック" panose="020B0600070205080204" pitchFamily="34" charset="-128"/>
            </a:endParaRPr>
          </a:p>
        </p:txBody>
      </p:sp>
      <p:sp>
        <p:nvSpPr>
          <p:cNvPr id="6" name="5-Point Star 5"/>
          <p:cNvSpPr/>
          <p:nvPr/>
        </p:nvSpPr>
        <p:spPr>
          <a:xfrm>
            <a:off x="2523006" y="5029200"/>
            <a:ext cx="180864" cy="148805"/>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99250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13"/>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a:latin typeface="Arial" panose="020B0604020202020204" pitchFamily="34" charset="0"/>
                <a:ea typeface="ＭＳ Ｐゴシック" panose="020B0600070205080204" pitchFamily="34" charset="-128"/>
              </a:rPr>
              <a:t>Modified Mercalli Intensity</a:t>
            </a:r>
          </a:p>
        </p:txBody>
      </p:sp>
      <p:sp>
        <p:nvSpPr>
          <p:cNvPr id="5125" name="TextBox 14"/>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latin typeface="Arial" panose="020B0604020202020204" pitchFamily="34" charset="0"/>
                <a:ea typeface="ＭＳ Ｐゴシック" panose="020B0600070205080204" pitchFamily="34" charset="-128"/>
              </a:rPr>
              <a:t>Perceived </a:t>
            </a:r>
          </a:p>
          <a:p>
            <a:pPr algn="ctr" eaLnBrk="1" hangingPunct="1">
              <a:spcBef>
                <a:spcPct val="0"/>
              </a:spcBef>
              <a:spcAft>
                <a:spcPts val="600"/>
              </a:spcAft>
              <a:buFontTx/>
              <a:buNone/>
            </a:pPr>
            <a:r>
              <a:rPr lang="en-US" altLang="en-US" sz="1400" b="1">
                <a:latin typeface="Arial" panose="020B0604020202020204" pitchFamily="34" charset="0"/>
                <a:ea typeface="ＭＳ Ｐゴシック" panose="020B0600070205080204" pitchFamily="34" charset="-128"/>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ea typeface="ＭＳ Ｐゴシック" panose="020B0600070205080204" pitchFamily="34" charset="-128"/>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ea typeface="ＭＳ Ｐゴシック" panose="020B0600070205080204" pitchFamily="34" charset="-128"/>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ea typeface="ＭＳ Ｐゴシック" panose="020B0600070205080204" pitchFamily="34" charset="-128"/>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ea typeface="ＭＳ Ｐゴシック" panose="020B0600070205080204" pitchFamily="34" charset="-128"/>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ea typeface="ＭＳ Ｐゴシック" panose="020B0600070205080204" pitchFamily="34" charset="-128"/>
              </a:rPr>
              <a:t>Strong</a:t>
            </a:r>
          </a:p>
          <a:p>
            <a:pPr algn="ctr" eaLnBrk="1" hangingPunct="1">
              <a:spcBef>
                <a:spcPct val="0"/>
              </a:spcBef>
              <a:spcAft>
                <a:spcPts val="400"/>
              </a:spcAft>
              <a:buFontTx/>
              <a:buNone/>
            </a:pPr>
            <a:r>
              <a:rPr lang="en-US" altLang="en-US" sz="1400">
                <a:latin typeface="Arial" panose="020B0604020202020204" pitchFamily="34" charset="0"/>
                <a:ea typeface="ＭＳ Ｐゴシック" panose="020B0600070205080204" pitchFamily="34" charset="-128"/>
              </a:rPr>
              <a:t>Moderate</a:t>
            </a:r>
          </a:p>
          <a:p>
            <a:pPr algn="ctr" eaLnBrk="1" hangingPunct="1">
              <a:spcBef>
                <a:spcPct val="0"/>
              </a:spcBef>
              <a:spcAft>
                <a:spcPts val="400"/>
              </a:spcAft>
              <a:buFontTx/>
              <a:buNone/>
            </a:pPr>
            <a:r>
              <a:rPr lang="en-US" altLang="en-US" sz="1400">
                <a:latin typeface="Arial" panose="020B0604020202020204" pitchFamily="34" charset="0"/>
                <a:ea typeface="ＭＳ Ｐゴシック" panose="020B0600070205080204" pitchFamily="34" charset="-128"/>
              </a:rPr>
              <a:t>Light</a:t>
            </a:r>
          </a:p>
          <a:p>
            <a:pPr algn="ctr" eaLnBrk="1" hangingPunct="1">
              <a:spcBef>
                <a:spcPct val="0"/>
              </a:spcBef>
              <a:spcAft>
                <a:spcPts val="400"/>
              </a:spcAft>
              <a:buFontTx/>
              <a:buNone/>
            </a:pPr>
            <a:r>
              <a:rPr lang="en-US" altLang="en-US" sz="1400">
                <a:latin typeface="Arial" panose="020B0604020202020204" pitchFamily="34" charset="0"/>
                <a:ea typeface="ＭＳ Ｐゴシック" panose="020B0600070205080204" pitchFamily="34" charset="-128"/>
              </a:rPr>
              <a:t>Weak</a:t>
            </a:r>
          </a:p>
          <a:p>
            <a:pPr algn="ctr" eaLnBrk="1" hangingPunct="1">
              <a:spcBef>
                <a:spcPct val="0"/>
              </a:spcBef>
              <a:spcAft>
                <a:spcPts val="400"/>
              </a:spcAft>
              <a:buFontTx/>
              <a:buNone/>
            </a:pPr>
            <a:r>
              <a:rPr lang="en-US" altLang="en-US" sz="1400">
                <a:latin typeface="Arial" panose="020B0604020202020204" pitchFamily="34" charset="0"/>
                <a:ea typeface="ＭＳ Ｐゴシック" panose="020B0600070205080204" pitchFamily="34" charset="-128"/>
              </a:rPr>
              <a:t>Not Felt</a:t>
            </a:r>
          </a:p>
          <a:p>
            <a:pPr eaLnBrk="1" hangingPunct="1">
              <a:spcBef>
                <a:spcPct val="0"/>
              </a:spcBef>
              <a:buFontTx/>
              <a:buNone/>
            </a:pPr>
            <a:endParaRPr lang="en-US" altLang="en-US" sz="1800">
              <a:latin typeface="Arial" panose="020B0604020202020204" pitchFamily="34" charset="0"/>
              <a:ea typeface="ＭＳ Ｐゴシック" panose="020B0600070205080204" pitchFamily="34" charset="-128"/>
            </a:endParaRPr>
          </a:p>
        </p:txBody>
      </p:sp>
      <p:sp>
        <p:nvSpPr>
          <p:cNvPr id="5126" name="TextBox 15"/>
          <p:cNvSpPr txBox="1">
            <a:spLocks noChangeArrowheads="1"/>
          </p:cNvSpPr>
          <p:nvPr/>
        </p:nvSpPr>
        <p:spPr bwMode="auto">
          <a:xfrm>
            <a:off x="4611688" y="6321623"/>
            <a:ext cx="437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ea typeface="ＭＳ Ｐゴシック" panose="020B0600070205080204" pitchFamily="34" charset="-128"/>
              </a:rPr>
              <a:t>USGS Estimated Shaking </a:t>
            </a:r>
            <a:r>
              <a:rPr lang="en-US" altLang="en-US" sz="1400" dirty="0" smtClean="0">
                <a:latin typeface="Arial" panose="020B0604020202020204" pitchFamily="34" charset="0"/>
                <a:ea typeface="ＭＳ Ｐゴシック" panose="020B0600070205080204" pitchFamily="34" charset="-128"/>
              </a:rPr>
              <a:t>Intensity</a:t>
            </a:r>
            <a:endParaRPr lang="en-US" altLang="en-US" sz="1400" dirty="0">
              <a:latin typeface="Arial" panose="020B0604020202020204" pitchFamily="34" charset="0"/>
              <a:ea typeface="ＭＳ Ｐゴシック" panose="020B0600070205080204" pitchFamily="34" charset="-128"/>
            </a:endParaRPr>
          </a:p>
        </p:txBody>
      </p:sp>
      <p:sp>
        <p:nvSpPr>
          <p:cNvPr id="5127" name="TextBox 15"/>
          <p:cNvSpPr txBox="1">
            <a:spLocks noChangeArrowheads="1"/>
          </p:cNvSpPr>
          <p:nvPr/>
        </p:nvSpPr>
        <p:spPr bwMode="auto">
          <a:xfrm>
            <a:off x="242888" y="1206500"/>
            <a:ext cx="2957512"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ea typeface="ＭＳ Ｐゴシック" panose="020B0600070205080204" pitchFamily="34" charset="-128"/>
              </a:rPr>
              <a:t>The Modified-</a:t>
            </a:r>
            <a:r>
              <a:rPr lang="en-US" altLang="en-US" sz="1600" dirty="0" err="1">
                <a:latin typeface="Arial" panose="020B0604020202020204" pitchFamily="34" charset="0"/>
                <a:ea typeface="ＭＳ Ｐゴシック" panose="020B0600070205080204" pitchFamily="34" charset="-128"/>
              </a:rPr>
              <a:t>Mercalli</a:t>
            </a:r>
            <a:r>
              <a:rPr lang="en-US" altLang="en-US" sz="1600" dirty="0">
                <a:latin typeface="Arial" panose="020B0604020202020204" pitchFamily="34" charset="0"/>
                <a:ea typeface="ＭＳ Ｐゴシック" panose="020B0600070205080204" pitchFamily="34" charset="-128"/>
              </a:rPr>
              <a:t> Intensity scale is a twelve-stage scale, from I to XII, that indicates the severity of ground shaking. </a:t>
            </a:r>
          </a:p>
          <a:p>
            <a:pPr eaLnBrk="1" hangingPunct="1">
              <a:spcBef>
                <a:spcPct val="0"/>
              </a:spcBef>
              <a:buFontTx/>
              <a:buNone/>
            </a:pPr>
            <a:endParaRPr lang="en-US" altLang="en-US" sz="1600" dirty="0">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s-VE" sz="1600" dirty="0" smtClean="0">
                <a:latin typeface="Arial" panose="020B0604020202020204" pitchFamily="34" charset="0"/>
                <a:ea typeface="ＭＳ Ｐゴシック" panose="020B0600070205080204" pitchFamily="34" charset="-128"/>
              </a:rPr>
              <a:t>This region has experienced severe to violent shaking from three earthquakes in two days.</a:t>
            </a:r>
            <a:endParaRPr lang="en-US" altLang="es-VE" sz="1600" dirty="0">
              <a:latin typeface="Arial" panose="020B0604020202020204" pitchFamily="34" charset="0"/>
              <a:ea typeface="ＭＳ Ｐゴシック" panose="020B0600070205080204" pitchFamily="34" charset="-128"/>
            </a:endParaRPr>
          </a:p>
        </p:txBody>
      </p:sp>
      <p:pic>
        <p:nvPicPr>
          <p:cNvPr id="5128" name="Picture 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5"/>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ea typeface="ＭＳ Ｐゴシック" panose="020B0600070205080204" pitchFamily="34" charset="-128"/>
              </a:rPr>
              <a:t>Image courtesy of the US Geological Survey</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0463" y="1280869"/>
            <a:ext cx="5291138" cy="5060215"/>
          </a:xfrm>
          <a:prstGeom prst="rect">
            <a:avLst/>
          </a:prstGeom>
        </p:spPr>
      </p:pic>
      <p:sp>
        <p:nvSpPr>
          <p:cNvPr id="21"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928490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15"/>
          <p:cNvSpPr txBox="1">
            <a:spLocks noChangeArrowheads="1"/>
          </p:cNvSpPr>
          <p:nvPr/>
        </p:nvSpPr>
        <p:spPr bwMode="auto">
          <a:xfrm>
            <a:off x="5076825" y="533400"/>
            <a:ext cx="38862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eaLnBrk="1" hangingPunct="1"/>
            <a:r>
              <a:rPr lang="en-US" sz="1400" i="1"/>
              <a:t>USGS PAGER </a:t>
            </a:r>
          </a:p>
          <a:p>
            <a:pPr algn="r" eaLnBrk="1" hangingPunct="1"/>
            <a:r>
              <a:rPr lang="en-US" sz="1400" i="1"/>
              <a:t>Population Exposed to Earthquake Shaking</a:t>
            </a:r>
          </a:p>
        </p:txBody>
      </p:sp>
      <p:pic>
        <p:nvPicPr>
          <p:cNvPr id="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5"/>
          <p:cNvSpPr txBox="1">
            <a:spLocks noChangeArrowheads="1"/>
          </p:cNvSpPr>
          <p:nvPr/>
        </p:nvSpPr>
        <p:spPr bwMode="auto">
          <a:xfrm>
            <a:off x="4924425" y="6505575"/>
            <a:ext cx="40386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eaLnBrk="1" hangingPunct="1"/>
            <a:r>
              <a:rPr lang="en-US" sz="1200" i="1" dirty="0"/>
              <a:t>Image courtesy of the US Geological Survey</a:t>
            </a:r>
          </a:p>
        </p:txBody>
      </p:sp>
      <p:sp>
        <p:nvSpPr>
          <p:cNvPr id="13" name="TextBox 18"/>
          <p:cNvSpPr txBox="1">
            <a:spLocks noChangeArrowheads="1"/>
          </p:cNvSpPr>
          <p:nvPr/>
        </p:nvSpPr>
        <p:spPr bwMode="auto">
          <a:xfrm>
            <a:off x="228600" y="1139825"/>
            <a:ext cx="4648200"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1600" dirty="0">
                <a:latin typeface="Arial" charset="0"/>
              </a:rPr>
              <a:t>The USGS PAGER map shows the population exposed to different Modified </a:t>
            </a:r>
            <a:r>
              <a:rPr lang="en-US" sz="1600" dirty="0" err="1">
                <a:latin typeface="Arial" charset="0"/>
              </a:rPr>
              <a:t>Mercalli</a:t>
            </a:r>
            <a:r>
              <a:rPr lang="en-US" sz="1600" dirty="0">
                <a:latin typeface="Arial" charset="0"/>
              </a:rPr>
              <a:t> Intensity (MMI) levels. </a:t>
            </a:r>
          </a:p>
          <a:p>
            <a:pPr eaLnBrk="1" hangingPunct="1"/>
            <a:endParaRPr lang="en-US" sz="1600" dirty="0">
              <a:latin typeface="Arial" charset="0"/>
            </a:endParaRPr>
          </a:p>
          <a:p>
            <a:pPr eaLnBrk="1" hangingPunct="1"/>
            <a:r>
              <a:rPr lang="en-US" sz="1600" dirty="0">
                <a:latin typeface="Arial" charset="0"/>
              </a:rPr>
              <a:t>The USGS </a:t>
            </a:r>
            <a:r>
              <a:rPr lang="en-US" sz="1600" dirty="0" smtClean="0">
                <a:latin typeface="Arial" charset="0"/>
              </a:rPr>
              <a:t>estimates </a:t>
            </a:r>
            <a:r>
              <a:rPr lang="en-US" sz="1600" dirty="0">
                <a:latin typeface="Arial" charset="0"/>
              </a:rPr>
              <a:t>that </a:t>
            </a:r>
            <a:r>
              <a:rPr lang="en-US" sz="1600" dirty="0" smtClean="0">
                <a:latin typeface="Arial" charset="0"/>
              </a:rPr>
              <a:t>716,000 people experienced violent shaking from this earthquake.</a:t>
            </a:r>
            <a:endParaRPr lang="en-US" sz="1600" dirty="0">
              <a:latin typeface="Arial" charset="0"/>
            </a:endParaRPr>
          </a:p>
        </p:txBody>
      </p:sp>
      <p:sp>
        <p:nvSpPr>
          <p:cNvPr id="17" name="TextBox 20"/>
          <p:cNvSpPr txBox="1">
            <a:spLocks noChangeArrowheads="1"/>
          </p:cNvSpPr>
          <p:nvPr/>
        </p:nvSpPr>
        <p:spPr bwMode="auto">
          <a:xfrm>
            <a:off x="4343400" y="5272297"/>
            <a:ext cx="4637088"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r" eaLnBrk="1" hangingPunct="1"/>
            <a:r>
              <a:rPr lang="en-US" sz="1400" dirty="0">
                <a:latin typeface="Arial" charset="0"/>
              </a:rPr>
              <a:t>The color coded contour lines outline regions of MMI intensity.  The total population exposure to a given MMI value is obtained by summing the population between the contour lines. The estimated population exposure to each MMI Intensity is shown in the table below.</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1" y="1065962"/>
            <a:ext cx="4051300" cy="419384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346" y="2742636"/>
            <a:ext cx="2943636" cy="4039164"/>
          </a:xfrm>
          <a:prstGeom prst="rect">
            <a:avLst/>
          </a:prstGeom>
        </p:spPr>
      </p:pic>
      <p:sp>
        <p:nvSpPr>
          <p:cNvPr id="14"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51495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5100" y="1879600"/>
            <a:ext cx="89027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solidFill>
                <a:prstClr val="white"/>
              </a:solidFill>
            </a:endParaRPr>
          </a:p>
        </p:txBody>
      </p:sp>
      <p:pic>
        <p:nvPicPr>
          <p:cNvPr id="14339" name="Picture 1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7"/>
          <p:cNvSpPr>
            <a:spLocks noChangeArrowheads="1"/>
          </p:cNvSpPr>
          <p:nvPr/>
        </p:nvSpPr>
        <p:spPr bwMode="auto">
          <a:xfrm>
            <a:off x="4800600" y="6477000"/>
            <a:ext cx="4271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0" hangingPunct="0">
              <a:spcBef>
                <a:spcPct val="0"/>
              </a:spcBef>
              <a:buFontTx/>
              <a:buNone/>
            </a:pPr>
            <a:r>
              <a:rPr lang="en-US" altLang="en-US" sz="1400" i="1" smtClean="0">
                <a:solidFill>
                  <a:prstClr val="black"/>
                </a:solidFill>
                <a:latin typeface="Arial" panose="020B0604020202020204" pitchFamily="34" charset="0"/>
                <a:cs typeface="+mn-cs"/>
              </a:rPr>
              <a:t>Image courtesy of the US Geological Survey</a:t>
            </a:r>
          </a:p>
        </p:txBody>
      </p:sp>
      <p:sp>
        <p:nvSpPr>
          <p:cNvPr id="14341" name="TextBox 5"/>
          <p:cNvSpPr txBox="1">
            <a:spLocks noChangeArrowheads="1"/>
          </p:cNvSpPr>
          <p:nvPr/>
        </p:nvSpPr>
        <p:spPr bwMode="auto">
          <a:xfrm>
            <a:off x="338138" y="1081087"/>
            <a:ext cx="87296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smtClean="0">
                <a:solidFill>
                  <a:prstClr val="black"/>
                </a:solidFill>
                <a:latin typeface="Arial" panose="020B0604020202020204" pitchFamily="34" charset="0"/>
                <a:cs typeface="+mn-cs"/>
              </a:rPr>
              <a:t>The plate tectonic map below shows rates of motion between the Pacific, Philippine, and Eurasian plates.  In the region of Kyushu Island, the Philippine Plate </a:t>
            </a:r>
            <a:r>
              <a:rPr lang="en-US" altLang="en-US" sz="1600" dirty="0" err="1" smtClean="0">
                <a:solidFill>
                  <a:prstClr val="black"/>
                </a:solidFill>
                <a:latin typeface="Arial" panose="020B0604020202020204" pitchFamily="34" charset="0"/>
                <a:cs typeface="+mn-cs"/>
              </a:rPr>
              <a:t>subducts</a:t>
            </a:r>
            <a:r>
              <a:rPr lang="en-US" altLang="en-US" sz="1600" dirty="0" smtClean="0">
                <a:solidFill>
                  <a:prstClr val="black"/>
                </a:solidFill>
                <a:latin typeface="Arial" panose="020B0604020202020204" pitchFamily="34" charset="0"/>
                <a:cs typeface="+mn-cs"/>
              </a:rPr>
              <a:t> beneath the Eurasian Plate at a rate of about 5 cm/yr. </a:t>
            </a:r>
            <a:endParaRPr lang="en-US" altLang="en-US" sz="1800" dirty="0" smtClean="0">
              <a:solidFill>
                <a:prstClr val="black"/>
              </a:solidFill>
              <a:latin typeface="Arial" panose="020B0604020202020204" pitchFamily="34" charset="0"/>
              <a:cs typeface="+mn-cs"/>
            </a:endParaRPr>
          </a:p>
        </p:txBody>
      </p:sp>
      <p:pic>
        <p:nvPicPr>
          <p:cNvPr id="14342" name="Picture 2" descr="USGS Legend.tiff"/>
          <p:cNvPicPr>
            <a:picLocks noChangeAspect="1"/>
          </p:cNvPicPr>
          <p:nvPr/>
        </p:nvPicPr>
        <p:blipFill>
          <a:blip r:embed="rId5">
            <a:extLst>
              <a:ext uri="{28A0092B-C50C-407E-A947-70E740481C1C}">
                <a14:useLocalDpi xmlns:a14="http://schemas.microsoft.com/office/drawing/2010/main" val="0"/>
              </a:ext>
            </a:extLst>
          </a:blip>
          <a:srcRect l="5861" t="3699" r="5310" b="20218"/>
          <a:stretch>
            <a:fillRect/>
          </a:stretch>
        </p:blipFill>
        <p:spPr bwMode="auto">
          <a:xfrm>
            <a:off x="676275" y="2819400"/>
            <a:ext cx="1450975"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a:spLocks noChangeAspect="1"/>
          </p:cNvSpPr>
          <p:nvPr/>
        </p:nvSpPr>
        <p:spPr>
          <a:xfrm>
            <a:off x="4038600" y="2819400"/>
            <a:ext cx="92075" cy="92075"/>
          </a:xfrm>
          <a:prstGeom prst="ellipse">
            <a:avLst/>
          </a:prstGeom>
          <a:solidFill>
            <a:schemeClr val="accent1">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solidFill>
                <a:prstClr val="white"/>
              </a:solidFill>
            </a:endParaRPr>
          </a:p>
        </p:txBody>
      </p:sp>
      <p:sp>
        <p:nvSpPr>
          <p:cNvPr id="5" name="TextBox 4"/>
          <p:cNvSpPr txBox="1"/>
          <p:nvPr/>
        </p:nvSpPr>
        <p:spPr>
          <a:xfrm>
            <a:off x="2743200" y="2590800"/>
            <a:ext cx="966788" cy="646113"/>
          </a:xfrm>
          <a:prstGeom prst="rect">
            <a:avLst/>
          </a:prstGeom>
          <a:solidFill>
            <a:schemeClr val="bg1">
              <a:lumMod val="75000"/>
            </a:schemeClr>
          </a:solidFill>
        </p:spPr>
        <p:txBody>
          <a:bodyPr wrap="none">
            <a:spAutoFit/>
          </a:bodyPr>
          <a:lstStyle/>
          <a:p>
            <a:pPr algn="ctr" eaLnBrk="0" hangingPunct="0">
              <a:defRPr/>
            </a:pPr>
            <a:r>
              <a:rPr lang="en-US" altLang="en-US" dirty="0">
                <a:solidFill>
                  <a:prstClr val="black"/>
                </a:solidFill>
                <a:latin typeface="Arial" charset="0"/>
                <a:ea typeface="ＭＳ Ｐゴシック" charset="-128"/>
                <a:cs typeface="+mn-cs"/>
              </a:rPr>
              <a:t>April 15</a:t>
            </a:r>
          </a:p>
          <a:p>
            <a:pPr algn="ctr" eaLnBrk="0" hangingPunct="0">
              <a:defRPr/>
            </a:pPr>
            <a:r>
              <a:rPr lang="en-US" dirty="0">
                <a:solidFill>
                  <a:prstClr val="black"/>
                </a:solidFill>
                <a:latin typeface="Arial" charset="0"/>
                <a:ea typeface="ＭＳ Ｐゴシック" charset="-128"/>
                <a:cs typeface="+mn-cs"/>
              </a:rPr>
              <a:t>M7.0</a:t>
            </a:r>
          </a:p>
        </p:txBody>
      </p:sp>
      <p:cxnSp>
        <p:nvCxnSpPr>
          <p:cNvPr id="7" name="Straight Arrow Connector 6"/>
          <p:cNvCxnSpPr>
            <a:endCxn id="3" idx="2"/>
          </p:cNvCxnSpPr>
          <p:nvPr/>
        </p:nvCxnSpPr>
        <p:spPr>
          <a:xfrm flipV="1">
            <a:off x="3581400" y="2865438"/>
            <a:ext cx="457200" cy="106362"/>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74583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solidFill>
                <a:prstClr val="white"/>
              </a:solidFill>
            </a:endParaRPr>
          </a:p>
        </p:txBody>
      </p:sp>
      <p:pic>
        <p:nvPicPr>
          <p:cNvPr id="14338"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9"/>
          <p:cNvSpPr txBox="1">
            <a:spLocks noChangeArrowheads="1"/>
          </p:cNvSpPr>
          <p:nvPr/>
        </p:nvSpPr>
        <p:spPr bwMode="auto">
          <a:xfrm>
            <a:off x="239713" y="5688013"/>
            <a:ext cx="8904287"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800" smtClean="0">
                <a:solidFill>
                  <a:prstClr val="black"/>
                </a:solidFill>
                <a:latin typeface="Arial" panose="020B0604020202020204" pitchFamily="34" charset="0"/>
                <a:cs typeface="+mn-cs"/>
              </a:rPr>
              <a:t>On April 14, eighteen earthquakes occurred near Kumamoto, including a magnitude 6.2 event that killed 9 people.  In retrospect, the April 14 events are recognized as foreshocks to the April 15 magnitude 7.0 earthquake (main shock).   In the 25 hours following the M7.0 earthquake, 25 aftershocks occurred with magnitudes up to 5.7.</a:t>
            </a:r>
          </a:p>
        </p:txBody>
      </p:sp>
      <p:sp>
        <p:nvSpPr>
          <p:cNvPr id="14340" name="TextBox 8"/>
          <p:cNvSpPr txBox="1">
            <a:spLocks noChangeArrowheads="1"/>
          </p:cNvSpPr>
          <p:nvPr/>
        </p:nvSpPr>
        <p:spPr bwMode="auto">
          <a:xfrm>
            <a:off x="1676400" y="850900"/>
            <a:ext cx="2436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b="1" dirty="0" smtClean="0">
                <a:solidFill>
                  <a:srgbClr val="393996"/>
                </a:solidFill>
                <a:latin typeface="Arial" panose="020B0604020202020204" pitchFamily="34" charset="0"/>
                <a:cs typeface="+mn-cs"/>
              </a:rPr>
              <a:t>April 14 Foreshocks</a:t>
            </a:r>
          </a:p>
        </p:txBody>
      </p:sp>
      <p:cxnSp>
        <p:nvCxnSpPr>
          <p:cNvPr id="27" name="Straight Arrow Connector 26"/>
          <p:cNvCxnSpPr>
            <a:cxnSpLocks noChangeShapeType="1"/>
          </p:cNvCxnSpPr>
          <p:nvPr/>
        </p:nvCxnSpPr>
        <p:spPr bwMode="auto">
          <a:xfrm flipH="1">
            <a:off x="5638800" y="2562225"/>
            <a:ext cx="211138" cy="8509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42" name="TextBox 15"/>
          <p:cNvSpPr txBox="1">
            <a:spLocks noChangeArrowheads="1"/>
          </p:cNvSpPr>
          <p:nvPr/>
        </p:nvSpPr>
        <p:spPr bwMode="auto">
          <a:xfrm>
            <a:off x="2668588" y="5407025"/>
            <a:ext cx="495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smtClean="0">
                <a:solidFill>
                  <a:prstClr val="black"/>
                </a:solidFill>
                <a:latin typeface="Arial" panose="020B0604020202020204" pitchFamily="34" charset="0"/>
                <a:cs typeface="+mn-cs"/>
              </a:rPr>
              <a:t>Maps generated using IRIS Interactive Earthquake Browser</a:t>
            </a:r>
          </a:p>
        </p:txBody>
      </p:sp>
      <p:sp>
        <p:nvSpPr>
          <p:cNvPr id="14343" name="TextBox 6"/>
          <p:cNvSpPr txBox="1">
            <a:spLocks noChangeArrowheads="1"/>
          </p:cNvSpPr>
          <p:nvPr/>
        </p:nvSpPr>
        <p:spPr bwMode="auto">
          <a:xfrm>
            <a:off x="5453063" y="2114550"/>
            <a:ext cx="793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0" hangingPunct="0"/>
            <a:r>
              <a:rPr lang="en-US" altLang="en-US" sz="1400" smtClean="0">
                <a:solidFill>
                  <a:prstClr val="white"/>
                </a:solidFill>
                <a:cs typeface="+mn-cs"/>
              </a:rPr>
              <a:t>April 15</a:t>
            </a:r>
          </a:p>
          <a:p>
            <a:pPr algn="ctr" eaLnBrk="0" hangingPunct="0"/>
            <a:r>
              <a:rPr lang="en-US" altLang="en-US" sz="1400" smtClean="0">
                <a:solidFill>
                  <a:prstClr val="white"/>
                </a:solidFill>
                <a:cs typeface="+mn-cs"/>
              </a:rPr>
              <a:t>M7.0</a:t>
            </a:r>
          </a:p>
        </p:txBody>
      </p:sp>
      <p:sp>
        <p:nvSpPr>
          <p:cNvPr id="14344" name="TextBox 23"/>
          <p:cNvSpPr txBox="1">
            <a:spLocks noChangeArrowheads="1"/>
          </p:cNvSpPr>
          <p:nvPr/>
        </p:nvSpPr>
        <p:spPr bwMode="auto">
          <a:xfrm>
            <a:off x="457200" y="4049713"/>
            <a:ext cx="154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0" hangingPunct="0"/>
            <a:r>
              <a:rPr lang="en-US" altLang="en-US" smtClean="0">
                <a:solidFill>
                  <a:prstClr val="white"/>
                </a:solidFill>
                <a:cs typeface="+mn-cs"/>
              </a:rPr>
              <a:t>April 15 M7.0</a:t>
            </a:r>
          </a:p>
        </p:txBody>
      </p:sp>
      <p:cxnSp>
        <p:nvCxnSpPr>
          <p:cNvPr id="25" name="Straight Arrow Connector 24"/>
          <p:cNvCxnSpPr>
            <a:cxnSpLocks noChangeShapeType="1"/>
          </p:cNvCxnSpPr>
          <p:nvPr/>
        </p:nvCxnSpPr>
        <p:spPr bwMode="auto">
          <a:xfrm>
            <a:off x="8001000" y="2058988"/>
            <a:ext cx="404813" cy="3048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46" name="TextBox 27"/>
          <p:cNvSpPr txBox="1">
            <a:spLocks noChangeArrowheads="1"/>
          </p:cNvSpPr>
          <p:nvPr/>
        </p:nvSpPr>
        <p:spPr bwMode="auto">
          <a:xfrm>
            <a:off x="457200" y="4811713"/>
            <a:ext cx="1684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mtClean="0">
                <a:solidFill>
                  <a:prstClr val="white"/>
                </a:solidFill>
                <a:cs typeface="+mn-cs"/>
              </a:rPr>
              <a:t>Eurasian Plate</a:t>
            </a:r>
          </a:p>
        </p:txBody>
      </p:sp>
      <p:sp>
        <p:nvSpPr>
          <p:cNvPr id="14347" name="TextBox 30"/>
          <p:cNvSpPr txBox="1">
            <a:spLocks noChangeArrowheads="1"/>
          </p:cNvSpPr>
          <p:nvPr/>
        </p:nvSpPr>
        <p:spPr bwMode="auto">
          <a:xfrm>
            <a:off x="5538788" y="4848225"/>
            <a:ext cx="2309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2400" smtClean="0">
                <a:solidFill>
                  <a:prstClr val="white"/>
                </a:solidFill>
                <a:cs typeface="+mn-cs"/>
              </a:rPr>
              <a:t>Philippine Plate</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t="3900"/>
          <a:stretch/>
        </p:blipFill>
        <p:spPr>
          <a:xfrm>
            <a:off x="1173163" y="1214438"/>
            <a:ext cx="3322637" cy="4217987"/>
          </a:xfrm>
          <a:prstGeom prst="rect">
            <a:avLst/>
          </a:prstGeom>
          <a:ln w="19050">
            <a:solidFill>
              <a:schemeClr val="accent6">
                <a:lumMod val="75000"/>
              </a:schemeClr>
            </a:solidFill>
          </a:ln>
        </p:spPr>
      </p:pic>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t="4023"/>
          <a:stretch/>
        </p:blipFill>
        <p:spPr>
          <a:xfrm>
            <a:off x="5145088" y="1239838"/>
            <a:ext cx="3382962" cy="4167187"/>
          </a:xfrm>
          <a:prstGeom prst="rect">
            <a:avLst/>
          </a:prstGeom>
          <a:ln w="19050">
            <a:solidFill>
              <a:schemeClr val="accent6">
                <a:lumMod val="75000"/>
              </a:schemeClr>
            </a:solidFill>
          </a:ln>
        </p:spPr>
      </p:pic>
      <p:sp>
        <p:nvSpPr>
          <p:cNvPr id="14350" name="TextBox 8"/>
          <p:cNvSpPr txBox="1">
            <a:spLocks noChangeArrowheads="1"/>
          </p:cNvSpPr>
          <p:nvPr/>
        </p:nvSpPr>
        <p:spPr bwMode="auto">
          <a:xfrm>
            <a:off x="4953000" y="849313"/>
            <a:ext cx="3886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b="1" dirty="0" smtClean="0">
                <a:solidFill>
                  <a:srgbClr val="393996"/>
                </a:solidFill>
                <a:latin typeface="Arial" panose="020B0604020202020204" pitchFamily="34" charset="0"/>
                <a:cs typeface="+mn-cs"/>
              </a:rPr>
              <a:t>M 7.0 &amp; April 15 – 16 Aftershocks </a:t>
            </a:r>
          </a:p>
        </p:txBody>
      </p:sp>
      <p:sp>
        <p:nvSpPr>
          <p:cNvPr id="14351" name="TextBox 15"/>
          <p:cNvSpPr txBox="1">
            <a:spLocks noChangeArrowheads="1"/>
          </p:cNvSpPr>
          <p:nvPr/>
        </p:nvSpPr>
        <p:spPr bwMode="auto">
          <a:xfrm>
            <a:off x="5897563" y="2347913"/>
            <a:ext cx="6969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b="1" smtClean="0">
                <a:solidFill>
                  <a:prstClr val="black"/>
                </a:solidFill>
                <a:cs typeface="+mn-cs"/>
              </a:rPr>
              <a:t>M7.0</a:t>
            </a:r>
          </a:p>
        </p:txBody>
      </p:sp>
      <p:cxnSp>
        <p:nvCxnSpPr>
          <p:cNvPr id="20" name="Straight Arrow Connector 19"/>
          <p:cNvCxnSpPr/>
          <p:nvPr/>
        </p:nvCxnSpPr>
        <p:spPr>
          <a:xfrm>
            <a:off x="6554788" y="2638425"/>
            <a:ext cx="319087" cy="24606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873447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459" name="Rectangle 7"/>
          <p:cNvSpPr>
            <a:spLocks noChangeArrowheads="1"/>
          </p:cNvSpPr>
          <p:nvPr/>
        </p:nvSpPr>
        <p:spPr bwMode="auto">
          <a:xfrm>
            <a:off x="4587875" y="5781701"/>
            <a:ext cx="442118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and text courtesy of the US Geological Survey</a:t>
            </a:r>
          </a:p>
        </p:txBody>
      </p:sp>
      <p:sp>
        <p:nvSpPr>
          <p:cNvPr id="19460" name="TextBox 9"/>
          <p:cNvSpPr txBox="1">
            <a:spLocks noChangeArrowheads="1"/>
          </p:cNvSpPr>
          <p:nvPr/>
        </p:nvSpPr>
        <p:spPr bwMode="auto">
          <a:xfrm>
            <a:off x="306387" y="1126405"/>
            <a:ext cx="856297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In a sequence of earthquakes, the earthquake with the largest magnitude is called the </a:t>
            </a:r>
            <a:r>
              <a:rPr lang="en-US" altLang="en-US" sz="1800" dirty="0" smtClean="0">
                <a:latin typeface="Arial" panose="020B0604020202020204" pitchFamily="34" charset="0"/>
              </a:rPr>
              <a:t>main shock</a:t>
            </a:r>
            <a:r>
              <a:rPr lang="en-US" altLang="en-US" sz="1800" dirty="0">
                <a:latin typeface="Arial" panose="020B0604020202020204" pitchFamily="34" charset="0"/>
              </a:rPr>
              <a:t>; anything before it is a foreshock and anything after it is an aftershock</a:t>
            </a:r>
            <a:r>
              <a:rPr lang="en-US" altLang="en-US" sz="1800" dirty="0" smtClean="0">
                <a:latin typeface="Arial" panose="020B0604020202020204" pitchFamily="34" charset="0"/>
              </a:rPr>
              <a:t>.  There is no way to know before a main shock occurs that the previous earthquakes have been foreshocks.</a:t>
            </a:r>
          </a:p>
          <a:p>
            <a:pPr eaLnBrk="1" hangingPunct="1">
              <a:spcBef>
                <a:spcPct val="0"/>
              </a:spcBef>
              <a:buFontTx/>
              <a:buNone/>
            </a:pPr>
            <a:endParaRPr lang="en-US" altLang="en-US" sz="1600" dirty="0">
              <a:latin typeface="Arial" panose="020B0604020202020204" pitchFamily="34" charset="0"/>
            </a:endParaRPr>
          </a:p>
        </p:txBody>
      </p:sp>
      <p:pic>
        <p:nvPicPr>
          <p:cNvPr id="19461"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10" descr="usg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41710" y="2514600"/>
            <a:ext cx="5500690" cy="325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31786" y="2496755"/>
            <a:ext cx="3176587" cy="4524315"/>
          </a:xfrm>
          <a:prstGeom prst="rect">
            <a:avLst/>
          </a:prstGeom>
          <a:noFill/>
        </p:spPr>
        <p:txBody>
          <a:bodyPr wrap="square" rtlCol="0">
            <a:spAutoFit/>
          </a:bodyPr>
          <a:lstStyle/>
          <a:p>
            <a:r>
              <a:rPr lang="en-US" altLang="en-US" dirty="0"/>
              <a:t>Aftershock sequences follow predictable patterns as a group, although the individual earthquakes are themselves not predictable. </a:t>
            </a:r>
            <a:endParaRPr lang="en-US" altLang="en-US" dirty="0" smtClean="0"/>
          </a:p>
          <a:p>
            <a:endParaRPr lang="en-US" altLang="en-US" dirty="0"/>
          </a:p>
          <a:p>
            <a:r>
              <a:rPr lang="en-US" altLang="en-US" dirty="0" smtClean="0"/>
              <a:t>The </a:t>
            </a:r>
            <a:r>
              <a:rPr lang="en-US" altLang="en-US" dirty="0"/>
              <a:t>graph shows how the number of aftershocks and the magnitude of aftershocks decay with increasing time since the main shock. The number of aftershocks also decreases with distance from the main shock.</a:t>
            </a:r>
          </a:p>
          <a:p>
            <a:endParaRPr lang="en-US" altLang="en-US" dirty="0"/>
          </a:p>
          <a:p>
            <a:endParaRPr lang="en-US" dirty="0"/>
          </a:p>
        </p:txBody>
      </p:sp>
      <p:sp>
        <p:nvSpPr>
          <p:cNvPr id="9"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957559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979488"/>
            <a:ext cx="4852988" cy="4589462"/>
          </a:xfrm>
          <a:prstGeom prst="rect">
            <a:avLst/>
          </a:prstGeom>
          <a:ln w="12700">
            <a:solidFill>
              <a:schemeClr val="accent6"/>
            </a:solidFill>
          </a:ln>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4339" name="Picture 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9"/>
          <p:cNvSpPr txBox="1">
            <a:spLocks noChangeArrowheads="1"/>
          </p:cNvSpPr>
          <p:nvPr/>
        </p:nvSpPr>
        <p:spPr bwMode="auto">
          <a:xfrm>
            <a:off x="228600" y="1447800"/>
            <a:ext cx="39624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363"/>
              </a:lnSpc>
              <a:spcBef>
                <a:spcPct val="0"/>
              </a:spcBef>
              <a:buFontTx/>
              <a:buNone/>
            </a:pPr>
            <a:r>
              <a:rPr lang="en-US" altLang="en-US" sz="1800" dirty="0">
                <a:latin typeface="Arial" panose="020B0604020202020204" pitchFamily="34" charset="0"/>
              </a:rPr>
              <a:t>The epicenter of the April 15 </a:t>
            </a:r>
            <a:r>
              <a:rPr lang="en-US" altLang="en-US" sz="1800" dirty="0" smtClean="0">
                <a:latin typeface="Arial" panose="020B0604020202020204" pitchFamily="34" charset="0"/>
              </a:rPr>
              <a:t>M </a:t>
            </a:r>
            <a:r>
              <a:rPr lang="en-US" altLang="en-US" sz="1800" dirty="0">
                <a:latin typeface="Arial" panose="020B0604020202020204" pitchFamily="34" charset="0"/>
              </a:rPr>
              <a:t>7.0 earthquake is shown on the regional seismicity map at right.  The cross section below, shows the Philippine Plate </a:t>
            </a:r>
            <a:r>
              <a:rPr lang="en-US" altLang="en-US" sz="1800" dirty="0" err="1">
                <a:latin typeface="Arial" panose="020B0604020202020204" pitchFamily="34" charset="0"/>
              </a:rPr>
              <a:t>subducting</a:t>
            </a:r>
            <a:r>
              <a:rPr lang="en-US" altLang="en-US" sz="1800" dirty="0">
                <a:latin typeface="Arial" panose="020B0604020202020204" pitchFamily="34" charset="0"/>
              </a:rPr>
              <a:t> below the Eurasian Plate.  </a:t>
            </a:r>
            <a:r>
              <a:rPr lang="en-US" altLang="en-US" sz="1800" dirty="0" smtClean="0">
                <a:latin typeface="Arial" panose="020B0604020202020204" pitchFamily="34" charset="0"/>
              </a:rPr>
              <a:t>The April 15 earthquake </a:t>
            </a:r>
            <a:r>
              <a:rPr lang="en-US" altLang="en-US" sz="1800" dirty="0">
                <a:latin typeface="Arial" panose="020B0604020202020204" pitchFamily="34" charset="0"/>
              </a:rPr>
              <a:t>occurred on a crustal fault within the Eurasian Plate. </a:t>
            </a:r>
          </a:p>
        </p:txBody>
      </p:sp>
      <p:sp>
        <p:nvSpPr>
          <p:cNvPr id="14341" name="TextBox 8"/>
          <p:cNvSpPr txBox="1">
            <a:spLocks noChangeArrowheads="1"/>
          </p:cNvSpPr>
          <p:nvPr/>
        </p:nvSpPr>
        <p:spPr bwMode="auto">
          <a:xfrm>
            <a:off x="211138" y="1066800"/>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393996"/>
                </a:solidFill>
                <a:latin typeface="Arial" panose="020B0604020202020204" pitchFamily="34" charset="0"/>
              </a:rPr>
              <a:t>Earthquake and Historic Seismicity</a:t>
            </a:r>
          </a:p>
        </p:txBody>
      </p:sp>
      <p:cxnSp>
        <p:nvCxnSpPr>
          <p:cNvPr id="27" name="Straight Arrow Connector 26"/>
          <p:cNvCxnSpPr>
            <a:cxnSpLocks noChangeShapeType="1"/>
          </p:cNvCxnSpPr>
          <p:nvPr/>
        </p:nvCxnSpPr>
        <p:spPr bwMode="auto">
          <a:xfrm flipH="1">
            <a:off x="5638800" y="2743200"/>
            <a:ext cx="211138" cy="8509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14343" name="Picture 8" descr="DepthLegend.tif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35988" y="2209800"/>
            <a:ext cx="584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TextBox 30"/>
          <p:cNvSpPr txBox="1">
            <a:spLocks noChangeArrowheads="1"/>
          </p:cNvSpPr>
          <p:nvPr/>
        </p:nvSpPr>
        <p:spPr bwMode="auto">
          <a:xfrm>
            <a:off x="4953000" y="2859088"/>
            <a:ext cx="1524000" cy="1385887"/>
          </a:xfrm>
          <a:prstGeom prst="rect">
            <a:avLst/>
          </a:prstGeom>
          <a:noFill/>
          <a:ln w="38100">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b="1">
              <a:solidFill>
                <a:schemeClr val="bg1"/>
              </a:solidFill>
              <a:latin typeface="Arial" panose="020B0604020202020204" pitchFamily="34" charset="0"/>
            </a:endParaRPr>
          </a:p>
          <a:p>
            <a:pPr algn="ctr">
              <a:spcBef>
                <a:spcPct val="0"/>
              </a:spcBef>
              <a:buFontTx/>
              <a:buNone/>
            </a:pPr>
            <a:endParaRPr lang="en-US" altLang="en-US" sz="1800" b="1">
              <a:solidFill>
                <a:schemeClr val="bg1"/>
              </a:solidFill>
              <a:latin typeface="Arial" panose="020B0604020202020204" pitchFamily="34" charset="0"/>
            </a:endParaRPr>
          </a:p>
          <a:p>
            <a:pPr algn="ctr">
              <a:spcBef>
                <a:spcPct val="0"/>
              </a:spcBef>
              <a:buFontTx/>
              <a:buNone/>
            </a:pPr>
            <a:endParaRPr lang="en-US" altLang="en-US" sz="1600" i="1">
              <a:solidFill>
                <a:schemeClr val="bg1"/>
              </a:solidFill>
              <a:latin typeface="Arial" panose="020B0604020202020204" pitchFamily="34" charset="0"/>
            </a:endParaRPr>
          </a:p>
          <a:p>
            <a:pPr algn="ctr">
              <a:spcBef>
                <a:spcPct val="0"/>
              </a:spcBef>
              <a:buFontTx/>
              <a:buNone/>
            </a:pPr>
            <a:r>
              <a:rPr lang="en-US" altLang="en-US" sz="1600" i="1">
                <a:solidFill>
                  <a:schemeClr val="bg1"/>
                </a:solidFill>
                <a:latin typeface="Arial" panose="020B0604020202020204" pitchFamily="34" charset="0"/>
              </a:rPr>
              <a:t>Area of Cross Section</a:t>
            </a:r>
          </a:p>
        </p:txBody>
      </p:sp>
      <p:sp>
        <p:nvSpPr>
          <p:cNvPr id="14345" name="TextBox 15"/>
          <p:cNvSpPr txBox="1">
            <a:spLocks noChangeArrowheads="1"/>
          </p:cNvSpPr>
          <p:nvPr/>
        </p:nvSpPr>
        <p:spPr bwMode="auto">
          <a:xfrm>
            <a:off x="4191000" y="5656263"/>
            <a:ext cx="495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Map generated using IRIS Interactive Earthquake Browser</a:t>
            </a: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163" y="4054475"/>
            <a:ext cx="3473450" cy="2727325"/>
          </a:xfrm>
          <a:prstGeom prst="rect">
            <a:avLst/>
          </a:prstGeom>
          <a:ln w="12700">
            <a:solidFill>
              <a:schemeClr val="accent6"/>
            </a:solidFill>
          </a:ln>
        </p:spPr>
      </p:pic>
      <p:sp>
        <p:nvSpPr>
          <p:cNvPr id="19" name="Left Arrow 18"/>
          <p:cNvSpPr>
            <a:spLocks noChangeArrowheads="1"/>
          </p:cNvSpPr>
          <p:nvPr/>
        </p:nvSpPr>
        <p:spPr bwMode="auto">
          <a:xfrm rot="-1260561">
            <a:off x="3690938" y="3835400"/>
            <a:ext cx="1414462" cy="838200"/>
          </a:xfrm>
          <a:prstGeom prst="leftArrow">
            <a:avLst>
              <a:gd name="adj1" fmla="val 50000"/>
              <a:gd name="adj2" fmla="val 50023"/>
            </a:avLst>
          </a:prstGeom>
          <a:solidFill>
            <a:schemeClr val="bg1"/>
          </a:solidFill>
          <a:ln w="28575">
            <a:solidFill>
              <a:srgbClr val="FF66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endParaRPr lang="en-US" altLang="en-US">
              <a:solidFill>
                <a:srgbClr val="FFFFFF"/>
              </a:solidFill>
              <a:latin typeface="Calibri" panose="020F0502020204030204" pitchFamily="34" charset="0"/>
            </a:endParaRPr>
          </a:p>
        </p:txBody>
      </p:sp>
      <p:sp>
        <p:nvSpPr>
          <p:cNvPr id="14348" name="TextBox 6"/>
          <p:cNvSpPr txBox="1">
            <a:spLocks noChangeArrowheads="1"/>
          </p:cNvSpPr>
          <p:nvPr/>
        </p:nvSpPr>
        <p:spPr bwMode="auto">
          <a:xfrm>
            <a:off x="5453063" y="2295525"/>
            <a:ext cx="793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400">
                <a:solidFill>
                  <a:schemeClr val="bg1"/>
                </a:solidFill>
              </a:rPr>
              <a:t>April 15</a:t>
            </a:r>
          </a:p>
          <a:p>
            <a:pPr algn="ctr"/>
            <a:r>
              <a:rPr lang="en-US" altLang="en-US" sz="1400">
                <a:solidFill>
                  <a:schemeClr val="bg1"/>
                </a:solidFill>
              </a:rPr>
              <a:t>M7.0</a:t>
            </a:r>
          </a:p>
        </p:txBody>
      </p:sp>
      <p:sp>
        <p:nvSpPr>
          <p:cNvPr id="14349" name="TextBox 8"/>
          <p:cNvSpPr txBox="1">
            <a:spLocks noChangeArrowheads="1"/>
          </p:cNvSpPr>
          <p:nvPr/>
        </p:nvSpPr>
        <p:spPr bwMode="auto">
          <a:xfrm rot="-3489137">
            <a:off x="832644" y="5847557"/>
            <a:ext cx="1774825" cy="369887"/>
          </a:xfrm>
          <a:prstGeom prst="rect">
            <a:avLst/>
          </a:prstGeom>
          <a:solidFill>
            <a:schemeClr val="tx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rPr>
              <a:t>Philippine Plate</a:t>
            </a:r>
          </a:p>
        </p:txBody>
      </p:sp>
      <p:sp>
        <p:nvSpPr>
          <p:cNvPr id="14350" name="TextBox 23"/>
          <p:cNvSpPr txBox="1">
            <a:spLocks noChangeArrowheads="1"/>
          </p:cNvSpPr>
          <p:nvPr/>
        </p:nvSpPr>
        <p:spPr bwMode="auto">
          <a:xfrm>
            <a:off x="457200" y="4049713"/>
            <a:ext cx="154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April 15 M7.0</a:t>
            </a:r>
          </a:p>
        </p:txBody>
      </p:sp>
      <p:cxnSp>
        <p:nvCxnSpPr>
          <p:cNvPr id="25" name="Straight Arrow Connector 24"/>
          <p:cNvCxnSpPr>
            <a:cxnSpLocks noChangeShapeType="1"/>
          </p:cNvCxnSpPr>
          <p:nvPr/>
        </p:nvCxnSpPr>
        <p:spPr bwMode="auto">
          <a:xfrm>
            <a:off x="1347788" y="4419600"/>
            <a:ext cx="404812" cy="3048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52" name="TextBox 27"/>
          <p:cNvSpPr txBox="1">
            <a:spLocks noChangeArrowheads="1"/>
          </p:cNvSpPr>
          <p:nvPr/>
        </p:nvSpPr>
        <p:spPr bwMode="auto">
          <a:xfrm>
            <a:off x="457200" y="4811713"/>
            <a:ext cx="1684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rPr>
              <a:t>Eurasian Plate</a:t>
            </a:r>
          </a:p>
        </p:txBody>
      </p:sp>
      <p:sp>
        <p:nvSpPr>
          <p:cNvPr id="14353" name="TextBox 28"/>
          <p:cNvSpPr txBox="1">
            <a:spLocks noChangeArrowheads="1"/>
          </p:cNvSpPr>
          <p:nvPr/>
        </p:nvSpPr>
        <p:spPr bwMode="auto">
          <a:xfrm>
            <a:off x="4267200" y="1892300"/>
            <a:ext cx="21891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2400">
                <a:solidFill>
                  <a:schemeClr val="bg1"/>
                </a:solidFill>
              </a:rPr>
              <a:t>Eurasian Plate</a:t>
            </a:r>
          </a:p>
        </p:txBody>
      </p:sp>
      <p:sp>
        <p:nvSpPr>
          <p:cNvPr id="14354" name="TextBox 30"/>
          <p:cNvSpPr txBox="1">
            <a:spLocks noChangeArrowheads="1"/>
          </p:cNvSpPr>
          <p:nvPr/>
        </p:nvSpPr>
        <p:spPr bwMode="auto">
          <a:xfrm>
            <a:off x="5538788" y="5029200"/>
            <a:ext cx="2309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2400">
                <a:solidFill>
                  <a:schemeClr val="bg1"/>
                </a:solidFill>
              </a:rPr>
              <a:t>Philippine Plate</a:t>
            </a:r>
          </a:p>
        </p:txBody>
      </p:sp>
      <p:sp>
        <p:nvSpPr>
          <p:cNvPr id="20"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smtClean="0">
                <a:solidFill>
                  <a:schemeClr val="tx2">
                    <a:satMod val="130000"/>
                  </a:schemeClr>
                </a:solidFill>
                <a:effectLst>
                  <a:outerShdw blurRad="50000" dist="30000" dir="5400000" algn="tl" rotWithShape="0">
                    <a:srgbClr val="000000">
                      <a:alpha val="30000"/>
                    </a:srgbClr>
                  </a:outerShdw>
                </a:effectLst>
                <a:ea typeface="+mj-ea"/>
              </a:rPr>
              <a:t>7.0 KYUSHU, JAPAN</a:t>
            </a:r>
            <a:r>
              <a:rPr lang="en-US" sz="4300" b="1" dirty="0">
                <a:solidFill>
                  <a:schemeClr val="tx2">
                    <a:satMod val="130000"/>
                  </a:schemeClr>
                </a:solidFill>
                <a:effectLst>
                  <a:outerShdw blurRad="50000" dist="30000" dir="5400000" algn="tl" rotWithShape="0">
                    <a:srgbClr val="000000">
                      <a:alpha val="30000"/>
                    </a:srgbClr>
                  </a:outerShdw>
                </a:effectLst>
                <a:ea typeface="+mj-ea"/>
              </a:rPr>
              <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Friday,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April 15, 2016 </a:t>
            </a:r>
            <a:r>
              <a:rPr lang="en-US" b="1" dirty="0">
                <a:solidFill>
                  <a:schemeClr val="tx2">
                    <a:satMod val="130000"/>
                  </a:schemeClr>
                </a:solidFill>
                <a:effectLst>
                  <a:outerShdw blurRad="50000" dist="30000" dir="5400000" algn="tl" rotWithShape="0">
                    <a:srgbClr val="000000">
                      <a:alpha val="30000"/>
                    </a:srgbClr>
                  </a:outerShdw>
                </a:effectLst>
                <a:ea typeface="+mj-ea"/>
              </a:rPr>
              <a:t>at </a:t>
            </a:r>
            <a:r>
              <a:rPr lang="en-US" b="1" dirty="0" smtClean="0">
                <a:solidFill>
                  <a:schemeClr val="tx2">
                    <a:satMod val="130000"/>
                  </a:schemeClr>
                </a:solidFill>
                <a:effectLst>
                  <a:outerShdw blurRad="50000" dist="30000" dir="5400000" algn="tl" rotWithShape="0">
                    <a:srgbClr val="000000">
                      <a:alpha val="30000"/>
                    </a:srgbClr>
                  </a:outerShdw>
                </a:effectLst>
                <a:ea typeface="+mj-ea"/>
              </a:rPr>
              <a:t>16:25:06 </a:t>
            </a:r>
            <a:r>
              <a:rPr lang="en-US" b="1" dirty="0">
                <a:solidFill>
                  <a:schemeClr val="tx2">
                    <a:satMod val="130000"/>
                  </a:schemeClr>
                </a:solidFill>
                <a:effectLst>
                  <a:outerShdw blurRad="50000" dist="30000" dir="5400000" algn="tl" rotWithShape="0">
                    <a:srgbClr val="000000">
                      <a:alpha val="30000"/>
                    </a:srgbClr>
                  </a:outerShdw>
                </a:effectLst>
                <a:ea typeface="+mj-ea"/>
              </a:rPr>
              <a:t>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685704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3509</TotalTime>
  <Words>1253</Words>
  <Application>Microsoft Office PowerPoint</Application>
  <PresentationFormat>On-screen Show (4:3)</PresentationFormat>
  <Paragraphs>120</Paragraphs>
  <Slides>12</Slides>
  <Notes>12</Notes>
  <HiddenSlides>0</HiddenSlides>
  <MMClips>1</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12</vt:i4>
      </vt:variant>
    </vt:vector>
  </HeadingPairs>
  <TitlesOfParts>
    <vt:vector size="20" baseType="lpstr">
      <vt:lpstr>ＭＳ Ｐゴシック</vt:lpstr>
      <vt:lpstr>ＭＳ Ｐゴシック</vt:lpstr>
      <vt:lpstr>Arial</vt:lpstr>
      <vt:lpstr>Calibri</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cp:lastModifiedBy>
  <cp:revision>283</cp:revision>
  <dcterms:created xsi:type="dcterms:W3CDTF">2009-05-31T20:07:40Z</dcterms:created>
  <dcterms:modified xsi:type="dcterms:W3CDTF">2016-04-17T05:14:06Z</dcterms:modified>
</cp:coreProperties>
</file>