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17"/>
  </p:notesMasterIdLst>
  <p:sldIdLst>
    <p:sldId id="325" r:id="rId5"/>
    <p:sldId id="329" r:id="rId6"/>
    <p:sldId id="330" r:id="rId7"/>
    <p:sldId id="326" r:id="rId8"/>
    <p:sldId id="314" r:id="rId9"/>
    <p:sldId id="332" r:id="rId10"/>
    <p:sldId id="333" r:id="rId11"/>
    <p:sldId id="334" r:id="rId12"/>
    <p:sldId id="331" r:id="rId13"/>
    <p:sldId id="273" r:id="rId14"/>
    <p:sldId id="320" r:id="rId15"/>
    <p:sldId id="318" r:id="rId16"/>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5" autoAdjust="0"/>
    <p:restoredTop sz="74972" autoAdjust="0"/>
  </p:normalViewPr>
  <p:slideViewPr>
    <p:cSldViewPr>
      <p:cViewPr>
        <p:scale>
          <a:sx n="84" d="100"/>
          <a:sy n="84" d="100"/>
        </p:scale>
        <p:origin x="-714" y="-21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6695F533-1877-4AC9-8456-7660F66FE5FE}" type="datetimeFigureOut">
              <a:rPr lang="en-US"/>
              <a:pPr>
                <a:defRPr/>
              </a:pPr>
              <a:t>4/24/2016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a:defRPr sz="1300">
                <a:latin typeface="Calibri" panose="020F0502020204030204" pitchFamily="34" charset="0"/>
              </a:defRPr>
            </a:lvl1pPr>
          </a:lstStyle>
          <a:p>
            <a:fld id="{80129CD6-E918-497A-81E2-F5A3B8848B1A}" type="slidenum">
              <a:rPr lang="en-US" altLang="en-US"/>
              <a:pPr/>
              <a:t>‹#›</a:t>
            </a:fld>
            <a:endParaRPr lang="en-US" altLang="en-US"/>
          </a:p>
        </p:txBody>
      </p:sp>
    </p:spTree>
    <p:extLst>
      <p:ext uri="{BB962C8B-B14F-4D97-AF65-F5344CB8AC3E}">
        <p14:creationId xmlns:p14="http://schemas.microsoft.com/office/powerpoint/2010/main" val="39533383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7312EE-A45A-47A4-88D7-480680127F16}" type="slidenum">
              <a:rPr lang="en-US" altLang="en-US" sz="1300" smtClean="0"/>
              <a:pPr>
                <a:spcBef>
                  <a:spcPct val="0"/>
                </a:spcBef>
              </a:pPr>
              <a:t>1</a:t>
            </a:fld>
            <a:endParaRPr lang="en-US" altLang="en-US" sz="1300" smtClean="0"/>
          </a:p>
        </p:txBody>
      </p:sp>
    </p:spTree>
    <p:extLst>
      <p:ext uri="{BB962C8B-B14F-4D97-AF65-F5344CB8AC3E}">
        <p14:creationId xmlns:p14="http://schemas.microsoft.com/office/powerpoint/2010/main" val="3082196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s-ES" sz="1200" dirty="0" smtClean="0">
                <a:latin typeface="Arial" charset="0"/>
              </a:rPr>
              <a:t>Áreas sombreadas muestran el cuadrante de la esfera focal en la cual los primeros movimientos de las ondas P cuando se alejan de la fuente, y las áreas sin sombra muestran los cuadrantes en la cual los primeros movimientos de las ondas P se acercan a la fuente</a:t>
            </a:r>
            <a:r>
              <a:rPr lang="en-US" sz="1200" dirty="0" smtClean="0">
                <a:latin typeface="Arial" charset="0"/>
              </a:rPr>
              <a:t>. </a:t>
            </a:r>
            <a:r>
              <a:rPr lang="es-ES" sz="1200" dirty="0" smtClean="0">
                <a:latin typeface="Arial" charset="0"/>
              </a:rPr>
              <a:t>Los puntos representan los ejes de máximo esfuerzo de</a:t>
            </a:r>
            <a:r>
              <a:rPr lang="es-ES" sz="1200" baseline="0" dirty="0" smtClean="0">
                <a:latin typeface="Arial" charset="0"/>
              </a:rPr>
              <a:t> compresión</a:t>
            </a:r>
            <a:r>
              <a:rPr lang="es-ES" sz="1200" dirty="0" smtClean="0">
                <a:latin typeface="Arial" charset="0"/>
              </a:rPr>
              <a:t> (en negro, llamado el "eje P") y el eje de máximo esfuerzo extensional (en blanco, llamado “eje T") como resultado del terremoto.</a:t>
            </a:r>
          </a:p>
          <a:p>
            <a:pPr eaLnBrk="1" hangingPunct="1">
              <a:spcBef>
                <a:spcPct val="0"/>
              </a:spcBef>
            </a:pPr>
            <a:endParaRPr lang="en-US" altLang="en-US" dirty="0" smtClean="0"/>
          </a:p>
        </p:txBody>
      </p:sp>
      <p:sp>
        <p:nvSpPr>
          <p:cNvPr id="410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FF7DB43-8906-4DAA-B774-8442873AF232}"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1888380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FD62E0A-AB86-4F90-BFBE-0A4A469F56E6}" type="slidenum">
              <a:rPr lang="en-US" altLang="en-US" smtClean="0">
                <a:solidFill>
                  <a:prstClr val="black"/>
                </a:solidFill>
                <a:latin typeface="Calibri" panose="020F0502020204030204" pitchFamily="34" charset="0"/>
              </a:rPr>
              <a:pPr/>
              <a:t>11</a:t>
            </a:fld>
            <a:endParaRPr lang="en-US" altLang="en-US"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3472163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87BE5BA-4722-472E-B295-64749D0AE0E5}" type="slidenum">
              <a:rPr lang="en-US" altLang="en-US" sz="1300" smtClean="0">
                <a:ea typeface="ＭＳ Ｐゴシック" panose="020B0600070205080204" pitchFamily="34" charset="-128"/>
              </a:rPr>
              <a:pPr>
                <a:spcBef>
                  <a:spcPct val="0"/>
                </a:spcBef>
              </a:pPr>
              <a:t>12</a:t>
            </a:fld>
            <a:endParaRPr lang="en-US" altLang="en-US" sz="1300" smtClean="0">
              <a:ea typeface="ＭＳ Ｐゴシック" panose="020B0600070205080204" pitchFamily="34" charset="-128"/>
            </a:endParaRPr>
          </a:p>
        </p:txBody>
      </p:sp>
    </p:spTree>
    <p:extLst>
      <p:ext uri="{BB962C8B-B14F-4D97-AF65-F5344CB8AC3E}">
        <p14:creationId xmlns:p14="http://schemas.microsoft.com/office/powerpoint/2010/main" val="3502945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7312EE-A45A-47A4-88D7-480680127F16}" type="slidenum">
              <a:rPr lang="en-US" altLang="en-US" sz="1300" smtClean="0"/>
              <a:pPr>
                <a:spcBef>
                  <a:spcPct val="0"/>
                </a:spcBef>
              </a:pPr>
              <a:t>2</a:t>
            </a:fld>
            <a:endParaRPr lang="en-US" altLang="en-US" sz="1300" smtClean="0"/>
          </a:p>
        </p:txBody>
      </p:sp>
    </p:spTree>
    <p:extLst>
      <p:ext uri="{BB962C8B-B14F-4D97-AF65-F5344CB8AC3E}">
        <p14:creationId xmlns:p14="http://schemas.microsoft.com/office/powerpoint/2010/main" val="2480639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7312EE-A45A-47A4-88D7-480680127F16}" type="slidenum">
              <a:rPr lang="en-US" altLang="en-US" sz="1300" smtClean="0"/>
              <a:pPr>
                <a:spcBef>
                  <a:spcPct val="0"/>
                </a:spcBef>
              </a:pPr>
              <a:t>3</a:t>
            </a:fld>
            <a:endParaRPr lang="en-US" altLang="en-US" sz="1300" smtClean="0"/>
          </a:p>
        </p:txBody>
      </p:sp>
    </p:spTree>
    <p:extLst>
      <p:ext uri="{BB962C8B-B14F-4D97-AF65-F5344CB8AC3E}">
        <p14:creationId xmlns:p14="http://schemas.microsoft.com/office/powerpoint/2010/main" val="743551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smtClean="0"/>
              <a:t>Escalas de intensidad de movimiento fueron desarrolladas para estandarizar las mediciones y facilitar la comparación de diferentes terremotos. La modificación de la escala de intensidad de  </a:t>
            </a:r>
            <a:r>
              <a:rPr lang="es-ES" altLang="en-US" dirty="0" err="1" smtClean="0"/>
              <a:t>Marcelli</a:t>
            </a:r>
            <a:r>
              <a:rPr lang="es-ES" altLang="en-US" dirty="0" smtClean="0"/>
              <a:t> una escala de doce niveles, numeradas del  I al XII. Los números bajos representan los niveles de movimientos imperceptibles, XII representa destrucción total.</a:t>
            </a:r>
          </a:p>
          <a:p>
            <a:pPr eaLnBrk="1" hangingPunct="1">
              <a:spcBef>
                <a:spcPct val="0"/>
              </a:spcBef>
            </a:pPr>
            <a:endParaRPr lang="en-US" altLang="en-US" dirty="0"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71876C5-06C3-476D-93D3-47C1E647AB7A}" type="slidenum">
              <a:rPr lang="en-US" altLang="en-US" sz="1300" smtClean="0">
                <a:ea typeface="ＭＳ Ｐゴシック" panose="020B0600070205080204" pitchFamily="34" charset="-128"/>
              </a:rPr>
              <a:pPr>
                <a:spcBef>
                  <a:spcPct val="0"/>
                </a:spcBef>
              </a:pPr>
              <a:t>4</a:t>
            </a:fld>
            <a:endParaRPr lang="en-US" altLang="en-US" sz="1300" smtClean="0">
              <a:ea typeface="ＭＳ Ｐゴシック" panose="020B0600070205080204" pitchFamily="34" charset="-128"/>
            </a:endParaRPr>
          </a:p>
        </p:txBody>
      </p:sp>
    </p:spTree>
    <p:extLst>
      <p:ext uri="{BB962C8B-B14F-4D97-AF65-F5344CB8AC3E}">
        <p14:creationId xmlns:p14="http://schemas.microsoft.com/office/powerpoint/2010/main" val="2646567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altLang="en-US" dirty="0" smtClean="0"/>
              <a:t>El mapa USGS PAGER muestra la población expuesta a diferentes niveles de intensidad de Mercalli Modificada (MMI). MMI describe la severidad de un terremoto en términos de su efecto sobre los seres humanos y las estructuras y es una medida aproximada de la intensidad de los temblores en un lugar determinado.</a:t>
            </a:r>
            <a:endParaRPr lang="en-US" dirty="0"/>
          </a:p>
        </p:txBody>
      </p:sp>
      <p:sp>
        <p:nvSpPr>
          <p:cNvPr id="4" name="Slide Number Placeholder 3"/>
          <p:cNvSpPr>
            <a:spLocks noGrp="1"/>
          </p:cNvSpPr>
          <p:nvPr>
            <p:ph type="sldNum" sz="quarter" idx="10"/>
          </p:nvPr>
        </p:nvSpPr>
        <p:spPr/>
        <p:txBody>
          <a:bodyPr/>
          <a:lstStyle/>
          <a:p>
            <a:fld id="{80129CD6-E918-497A-81E2-F5A3B8848B1A}" type="slidenum">
              <a:rPr lang="en-US" altLang="en-US" smtClean="0"/>
              <a:pPr/>
              <a:t>5</a:t>
            </a:fld>
            <a:endParaRPr lang="en-US" altLang="en-US"/>
          </a:p>
        </p:txBody>
      </p:sp>
    </p:spTree>
    <p:extLst>
      <p:ext uri="{BB962C8B-B14F-4D97-AF65-F5344CB8AC3E}">
        <p14:creationId xmlns:p14="http://schemas.microsoft.com/office/powerpoint/2010/main" val="958720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ED5A817-A27D-4BA7-9BE2-8D8E2DB74CA1}" type="slidenum">
              <a:rPr lang="en-US" altLang="en-US">
                <a:solidFill>
                  <a:prstClr val="black"/>
                </a:solidFill>
                <a:latin typeface="Calibri" panose="020F0502020204030204" pitchFamily="34" charset="0"/>
              </a:rPr>
              <a:pPr/>
              <a:t>6</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3960067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69A66BF-55DA-4341-BE6F-2870C04A4D62}" type="slidenum">
              <a:rPr lang="en-US" altLang="en-US">
                <a:solidFill>
                  <a:prstClr val="black"/>
                </a:solidFill>
                <a:latin typeface="Calibri" panose="020F0502020204030204" pitchFamily="34" charset="0"/>
              </a:rPr>
              <a:pPr/>
              <a:t>7</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2971360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D6CEE0C-43F7-45BF-AC09-C40E795BB9A7}" type="slidenum">
              <a:rPr lang="en-US" altLang="en-US" sz="1300" smtClean="0"/>
              <a:pPr>
                <a:spcBef>
                  <a:spcPct val="0"/>
                </a:spcBef>
              </a:pPr>
              <a:t>8</a:t>
            </a:fld>
            <a:endParaRPr lang="en-US" altLang="en-US" sz="1300" smtClean="0"/>
          </a:p>
        </p:txBody>
      </p:sp>
    </p:spTree>
    <p:extLst>
      <p:ext uri="{BB962C8B-B14F-4D97-AF65-F5344CB8AC3E}">
        <p14:creationId xmlns:p14="http://schemas.microsoft.com/office/powerpoint/2010/main" val="1343731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44CEB0B-D3BB-46B8-957C-831CE0BA6C78}"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26789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6E545B4-3AD2-4047-B235-D117C381BD65}" type="datetimeFigureOut">
              <a:rPr lang="en-US"/>
              <a:pPr>
                <a:defRPr/>
              </a:pPr>
              <a:t>4/24/2016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F58E3B-DC6F-4C34-B5AC-B6F1528C0736}" type="slidenum">
              <a:rPr lang="en-US" altLang="en-US"/>
              <a:pPr/>
              <a:t>‹#›</a:t>
            </a:fld>
            <a:endParaRPr lang="en-US" altLang="en-US"/>
          </a:p>
        </p:txBody>
      </p:sp>
    </p:spTree>
    <p:extLst>
      <p:ext uri="{BB962C8B-B14F-4D97-AF65-F5344CB8AC3E}">
        <p14:creationId xmlns:p14="http://schemas.microsoft.com/office/powerpoint/2010/main" val="3173527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E6461A-AC22-4D8E-BBD7-BAFB3E0B969F}" type="datetimeFigureOut">
              <a:rPr lang="en-US"/>
              <a:pPr>
                <a:defRPr/>
              </a:pPr>
              <a:t>4/24/2016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473C312-7359-4DB9-B17F-98C31392601E}" type="slidenum">
              <a:rPr lang="en-US" altLang="en-US"/>
              <a:pPr/>
              <a:t>‹#›</a:t>
            </a:fld>
            <a:endParaRPr lang="en-US" altLang="en-US"/>
          </a:p>
        </p:txBody>
      </p:sp>
    </p:spTree>
    <p:extLst>
      <p:ext uri="{BB962C8B-B14F-4D97-AF65-F5344CB8AC3E}">
        <p14:creationId xmlns:p14="http://schemas.microsoft.com/office/powerpoint/2010/main" val="341591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07F819-DC12-4F94-82C0-3B2E93E46166}" type="datetimeFigureOut">
              <a:rPr lang="en-US"/>
              <a:pPr>
                <a:defRPr/>
              </a:pPr>
              <a:t>4/24/2016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8F7A536-473A-4044-A87C-F67AA38CCF94}" type="slidenum">
              <a:rPr lang="en-US" altLang="en-US"/>
              <a:pPr/>
              <a:t>‹#›</a:t>
            </a:fld>
            <a:endParaRPr lang="en-US" altLang="en-US"/>
          </a:p>
        </p:txBody>
      </p:sp>
    </p:spTree>
    <p:extLst>
      <p:ext uri="{BB962C8B-B14F-4D97-AF65-F5344CB8AC3E}">
        <p14:creationId xmlns:p14="http://schemas.microsoft.com/office/powerpoint/2010/main" val="311944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B175AFC-8FB4-45B5-A592-2914FF6DE685}"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CD79FC3-EAD9-483C-BDE7-E539BE8D1662}" type="slidenum">
              <a:rPr lang="en-US" altLang="en-US"/>
              <a:pPr>
                <a:defRPr/>
              </a:pPr>
              <a:t>‹#›</a:t>
            </a:fld>
            <a:endParaRPr lang="en-US" altLang="en-US"/>
          </a:p>
        </p:txBody>
      </p:sp>
    </p:spTree>
    <p:extLst>
      <p:ext uri="{BB962C8B-B14F-4D97-AF65-F5344CB8AC3E}">
        <p14:creationId xmlns:p14="http://schemas.microsoft.com/office/powerpoint/2010/main" val="3852614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7031768-9894-4CA8-A269-7A83DD22481D}"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3E177D5-FB6A-450E-B5C6-4909B1840625}" type="slidenum">
              <a:rPr lang="en-US" altLang="en-US"/>
              <a:pPr>
                <a:defRPr/>
              </a:pPr>
              <a:t>‹#›</a:t>
            </a:fld>
            <a:endParaRPr lang="en-US" altLang="en-US"/>
          </a:p>
        </p:txBody>
      </p:sp>
    </p:spTree>
    <p:extLst>
      <p:ext uri="{BB962C8B-B14F-4D97-AF65-F5344CB8AC3E}">
        <p14:creationId xmlns:p14="http://schemas.microsoft.com/office/powerpoint/2010/main" val="4918826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D46228C-89AC-407F-B8A9-1E820FEFBFF0}"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F6D65EC-E859-4DEF-B0A7-A4357C64A003}" type="slidenum">
              <a:rPr lang="en-US" altLang="en-US"/>
              <a:pPr>
                <a:defRPr/>
              </a:pPr>
              <a:t>‹#›</a:t>
            </a:fld>
            <a:endParaRPr lang="en-US" altLang="en-US"/>
          </a:p>
        </p:txBody>
      </p:sp>
    </p:spTree>
    <p:extLst>
      <p:ext uri="{BB962C8B-B14F-4D97-AF65-F5344CB8AC3E}">
        <p14:creationId xmlns:p14="http://schemas.microsoft.com/office/powerpoint/2010/main" val="3867455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A4CF172-F864-4BBE-B444-1E81EA8E0C59}"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A8DBB97-D1CE-4E87-BE38-6598102285A8}" type="slidenum">
              <a:rPr lang="en-US" altLang="en-US"/>
              <a:pPr>
                <a:defRPr/>
              </a:pPr>
              <a:t>‹#›</a:t>
            </a:fld>
            <a:endParaRPr lang="en-US" altLang="en-US"/>
          </a:p>
        </p:txBody>
      </p:sp>
    </p:spTree>
    <p:extLst>
      <p:ext uri="{BB962C8B-B14F-4D97-AF65-F5344CB8AC3E}">
        <p14:creationId xmlns:p14="http://schemas.microsoft.com/office/powerpoint/2010/main" val="1533273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45474DB-FE28-41D2-9B9C-4B8425115E2D}" type="datetimeFigureOut">
              <a:rPr lang="en-US" altLang="en-US"/>
              <a:pPr>
                <a:defRPr/>
              </a:pPr>
              <a:t>4/24/2016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40A6B8D-0465-489F-91C6-4FAFFB779806}" type="slidenum">
              <a:rPr lang="en-US" altLang="en-US"/>
              <a:pPr>
                <a:defRPr/>
              </a:pPr>
              <a:t>‹#›</a:t>
            </a:fld>
            <a:endParaRPr lang="en-US" altLang="en-US"/>
          </a:p>
        </p:txBody>
      </p:sp>
    </p:spTree>
    <p:extLst>
      <p:ext uri="{BB962C8B-B14F-4D97-AF65-F5344CB8AC3E}">
        <p14:creationId xmlns:p14="http://schemas.microsoft.com/office/powerpoint/2010/main" val="8668796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624D826-FDF9-4F2E-8A9E-884E0F64D36E}" type="datetimeFigureOut">
              <a:rPr lang="en-US" altLang="en-US"/>
              <a:pPr>
                <a:defRPr/>
              </a:pPr>
              <a:t>4/24/2016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5B465F2B-F6CE-42B8-8E00-A9535AD7E3C7}" type="slidenum">
              <a:rPr lang="en-US" altLang="en-US"/>
              <a:pPr>
                <a:defRPr/>
              </a:pPr>
              <a:t>‹#›</a:t>
            </a:fld>
            <a:endParaRPr lang="en-US" altLang="en-US"/>
          </a:p>
        </p:txBody>
      </p:sp>
    </p:spTree>
    <p:extLst>
      <p:ext uri="{BB962C8B-B14F-4D97-AF65-F5344CB8AC3E}">
        <p14:creationId xmlns:p14="http://schemas.microsoft.com/office/powerpoint/2010/main" val="1596581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C859FDF-27AF-4226-BF7D-A2B70643F9F2}" type="datetimeFigureOut">
              <a:rPr lang="en-US" altLang="en-US"/>
              <a:pPr>
                <a:defRPr/>
              </a:pPr>
              <a:t>4/24/2016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EC620582-5C2E-40E7-8074-64E55F6076EC}" type="slidenum">
              <a:rPr lang="en-US" altLang="en-US"/>
              <a:pPr>
                <a:defRPr/>
              </a:pPr>
              <a:t>‹#›</a:t>
            </a:fld>
            <a:endParaRPr lang="en-US" altLang="en-US"/>
          </a:p>
        </p:txBody>
      </p:sp>
    </p:spTree>
    <p:extLst>
      <p:ext uri="{BB962C8B-B14F-4D97-AF65-F5344CB8AC3E}">
        <p14:creationId xmlns:p14="http://schemas.microsoft.com/office/powerpoint/2010/main" val="1436614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C11BC56-07E0-45BC-8B76-E011C169EA4F}"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2A854E3-41BE-4DE3-A49C-73C1E7A77FAA}" type="slidenum">
              <a:rPr lang="en-US" altLang="en-US"/>
              <a:pPr>
                <a:defRPr/>
              </a:pPr>
              <a:t>‹#›</a:t>
            </a:fld>
            <a:endParaRPr lang="en-US" altLang="en-US"/>
          </a:p>
        </p:txBody>
      </p:sp>
    </p:spTree>
    <p:extLst>
      <p:ext uri="{BB962C8B-B14F-4D97-AF65-F5344CB8AC3E}">
        <p14:creationId xmlns:p14="http://schemas.microsoft.com/office/powerpoint/2010/main" val="870881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EAF6DA9-9F4D-4334-B967-E000ACAA6E98}" type="datetimeFigureOut">
              <a:rPr lang="en-US"/>
              <a:pPr>
                <a:defRPr/>
              </a:pPr>
              <a:t>4/24/2016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74AA151-F25F-460B-8ADA-21A33911E028}" type="slidenum">
              <a:rPr lang="en-US" altLang="en-US"/>
              <a:pPr/>
              <a:t>‹#›</a:t>
            </a:fld>
            <a:endParaRPr lang="en-US" altLang="en-US"/>
          </a:p>
        </p:txBody>
      </p:sp>
    </p:spTree>
    <p:extLst>
      <p:ext uri="{BB962C8B-B14F-4D97-AF65-F5344CB8AC3E}">
        <p14:creationId xmlns:p14="http://schemas.microsoft.com/office/powerpoint/2010/main" val="2383205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413509-5F5A-4811-81DF-372B99D89740}"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9D67535-D0A8-459A-B6F8-5B679C739F1F}" type="slidenum">
              <a:rPr lang="en-US" altLang="en-US"/>
              <a:pPr>
                <a:defRPr/>
              </a:pPr>
              <a:t>‹#›</a:t>
            </a:fld>
            <a:endParaRPr lang="en-US" altLang="en-US"/>
          </a:p>
        </p:txBody>
      </p:sp>
    </p:spTree>
    <p:extLst>
      <p:ext uri="{BB962C8B-B14F-4D97-AF65-F5344CB8AC3E}">
        <p14:creationId xmlns:p14="http://schemas.microsoft.com/office/powerpoint/2010/main" val="24943829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2095C92-1287-43AB-9EA7-2F8E6A007C34}"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B9CB119-A899-4F79-AA6F-C79E7908F5C6}" type="slidenum">
              <a:rPr lang="en-US" altLang="en-US"/>
              <a:pPr>
                <a:defRPr/>
              </a:pPr>
              <a:t>‹#›</a:t>
            </a:fld>
            <a:endParaRPr lang="en-US" altLang="en-US"/>
          </a:p>
        </p:txBody>
      </p:sp>
    </p:spTree>
    <p:extLst>
      <p:ext uri="{BB962C8B-B14F-4D97-AF65-F5344CB8AC3E}">
        <p14:creationId xmlns:p14="http://schemas.microsoft.com/office/powerpoint/2010/main" val="2756532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9C71B6-C0B7-49C9-AB04-3727DF50A98A}"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2E9DF52-7904-4B69-AF59-1B3BE46AF660}" type="slidenum">
              <a:rPr lang="en-US" altLang="en-US"/>
              <a:pPr>
                <a:defRPr/>
              </a:pPr>
              <a:t>‹#›</a:t>
            </a:fld>
            <a:endParaRPr lang="en-US" altLang="en-US"/>
          </a:p>
        </p:txBody>
      </p:sp>
    </p:spTree>
    <p:extLst>
      <p:ext uri="{BB962C8B-B14F-4D97-AF65-F5344CB8AC3E}">
        <p14:creationId xmlns:p14="http://schemas.microsoft.com/office/powerpoint/2010/main" val="3447590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5DE2AB5-30A0-4055-B3FC-9EA018048262}"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702F9D3-7021-4E87-B09B-9F99FCF36111}" type="slidenum">
              <a:rPr lang="en-US" altLang="en-US"/>
              <a:pPr>
                <a:defRPr/>
              </a:pPr>
              <a:t>‹#›</a:t>
            </a:fld>
            <a:endParaRPr lang="en-US" altLang="en-US"/>
          </a:p>
        </p:txBody>
      </p:sp>
    </p:spTree>
    <p:extLst>
      <p:ext uri="{BB962C8B-B14F-4D97-AF65-F5344CB8AC3E}">
        <p14:creationId xmlns:p14="http://schemas.microsoft.com/office/powerpoint/2010/main" val="32682379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1D82C6-A50A-4BD4-877D-5C08CC64BE1A}"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CD6FD39-277D-4717-A5EC-22BCC30E399A}" type="slidenum">
              <a:rPr lang="en-US" altLang="en-US"/>
              <a:pPr>
                <a:defRPr/>
              </a:pPr>
              <a:t>‹#›</a:t>
            </a:fld>
            <a:endParaRPr lang="en-US" altLang="en-US"/>
          </a:p>
        </p:txBody>
      </p:sp>
    </p:spTree>
    <p:extLst>
      <p:ext uri="{BB962C8B-B14F-4D97-AF65-F5344CB8AC3E}">
        <p14:creationId xmlns:p14="http://schemas.microsoft.com/office/powerpoint/2010/main" val="1798974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72BA3D8-756F-40E3-952A-D833324AEB9D}"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D0672C2-3750-4A2C-83E0-D5D208906877}" type="slidenum">
              <a:rPr lang="en-US" altLang="en-US"/>
              <a:pPr>
                <a:defRPr/>
              </a:pPr>
              <a:t>‹#›</a:t>
            </a:fld>
            <a:endParaRPr lang="en-US" altLang="en-US"/>
          </a:p>
        </p:txBody>
      </p:sp>
    </p:spTree>
    <p:extLst>
      <p:ext uri="{BB962C8B-B14F-4D97-AF65-F5344CB8AC3E}">
        <p14:creationId xmlns:p14="http://schemas.microsoft.com/office/powerpoint/2010/main" val="12432574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AE99AB4-9FEC-442B-9C78-8DA71B8090C0}"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B4E2347-FA37-49EA-9781-3700CD8BC6EA}" type="slidenum">
              <a:rPr lang="en-US" altLang="en-US"/>
              <a:pPr>
                <a:defRPr/>
              </a:pPr>
              <a:t>‹#›</a:t>
            </a:fld>
            <a:endParaRPr lang="en-US" altLang="en-US"/>
          </a:p>
        </p:txBody>
      </p:sp>
    </p:spTree>
    <p:extLst>
      <p:ext uri="{BB962C8B-B14F-4D97-AF65-F5344CB8AC3E}">
        <p14:creationId xmlns:p14="http://schemas.microsoft.com/office/powerpoint/2010/main" val="26694900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7608B24-95A3-4ABD-8FF6-C3A89DDFA5A2}" type="datetimeFigureOut">
              <a:rPr lang="en-US" altLang="en-US"/>
              <a:pPr>
                <a:defRPr/>
              </a:pPr>
              <a:t>4/24/2016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EA30AA3-6F7D-4138-B018-AC566D16734E}" type="slidenum">
              <a:rPr lang="en-US" altLang="en-US"/>
              <a:pPr>
                <a:defRPr/>
              </a:pPr>
              <a:t>‹#›</a:t>
            </a:fld>
            <a:endParaRPr lang="en-US" altLang="en-US"/>
          </a:p>
        </p:txBody>
      </p:sp>
    </p:spTree>
    <p:extLst>
      <p:ext uri="{BB962C8B-B14F-4D97-AF65-F5344CB8AC3E}">
        <p14:creationId xmlns:p14="http://schemas.microsoft.com/office/powerpoint/2010/main" val="338590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B000878-0D6A-4F61-BE25-63AC8C787930}" type="datetimeFigureOut">
              <a:rPr lang="en-US" altLang="en-US"/>
              <a:pPr>
                <a:defRPr/>
              </a:pPr>
              <a:t>4/24/2016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D4CA008-0682-49C9-813D-A990E35D7C66}" type="slidenum">
              <a:rPr lang="en-US" altLang="en-US"/>
              <a:pPr>
                <a:defRPr/>
              </a:pPr>
              <a:t>‹#›</a:t>
            </a:fld>
            <a:endParaRPr lang="en-US" altLang="en-US"/>
          </a:p>
        </p:txBody>
      </p:sp>
    </p:spTree>
    <p:extLst>
      <p:ext uri="{BB962C8B-B14F-4D97-AF65-F5344CB8AC3E}">
        <p14:creationId xmlns:p14="http://schemas.microsoft.com/office/powerpoint/2010/main" val="42819677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DBFB3C-6679-4744-A6B1-47FCCAA9F20D}" type="datetimeFigureOut">
              <a:rPr lang="en-US" altLang="en-US"/>
              <a:pPr>
                <a:defRPr/>
              </a:pPr>
              <a:t>4/24/2016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5710EBF-3952-4F21-B265-7E4CAFF2363D}" type="slidenum">
              <a:rPr lang="en-US" altLang="en-US"/>
              <a:pPr>
                <a:defRPr/>
              </a:pPr>
              <a:t>‹#›</a:t>
            </a:fld>
            <a:endParaRPr lang="en-US" altLang="en-US"/>
          </a:p>
        </p:txBody>
      </p:sp>
    </p:spTree>
    <p:extLst>
      <p:ext uri="{BB962C8B-B14F-4D97-AF65-F5344CB8AC3E}">
        <p14:creationId xmlns:p14="http://schemas.microsoft.com/office/powerpoint/2010/main" val="544892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A13A892-97FB-4A72-BBCF-094D53F9F869}" type="datetimeFigureOut">
              <a:rPr lang="en-US"/>
              <a:pPr>
                <a:defRPr/>
              </a:pPr>
              <a:t>4/24/2016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CA67E0-BA4A-410C-AE26-2FBDC732B30C}" type="slidenum">
              <a:rPr lang="en-US" altLang="en-US"/>
              <a:pPr/>
              <a:t>‹#›</a:t>
            </a:fld>
            <a:endParaRPr lang="en-US" altLang="en-US"/>
          </a:p>
        </p:txBody>
      </p:sp>
    </p:spTree>
    <p:extLst>
      <p:ext uri="{BB962C8B-B14F-4D97-AF65-F5344CB8AC3E}">
        <p14:creationId xmlns:p14="http://schemas.microsoft.com/office/powerpoint/2010/main" val="36188196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C8C6DE4-4E59-4562-ABD5-36B6BFFFF3CE}"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6889CF0-D3DD-4F45-9490-1EA04AB06C23}" type="slidenum">
              <a:rPr lang="en-US" altLang="en-US"/>
              <a:pPr>
                <a:defRPr/>
              </a:pPr>
              <a:t>‹#›</a:t>
            </a:fld>
            <a:endParaRPr lang="en-US" altLang="en-US"/>
          </a:p>
        </p:txBody>
      </p:sp>
    </p:spTree>
    <p:extLst>
      <p:ext uri="{BB962C8B-B14F-4D97-AF65-F5344CB8AC3E}">
        <p14:creationId xmlns:p14="http://schemas.microsoft.com/office/powerpoint/2010/main" val="25641773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3296560-58B6-40B1-B1E1-02C96392635F}"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FF23E03-FBB1-41C3-8496-4066EE7DF27B}" type="slidenum">
              <a:rPr lang="en-US" altLang="en-US"/>
              <a:pPr>
                <a:defRPr/>
              </a:pPr>
              <a:t>‹#›</a:t>
            </a:fld>
            <a:endParaRPr lang="en-US" altLang="en-US"/>
          </a:p>
        </p:txBody>
      </p:sp>
    </p:spTree>
    <p:extLst>
      <p:ext uri="{BB962C8B-B14F-4D97-AF65-F5344CB8AC3E}">
        <p14:creationId xmlns:p14="http://schemas.microsoft.com/office/powerpoint/2010/main" val="42463319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341875A-36BA-4E54-8313-01E6B7881169}"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497F01C-B3B8-4045-81B9-14D12BE629A7}" type="slidenum">
              <a:rPr lang="en-US" altLang="en-US"/>
              <a:pPr>
                <a:defRPr/>
              </a:pPr>
              <a:t>‹#›</a:t>
            </a:fld>
            <a:endParaRPr lang="en-US" altLang="en-US"/>
          </a:p>
        </p:txBody>
      </p:sp>
    </p:spTree>
    <p:extLst>
      <p:ext uri="{BB962C8B-B14F-4D97-AF65-F5344CB8AC3E}">
        <p14:creationId xmlns:p14="http://schemas.microsoft.com/office/powerpoint/2010/main" val="14053108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8B30A0-B00B-4694-8706-5115FCBE987E}"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D691E2E-27F1-4E3B-B2D5-5DDA95E87798}" type="slidenum">
              <a:rPr lang="en-US" altLang="en-US"/>
              <a:pPr>
                <a:defRPr/>
              </a:pPr>
              <a:t>‹#›</a:t>
            </a:fld>
            <a:endParaRPr lang="en-US" altLang="en-US"/>
          </a:p>
        </p:txBody>
      </p:sp>
    </p:spTree>
    <p:extLst>
      <p:ext uri="{BB962C8B-B14F-4D97-AF65-F5344CB8AC3E}">
        <p14:creationId xmlns:p14="http://schemas.microsoft.com/office/powerpoint/2010/main" val="25319977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F82CE8F-1BF4-4F2A-A851-DC6D10CF85CB}"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0C43127-3C68-4A10-8FE6-156243C0A995}" type="slidenum">
              <a:rPr lang="en-US" altLang="en-US"/>
              <a:pPr>
                <a:defRPr/>
              </a:pPr>
              <a:t>‹#›</a:t>
            </a:fld>
            <a:endParaRPr lang="en-US" altLang="en-US"/>
          </a:p>
        </p:txBody>
      </p:sp>
    </p:spTree>
    <p:extLst>
      <p:ext uri="{BB962C8B-B14F-4D97-AF65-F5344CB8AC3E}">
        <p14:creationId xmlns:p14="http://schemas.microsoft.com/office/powerpoint/2010/main" val="32710147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C679881-15AF-486E-99B9-075B12771F34}"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E0D8E7E-C239-41F8-8E48-AA28705F1B4E}" type="slidenum">
              <a:rPr lang="en-US" altLang="en-US"/>
              <a:pPr>
                <a:defRPr/>
              </a:pPr>
              <a:t>‹#›</a:t>
            </a:fld>
            <a:endParaRPr lang="en-US" altLang="en-US"/>
          </a:p>
        </p:txBody>
      </p:sp>
    </p:spTree>
    <p:extLst>
      <p:ext uri="{BB962C8B-B14F-4D97-AF65-F5344CB8AC3E}">
        <p14:creationId xmlns:p14="http://schemas.microsoft.com/office/powerpoint/2010/main" val="20494916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8788B2D-73FE-4599-8F01-33ABAC2A3E99}"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383066E-8AF1-4B70-BEB6-A9781C5E3F0C}" type="slidenum">
              <a:rPr lang="en-US" altLang="en-US"/>
              <a:pPr>
                <a:defRPr/>
              </a:pPr>
              <a:t>‹#›</a:t>
            </a:fld>
            <a:endParaRPr lang="en-US" altLang="en-US"/>
          </a:p>
        </p:txBody>
      </p:sp>
    </p:spTree>
    <p:extLst>
      <p:ext uri="{BB962C8B-B14F-4D97-AF65-F5344CB8AC3E}">
        <p14:creationId xmlns:p14="http://schemas.microsoft.com/office/powerpoint/2010/main" val="28804928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5DC7915-1D32-4D2C-B171-02938D6A120D}"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A1FAA3E-7BE8-4D8F-8E2D-D70A7C264DB0}" type="slidenum">
              <a:rPr lang="en-US" altLang="en-US"/>
              <a:pPr>
                <a:defRPr/>
              </a:pPr>
              <a:t>‹#›</a:t>
            </a:fld>
            <a:endParaRPr lang="en-US" altLang="en-US"/>
          </a:p>
        </p:txBody>
      </p:sp>
    </p:spTree>
    <p:extLst>
      <p:ext uri="{BB962C8B-B14F-4D97-AF65-F5344CB8AC3E}">
        <p14:creationId xmlns:p14="http://schemas.microsoft.com/office/powerpoint/2010/main" val="10337695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4A9396F-65C1-40D0-8CA8-1D06D58C0727}" type="datetimeFigureOut">
              <a:rPr lang="en-US" altLang="en-US"/>
              <a:pPr>
                <a:defRPr/>
              </a:pPr>
              <a:t>4/24/2016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2C9283C-9207-475E-AD36-1DC3C2DE4A11}" type="slidenum">
              <a:rPr lang="en-US" altLang="en-US"/>
              <a:pPr>
                <a:defRPr/>
              </a:pPr>
              <a:t>‹#›</a:t>
            </a:fld>
            <a:endParaRPr lang="en-US" altLang="en-US"/>
          </a:p>
        </p:txBody>
      </p:sp>
    </p:spTree>
    <p:extLst>
      <p:ext uri="{BB962C8B-B14F-4D97-AF65-F5344CB8AC3E}">
        <p14:creationId xmlns:p14="http://schemas.microsoft.com/office/powerpoint/2010/main" val="26964985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4F17D40-5B47-475D-A400-649DAA7ACBB2}" type="datetimeFigureOut">
              <a:rPr lang="en-US" altLang="en-US"/>
              <a:pPr>
                <a:defRPr/>
              </a:pPr>
              <a:t>4/24/2016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70E2831-EBC0-492F-9D15-AAA96A5F8A90}" type="slidenum">
              <a:rPr lang="en-US" altLang="en-US"/>
              <a:pPr>
                <a:defRPr/>
              </a:pPr>
              <a:t>‹#›</a:t>
            </a:fld>
            <a:endParaRPr lang="en-US" altLang="en-US"/>
          </a:p>
        </p:txBody>
      </p:sp>
    </p:spTree>
    <p:extLst>
      <p:ext uri="{BB962C8B-B14F-4D97-AF65-F5344CB8AC3E}">
        <p14:creationId xmlns:p14="http://schemas.microsoft.com/office/powerpoint/2010/main" val="2100997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CFE2E44-0146-456C-BF36-7F9BBF8BAF24}" type="datetimeFigureOut">
              <a:rPr lang="en-US"/>
              <a:pPr>
                <a:defRPr/>
              </a:pPr>
              <a:t>4/24/2016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98402CC-DBFC-442C-A360-62BECAD58FA7}" type="slidenum">
              <a:rPr lang="en-US" altLang="en-US"/>
              <a:pPr/>
              <a:t>‹#›</a:t>
            </a:fld>
            <a:endParaRPr lang="en-US" altLang="en-US"/>
          </a:p>
        </p:txBody>
      </p:sp>
    </p:spTree>
    <p:extLst>
      <p:ext uri="{BB962C8B-B14F-4D97-AF65-F5344CB8AC3E}">
        <p14:creationId xmlns:p14="http://schemas.microsoft.com/office/powerpoint/2010/main" val="18282967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791EC19-0F0E-4137-8386-C1D06D4B2A7E}" type="datetimeFigureOut">
              <a:rPr lang="en-US" altLang="en-US"/>
              <a:pPr>
                <a:defRPr/>
              </a:pPr>
              <a:t>4/24/2016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F1D05EE-42BC-4F55-A71A-7621B5329720}" type="slidenum">
              <a:rPr lang="en-US" altLang="en-US"/>
              <a:pPr>
                <a:defRPr/>
              </a:pPr>
              <a:t>‹#›</a:t>
            </a:fld>
            <a:endParaRPr lang="en-US" altLang="en-US"/>
          </a:p>
        </p:txBody>
      </p:sp>
    </p:spTree>
    <p:extLst>
      <p:ext uri="{BB962C8B-B14F-4D97-AF65-F5344CB8AC3E}">
        <p14:creationId xmlns:p14="http://schemas.microsoft.com/office/powerpoint/2010/main" val="34253694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811671-FD54-4918-911B-21240B42AA43}"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65E6D5-B7D7-4946-A20C-287D1A317801}" type="slidenum">
              <a:rPr lang="en-US" altLang="en-US"/>
              <a:pPr>
                <a:defRPr/>
              </a:pPr>
              <a:t>‹#›</a:t>
            </a:fld>
            <a:endParaRPr lang="en-US" altLang="en-US"/>
          </a:p>
        </p:txBody>
      </p:sp>
    </p:spTree>
    <p:extLst>
      <p:ext uri="{BB962C8B-B14F-4D97-AF65-F5344CB8AC3E}">
        <p14:creationId xmlns:p14="http://schemas.microsoft.com/office/powerpoint/2010/main" val="3771172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566FF5-2E97-4A24-954B-107B305C96E5}" type="datetimeFigureOut">
              <a:rPr lang="en-US" altLang="en-US"/>
              <a:pPr>
                <a:defRPr/>
              </a:pPr>
              <a:t>4/24/2016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12DE39A-4934-4BE9-BB4C-B009D1B343DE}" type="slidenum">
              <a:rPr lang="en-US" altLang="en-US"/>
              <a:pPr>
                <a:defRPr/>
              </a:pPr>
              <a:t>‹#›</a:t>
            </a:fld>
            <a:endParaRPr lang="en-US" altLang="en-US"/>
          </a:p>
        </p:txBody>
      </p:sp>
    </p:spTree>
    <p:extLst>
      <p:ext uri="{BB962C8B-B14F-4D97-AF65-F5344CB8AC3E}">
        <p14:creationId xmlns:p14="http://schemas.microsoft.com/office/powerpoint/2010/main" val="1439518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0AF03-D850-4A47-AFC7-B780680E809D}"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817559A-5A7C-442C-A843-A8999512FA14}" type="slidenum">
              <a:rPr lang="en-US" altLang="en-US"/>
              <a:pPr>
                <a:defRPr/>
              </a:pPr>
              <a:t>‹#›</a:t>
            </a:fld>
            <a:endParaRPr lang="en-US" altLang="en-US"/>
          </a:p>
        </p:txBody>
      </p:sp>
    </p:spTree>
    <p:extLst>
      <p:ext uri="{BB962C8B-B14F-4D97-AF65-F5344CB8AC3E}">
        <p14:creationId xmlns:p14="http://schemas.microsoft.com/office/powerpoint/2010/main" val="1976288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A52DEB-60B7-45E2-BA41-982356722D38}" type="datetimeFigureOut">
              <a:rPr lang="en-US" altLang="en-US"/>
              <a:pPr>
                <a:defRPr/>
              </a:pPr>
              <a:t>4/24/2016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B46C7C1-DC4B-416C-B5F2-404893197611}" type="slidenum">
              <a:rPr lang="en-US" altLang="en-US"/>
              <a:pPr>
                <a:defRPr/>
              </a:pPr>
              <a:t>‹#›</a:t>
            </a:fld>
            <a:endParaRPr lang="en-US" altLang="en-US"/>
          </a:p>
        </p:txBody>
      </p:sp>
    </p:spTree>
    <p:extLst>
      <p:ext uri="{BB962C8B-B14F-4D97-AF65-F5344CB8AC3E}">
        <p14:creationId xmlns:p14="http://schemas.microsoft.com/office/powerpoint/2010/main" val="1417853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B50F713-B453-4459-B5AD-3357BE954F85}" type="datetimeFigureOut">
              <a:rPr lang="en-US"/>
              <a:pPr>
                <a:defRPr/>
              </a:pPr>
              <a:t>4/24/2016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BC79BEC7-4AFB-4092-8FA9-1DC05B208B33}" type="slidenum">
              <a:rPr lang="en-US" altLang="en-US"/>
              <a:pPr/>
              <a:t>‹#›</a:t>
            </a:fld>
            <a:endParaRPr lang="en-US" altLang="en-US"/>
          </a:p>
        </p:txBody>
      </p:sp>
    </p:spTree>
    <p:extLst>
      <p:ext uri="{BB962C8B-B14F-4D97-AF65-F5344CB8AC3E}">
        <p14:creationId xmlns:p14="http://schemas.microsoft.com/office/powerpoint/2010/main" val="103516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1051BF7-8EC4-43AC-A123-A5686B0D926F}" type="datetimeFigureOut">
              <a:rPr lang="en-US"/>
              <a:pPr>
                <a:defRPr/>
              </a:pPr>
              <a:t>4/24/2016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D79797C8-257F-4F83-824E-5E7B0E229E0B}" type="slidenum">
              <a:rPr lang="en-US" altLang="en-US"/>
              <a:pPr/>
              <a:t>‹#›</a:t>
            </a:fld>
            <a:endParaRPr lang="en-US" altLang="en-US"/>
          </a:p>
        </p:txBody>
      </p:sp>
    </p:spTree>
    <p:extLst>
      <p:ext uri="{BB962C8B-B14F-4D97-AF65-F5344CB8AC3E}">
        <p14:creationId xmlns:p14="http://schemas.microsoft.com/office/powerpoint/2010/main" val="3824930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FD775D9-44D2-4B3C-BFFE-144FC5122776}" type="datetimeFigureOut">
              <a:rPr lang="en-US"/>
              <a:pPr>
                <a:defRPr/>
              </a:pPr>
              <a:t>4/24/2016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6F615F3-36FD-4693-9619-4865BD15C282}" type="slidenum">
              <a:rPr lang="en-US" altLang="en-US"/>
              <a:pPr/>
              <a:t>‹#›</a:t>
            </a:fld>
            <a:endParaRPr lang="en-US" altLang="en-US"/>
          </a:p>
        </p:txBody>
      </p:sp>
    </p:spTree>
    <p:extLst>
      <p:ext uri="{BB962C8B-B14F-4D97-AF65-F5344CB8AC3E}">
        <p14:creationId xmlns:p14="http://schemas.microsoft.com/office/powerpoint/2010/main" val="2779993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C2FE7A-7A25-4439-8CB3-082954782EC5}" type="datetimeFigureOut">
              <a:rPr lang="en-US"/>
              <a:pPr>
                <a:defRPr/>
              </a:pPr>
              <a:t>4/24/2016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3D2EA33-4C11-444C-944D-19728C654EA6}" type="slidenum">
              <a:rPr lang="en-US" altLang="en-US"/>
              <a:pPr/>
              <a:t>‹#›</a:t>
            </a:fld>
            <a:endParaRPr lang="en-US" altLang="en-US"/>
          </a:p>
        </p:txBody>
      </p:sp>
    </p:spTree>
    <p:extLst>
      <p:ext uri="{BB962C8B-B14F-4D97-AF65-F5344CB8AC3E}">
        <p14:creationId xmlns:p14="http://schemas.microsoft.com/office/powerpoint/2010/main" val="622449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1D0630-FF55-4ED3-8638-F6BC1955D71C}" type="datetimeFigureOut">
              <a:rPr lang="en-US"/>
              <a:pPr>
                <a:defRPr/>
              </a:pPr>
              <a:t>4/24/2016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94EB417-A398-4803-B4E0-6E9B0C99B3EC}" type="slidenum">
              <a:rPr lang="en-US" altLang="en-US"/>
              <a:pPr/>
              <a:t>‹#›</a:t>
            </a:fld>
            <a:endParaRPr lang="en-US" altLang="en-US"/>
          </a:p>
        </p:txBody>
      </p:sp>
    </p:spTree>
    <p:extLst>
      <p:ext uri="{BB962C8B-B14F-4D97-AF65-F5344CB8AC3E}">
        <p14:creationId xmlns:p14="http://schemas.microsoft.com/office/powerpoint/2010/main" val="3245351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FCBEA0-147B-4CBC-8D72-61C4BB220826}" type="datetimeFigureOut">
              <a:rPr lang="en-US"/>
              <a:pPr>
                <a:defRPr/>
              </a:pPr>
              <a:t>4/24/2016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565B833E-52E4-41A1-8D66-8DE6AD9B1F3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ＭＳ Ｐゴシック" charset="-128"/>
              </a:defRPr>
            </a:lvl1pPr>
          </a:lstStyle>
          <a:p>
            <a:pPr>
              <a:defRPr/>
            </a:pPr>
            <a:fld id="{76D1DCF3-E4EE-4841-8D4D-83964A1C1DE9}" type="datetimeFigureOut">
              <a:rPr lang="en-US" altLang="en-US">
                <a:cs typeface="+mn-cs"/>
              </a:rPr>
              <a:pPr>
                <a:defRPr/>
              </a:pPr>
              <a:t>4/24/2016</a:t>
            </a:fld>
            <a:endParaRPr lang="en-US" altLang="en-US">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charset="0"/>
                <a:ea typeface="ＭＳ Ｐゴシック" charset="-128"/>
              </a:defRPr>
            </a:lvl1pPr>
          </a:lstStyle>
          <a:p>
            <a:pPr>
              <a:defRPr/>
            </a:pPr>
            <a:fld id="{F9FE4F07-FE39-4584-A089-B8D7A078E823}" type="slidenum">
              <a:rPr lang="en-US" altLang="en-US">
                <a:cs typeface="+mn-cs"/>
              </a:rPr>
              <a:pPr>
                <a:defRPr/>
              </a:pPr>
              <a:t>‹#›</a:t>
            </a:fld>
            <a:endParaRPr lang="en-US" altLang="en-US">
              <a:cs typeface="+mn-cs"/>
            </a:endParaRPr>
          </a:p>
        </p:txBody>
      </p:sp>
    </p:spTree>
    <p:extLst>
      <p:ext uri="{BB962C8B-B14F-4D97-AF65-F5344CB8AC3E}">
        <p14:creationId xmlns:p14="http://schemas.microsoft.com/office/powerpoint/2010/main" val="428690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charset="0"/>
                <a:ea typeface="ＭＳ Ｐゴシック" charset="-128"/>
              </a:defRPr>
            </a:lvl1pPr>
          </a:lstStyle>
          <a:p>
            <a:pPr>
              <a:defRPr/>
            </a:pPr>
            <a:fld id="{5EE5E8E2-8B44-4E1A-8F3E-80DE8D6D0433}" type="datetimeFigureOut">
              <a:rPr lang="en-US" altLang="en-US">
                <a:cs typeface="+mn-cs"/>
              </a:rPr>
              <a:pPr>
                <a:defRPr/>
              </a:pPr>
              <a:t>4/24/2016</a:t>
            </a:fld>
            <a:endParaRPr lang="en-US" altLang="en-US">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charset="0"/>
                <a:ea typeface="ＭＳ Ｐゴシック" charset="-128"/>
              </a:defRPr>
            </a:lvl1pPr>
          </a:lstStyle>
          <a:p>
            <a:pPr>
              <a:defRPr/>
            </a:pPr>
            <a:fld id="{489A9275-8779-4180-81A1-16DA5BB306A6}" type="slidenum">
              <a:rPr lang="en-US" altLang="en-US">
                <a:cs typeface="+mn-cs"/>
              </a:rPr>
              <a:pPr>
                <a:defRPr/>
              </a:pPr>
              <a:t>‹#›</a:t>
            </a:fld>
            <a:endParaRPr lang="en-US" altLang="en-US">
              <a:cs typeface="+mn-cs"/>
            </a:endParaRPr>
          </a:p>
        </p:txBody>
      </p:sp>
    </p:spTree>
    <p:extLst>
      <p:ext uri="{BB962C8B-B14F-4D97-AF65-F5344CB8AC3E}">
        <p14:creationId xmlns:p14="http://schemas.microsoft.com/office/powerpoint/2010/main" val="15992092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charset="0"/>
                <a:ea typeface="ＭＳ Ｐゴシック" charset="-128"/>
              </a:defRPr>
            </a:lvl1pPr>
          </a:lstStyle>
          <a:p>
            <a:pPr>
              <a:defRPr/>
            </a:pPr>
            <a:fld id="{1668DD4A-1E29-45DE-96B6-469DB78FDC49}" type="datetimeFigureOut">
              <a:rPr lang="en-US" altLang="en-US">
                <a:cs typeface="+mn-cs"/>
              </a:rPr>
              <a:pPr>
                <a:defRPr/>
              </a:pPr>
              <a:t>4/24/2016</a:t>
            </a:fld>
            <a:endParaRPr lang="en-US" altLang="en-US">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charset="0"/>
                <a:ea typeface="ＭＳ Ｐゴシック" charset="-128"/>
              </a:defRPr>
            </a:lvl1pPr>
          </a:lstStyle>
          <a:p>
            <a:pPr>
              <a:defRPr/>
            </a:pPr>
            <a:fld id="{E10AC091-C110-485C-BC5F-6AE18EEE8283}" type="slidenum">
              <a:rPr lang="en-US" altLang="en-US">
                <a:cs typeface="+mn-cs"/>
              </a:rPr>
              <a:pPr>
                <a:defRPr/>
              </a:pPr>
              <a:t>‹#›</a:t>
            </a:fld>
            <a:endParaRPr lang="en-US" altLang="en-US">
              <a:cs typeface="+mn-cs"/>
            </a:endParaRPr>
          </a:p>
        </p:txBody>
      </p:sp>
    </p:spTree>
    <p:extLst>
      <p:ext uri="{BB962C8B-B14F-4D97-AF65-F5344CB8AC3E}">
        <p14:creationId xmlns:p14="http://schemas.microsoft.com/office/powerpoint/2010/main" val="303989160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11.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4.xml"/><Relationship Id="rId5" Type="http://schemas.openxmlformats.org/officeDocument/2006/relationships/image" Target="../media/image13.tiff"/><Relationship Id="rId4" Type="http://schemas.openxmlformats.org/officeDocument/2006/relationships/image" Target="../media/image12.tif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7.tiff"/><Relationship Id="rId5" Type="http://schemas.openxmlformats.org/officeDocument/2006/relationships/image" Target="../media/image16.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4"/>
          <p:cNvSpPr txBox="1">
            <a:spLocks noChangeArrowheads="1"/>
          </p:cNvSpPr>
          <p:nvPr/>
        </p:nvSpPr>
        <p:spPr bwMode="auto">
          <a:xfrm>
            <a:off x="242888" y="1082675"/>
            <a:ext cx="88249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 altLang="es-VE" sz="1800" dirty="0">
                <a:latin typeface="Arial" panose="020B0604020202020204" pitchFamily="34" charset="0"/>
              </a:rPr>
              <a:t>Tres terremotos,  de fuerte  a mayores, han ocurrido en  Japón, incluyendo dos </a:t>
            </a:r>
            <a:r>
              <a:rPr lang="es-ES" altLang="es-VE" sz="1800" dirty="0" smtClean="0">
                <a:latin typeface="Arial" panose="020B0604020202020204" pitchFamily="34" charset="0"/>
              </a:rPr>
              <a:t>sismos iniciales de </a:t>
            </a:r>
            <a:r>
              <a:rPr lang="es-ES" altLang="es-VE" sz="1800" dirty="0">
                <a:latin typeface="Arial" panose="020B0604020202020204" pitchFamily="34" charset="0"/>
              </a:rPr>
              <a:t>M 6,2  y M 6,0 el 14 de abril  y un M7.0 a tempranas horas de la mañana del sábado hora local. Los sismos iniciales produjeron  una severa sacudida  en la región </a:t>
            </a:r>
            <a:r>
              <a:rPr lang="es-ES" altLang="es-VE" sz="1800" dirty="0" smtClean="0">
                <a:latin typeface="Arial" panose="020B0604020202020204" pitchFamily="34" charset="0"/>
              </a:rPr>
              <a:t>y </a:t>
            </a:r>
            <a:r>
              <a:rPr lang="es-ES" altLang="es-VE" sz="1800" dirty="0" smtClean="0">
                <a:latin typeface="Arial" panose="020B0604020202020204" pitchFamily="34" charset="0"/>
              </a:rPr>
              <a:t>trajo como resultado 9 fatalidades reportadas </a:t>
            </a:r>
            <a:r>
              <a:rPr lang="es-ES" altLang="es-VE" sz="1800" dirty="0" smtClean="0">
                <a:latin typeface="Arial" panose="020B0604020202020204" pitchFamily="34" charset="0"/>
              </a:rPr>
              <a:t>y </a:t>
            </a:r>
            <a:r>
              <a:rPr lang="es-ES" altLang="es-VE" sz="1800" dirty="0">
                <a:latin typeface="Arial" panose="020B0604020202020204" pitchFamily="34" charset="0"/>
              </a:rPr>
              <a:t>más de 1000 heridos. Los primeros informes indican que 32 personas han muerto en el terremoto M 7,0.</a:t>
            </a:r>
            <a:endParaRPr lang="en-US" altLang="es-VE" sz="1800" dirty="0">
              <a:latin typeface="Arial" panose="020B0604020202020204" pitchFamily="34" charset="0"/>
            </a:endParaRPr>
          </a:p>
        </p:txBody>
      </p:sp>
      <p:sp>
        <p:nvSpPr>
          <p:cNvPr id="3080" name="TextBox 8"/>
          <p:cNvSpPr txBox="1">
            <a:spLocks noChangeArrowheads="1"/>
          </p:cNvSpPr>
          <p:nvPr/>
        </p:nvSpPr>
        <p:spPr bwMode="auto">
          <a:xfrm>
            <a:off x="279709" y="2837588"/>
            <a:ext cx="235108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sz="1400" dirty="0"/>
              <a:t>Se pueden observar residencias  destruidas  después de un terremoto en </a:t>
            </a:r>
            <a:r>
              <a:rPr lang="es-ES" sz="1400" dirty="0" err="1"/>
              <a:t>Mashiki</a:t>
            </a:r>
            <a:r>
              <a:rPr lang="es-ES" sz="1400" dirty="0"/>
              <a:t>, prefectura de Kumamoto, al sur de Japón, el sábado, 16 de abril, 2016. Los poderosos terremotos, de un día de diferencia, </a:t>
            </a:r>
            <a:r>
              <a:rPr lang="es-ES" sz="1400" dirty="0" smtClean="0"/>
              <a:t>sacudieron </a:t>
            </a:r>
            <a:r>
              <a:rPr lang="es-ES" sz="1400" dirty="0"/>
              <a:t>el sur de Japón, sepultando a muchos debajo de las casas aplastadas y enviando a  miles de personas a buscar refugio en gimnasios y vestíbulos de los hoteles</a:t>
            </a:r>
            <a:r>
              <a:rPr lang="es-ES" sz="1400" dirty="0" smtClean="0"/>
              <a:t>.</a:t>
            </a:r>
          </a:p>
          <a:p>
            <a:pPr eaLnBrk="1" hangingPunct="1">
              <a:spcBef>
                <a:spcPct val="0"/>
              </a:spcBef>
              <a:buFontTx/>
              <a:buNone/>
            </a:pPr>
            <a:endParaRPr lang="en-US" sz="1400" dirty="0"/>
          </a:p>
          <a:p>
            <a:pPr eaLnBrk="1" hangingPunct="1">
              <a:spcBef>
                <a:spcPct val="0"/>
              </a:spcBef>
              <a:buFontTx/>
              <a:buNone/>
            </a:pPr>
            <a:r>
              <a:rPr lang="it-IT" sz="1400" dirty="0"/>
              <a:t>(Yusuke Ogata/Kyodo News via AP)</a:t>
            </a:r>
            <a:endParaRPr lang="en-US" altLang="en-US" sz="1800" dirty="0">
              <a:latin typeface="Arial" panose="020B0604020202020204" pitchFamily="34" charset="0"/>
            </a:endParaRPr>
          </a:p>
        </p:txBody>
      </p:sp>
      <p:pic>
        <p:nvPicPr>
          <p:cNvPr id="10242" name="Picture 2" descr="Japan Earthquak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3513" y="2651880"/>
            <a:ext cx="6161087" cy="391084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0514520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7"/>
          <p:cNvSpPr txBox="1">
            <a:spLocks noChangeArrowheads="1"/>
          </p:cNvSpPr>
          <p:nvPr/>
        </p:nvSpPr>
        <p:spPr bwMode="auto">
          <a:xfrm>
            <a:off x="292100" y="1108770"/>
            <a:ext cx="86995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sz="1600" dirty="0">
                <a:latin typeface="Arial" charset="0"/>
              </a:rPr>
              <a:t>El mecanismo focal para este terremoto indica que esta fue una falla lateral. Deslizamiento se produjo sobre, ya sea un choque de falla lateral izquierda al noroeste, o sobre un choque de falla lateral derecha al noreste. La orientación noreste-suroeste de la distribución </a:t>
            </a:r>
            <a:r>
              <a:rPr lang="es-ES" sz="1600" dirty="0" smtClean="0">
                <a:latin typeface="Arial" charset="0"/>
              </a:rPr>
              <a:t>de réplica </a:t>
            </a:r>
            <a:r>
              <a:rPr lang="es-ES" sz="1600" dirty="0">
                <a:latin typeface="Arial" charset="0"/>
              </a:rPr>
              <a:t>prueba contundentemente que el plano de la falla se orienta en esa dirección y el terremoto fue causado por un movimiento de choque –deslizamiento lateral  derecho sobre un plano de falla orientado NE-NO.</a:t>
            </a:r>
          </a:p>
          <a:p>
            <a:pPr eaLnBrk="1" hangingPunct="1"/>
            <a:endParaRPr lang="es-ES" sz="1600" dirty="0">
              <a:latin typeface="Arial" charset="0"/>
            </a:endParaRPr>
          </a:p>
          <a:p>
            <a:pPr eaLnBrk="1" hangingPunct="1"/>
            <a:r>
              <a:rPr lang="es-ES" sz="1600" dirty="0">
                <a:latin typeface="Arial" charset="0"/>
              </a:rPr>
              <a:t>Según el USGS, mientras que el terremoto se produjo a varios cientos de kilómetros al noroeste de la Fosa </a:t>
            </a:r>
            <a:r>
              <a:rPr lang="es-ES" sz="1600" dirty="0" err="1">
                <a:latin typeface="Arial" charset="0"/>
              </a:rPr>
              <a:t>Ryukyu</a:t>
            </a:r>
            <a:r>
              <a:rPr lang="es-ES" sz="1600" dirty="0">
                <a:latin typeface="Arial" charset="0"/>
              </a:rPr>
              <a:t>, donde la Placa oceánica Filipina comienza su subducción hacia el noroeste por debajo de Japón y la placa Euroasiática, la poca profundidad y el mecanismo de falla de este terremoto indican que se produjo en una falla de corteza dentro la placa eurasiática que se antepone.</a:t>
            </a:r>
          </a:p>
        </p:txBody>
      </p:sp>
      <p:sp>
        <p:nvSpPr>
          <p:cNvPr id="13" name="Rectangle 12"/>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1"/>
          <p:cNvSpPr txBox="1">
            <a:spLocks noChangeArrowheads="1"/>
          </p:cNvSpPr>
          <p:nvPr/>
        </p:nvSpPr>
        <p:spPr bwMode="auto">
          <a:xfrm>
            <a:off x="304800" y="6477000"/>
            <a:ext cx="37099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s-VE" altLang="en-US" sz="1400" i="1" dirty="0"/>
              <a:t>Tensor Momento Sísmico-</a:t>
            </a:r>
            <a:r>
              <a:rPr lang="es-VE" altLang="en-US" sz="1400" i="1" dirty="0" err="1"/>
              <a:t>Centroide</a:t>
            </a:r>
            <a:r>
              <a:rPr lang="es-VE" altLang="en-US" sz="1400" i="1" dirty="0"/>
              <a:t>, USGS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9388" y="4070783"/>
            <a:ext cx="4518072" cy="218674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4191240"/>
            <a:ext cx="2835562" cy="2149914"/>
          </a:xfrm>
          <a:prstGeom prst="rect">
            <a:avLst/>
          </a:prstGeom>
        </p:spPr>
      </p:pic>
      <p:sp>
        <p:nvSpPr>
          <p:cNvPr id="9"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3">
            <a:extLst>
              <a:ext uri="{28A0092B-C50C-407E-A947-70E740481C1C}">
                <a14:useLocalDpi xmlns:a14="http://schemas.microsoft.com/office/drawing/2010/main" val="0"/>
              </a:ext>
            </a:extLst>
          </a:blip>
          <a:srcRect t="2963" b="5386"/>
          <a:stretch>
            <a:fillRect/>
          </a:stretch>
        </p:blipFill>
        <p:spPr bwMode="auto">
          <a:xfrm>
            <a:off x="250825" y="2057400"/>
            <a:ext cx="8686800"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solidFill>
                <a:prstClr val="white"/>
              </a:solidFill>
            </a:endParaRPr>
          </a:p>
        </p:txBody>
      </p:sp>
      <p:pic>
        <p:nvPicPr>
          <p:cNvPr id="14339" name="Picture 1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p:cNvSpPr txBox="1">
            <a:spLocks noChangeArrowheads="1"/>
          </p:cNvSpPr>
          <p:nvPr/>
        </p:nvSpPr>
        <p:spPr bwMode="auto">
          <a:xfrm>
            <a:off x="1089025" y="2168525"/>
            <a:ext cx="7673975"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dirty="0" smtClean="0">
                <a:latin typeface="Arial" charset="0"/>
              </a:rPr>
              <a:t>Seguido del terremoto, las ondas de compresión  P se tomaron</a:t>
            </a:r>
            <a:r>
              <a:rPr lang="es-VE" altLang="en-US" sz="1400" dirty="0" smtClean="0">
                <a:latin typeface="Arial" panose="020B0604020202020204" pitchFamily="34" charset="0"/>
              </a:rPr>
              <a:t> 11 minutos y 56 segundos </a:t>
            </a:r>
            <a:r>
              <a:rPr lang="es-VE" altLang="en-US" sz="1400" dirty="0" smtClean="0">
                <a:latin typeface="Arial" charset="0"/>
              </a:rPr>
              <a:t>en viajar una trayectoria curva a través del manto desde Japón hasta Portland</a:t>
            </a:r>
            <a:endParaRPr lang="es-VE" altLang="en-US" sz="1400" dirty="0" smtClean="0">
              <a:solidFill>
                <a:prstClr val="black"/>
              </a:solidFill>
              <a:latin typeface="Arial" panose="020B0604020202020204" pitchFamily="34" charset="0"/>
              <a:cs typeface="+mn-cs"/>
            </a:endParaRPr>
          </a:p>
        </p:txBody>
      </p:sp>
      <p:sp>
        <p:nvSpPr>
          <p:cNvPr id="14341" name="TextBox 5"/>
          <p:cNvSpPr txBox="1">
            <a:spLocks noChangeArrowheads="1"/>
          </p:cNvSpPr>
          <p:nvPr/>
        </p:nvSpPr>
        <p:spPr bwMode="auto">
          <a:xfrm>
            <a:off x="1066800" y="2667000"/>
            <a:ext cx="6934199"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dirty="0" smtClean="0">
                <a:solidFill>
                  <a:prstClr val="black"/>
                </a:solidFill>
                <a:latin typeface="Arial" panose="020B0604020202020204" pitchFamily="34" charset="0"/>
                <a:cs typeface="+mn-cs"/>
              </a:rPr>
              <a:t>Ondas PP son ondas de compresión que rebotan fuera de la superficie de la Tierra a mitad de camino entre el terremoto y la estación de registro y se tardo </a:t>
            </a:r>
            <a:r>
              <a:rPr lang="es-VE" altLang="ja-JP" sz="1400" dirty="0" smtClean="0">
                <a:solidFill>
                  <a:prstClr val="black"/>
                </a:solidFill>
                <a:latin typeface="Arial" panose="020B0604020202020204" pitchFamily="34" charset="0"/>
                <a:cs typeface="+mn-cs"/>
              </a:rPr>
              <a:t>14 minutos 50 segundos en arribar.</a:t>
            </a:r>
            <a:endParaRPr lang="es-VE" altLang="en-US" sz="1400" dirty="0" smtClean="0">
              <a:solidFill>
                <a:prstClr val="black"/>
              </a:solidFill>
              <a:latin typeface="Arial" panose="020B0604020202020204" pitchFamily="34" charset="0"/>
              <a:cs typeface="+mn-cs"/>
            </a:endParaRPr>
          </a:p>
        </p:txBody>
      </p:sp>
      <p:sp>
        <p:nvSpPr>
          <p:cNvPr id="14342" name="TextBox 7"/>
          <p:cNvSpPr txBox="1">
            <a:spLocks noChangeArrowheads="1"/>
          </p:cNvSpPr>
          <p:nvPr/>
        </p:nvSpPr>
        <p:spPr bwMode="auto">
          <a:xfrm>
            <a:off x="196850" y="1250156"/>
            <a:ext cx="83058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dirty="0" smtClean="0">
                <a:solidFill>
                  <a:prstClr val="black"/>
                </a:solidFill>
                <a:latin typeface="Arial" panose="020B0604020202020204" pitchFamily="34" charset="0"/>
                <a:cs typeface="+mn-cs"/>
              </a:rPr>
              <a:t>El registro del terremoto en el sismómetro de la Universidad de Portland (UPOR) es ilustrado en la parte inferior. Portland se encuentra ubicada aproximadamente  </a:t>
            </a:r>
            <a:r>
              <a:rPr lang="es-VE" altLang="en-US" sz="1400" dirty="0" smtClean="0">
                <a:solidFill>
                  <a:prstClr val="black"/>
                </a:solidFill>
                <a:latin typeface="Arial" panose="020B0604020202020204" pitchFamily="34" charset="0"/>
                <a:cs typeface="+mn-cs"/>
              </a:rPr>
              <a:t>8587 km (5336 millas, 77.36°) </a:t>
            </a:r>
            <a:r>
              <a:rPr lang="es-VE" altLang="en-US" sz="1400" dirty="0" smtClean="0">
                <a:solidFill>
                  <a:prstClr val="black"/>
                </a:solidFill>
                <a:latin typeface="Arial" panose="020B0604020202020204" pitchFamily="34" charset="0"/>
                <a:cs typeface="+mn-cs"/>
              </a:rPr>
              <a:t>de la localización del terremoto.</a:t>
            </a:r>
            <a:endParaRPr lang="es-VE" altLang="en-US" sz="1400" dirty="0" smtClean="0">
              <a:solidFill>
                <a:prstClr val="black"/>
              </a:solidFill>
              <a:latin typeface="Arial" panose="020B0604020202020204" pitchFamily="34" charset="0"/>
              <a:cs typeface="+mn-cs"/>
            </a:endParaRPr>
          </a:p>
        </p:txBody>
      </p:sp>
      <p:sp>
        <p:nvSpPr>
          <p:cNvPr id="14343" name="TextBox 6"/>
          <p:cNvSpPr txBox="1">
            <a:spLocks noChangeArrowheads="1"/>
          </p:cNvSpPr>
          <p:nvPr/>
        </p:nvSpPr>
        <p:spPr bwMode="auto">
          <a:xfrm>
            <a:off x="3817938" y="5283200"/>
            <a:ext cx="46847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dirty="0" smtClean="0">
                <a:solidFill>
                  <a:prstClr val="black"/>
                </a:solidFill>
                <a:latin typeface="Arial" panose="020B0604020202020204" pitchFamily="34" charset="0"/>
                <a:cs typeface="+mn-cs"/>
              </a:rPr>
              <a:t>Las ondas superficiales viajaron 8587 km (5336 millas) a lo largo del perímetro de la Tierra desde el terremoto hasta la estación de registro.  </a:t>
            </a:r>
            <a:endParaRPr lang="es-VE" altLang="en-US" sz="1400" dirty="0" smtClean="0">
              <a:solidFill>
                <a:prstClr val="black"/>
              </a:solidFill>
              <a:latin typeface="Arial" panose="020B0604020202020204" pitchFamily="34" charset="0"/>
              <a:cs typeface="+mn-cs"/>
            </a:endParaRPr>
          </a:p>
        </p:txBody>
      </p:sp>
      <p:sp>
        <p:nvSpPr>
          <p:cNvPr id="14344" name="TextBox 2"/>
          <p:cNvSpPr txBox="1">
            <a:spLocks noChangeArrowheads="1"/>
          </p:cNvSpPr>
          <p:nvPr/>
        </p:nvSpPr>
        <p:spPr bwMode="auto">
          <a:xfrm>
            <a:off x="1546225" y="3505200"/>
            <a:ext cx="320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1600" smtClean="0">
                <a:solidFill>
                  <a:prstClr val="black"/>
                </a:solidFill>
                <a:cs typeface="+mn-cs"/>
              </a:rPr>
              <a:t>P</a:t>
            </a:r>
          </a:p>
        </p:txBody>
      </p:sp>
      <p:sp>
        <p:nvSpPr>
          <p:cNvPr id="14345" name="TextBox 11"/>
          <p:cNvSpPr txBox="1">
            <a:spLocks noChangeArrowheads="1"/>
          </p:cNvSpPr>
          <p:nvPr/>
        </p:nvSpPr>
        <p:spPr bwMode="auto">
          <a:xfrm>
            <a:off x="1790700" y="3689350"/>
            <a:ext cx="4572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1600" smtClean="0">
                <a:solidFill>
                  <a:prstClr val="black"/>
                </a:solidFill>
                <a:cs typeface="+mn-cs"/>
              </a:rPr>
              <a:t>PP</a:t>
            </a:r>
          </a:p>
        </p:txBody>
      </p:sp>
      <p:sp>
        <p:nvSpPr>
          <p:cNvPr id="14346" name="TextBox 4"/>
          <p:cNvSpPr txBox="1">
            <a:spLocks noChangeArrowheads="1"/>
          </p:cNvSpPr>
          <p:nvPr/>
        </p:nvSpPr>
        <p:spPr bwMode="auto">
          <a:xfrm>
            <a:off x="2536825" y="3810000"/>
            <a:ext cx="55245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1600" smtClean="0">
                <a:solidFill>
                  <a:prstClr val="black"/>
                </a:solidFill>
                <a:cs typeface="+mn-cs"/>
              </a:rPr>
              <a:t>S    </a:t>
            </a:r>
          </a:p>
        </p:txBody>
      </p:sp>
      <p:sp>
        <p:nvSpPr>
          <p:cNvPr id="14349" name="TextBox 9"/>
          <p:cNvSpPr txBox="1">
            <a:spLocks noChangeArrowheads="1"/>
          </p:cNvSpPr>
          <p:nvPr/>
        </p:nvSpPr>
        <p:spPr bwMode="auto">
          <a:xfrm>
            <a:off x="2917825" y="3200400"/>
            <a:ext cx="548640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dirty="0" smtClean="0">
                <a:solidFill>
                  <a:prstClr val="black"/>
                </a:solidFill>
                <a:latin typeface="Arial" panose="020B0604020202020204" pitchFamily="34" charset="0"/>
                <a:cs typeface="+mn-cs"/>
              </a:rPr>
              <a:t>Ondas S son ondas cortantes que siguen la misma trayectoria a través del manto como las ondas P</a:t>
            </a:r>
            <a:r>
              <a:rPr lang="es-VE" altLang="en-US" sz="1400" dirty="0" smtClean="0">
                <a:solidFill>
                  <a:prstClr val="black"/>
                </a:solidFill>
                <a:latin typeface="Arial" panose="020B0604020202020204" pitchFamily="34" charset="0"/>
                <a:cs typeface="+mn-cs"/>
              </a:rPr>
              <a:t>.  Las ondas S se tomaron</a:t>
            </a:r>
            <a:r>
              <a:rPr lang="es-VE" altLang="en-US" sz="1400" dirty="0" smtClean="0">
                <a:latin typeface="Arial" panose="020B0604020202020204" pitchFamily="34" charset="0"/>
                <a:cs typeface="+mn-cs"/>
              </a:rPr>
              <a:t> 21 minutos y 48 segundos  en viajar desde el terremoto hasta Portland.</a:t>
            </a:r>
            <a:endParaRPr lang="es-VE" altLang="en-US" sz="1400" dirty="0" smtClean="0">
              <a:solidFill>
                <a:prstClr val="black"/>
              </a:solidFill>
              <a:latin typeface="Arial" panose="020B0604020202020204" pitchFamily="34" charset="0"/>
              <a:cs typeface="+mn-cs"/>
            </a:endParaRPr>
          </a:p>
        </p:txBody>
      </p:sp>
      <p:sp>
        <p:nvSpPr>
          <p:cNvPr id="7" name="TextBox 6"/>
          <p:cNvSpPr txBox="1"/>
          <p:nvPr/>
        </p:nvSpPr>
        <p:spPr>
          <a:xfrm>
            <a:off x="4349750" y="4402138"/>
            <a:ext cx="2073275" cy="368300"/>
          </a:xfrm>
          <a:prstGeom prst="rect">
            <a:avLst/>
          </a:prstGeom>
          <a:noFill/>
        </p:spPr>
        <p:txBody>
          <a:bodyPr>
            <a:spAutoFit/>
          </a:bodyPr>
          <a:lstStyle/>
          <a:p>
            <a:pPr eaLnBrk="0" hangingPunct="0">
              <a:defRPr/>
            </a:pPr>
            <a:r>
              <a:rPr lang="en-US" altLang="en-US" spc="200" dirty="0">
                <a:solidFill>
                  <a:prstClr val="black"/>
                </a:solidFill>
                <a:latin typeface="Arial" charset="0"/>
                <a:ea typeface="ＭＳ Ｐゴシック" charset="-128"/>
                <a:cs typeface="+mn-cs"/>
              </a:rPr>
              <a:t>Surface waves</a:t>
            </a:r>
            <a:endParaRPr lang="en-US" spc="200" dirty="0">
              <a:solidFill>
                <a:prstClr val="black"/>
              </a:solidFill>
              <a:latin typeface="Arial" charset="0"/>
              <a:ea typeface="ＭＳ Ｐゴシック" charset="-128"/>
              <a:cs typeface="+mn-cs"/>
            </a:endParaRPr>
          </a:p>
        </p:txBody>
      </p:sp>
      <p:sp>
        <p:nvSpPr>
          <p:cNvPr id="16"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56488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0300" y="5181600"/>
            <a:ext cx="27051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238" y="5334000"/>
            <a:ext cx="14605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98888" y="54006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p:cNvSpPr txBox="1">
            <a:spLocks noChangeArrowheads="1"/>
          </p:cNvSpPr>
          <p:nvPr/>
        </p:nvSpPr>
        <p:spPr bwMode="auto">
          <a:xfrm>
            <a:off x="709613" y="1676400"/>
            <a:ext cx="7859712"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s-VE" altLang="en-US" sz="1800" b="1" dirty="0">
                <a:solidFill>
                  <a:srgbClr val="393996"/>
                </a:solidFill>
                <a:latin typeface="Arial" charset="0"/>
                <a:ea typeface="MS PGothic" pitchFamily="34" charset="-128"/>
              </a:rPr>
              <a:t>Momentos de Enseñanzas son servicios de</a:t>
            </a:r>
            <a:endParaRPr lang="es-VE" altLang="en-US" sz="1800" dirty="0">
              <a:latin typeface="Arial" charset="0"/>
              <a:ea typeface="MS PGothic" pitchFamily="34" charset="-128"/>
            </a:endParaRPr>
          </a:p>
          <a:p>
            <a:pPr algn="ctr" eaLnBrk="1" hangingPunct="1">
              <a:spcBef>
                <a:spcPct val="0"/>
              </a:spcBef>
              <a:buFontTx/>
              <a:buNone/>
            </a:pPr>
            <a:endParaRPr lang="es-VE" altLang="en-US" sz="1800" dirty="0">
              <a:latin typeface="Arial" charset="0"/>
              <a:ea typeface="MS PGothic" pitchFamily="34" charset="-128"/>
            </a:endParaRPr>
          </a:p>
          <a:p>
            <a:pPr algn="ctr" eaLnBrk="1" hangingPunct="1">
              <a:spcBef>
                <a:spcPct val="0"/>
              </a:spcBef>
              <a:buFontTx/>
              <a:buNone/>
            </a:pPr>
            <a:r>
              <a:rPr lang="es-VE" altLang="en-US" sz="1800" dirty="0">
                <a:latin typeface="Arial" charset="0"/>
                <a:ea typeface="MS PGothic" pitchFamily="34" charset="-128"/>
              </a:rPr>
              <a:t>Educación IRIS &amp; Alcance Público </a:t>
            </a:r>
          </a:p>
          <a:p>
            <a:pPr algn="ctr" eaLnBrk="1" hangingPunct="1">
              <a:spcBef>
                <a:spcPct val="0"/>
              </a:spcBef>
              <a:buFontTx/>
              <a:buNone/>
            </a:pPr>
            <a:r>
              <a:rPr lang="es-VE" altLang="en-US" sz="1800" dirty="0">
                <a:latin typeface="Arial" charset="0"/>
                <a:ea typeface="MS PGothic" pitchFamily="34" charset="-128"/>
              </a:rPr>
              <a:t>y </a:t>
            </a:r>
          </a:p>
          <a:p>
            <a:pPr algn="ctr" eaLnBrk="1" hangingPunct="1">
              <a:spcBef>
                <a:spcPct val="0"/>
              </a:spcBef>
              <a:buFontTx/>
              <a:buNone/>
            </a:pPr>
            <a:r>
              <a:rPr lang="es-VE" altLang="en-US" sz="1800" dirty="0">
                <a:latin typeface="Arial" charset="0"/>
                <a:ea typeface="MS PGothic" pitchFamily="34" charset="-128"/>
              </a:rPr>
              <a:t>La Universidad de Portland </a:t>
            </a:r>
          </a:p>
          <a:p>
            <a:pPr algn="ctr" eaLnBrk="1" hangingPunct="1">
              <a:spcBef>
                <a:spcPct val="0"/>
              </a:spcBef>
              <a:buFontTx/>
              <a:buNone/>
            </a:pPr>
            <a:endParaRPr lang="en-US" altLang="en-US" sz="1800" dirty="0">
              <a:latin typeface="Arial" charset="0"/>
              <a:ea typeface="MS PGothic" pitchFamily="34" charset="-128"/>
            </a:endParaRPr>
          </a:p>
          <a:p>
            <a:pPr algn="ctr" eaLnBrk="1" hangingPunct="1">
              <a:spcBef>
                <a:spcPct val="0"/>
              </a:spcBef>
              <a:buFontTx/>
              <a:buNone/>
            </a:pPr>
            <a:endParaRPr lang="en-US" altLang="en-US" sz="1800" dirty="0">
              <a:latin typeface="Arial" charset="0"/>
              <a:ea typeface="MS PGothic" pitchFamily="34" charset="-128"/>
            </a:endParaRPr>
          </a:p>
          <a:p>
            <a:pPr algn="ctr" eaLnBrk="1" hangingPunct="1">
              <a:spcBef>
                <a:spcPct val="0"/>
              </a:spcBef>
              <a:buFontTx/>
              <a:buNone/>
            </a:pPr>
            <a:endParaRPr lang="en-US" altLang="en-US" sz="1800" dirty="0">
              <a:latin typeface="Arial" charset="0"/>
              <a:ea typeface="MS PGothic" pitchFamily="34" charset="-128"/>
            </a:endParaRPr>
          </a:p>
          <a:p>
            <a:pPr algn="ctr" eaLnBrk="1" hangingPunct="1">
              <a:spcBef>
                <a:spcPct val="0"/>
              </a:spcBef>
              <a:buFontTx/>
              <a:buNone/>
            </a:pPr>
            <a:endParaRPr lang="en-US" altLang="en-US" sz="1800" dirty="0">
              <a:latin typeface="Arial" charset="0"/>
              <a:ea typeface="MS PGothic" pitchFamily="34" charset="-128"/>
            </a:endParaRPr>
          </a:p>
          <a:p>
            <a:pPr algn="ctr" eaLnBrk="1" hangingPunct="1">
              <a:spcBef>
                <a:spcPct val="0"/>
              </a:spcBef>
              <a:buFontTx/>
              <a:buNone/>
            </a:pPr>
            <a:r>
              <a:rPr lang="es-VE" altLang="en-US" sz="1800" dirty="0">
                <a:latin typeface="Arial" charset="0"/>
                <a:ea typeface="MS PGothic" pitchFamily="34" charset="-128"/>
              </a:rPr>
              <a:t>Por favor enviar comentarios a tkb@iris.edu</a:t>
            </a:r>
          </a:p>
        </p:txBody>
      </p:sp>
      <p:sp>
        <p:nvSpPr>
          <p:cNvPr id="11"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264475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4"/>
          <p:cNvSpPr txBox="1">
            <a:spLocks noChangeArrowheads="1"/>
          </p:cNvSpPr>
          <p:nvPr/>
        </p:nvSpPr>
        <p:spPr bwMode="auto">
          <a:xfrm>
            <a:off x="242888" y="1082675"/>
            <a:ext cx="867965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 altLang="es-VE" sz="1600" dirty="0">
                <a:latin typeface="Arial" panose="020B0604020202020204" pitchFamily="34" charset="0"/>
              </a:rPr>
              <a:t>Los terremotos han causado una gran cantidad de daños, volcando vehículos, provocando la fractura de carreteras y deslizamientos de tierra. Estos  terremotos fueron de poca profundidad (~ 10 km) por debajo de la ciudad de Kumamoto (~ población 700.000). Terremotos de poca profundidad resultan en mucho más movimiento en la superficie que los  terremotos más profundos. Las primeras estimaciones indican que más de 92.000 personas han sido evacuadas.</a:t>
            </a:r>
            <a:endParaRPr lang="en-US" altLang="es-VE" sz="1600" dirty="0">
              <a:latin typeface="Arial" panose="020B0604020202020204" pitchFamily="34" charset="0"/>
            </a:endParaRPr>
          </a:p>
        </p:txBody>
      </p:sp>
      <p:sp>
        <p:nvSpPr>
          <p:cNvPr id="11" name="TextBox 10"/>
          <p:cNvSpPr txBox="1">
            <a:spLocks noChangeArrowheads="1"/>
          </p:cNvSpPr>
          <p:nvPr/>
        </p:nvSpPr>
        <p:spPr bwMode="auto">
          <a:xfrm>
            <a:off x="269949" y="2819400"/>
            <a:ext cx="2057400"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sz="1400" dirty="0"/>
              <a:t>Los edificios </a:t>
            </a:r>
            <a:r>
              <a:rPr lang="es-ES" sz="1400" dirty="0" smtClean="0"/>
              <a:t> </a:t>
            </a:r>
            <a:r>
              <a:rPr lang="es-ES" sz="1400" dirty="0"/>
              <a:t>colapsaron por un deslizamiento de tierra causado por un terremoto en el pueblo de </a:t>
            </a:r>
            <a:r>
              <a:rPr lang="es-ES" sz="1400" dirty="0" err="1"/>
              <a:t>Minamiaso</a:t>
            </a:r>
            <a:r>
              <a:rPr lang="es-ES" sz="1400" dirty="0"/>
              <a:t>, prefectura de Kumamoto, Japón, el sábado, 16 de abril, 2016 (hora local). El fuerte terremoto sacudió el suroeste de Japón la madrugada del sábado, apenas 24 horas después de un terremoto de menor  magnitud golpeó la misma región</a:t>
            </a:r>
            <a:r>
              <a:rPr lang="es-ES" sz="1400" dirty="0" smtClean="0"/>
              <a:t>.</a:t>
            </a:r>
          </a:p>
          <a:p>
            <a:pPr eaLnBrk="1" hangingPunct="1">
              <a:spcBef>
                <a:spcPct val="0"/>
              </a:spcBef>
              <a:buFontTx/>
              <a:buNone/>
            </a:pPr>
            <a:endParaRPr lang="en-US" sz="1400" dirty="0"/>
          </a:p>
          <a:p>
            <a:pPr eaLnBrk="1" hangingPunct="1">
              <a:spcBef>
                <a:spcPct val="0"/>
              </a:spcBef>
              <a:buFontTx/>
              <a:buNone/>
            </a:pPr>
            <a:r>
              <a:rPr lang="en-US" sz="1400" dirty="0" smtClean="0"/>
              <a:t>(</a:t>
            </a:r>
            <a:r>
              <a:rPr lang="en-US" sz="1400" dirty="0"/>
              <a:t>Kyodo News via AP</a:t>
            </a:r>
            <a:r>
              <a:rPr lang="en-US" sz="1400" dirty="0" smtClean="0"/>
              <a:t>)</a:t>
            </a:r>
            <a:endParaRPr lang="en-US" altLang="en-US" sz="1800" dirty="0">
              <a:latin typeface="Arial" panose="020B0604020202020204" pitchFamily="34" charset="0"/>
            </a:endParaRPr>
          </a:p>
        </p:txBody>
      </p:sp>
      <p:pic>
        <p:nvPicPr>
          <p:cNvPr id="2052" name="Picture 4" descr="Japan Earthquak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9827" y="2546230"/>
            <a:ext cx="6512718" cy="408317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6608670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tor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91319" y="3581400"/>
            <a:ext cx="4572000" cy="2571750"/>
          </a:xfrm>
          <a:prstGeom prst="rect">
            <a:avLst/>
          </a:prstGeom>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4"/>
          <p:cNvSpPr txBox="1">
            <a:spLocks noChangeArrowheads="1"/>
          </p:cNvSpPr>
          <p:nvPr/>
        </p:nvSpPr>
        <p:spPr bwMode="auto">
          <a:xfrm>
            <a:off x="242888" y="1082675"/>
            <a:ext cx="47863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 altLang="es-VE" sz="1800" dirty="0">
                <a:latin typeface="Arial" panose="020B0604020202020204" pitchFamily="34" charset="0"/>
              </a:rPr>
              <a:t>Fuertes lluvias se esperaban hasta el domingo, añadiendo a la complejidad de los esfuerzos de </a:t>
            </a:r>
            <a:r>
              <a:rPr lang="es-ES" altLang="es-VE" sz="1800" dirty="0" smtClean="0">
                <a:latin typeface="Arial" panose="020B0604020202020204" pitchFamily="34" charset="0"/>
              </a:rPr>
              <a:t>rescate. </a:t>
            </a:r>
            <a:r>
              <a:rPr lang="es-ES" altLang="es-VE" sz="1800" dirty="0">
                <a:latin typeface="Arial" panose="020B0604020202020204" pitchFamily="34" charset="0"/>
              </a:rPr>
              <a:t>El </a:t>
            </a:r>
            <a:r>
              <a:rPr lang="es-ES" altLang="es-VE" sz="1800" dirty="0" smtClean="0">
                <a:latin typeface="Arial" panose="020B0604020202020204" pitchFamily="34" charset="0"/>
              </a:rPr>
              <a:t>clima, </a:t>
            </a:r>
            <a:r>
              <a:rPr lang="es-ES" altLang="es-VE" sz="1800" dirty="0">
                <a:latin typeface="Arial" panose="020B0604020202020204" pitchFamily="34" charset="0"/>
              </a:rPr>
              <a:t>junto con las réplicas, contribuyeron con la amenaza de deslizamientos de tierra adicionales.</a:t>
            </a:r>
            <a:endParaRPr lang="en-US" altLang="es-VE" sz="1800" dirty="0">
              <a:latin typeface="Arial" panose="020B0604020202020204" pitchFamily="34" charset="0"/>
            </a:endParaRPr>
          </a:p>
        </p:txBody>
      </p:sp>
      <p:sp>
        <p:nvSpPr>
          <p:cNvPr id="13"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74685" y="1082675"/>
            <a:ext cx="3770640" cy="2498725"/>
          </a:xfrm>
          <a:prstGeom prst="rect">
            <a:avLst/>
          </a:prstGeom>
        </p:spPr>
      </p:pic>
      <p:sp>
        <p:nvSpPr>
          <p:cNvPr id="12" name="TextBox 15"/>
          <p:cNvSpPr txBox="1">
            <a:spLocks noChangeArrowheads="1"/>
          </p:cNvSpPr>
          <p:nvPr/>
        </p:nvSpPr>
        <p:spPr bwMode="auto">
          <a:xfrm>
            <a:off x="5262325" y="4453513"/>
            <a:ext cx="36703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latin typeface="Arial" panose="020B0604020202020204" pitchFamily="34" charset="0"/>
                <a:ea typeface="ＭＳ Ｐゴシック" panose="020B0600070205080204" pitchFamily="34" charset="-128"/>
              </a:rPr>
              <a:t>Esta animación muestra imágenes de satélite de la serie </a:t>
            </a:r>
            <a:r>
              <a:rPr lang="es-ES" altLang="en-US" sz="1400" dirty="0" err="1">
                <a:latin typeface="Arial" panose="020B0604020202020204" pitchFamily="34" charset="0"/>
                <a:ea typeface="ＭＳ Ｐゴシック" panose="020B0600070205080204" pitchFamily="34" charset="-128"/>
              </a:rPr>
              <a:t>Himawari</a:t>
            </a:r>
            <a:r>
              <a:rPr lang="es-ES" altLang="en-US" sz="1400" dirty="0">
                <a:latin typeface="Arial" panose="020B0604020202020204" pitchFamily="34" charset="0"/>
                <a:ea typeface="ＭＳ Ｐゴシック" panose="020B0600070205080204" pitchFamily="34" charset="-128"/>
              </a:rPr>
              <a:t> de satélites meteorológicos geoestacionarios </a:t>
            </a:r>
            <a:r>
              <a:rPr lang="es-ES" altLang="en-US" sz="1400" dirty="0" smtClean="0">
                <a:latin typeface="Arial" panose="020B0604020202020204" pitchFamily="34" charset="0"/>
                <a:ea typeface="ＭＳ Ｐゴシック" panose="020B0600070205080204" pitchFamily="34" charset="-128"/>
              </a:rPr>
              <a:t>pasando  </a:t>
            </a:r>
            <a:r>
              <a:rPr lang="es-ES" altLang="en-US" sz="1400" dirty="0">
                <a:latin typeface="Arial" panose="020B0604020202020204" pitchFamily="34" charset="0"/>
                <a:ea typeface="ＭＳ Ｐゴシック" panose="020B0600070205080204" pitchFamily="34" charset="-128"/>
              </a:rPr>
              <a:t>poco después del terremoto durante las  siguientes 24 horas.</a:t>
            </a:r>
          </a:p>
          <a:p>
            <a:pPr eaLnBrk="1" hangingPunct="1">
              <a:spcBef>
                <a:spcPct val="0"/>
              </a:spcBef>
              <a:buFontTx/>
              <a:buNone/>
            </a:pPr>
            <a:endParaRPr lang="es-ES" altLang="en-US" sz="1400" dirty="0">
              <a:latin typeface="Arial" panose="020B0604020202020204" pitchFamily="34" charset="0"/>
              <a:ea typeface="ＭＳ Ｐゴシック" panose="020B0600070205080204" pitchFamily="34" charset="-128"/>
            </a:endParaRPr>
          </a:p>
          <a:p>
            <a:pPr eaLnBrk="1" hangingPunct="1">
              <a:spcBef>
                <a:spcPct val="0"/>
              </a:spcBef>
              <a:buFontTx/>
              <a:buNone/>
            </a:pPr>
            <a:r>
              <a:rPr lang="es-ES" altLang="en-US" sz="1400" dirty="0">
                <a:latin typeface="Arial" panose="020B0604020202020204" pitchFamily="34" charset="0"/>
                <a:ea typeface="ＭＳ Ｐゴシック" panose="020B0600070205080204" pitchFamily="34" charset="-128"/>
              </a:rPr>
              <a:t>Animación cortesía de la Agencia Meteorológica de Japón</a:t>
            </a:r>
          </a:p>
          <a:p>
            <a:pPr eaLnBrk="1" hangingPunct="1">
              <a:spcBef>
                <a:spcPct val="0"/>
              </a:spcBef>
              <a:buFontTx/>
              <a:buNone/>
            </a:pPr>
            <a:endParaRPr lang="en-US" altLang="en-US" sz="1400" dirty="0">
              <a:latin typeface="Arial" panose="020B0604020202020204" pitchFamily="34" charset="0"/>
              <a:ea typeface="ＭＳ Ｐゴシック" panose="020B0600070205080204" pitchFamily="34" charset="-128"/>
            </a:endParaRPr>
          </a:p>
        </p:txBody>
      </p:sp>
      <p:sp>
        <p:nvSpPr>
          <p:cNvPr id="6" name="5-Point Star 5"/>
          <p:cNvSpPr/>
          <p:nvPr/>
        </p:nvSpPr>
        <p:spPr>
          <a:xfrm>
            <a:off x="2523006" y="5029200"/>
            <a:ext cx="180864" cy="148805"/>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99250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Box 15"/>
          <p:cNvSpPr txBox="1">
            <a:spLocks noChangeArrowheads="1"/>
          </p:cNvSpPr>
          <p:nvPr/>
        </p:nvSpPr>
        <p:spPr bwMode="auto">
          <a:xfrm>
            <a:off x="242888" y="1206500"/>
            <a:ext cx="2957512"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latin typeface="Arial" panose="020B0604020202020204" pitchFamily="34" charset="0"/>
                <a:ea typeface="ＭＳ Ｐゴシック" panose="020B0600070205080204" pitchFamily="34" charset="-128"/>
              </a:rPr>
              <a:t>La modificación de la escala de intensidad de  </a:t>
            </a:r>
            <a:r>
              <a:rPr lang="es-ES" altLang="en-US" sz="1400" dirty="0" err="1">
                <a:latin typeface="Arial" panose="020B0604020202020204" pitchFamily="34" charset="0"/>
                <a:ea typeface="ＭＳ Ｐゴシック" panose="020B0600070205080204" pitchFamily="34" charset="-128"/>
              </a:rPr>
              <a:t>Marcelli</a:t>
            </a:r>
            <a:r>
              <a:rPr lang="es-ES" altLang="en-US" sz="1400" dirty="0">
                <a:latin typeface="Arial" panose="020B0604020202020204" pitchFamily="34" charset="0"/>
                <a:ea typeface="ＭＳ Ｐゴシック" panose="020B0600070205080204" pitchFamily="34" charset="-128"/>
              </a:rPr>
              <a:t> es una escala de doce niveles numeradas del  I al XII, que indican la severidad de los movimientos telúricos. </a:t>
            </a:r>
          </a:p>
          <a:p>
            <a:pPr eaLnBrk="1" hangingPunct="1">
              <a:spcBef>
                <a:spcPct val="0"/>
              </a:spcBef>
              <a:buFontTx/>
              <a:buNone/>
            </a:pPr>
            <a:endParaRPr lang="es-ES" altLang="en-US" sz="1400" dirty="0">
              <a:latin typeface="Arial" panose="020B0604020202020204" pitchFamily="34" charset="0"/>
              <a:ea typeface="ＭＳ Ｐゴシック" panose="020B0600070205080204" pitchFamily="34" charset="-128"/>
            </a:endParaRPr>
          </a:p>
          <a:p>
            <a:pPr eaLnBrk="1" hangingPunct="1">
              <a:spcBef>
                <a:spcPct val="0"/>
              </a:spcBef>
              <a:buFontTx/>
              <a:buNone/>
            </a:pPr>
            <a:r>
              <a:rPr lang="es-ES" altLang="en-US" sz="1400" dirty="0">
                <a:latin typeface="Arial" panose="020B0604020202020204" pitchFamily="34" charset="0"/>
                <a:ea typeface="ＭＳ Ｐゴシック" panose="020B0600070205080204" pitchFamily="34" charset="-128"/>
              </a:rPr>
              <a:t>Esta región experimentó sacudidas de severas a violentas como consecuencia de tres terremotos en dos </a:t>
            </a:r>
            <a:r>
              <a:rPr lang="es-ES" altLang="en-US" sz="1400" dirty="0" smtClean="0">
                <a:latin typeface="Arial" panose="020B0604020202020204" pitchFamily="34" charset="0"/>
                <a:ea typeface="ＭＳ Ｐゴシック" panose="020B0600070205080204" pitchFamily="34" charset="-128"/>
              </a:rPr>
              <a:t>días</a:t>
            </a:r>
            <a:endParaRPr lang="es-ES" altLang="en-US" sz="1400" dirty="0">
              <a:latin typeface="Arial" panose="020B0604020202020204" pitchFamily="34" charset="0"/>
              <a:ea typeface="ＭＳ Ｐゴシック" panose="020B0600070205080204" pitchFamily="34" charset="-128"/>
            </a:endParaRPr>
          </a:p>
        </p:txBody>
      </p:sp>
      <p:pic>
        <p:nvPicPr>
          <p:cNvPr id="5128" name="Picture 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0463" y="1280869"/>
            <a:ext cx="5291138" cy="5060215"/>
          </a:xfrm>
          <a:prstGeom prst="rect">
            <a:avLst/>
          </a:prstGeom>
        </p:spPr>
      </p:pic>
      <p:sp>
        <p:nvSpPr>
          <p:cNvPr id="12" name="TextBox 15"/>
          <p:cNvSpPr txBox="1">
            <a:spLocks noChangeArrowheads="1"/>
          </p:cNvSpPr>
          <p:nvPr/>
        </p:nvSpPr>
        <p:spPr bwMode="auto">
          <a:xfrm>
            <a:off x="4635500" y="6269038"/>
            <a:ext cx="43799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eaLnBrk="1" hangingPunct="1">
              <a:spcBef>
                <a:spcPct val="0"/>
              </a:spcBef>
              <a:buFontTx/>
              <a:buNone/>
            </a:pPr>
            <a:r>
              <a:rPr lang="es-VE" altLang="en-US" sz="1400" i="1"/>
              <a:t>USGS Intensidad de Movimiento Estimada</a:t>
            </a:r>
            <a:endParaRPr lang="en-US" altLang="en-US" sz="1400">
              <a:latin typeface="Arial" charset="0"/>
              <a:ea typeface="MS PGothic" pitchFamily="34" charset="-128"/>
            </a:endParaRPr>
          </a:p>
        </p:txBody>
      </p:sp>
      <p:sp>
        <p:nvSpPr>
          <p:cNvPr id="13" name="TextBox 16"/>
          <p:cNvSpPr txBox="1">
            <a:spLocks noChangeArrowheads="1"/>
          </p:cNvSpPr>
          <p:nvPr/>
        </p:nvSpPr>
        <p:spPr bwMode="auto">
          <a:xfrm>
            <a:off x="271463" y="3657600"/>
            <a:ext cx="3233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s-VE" altLang="en-US" sz="1200" b="1">
                <a:latin typeface="Arial" charset="0"/>
                <a:ea typeface="MS PGothic" pitchFamily="34" charset="-128"/>
              </a:rPr>
              <a:t>Intensidad de Mercalli modificada</a:t>
            </a:r>
          </a:p>
        </p:txBody>
      </p:sp>
      <p:sp>
        <p:nvSpPr>
          <p:cNvPr id="14" name="TextBox 14"/>
          <p:cNvSpPr txBox="1">
            <a:spLocks noChangeArrowheads="1"/>
          </p:cNvSpPr>
          <p:nvPr/>
        </p:nvSpPr>
        <p:spPr bwMode="auto">
          <a:xfrm>
            <a:off x="2576513" y="3657600"/>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s-VE" altLang="en-US" sz="1400" b="1" dirty="0">
                <a:latin typeface="Arial" charset="0"/>
                <a:ea typeface="MS PGothic" pitchFamily="34" charset="-128"/>
              </a:rPr>
              <a:t>Percibida </a:t>
            </a:r>
          </a:p>
          <a:p>
            <a:pPr algn="ctr" eaLnBrk="1" hangingPunct="1">
              <a:spcBef>
                <a:spcPct val="0"/>
              </a:spcBef>
              <a:spcAft>
                <a:spcPts val="600"/>
              </a:spcAft>
              <a:buFontTx/>
              <a:buNone/>
            </a:pPr>
            <a:r>
              <a:rPr lang="es-VE" altLang="en-US" sz="1400" b="1" dirty="0">
                <a:latin typeface="Arial" charset="0"/>
                <a:ea typeface="MS PGothic" pitchFamily="34" charset="-128"/>
              </a:rPr>
              <a:t> Temblor</a:t>
            </a:r>
          </a:p>
          <a:p>
            <a:pPr algn="ctr" eaLnBrk="1" hangingPunct="1">
              <a:spcBef>
                <a:spcPct val="0"/>
              </a:spcBef>
              <a:spcAft>
                <a:spcPts val="400"/>
              </a:spcAft>
              <a:buFontTx/>
              <a:buNone/>
            </a:pPr>
            <a:r>
              <a:rPr lang="es-VE" altLang="en-US" sz="1400" b="1" dirty="0">
                <a:solidFill>
                  <a:srgbClr val="C00000"/>
                </a:solidFill>
                <a:latin typeface="Arial" charset="0"/>
                <a:ea typeface="MS PGothic" pitchFamily="34" charset="-128"/>
              </a:rPr>
              <a:t>Extremo </a:t>
            </a:r>
          </a:p>
          <a:p>
            <a:pPr algn="ctr" eaLnBrk="1" hangingPunct="1">
              <a:spcBef>
                <a:spcPct val="0"/>
              </a:spcBef>
              <a:spcAft>
                <a:spcPts val="400"/>
              </a:spcAft>
              <a:buFontTx/>
              <a:buNone/>
            </a:pPr>
            <a:r>
              <a:rPr lang="es-VE" altLang="en-US" sz="1400" b="1" dirty="0">
                <a:solidFill>
                  <a:srgbClr val="FF0000"/>
                </a:solidFill>
                <a:latin typeface="Arial" charset="0"/>
                <a:ea typeface="MS PGothic" pitchFamily="34" charset="-128"/>
              </a:rPr>
              <a:t>Violento</a:t>
            </a:r>
          </a:p>
          <a:p>
            <a:pPr algn="ctr" eaLnBrk="1" hangingPunct="1">
              <a:spcBef>
                <a:spcPct val="0"/>
              </a:spcBef>
              <a:spcAft>
                <a:spcPts val="400"/>
              </a:spcAft>
              <a:buFontTx/>
              <a:buNone/>
            </a:pPr>
            <a:r>
              <a:rPr lang="es-VE" altLang="en-US" sz="1400" b="1" dirty="0">
                <a:solidFill>
                  <a:srgbClr val="FFC000"/>
                </a:solidFill>
                <a:latin typeface="Arial" charset="0"/>
                <a:ea typeface="MS PGothic" pitchFamily="34" charset="-128"/>
              </a:rPr>
              <a:t>Severo</a:t>
            </a:r>
          </a:p>
          <a:p>
            <a:pPr algn="ctr" eaLnBrk="1" hangingPunct="1">
              <a:spcBef>
                <a:spcPct val="0"/>
              </a:spcBef>
              <a:spcAft>
                <a:spcPts val="400"/>
              </a:spcAft>
              <a:buFontTx/>
              <a:buNone/>
            </a:pPr>
            <a:r>
              <a:rPr lang="es-VE" altLang="en-US" sz="1400" b="1" dirty="0">
                <a:solidFill>
                  <a:srgbClr val="FFC000"/>
                </a:solidFill>
                <a:latin typeface="Arial" charset="0"/>
                <a:ea typeface="MS PGothic" pitchFamily="34" charset="-128"/>
              </a:rPr>
              <a:t>Muy Fuerte</a:t>
            </a:r>
          </a:p>
          <a:p>
            <a:pPr algn="ctr" eaLnBrk="1" hangingPunct="1">
              <a:spcBef>
                <a:spcPct val="0"/>
              </a:spcBef>
              <a:spcAft>
                <a:spcPts val="400"/>
              </a:spcAft>
              <a:buFontTx/>
              <a:buNone/>
            </a:pPr>
            <a:r>
              <a:rPr lang="es-VE" altLang="en-US" sz="1400" b="1" dirty="0">
                <a:solidFill>
                  <a:srgbClr val="FFFF00"/>
                </a:solidFill>
                <a:latin typeface="Arial" charset="0"/>
                <a:ea typeface="MS PGothic" pitchFamily="34" charset="-128"/>
              </a:rPr>
              <a:t>Fuerte</a:t>
            </a:r>
          </a:p>
          <a:p>
            <a:pPr algn="ctr" eaLnBrk="1" hangingPunct="1">
              <a:spcBef>
                <a:spcPct val="0"/>
              </a:spcBef>
              <a:spcAft>
                <a:spcPts val="400"/>
              </a:spcAft>
              <a:buFontTx/>
              <a:buNone/>
            </a:pPr>
            <a:r>
              <a:rPr lang="es-VE" altLang="en-US" sz="1400" dirty="0">
                <a:latin typeface="Arial" charset="0"/>
                <a:ea typeface="MS PGothic" pitchFamily="34" charset="-128"/>
              </a:rPr>
              <a:t>Moderado</a:t>
            </a:r>
          </a:p>
          <a:p>
            <a:pPr algn="ctr" eaLnBrk="1" hangingPunct="1">
              <a:spcBef>
                <a:spcPct val="0"/>
              </a:spcBef>
              <a:spcAft>
                <a:spcPts val="400"/>
              </a:spcAft>
              <a:buFontTx/>
              <a:buNone/>
            </a:pPr>
            <a:r>
              <a:rPr lang="es-VE" altLang="en-US" sz="1400" dirty="0">
                <a:latin typeface="Arial" charset="0"/>
                <a:ea typeface="MS PGothic" pitchFamily="34" charset="-128"/>
              </a:rPr>
              <a:t>Ligero</a:t>
            </a:r>
          </a:p>
          <a:p>
            <a:pPr algn="ctr" eaLnBrk="1" hangingPunct="1">
              <a:spcBef>
                <a:spcPct val="0"/>
              </a:spcBef>
              <a:spcAft>
                <a:spcPts val="400"/>
              </a:spcAft>
              <a:buFontTx/>
              <a:buNone/>
            </a:pPr>
            <a:r>
              <a:rPr lang="es-VE" altLang="en-US" sz="1400" dirty="0">
                <a:latin typeface="Arial" charset="0"/>
                <a:ea typeface="MS PGothic" pitchFamily="34" charset="-128"/>
              </a:rPr>
              <a:t>Débil</a:t>
            </a:r>
          </a:p>
          <a:p>
            <a:pPr algn="ctr" eaLnBrk="1" hangingPunct="1">
              <a:spcBef>
                <a:spcPct val="0"/>
              </a:spcBef>
              <a:spcAft>
                <a:spcPts val="400"/>
              </a:spcAft>
              <a:buFontTx/>
              <a:buNone/>
            </a:pPr>
            <a:r>
              <a:rPr lang="es-VE" altLang="en-US" sz="1400" dirty="0">
                <a:latin typeface="Arial" charset="0"/>
                <a:ea typeface="MS PGothic" pitchFamily="34" charset="-128"/>
              </a:rPr>
              <a:t>Imperceptible</a:t>
            </a:r>
          </a:p>
        </p:txBody>
      </p:sp>
      <p:sp>
        <p:nvSpPr>
          <p:cNvPr id="15" name="TextBox 15"/>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s-VE" altLang="en-US" sz="1200" i="1" dirty="0">
                <a:latin typeface="Arial" charset="0"/>
                <a:ea typeface="MS PGothic" pitchFamily="34" charset="-128"/>
              </a:rPr>
              <a:t>Imagen Cortesía del Servicio Geológico de los EE.UU, (USGS).</a:t>
            </a:r>
          </a:p>
        </p:txBody>
      </p:sp>
      <p:sp>
        <p:nvSpPr>
          <p:cNvPr id="16"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928490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15"/>
          <p:cNvSpPr txBox="1">
            <a:spLocks noChangeArrowheads="1"/>
          </p:cNvSpPr>
          <p:nvPr/>
        </p:nvSpPr>
        <p:spPr bwMode="auto">
          <a:xfrm>
            <a:off x="5076825" y="533400"/>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eaLnBrk="1" hangingPunct="1"/>
            <a:r>
              <a:rPr lang="en-US" sz="1400" i="1"/>
              <a:t>USGS PAGER </a:t>
            </a:r>
          </a:p>
          <a:p>
            <a:pPr algn="r" eaLnBrk="1" hangingPunct="1"/>
            <a:r>
              <a:rPr lang="en-US" sz="1400" i="1"/>
              <a:t>Population Exposed to Earthquake Shaking</a:t>
            </a:r>
          </a:p>
        </p:txBody>
      </p:sp>
      <p:pic>
        <p:nvPicPr>
          <p:cNvPr id="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8"/>
          <p:cNvSpPr txBox="1">
            <a:spLocks noChangeArrowheads="1"/>
          </p:cNvSpPr>
          <p:nvPr/>
        </p:nvSpPr>
        <p:spPr bwMode="auto">
          <a:xfrm>
            <a:off x="228600" y="1139825"/>
            <a:ext cx="4648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s-ES" sz="1600" dirty="0">
                <a:latin typeface="Arial" charset="0"/>
              </a:rPr>
              <a:t>El mapa USGS PAGER muestra la población expuesta a diferentes niveles de intensidad de Mercalli Modificada (MMI).</a:t>
            </a:r>
          </a:p>
          <a:p>
            <a:pPr eaLnBrk="1" hangingPunct="1"/>
            <a:endParaRPr lang="es-ES" sz="1600" dirty="0">
              <a:latin typeface="Arial" charset="0"/>
            </a:endParaRPr>
          </a:p>
          <a:p>
            <a:pPr eaLnBrk="1" hangingPunct="1"/>
            <a:r>
              <a:rPr lang="es-ES" sz="1600" dirty="0">
                <a:latin typeface="Arial" charset="0"/>
              </a:rPr>
              <a:t>Aproximadamente 716.000 personas experimentaron movimientos severos debido a este terremoto.</a:t>
            </a:r>
          </a:p>
        </p:txBody>
      </p:sp>
      <p:sp>
        <p:nvSpPr>
          <p:cNvPr id="17" name="TextBox 20"/>
          <p:cNvSpPr txBox="1">
            <a:spLocks noChangeArrowheads="1"/>
          </p:cNvSpPr>
          <p:nvPr/>
        </p:nvSpPr>
        <p:spPr bwMode="auto">
          <a:xfrm>
            <a:off x="4343400" y="5272297"/>
            <a:ext cx="463708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r"/>
            <a:r>
              <a:rPr lang="es-ES" altLang="en-US" sz="1300" dirty="0">
                <a:latin typeface="Arial" charset="0"/>
                <a:ea typeface="MS PGothic" pitchFamily="34" charset="-128"/>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 de la izquierda.</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1" y="1065962"/>
            <a:ext cx="4051300" cy="419384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0200" y="2911212"/>
            <a:ext cx="2820782" cy="3870588"/>
          </a:xfrm>
          <a:prstGeom prst="rect">
            <a:avLst/>
          </a:prstGeom>
        </p:spPr>
      </p:pic>
      <p:sp>
        <p:nvSpPr>
          <p:cNvPr id="11" name="TextBox 15"/>
          <p:cNvSpPr txBox="1">
            <a:spLocks noChangeArrowheads="1"/>
          </p:cNvSpPr>
          <p:nvPr/>
        </p:nvSpPr>
        <p:spPr bwMode="auto">
          <a:xfrm>
            <a:off x="4924425" y="6505575"/>
            <a:ext cx="403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s-VE" altLang="en-US" sz="1200" i="1" dirty="0">
                <a:latin typeface="Arial" charset="0"/>
              </a:rPr>
              <a:t>Imagen Cortesía del Servicio Geológico de los EE.UU.</a:t>
            </a:r>
          </a:p>
        </p:txBody>
      </p:sp>
      <p:sp>
        <p:nvSpPr>
          <p:cNvPr id="12"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514953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5100" y="1879600"/>
            <a:ext cx="89027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solidFill>
                <a:prstClr val="white"/>
              </a:solidFill>
            </a:endParaRPr>
          </a:p>
        </p:txBody>
      </p:sp>
      <p:pic>
        <p:nvPicPr>
          <p:cNvPr id="14339" name="Picture 1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7"/>
          <p:cNvSpPr>
            <a:spLocks noChangeArrowheads="1"/>
          </p:cNvSpPr>
          <p:nvPr/>
        </p:nvSpPr>
        <p:spPr bwMode="auto">
          <a:xfrm>
            <a:off x="3226594" y="6477000"/>
            <a:ext cx="58459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0" hangingPunct="0">
              <a:spcBef>
                <a:spcPct val="0"/>
              </a:spcBef>
              <a:buFontTx/>
              <a:buNone/>
            </a:pPr>
            <a:r>
              <a:rPr lang="es-ES" altLang="en-US" sz="1400" i="1" dirty="0">
                <a:solidFill>
                  <a:prstClr val="black"/>
                </a:solidFill>
                <a:latin typeface="Arial" panose="020B0604020202020204" pitchFamily="34" charset="0"/>
                <a:cs typeface="+mn-cs"/>
              </a:rPr>
              <a:t>Imagen Cortesía del Servicio Geológico de los EE.UU</a:t>
            </a:r>
            <a:endParaRPr lang="en-US" altLang="en-US" sz="1400" i="1" dirty="0" smtClean="0">
              <a:solidFill>
                <a:prstClr val="black"/>
              </a:solidFill>
              <a:latin typeface="Arial" panose="020B0604020202020204" pitchFamily="34" charset="0"/>
              <a:cs typeface="+mn-cs"/>
            </a:endParaRPr>
          </a:p>
        </p:txBody>
      </p:sp>
      <p:sp>
        <p:nvSpPr>
          <p:cNvPr id="14341" name="TextBox 5"/>
          <p:cNvSpPr txBox="1">
            <a:spLocks noChangeArrowheads="1"/>
          </p:cNvSpPr>
          <p:nvPr/>
        </p:nvSpPr>
        <p:spPr bwMode="auto">
          <a:xfrm>
            <a:off x="414338" y="1003300"/>
            <a:ext cx="872966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 altLang="en-US" sz="1550" dirty="0">
                <a:solidFill>
                  <a:prstClr val="black"/>
                </a:solidFill>
                <a:latin typeface="Arial" panose="020B0604020202020204" pitchFamily="34" charset="0"/>
                <a:cs typeface="+mn-cs"/>
              </a:rPr>
              <a:t>El mapa de las placas </a:t>
            </a:r>
            <a:r>
              <a:rPr lang="es-ES" altLang="en-US" sz="1550" dirty="0" smtClean="0">
                <a:solidFill>
                  <a:prstClr val="black"/>
                </a:solidFill>
                <a:latin typeface="Arial" panose="020B0604020202020204" pitchFamily="34" charset="0"/>
                <a:cs typeface="+mn-cs"/>
              </a:rPr>
              <a:t>tectónicas de la parte inferior, muestra las </a:t>
            </a:r>
            <a:r>
              <a:rPr lang="es-ES" altLang="en-US" sz="1550" dirty="0">
                <a:solidFill>
                  <a:prstClr val="black"/>
                </a:solidFill>
                <a:latin typeface="Arial" panose="020B0604020202020204" pitchFamily="34" charset="0"/>
                <a:cs typeface="+mn-cs"/>
              </a:rPr>
              <a:t>velocidades  de movimiento entre las Placas del Pacífico, Filipinas y </a:t>
            </a:r>
            <a:r>
              <a:rPr lang="es-ES" altLang="en-US" sz="1550" dirty="0" smtClean="0">
                <a:solidFill>
                  <a:prstClr val="black"/>
                </a:solidFill>
                <a:latin typeface="Arial" panose="020B0604020202020204" pitchFamily="34" charset="0"/>
                <a:cs typeface="+mn-cs"/>
              </a:rPr>
              <a:t>las </a:t>
            </a:r>
            <a:r>
              <a:rPr lang="es-ES" altLang="en-US" sz="1550" dirty="0">
                <a:solidFill>
                  <a:prstClr val="black"/>
                </a:solidFill>
                <a:latin typeface="Arial" panose="020B0604020202020204" pitchFamily="34" charset="0"/>
                <a:cs typeface="+mn-cs"/>
              </a:rPr>
              <a:t>placas de Eurasia. En la región de la isla de </a:t>
            </a:r>
            <a:r>
              <a:rPr lang="es-ES" altLang="en-US" sz="1550" dirty="0" err="1">
                <a:solidFill>
                  <a:prstClr val="black"/>
                </a:solidFill>
                <a:latin typeface="Arial" panose="020B0604020202020204" pitchFamily="34" charset="0"/>
                <a:cs typeface="+mn-cs"/>
              </a:rPr>
              <a:t>Kyushu</a:t>
            </a:r>
            <a:r>
              <a:rPr lang="es-ES" altLang="en-US" sz="1550" dirty="0">
                <a:solidFill>
                  <a:prstClr val="black"/>
                </a:solidFill>
                <a:latin typeface="Arial" panose="020B0604020202020204" pitchFamily="34" charset="0"/>
                <a:cs typeface="+mn-cs"/>
              </a:rPr>
              <a:t>, la Placa de  Filipina se subduce por debajo de la Placa de Eurasia a una velocidad de aproximadamente 5 cm / año.</a:t>
            </a:r>
            <a:endParaRPr lang="en-US" altLang="en-US" sz="1550" dirty="0" smtClean="0">
              <a:solidFill>
                <a:prstClr val="black"/>
              </a:solidFill>
              <a:latin typeface="Arial" panose="020B0604020202020204" pitchFamily="34" charset="0"/>
              <a:cs typeface="+mn-cs"/>
            </a:endParaRPr>
          </a:p>
        </p:txBody>
      </p:sp>
      <p:pic>
        <p:nvPicPr>
          <p:cNvPr id="14342" name="Picture 2" descr="USGS Legend.tiff"/>
          <p:cNvPicPr>
            <a:picLocks noChangeAspect="1"/>
          </p:cNvPicPr>
          <p:nvPr/>
        </p:nvPicPr>
        <p:blipFill>
          <a:blip r:embed="rId5">
            <a:extLst>
              <a:ext uri="{28A0092B-C50C-407E-A947-70E740481C1C}">
                <a14:useLocalDpi xmlns:a14="http://schemas.microsoft.com/office/drawing/2010/main" val="0"/>
              </a:ext>
            </a:extLst>
          </a:blip>
          <a:srcRect l="5861" t="3699" r="5310" b="20218"/>
          <a:stretch>
            <a:fillRect/>
          </a:stretch>
        </p:blipFill>
        <p:spPr bwMode="auto">
          <a:xfrm>
            <a:off x="676275" y="2819400"/>
            <a:ext cx="1450975"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a:spLocks noChangeAspect="1"/>
          </p:cNvSpPr>
          <p:nvPr/>
        </p:nvSpPr>
        <p:spPr>
          <a:xfrm>
            <a:off x="4038600" y="2819400"/>
            <a:ext cx="92075" cy="92075"/>
          </a:xfrm>
          <a:prstGeom prst="ellipse">
            <a:avLst/>
          </a:prstGeom>
          <a:solidFill>
            <a:schemeClr val="accent1">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solidFill>
                <a:prstClr val="white"/>
              </a:solidFill>
            </a:endParaRPr>
          </a:p>
        </p:txBody>
      </p:sp>
      <p:sp>
        <p:nvSpPr>
          <p:cNvPr id="5" name="TextBox 4"/>
          <p:cNvSpPr txBox="1"/>
          <p:nvPr/>
        </p:nvSpPr>
        <p:spPr>
          <a:xfrm>
            <a:off x="2743200" y="2590800"/>
            <a:ext cx="966788" cy="646113"/>
          </a:xfrm>
          <a:prstGeom prst="rect">
            <a:avLst/>
          </a:prstGeom>
          <a:solidFill>
            <a:schemeClr val="bg1">
              <a:lumMod val="75000"/>
            </a:schemeClr>
          </a:solidFill>
        </p:spPr>
        <p:txBody>
          <a:bodyPr wrap="none">
            <a:spAutoFit/>
          </a:bodyPr>
          <a:lstStyle/>
          <a:p>
            <a:pPr algn="ctr" eaLnBrk="0" hangingPunct="0">
              <a:defRPr/>
            </a:pPr>
            <a:r>
              <a:rPr lang="en-US" altLang="en-US" dirty="0">
                <a:solidFill>
                  <a:prstClr val="black"/>
                </a:solidFill>
                <a:latin typeface="Arial" charset="0"/>
                <a:ea typeface="ＭＳ Ｐゴシック" charset="-128"/>
                <a:cs typeface="+mn-cs"/>
              </a:rPr>
              <a:t>April 15</a:t>
            </a:r>
          </a:p>
          <a:p>
            <a:pPr algn="ctr" eaLnBrk="0" hangingPunct="0">
              <a:defRPr/>
            </a:pPr>
            <a:r>
              <a:rPr lang="en-US" dirty="0">
                <a:solidFill>
                  <a:prstClr val="black"/>
                </a:solidFill>
                <a:latin typeface="Arial" charset="0"/>
                <a:ea typeface="ＭＳ Ｐゴシック" charset="-128"/>
                <a:cs typeface="+mn-cs"/>
              </a:rPr>
              <a:t>M7.0</a:t>
            </a:r>
          </a:p>
        </p:txBody>
      </p:sp>
      <p:cxnSp>
        <p:nvCxnSpPr>
          <p:cNvPr id="7" name="Straight Arrow Connector 6"/>
          <p:cNvCxnSpPr>
            <a:endCxn id="3" idx="2"/>
          </p:cNvCxnSpPr>
          <p:nvPr/>
        </p:nvCxnSpPr>
        <p:spPr>
          <a:xfrm flipV="1">
            <a:off x="3581400" y="2865438"/>
            <a:ext cx="457200" cy="106362"/>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74583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solidFill>
                <a:prstClr val="white"/>
              </a:solidFill>
            </a:endParaRPr>
          </a:p>
        </p:txBody>
      </p:sp>
      <p:pic>
        <p:nvPicPr>
          <p:cNvPr id="14338"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9"/>
          <p:cNvSpPr txBox="1">
            <a:spLocks noChangeArrowheads="1"/>
          </p:cNvSpPr>
          <p:nvPr/>
        </p:nvSpPr>
        <p:spPr bwMode="auto">
          <a:xfrm>
            <a:off x="239713" y="5688013"/>
            <a:ext cx="8904287"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VE" sz="1600" dirty="0"/>
              <a:t>El 14 de abril. Dieciocho terremotos ocurrieron en las cercanías de  Kumamoto, incluyendo un evento de magnitud </a:t>
            </a:r>
            <a:r>
              <a:rPr lang="es-VE" sz="1600" dirty="0" smtClean="0"/>
              <a:t>6,2 </a:t>
            </a:r>
            <a:r>
              <a:rPr lang="es-VE" sz="1600" dirty="0"/>
              <a:t>que produjo la muerte de 9 personas. En retrospectiva, los acontecimientos del 14 de abril se reconocen </a:t>
            </a:r>
            <a:r>
              <a:rPr lang="es-VE" sz="1600" dirty="0" smtClean="0"/>
              <a:t>como sismos iniciales </a:t>
            </a:r>
            <a:r>
              <a:rPr lang="es-VE" sz="1600" dirty="0"/>
              <a:t>al terremoto  de magnitud 7,0 del 15 de abril (sismo inicial). En las 25 horas siguientes al terremoto M7,0 ,  se produjeron 25 réplicas con magnitudes superiores a 5,7.</a:t>
            </a:r>
            <a:endParaRPr lang="en-US" altLang="en-US" sz="1600" dirty="0" smtClean="0">
              <a:solidFill>
                <a:prstClr val="black"/>
              </a:solidFill>
              <a:latin typeface="Arial" panose="020B0604020202020204" pitchFamily="34" charset="0"/>
              <a:cs typeface="+mn-cs"/>
            </a:endParaRPr>
          </a:p>
        </p:txBody>
      </p:sp>
      <p:sp>
        <p:nvSpPr>
          <p:cNvPr id="14340" name="TextBox 8"/>
          <p:cNvSpPr txBox="1">
            <a:spLocks noChangeArrowheads="1"/>
          </p:cNvSpPr>
          <p:nvPr/>
        </p:nvSpPr>
        <p:spPr bwMode="auto">
          <a:xfrm>
            <a:off x="1676400" y="850900"/>
            <a:ext cx="2436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b="1" dirty="0" smtClean="0">
                <a:solidFill>
                  <a:srgbClr val="393996"/>
                </a:solidFill>
                <a:latin typeface="Arial" panose="020B0604020202020204" pitchFamily="34" charset="0"/>
                <a:cs typeface="+mn-cs"/>
              </a:rPr>
              <a:t>April 14 Foreshocks</a:t>
            </a:r>
          </a:p>
        </p:txBody>
      </p:sp>
      <p:cxnSp>
        <p:nvCxnSpPr>
          <p:cNvPr id="27" name="Straight Arrow Connector 26"/>
          <p:cNvCxnSpPr>
            <a:cxnSpLocks noChangeShapeType="1"/>
          </p:cNvCxnSpPr>
          <p:nvPr/>
        </p:nvCxnSpPr>
        <p:spPr bwMode="auto">
          <a:xfrm flipH="1">
            <a:off x="5638800" y="2562225"/>
            <a:ext cx="211138" cy="8509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42" name="TextBox 15"/>
          <p:cNvSpPr txBox="1">
            <a:spLocks noChangeArrowheads="1"/>
          </p:cNvSpPr>
          <p:nvPr/>
        </p:nvSpPr>
        <p:spPr bwMode="auto">
          <a:xfrm>
            <a:off x="2668588" y="5407025"/>
            <a:ext cx="495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i="1" dirty="0">
                <a:latin typeface="Arial" charset="0"/>
                <a:ea typeface="MS PGothic" pitchFamily="34" charset="-128"/>
              </a:rPr>
              <a:t>Mapa creado usando el Navegador de Terremotos de IRIS</a:t>
            </a:r>
            <a:endParaRPr lang="en-US" altLang="en-US" sz="1400" i="1" dirty="0">
              <a:solidFill>
                <a:prstClr val="black"/>
              </a:solidFill>
              <a:latin typeface="Arial" panose="020B0604020202020204" pitchFamily="34" charset="0"/>
              <a:cs typeface="+mn-cs"/>
            </a:endParaRPr>
          </a:p>
        </p:txBody>
      </p:sp>
      <p:sp>
        <p:nvSpPr>
          <p:cNvPr id="14343" name="TextBox 6"/>
          <p:cNvSpPr txBox="1">
            <a:spLocks noChangeArrowheads="1"/>
          </p:cNvSpPr>
          <p:nvPr/>
        </p:nvSpPr>
        <p:spPr bwMode="auto">
          <a:xfrm>
            <a:off x="5453063" y="2114550"/>
            <a:ext cx="793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0" hangingPunct="0"/>
            <a:r>
              <a:rPr lang="en-US" altLang="en-US" sz="1400" smtClean="0">
                <a:solidFill>
                  <a:prstClr val="white"/>
                </a:solidFill>
                <a:cs typeface="+mn-cs"/>
              </a:rPr>
              <a:t>April 15</a:t>
            </a:r>
          </a:p>
          <a:p>
            <a:pPr algn="ctr" eaLnBrk="0" hangingPunct="0"/>
            <a:r>
              <a:rPr lang="en-US" altLang="en-US" sz="1400" smtClean="0">
                <a:solidFill>
                  <a:prstClr val="white"/>
                </a:solidFill>
                <a:cs typeface="+mn-cs"/>
              </a:rPr>
              <a:t>M7.0</a:t>
            </a:r>
          </a:p>
        </p:txBody>
      </p:sp>
      <p:sp>
        <p:nvSpPr>
          <p:cNvPr id="14344" name="TextBox 23"/>
          <p:cNvSpPr txBox="1">
            <a:spLocks noChangeArrowheads="1"/>
          </p:cNvSpPr>
          <p:nvPr/>
        </p:nvSpPr>
        <p:spPr bwMode="auto">
          <a:xfrm>
            <a:off x="457200" y="4049713"/>
            <a:ext cx="154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0" hangingPunct="0"/>
            <a:r>
              <a:rPr lang="en-US" altLang="en-US" smtClean="0">
                <a:solidFill>
                  <a:prstClr val="white"/>
                </a:solidFill>
                <a:cs typeface="+mn-cs"/>
              </a:rPr>
              <a:t>April 15 M7.0</a:t>
            </a:r>
          </a:p>
        </p:txBody>
      </p:sp>
      <p:cxnSp>
        <p:nvCxnSpPr>
          <p:cNvPr id="25" name="Straight Arrow Connector 24"/>
          <p:cNvCxnSpPr>
            <a:cxnSpLocks noChangeShapeType="1"/>
          </p:cNvCxnSpPr>
          <p:nvPr/>
        </p:nvCxnSpPr>
        <p:spPr bwMode="auto">
          <a:xfrm>
            <a:off x="8001000" y="2058988"/>
            <a:ext cx="404813" cy="3048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46" name="TextBox 27"/>
          <p:cNvSpPr txBox="1">
            <a:spLocks noChangeArrowheads="1"/>
          </p:cNvSpPr>
          <p:nvPr/>
        </p:nvSpPr>
        <p:spPr bwMode="auto">
          <a:xfrm>
            <a:off x="457200" y="4811713"/>
            <a:ext cx="1684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mtClean="0">
                <a:solidFill>
                  <a:prstClr val="white"/>
                </a:solidFill>
                <a:cs typeface="+mn-cs"/>
              </a:rPr>
              <a:t>Eurasian Plate</a:t>
            </a:r>
          </a:p>
        </p:txBody>
      </p:sp>
      <p:sp>
        <p:nvSpPr>
          <p:cNvPr id="14347" name="TextBox 30"/>
          <p:cNvSpPr txBox="1">
            <a:spLocks noChangeArrowheads="1"/>
          </p:cNvSpPr>
          <p:nvPr/>
        </p:nvSpPr>
        <p:spPr bwMode="auto">
          <a:xfrm>
            <a:off x="5538788" y="4848225"/>
            <a:ext cx="2309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sz="2400" smtClean="0">
                <a:solidFill>
                  <a:prstClr val="white"/>
                </a:solidFill>
                <a:cs typeface="+mn-cs"/>
              </a:rPr>
              <a:t>Philippine Plate</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t="3900"/>
          <a:stretch/>
        </p:blipFill>
        <p:spPr>
          <a:xfrm>
            <a:off x="1173163" y="1214438"/>
            <a:ext cx="3322637" cy="4217987"/>
          </a:xfrm>
          <a:prstGeom prst="rect">
            <a:avLst/>
          </a:prstGeom>
          <a:ln w="19050">
            <a:solidFill>
              <a:schemeClr val="accent6">
                <a:lumMod val="75000"/>
              </a:schemeClr>
            </a:solidFill>
          </a:ln>
        </p:spPr>
      </p:pic>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t="4023"/>
          <a:stretch/>
        </p:blipFill>
        <p:spPr>
          <a:xfrm>
            <a:off x="5145088" y="1239838"/>
            <a:ext cx="3382962" cy="4167187"/>
          </a:xfrm>
          <a:prstGeom prst="rect">
            <a:avLst/>
          </a:prstGeom>
          <a:ln w="19050">
            <a:solidFill>
              <a:schemeClr val="accent6">
                <a:lumMod val="75000"/>
              </a:schemeClr>
            </a:solidFill>
          </a:ln>
        </p:spPr>
      </p:pic>
      <p:sp>
        <p:nvSpPr>
          <p:cNvPr id="14350" name="TextBox 8"/>
          <p:cNvSpPr txBox="1">
            <a:spLocks noChangeArrowheads="1"/>
          </p:cNvSpPr>
          <p:nvPr/>
        </p:nvSpPr>
        <p:spPr bwMode="auto">
          <a:xfrm>
            <a:off x="4953000" y="849313"/>
            <a:ext cx="3886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b="1" dirty="0" smtClean="0">
                <a:solidFill>
                  <a:srgbClr val="393996"/>
                </a:solidFill>
                <a:latin typeface="Arial" panose="020B0604020202020204" pitchFamily="34" charset="0"/>
                <a:cs typeface="+mn-cs"/>
              </a:rPr>
              <a:t>M 7.0 &amp; April 15 – 16 Aftershocks </a:t>
            </a:r>
          </a:p>
        </p:txBody>
      </p:sp>
      <p:sp>
        <p:nvSpPr>
          <p:cNvPr id="14351" name="TextBox 15"/>
          <p:cNvSpPr txBox="1">
            <a:spLocks noChangeArrowheads="1"/>
          </p:cNvSpPr>
          <p:nvPr/>
        </p:nvSpPr>
        <p:spPr bwMode="auto">
          <a:xfrm>
            <a:off x="5897563" y="2347913"/>
            <a:ext cx="6969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b="1" smtClean="0">
                <a:solidFill>
                  <a:prstClr val="black"/>
                </a:solidFill>
                <a:cs typeface="+mn-cs"/>
              </a:rPr>
              <a:t>M7.0</a:t>
            </a:r>
          </a:p>
        </p:txBody>
      </p:sp>
      <p:cxnSp>
        <p:nvCxnSpPr>
          <p:cNvPr id="20" name="Straight Arrow Connector 19"/>
          <p:cNvCxnSpPr/>
          <p:nvPr/>
        </p:nvCxnSpPr>
        <p:spPr>
          <a:xfrm>
            <a:off x="6554788" y="2638425"/>
            <a:ext cx="319087" cy="24606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873447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459" name="Rectangle 7"/>
          <p:cNvSpPr>
            <a:spLocks noChangeArrowheads="1"/>
          </p:cNvSpPr>
          <p:nvPr/>
        </p:nvSpPr>
        <p:spPr bwMode="auto">
          <a:xfrm>
            <a:off x="4038600" y="5781701"/>
            <a:ext cx="49704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VE" altLang="en-US" sz="1400" i="1" dirty="0">
                <a:latin typeface="Arial" charset="0"/>
                <a:ea typeface="MS PGothic" pitchFamily="34" charset="-128"/>
              </a:rPr>
              <a:t>Imagen Cortesía del Servicio Geológico de los EE.UU</a:t>
            </a:r>
            <a:endParaRPr lang="en-US" altLang="en-US" sz="1400" i="1" dirty="0">
              <a:latin typeface="Arial" panose="020B0604020202020204" pitchFamily="34" charset="0"/>
            </a:endParaRPr>
          </a:p>
        </p:txBody>
      </p:sp>
      <p:sp>
        <p:nvSpPr>
          <p:cNvPr id="19460" name="TextBox 9"/>
          <p:cNvSpPr txBox="1">
            <a:spLocks noChangeArrowheads="1"/>
          </p:cNvSpPr>
          <p:nvPr/>
        </p:nvSpPr>
        <p:spPr bwMode="auto">
          <a:xfrm>
            <a:off x="306387" y="1126405"/>
            <a:ext cx="856297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750" dirty="0">
                <a:latin typeface="Arial" panose="020B0604020202020204" pitchFamily="34" charset="0"/>
              </a:rPr>
              <a:t>En una secuencia de terremotos, el terremoto con la magnitud más grande se llama </a:t>
            </a:r>
            <a:r>
              <a:rPr lang="es-ES" altLang="en-US" sz="1750" dirty="0" smtClean="0">
                <a:latin typeface="Arial" panose="020B0604020202020204" pitchFamily="34" charset="0"/>
              </a:rPr>
              <a:t>choque </a:t>
            </a:r>
            <a:r>
              <a:rPr lang="es-ES" altLang="en-US" sz="1750" dirty="0">
                <a:latin typeface="Arial" panose="020B0604020202020204" pitchFamily="34" charset="0"/>
              </a:rPr>
              <a:t>principal; sismos ocurridos antes del choque principal son llamados sismos iniciales y los ocurridos después son llamados réplica. No hay manera de saber antes de que ocurra un sismo principal que los terremotos anteriores han sido sismos iniciales.</a:t>
            </a:r>
            <a:endParaRPr lang="en-US" altLang="en-US" sz="1750" dirty="0">
              <a:latin typeface="Arial" panose="020B0604020202020204" pitchFamily="34" charset="0"/>
            </a:endParaRPr>
          </a:p>
        </p:txBody>
      </p:sp>
      <p:pic>
        <p:nvPicPr>
          <p:cNvPr id="19461"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10" descr="usg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41710" y="2514600"/>
            <a:ext cx="5500690" cy="325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31786" y="2496755"/>
            <a:ext cx="3176587" cy="4801314"/>
          </a:xfrm>
          <a:prstGeom prst="rect">
            <a:avLst/>
          </a:prstGeom>
          <a:noFill/>
        </p:spPr>
        <p:txBody>
          <a:bodyPr wrap="square" rtlCol="0">
            <a:spAutoFit/>
          </a:bodyPr>
          <a:lstStyle/>
          <a:p>
            <a:r>
              <a:rPr lang="es-ES" altLang="en-US" sz="1750" dirty="0"/>
              <a:t>Secuencias de réplicas  siguen patrones predecibles como grupo, aunque los terremotos individuales por sí mismos no son predecibles.</a:t>
            </a:r>
          </a:p>
          <a:p>
            <a:endParaRPr lang="es-ES" altLang="en-US" sz="1750" dirty="0"/>
          </a:p>
          <a:p>
            <a:r>
              <a:rPr lang="es-ES" altLang="en-US" sz="1750" dirty="0"/>
              <a:t>El </a:t>
            </a:r>
            <a:r>
              <a:rPr lang="es-ES" altLang="en-US" sz="1750" dirty="0" smtClean="0"/>
              <a:t>gráfico de la derecha  </a:t>
            </a:r>
            <a:r>
              <a:rPr lang="es-ES" altLang="en-US" sz="1750" dirty="0"/>
              <a:t>muestra cómo el número de réplicas y la magnitud de las réplicas decae al incrementarse el tiempo desde el sismo principal. El número de réplicas también disminuye con la distancia desde el sismo principal.</a:t>
            </a:r>
          </a:p>
          <a:p>
            <a:endParaRPr lang="en-US" altLang="en-US" sz="1750" dirty="0"/>
          </a:p>
          <a:p>
            <a:endParaRPr lang="en-US" sz="1750" dirty="0"/>
          </a:p>
        </p:txBody>
      </p:sp>
      <p:sp>
        <p:nvSpPr>
          <p:cNvPr id="10"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957559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979488"/>
            <a:ext cx="4852988" cy="4589462"/>
          </a:xfrm>
          <a:prstGeom prst="rect">
            <a:avLst/>
          </a:prstGeom>
          <a:ln w="12700">
            <a:solidFill>
              <a:schemeClr val="accent6"/>
            </a:solidFill>
          </a:ln>
        </p:spPr>
      </p:pic>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4339" name="Picture 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9"/>
          <p:cNvSpPr txBox="1">
            <a:spLocks noChangeArrowheads="1"/>
          </p:cNvSpPr>
          <p:nvPr/>
        </p:nvSpPr>
        <p:spPr bwMode="auto">
          <a:xfrm>
            <a:off x="228600" y="1447800"/>
            <a:ext cx="39624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363"/>
              </a:lnSpc>
              <a:spcBef>
                <a:spcPct val="0"/>
              </a:spcBef>
              <a:buFontTx/>
              <a:buNone/>
            </a:pPr>
            <a:r>
              <a:rPr lang="es-ES" altLang="en-US" sz="1400" dirty="0">
                <a:latin typeface="Arial" panose="020B0604020202020204" pitchFamily="34" charset="0"/>
              </a:rPr>
              <a:t>El epicentro del terremoto M7,0 del 15 de abril se muestra en el mapa de sismicidad regional de la parte derecha. El corte transversal de la parte inferior,  muestra la Placa Filipina sumergiéndose debajo de la Placa Euroasiática. El terremoto del 15 de 1bril ocurrió en una falla de la corteza terrestre dentro de la placa euroasiática.</a:t>
            </a:r>
            <a:endParaRPr lang="en-US" altLang="en-US" sz="1400" dirty="0">
              <a:latin typeface="Arial" panose="020B0604020202020204" pitchFamily="34" charset="0"/>
            </a:endParaRPr>
          </a:p>
        </p:txBody>
      </p:sp>
      <p:sp>
        <p:nvSpPr>
          <p:cNvPr id="14341" name="TextBox 8"/>
          <p:cNvSpPr txBox="1">
            <a:spLocks noChangeArrowheads="1"/>
          </p:cNvSpPr>
          <p:nvPr/>
        </p:nvSpPr>
        <p:spPr bwMode="auto">
          <a:xfrm>
            <a:off x="211138" y="1066800"/>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800" b="1" dirty="0" smtClean="0">
                <a:solidFill>
                  <a:srgbClr val="393996"/>
                </a:solidFill>
                <a:latin typeface="Arial" panose="020B0604020202020204" pitchFamily="34" charset="0"/>
              </a:rPr>
              <a:t>Terremoto y Sismicidad Histórica</a:t>
            </a:r>
            <a:endParaRPr lang="es-VE" altLang="en-US" sz="1800" b="1" dirty="0">
              <a:solidFill>
                <a:srgbClr val="393996"/>
              </a:solidFill>
              <a:latin typeface="Arial" panose="020B0604020202020204" pitchFamily="34" charset="0"/>
            </a:endParaRPr>
          </a:p>
        </p:txBody>
      </p:sp>
      <p:cxnSp>
        <p:nvCxnSpPr>
          <p:cNvPr id="27" name="Straight Arrow Connector 26"/>
          <p:cNvCxnSpPr>
            <a:cxnSpLocks noChangeShapeType="1"/>
          </p:cNvCxnSpPr>
          <p:nvPr/>
        </p:nvCxnSpPr>
        <p:spPr bwMode="auto">
          <a:xfrm flipH="1">
            <a:off x="5638800" y="2743200"/>
            <a:ext cx="211138" cy="8509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14343" name="Picture 8" descr="DepthLegend.tif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35988" y="2209800"/>
            <a:ext cx="584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TextBox 30"/>
          <p:cNvSpPr txBox="1">
            <a:spLocks noChangeArrowheads="1"/>
          </p:cNvSpPr>
          <p:nvPr/>
        </p:nvSpPr>
        <p:spPr bwMode="auto">
          <a:xfrm>
            <a:off x="4953000" y="2859088"/>
            <a:ext cx="1524000" cy="1384995"/>
          </a:xfrm>
          <a:prstGeom prst="rect">
            <a:avLst/>
          </a:prstGeom>
          <a:noFill/>
          <a:ln w="38100">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s-VE" altLang="en-US" sz="1800" b="1" dirty="0" smtClean="0">
              <a:solidFill>
                <a:schemeClr val="bg1"/>
              </a:solidFill>
              <a:latin typeface="Arial" panose="020B0604020202020204" pitchFamily="34" charset="0"/>
            </a:endParaRPr>
          </a:p>
          <a:p>
            <a:pPr algn="ctr">
              <a:spcBef>
                <a:spcPct val="0"/>
              </a:spcBef>
              <a:buFontTx/>
              <a:buNone/>
            </a:pPr>
            <a:endParaRPr lang="es-VE" altLang="en-US" sz="1800" b="1" dirty="0" smtClean="0">
              <a:solidFill>
                <a:schemeClr val="bg1"/>
              </a:solidFill>
              <a:latin typeface="Arial" panose="020B0604020202020204" pitchFamily="34" charset="0"/>
            </a:endParaRPr>
          </a:p>
          <a:p>
            <a:pPr algn="ctr">
              <a:spcBef>
                <a:spcPct val="0"/>
              </a:spcBef>
              <a:buFontTx/>
              <a:buNone/>
            </a:pPr>
            <a:endParaRPr lang="es-VE" altLang="en-US" sz="1600" i="1" dirty="0" smtClean="0">
              <a:solidFill>
                <a:schemeClr val="bg1"/>
              </a:solidFill>
              <a:latin typeface="Arial" panose="020B0604020202020204" pitchFamily="34" charset="0"/>
            </a:endParaRPr>
          </a:p>
          <a:p>
            <a:pPr algn="ctr">
              <a:spcBef>
                <a:spcPct val="0"/>
              </a:spcBef>
              <a:buFontTx/>
              <a:buNone/>
            </a:pPr>
            <a:r>
              <a:rPr lang="es-VE" altLang="en-US" sz="1600" i="1" dirty="0" smtClean="0">
                <a:solidFill>
                  <a:schemeClr val="bg1"/>
                </a:solidFill>
                <a:latin typeface="Arial" panose="020B0604020202020204" pitchFamily="34" charset="0"/>
              </a:rPr>
              <a:t>Área de corte transversal</a:t>
            </a:r>
            <a:endParaRPr lang="es-VE" altLang="en-US" sz="1600" i="1" dirty="0">
              <a:solidFill>
                <a:schemeClr val="bg1"/>
              </a:solidFill>
              <a:latin typeface="Arial" panose="020B0604020202020204" pitchFamily="34" charset="0"/>
            </a:endParaRPr>
          </a:p>
        </p:txBody>
      </p:sp>
      <p:sp>
        <p:nvSpPr>
          <p:cNvPr id="14345" name="TextBox 15"/>
          <p:cNvSpPr txBox="1">
            <a:spLocks noChangeArrowheads="1"/>
          </p:cNvSpPr>
          <p:nvPr/>
        </p:nvSpPr>
        <p:spPr bwMode="auto">
          <a:xfrm>
            <a:off x="4191000" y="5656263"/>
            <a:ext cx="495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i="1" dirty="0">
                <a:latin typeface="Arial" charset="0"/>
                <a:ea typeface="MS PGothic" pitchFamily="34" charset="-128"/>
              </a:rPr>
              <a:t>Mapa creado usando el Navegador de Terremotos de IRIS</a:t>
            </a:r>
            <a:endParaRPr lang="en-US" altLang="en-US" sz="1400" i="1" dirty="0">
              <a:solidFill>
                <a:prstClr val="black"/>
              </a:solidFill>
              <a:latin typeface="Arial" panose="020B0604020202020204" pitchFamily="34" charset="0"/>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163" y="4054475"/>
            <a:ext cx="3473450" cy="2727325"/>
          </a:xfrm>
          <a:prstGeom prst="rect">
            <a:avLst/>
          </a:prstGeom>
          <a:ln w="12700">
            <a:solidFill>
              <a:schemeClr val="accent6"/>
            </a:solidFill>
          </a:ln>
        </p:spPr>
      </p:pic>
      <p:sp>
        <p:nvSpPr>
          <p:cNvPr id="19" name="Left Arrow 18"/>
          <p:cNvSpPr>
            <a:spLocks noChangeArrowheads="1"/>
          </p:cNvSpPr>
          <p:nvPr/>
        </p:nvSpPr>
        <p:spPr bwMode="auto">
          <a:xfrm rot="-1260561">
            <a:off x="3690938" y="3835400"/>
            <a:ext cx="1414462" cy="838200"/>
          </a:xfrm>
          <a:prstGeom prst="leftArrow">
            <a:avLst>
              <a:gd name="adj1" fmla="val 50000"/>
              <a:gd name="adj2" fmla="val 50023"/>
            </a:avLst>
          </a:prstGeom>
          <a:solidFill>
            <a:schemeClr val="bg1"/>
          </a:solidFill>
          <a:ln w="28575">
            <a:solidFill>
              <a:srgbClr val="FF66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endParaRPr lang="en-US" altLang="en-US">
              <a:solidFill>
                <a:srgbClr val="FFFFFF"/>
              </a:solidFill>
              <a:latin typeface="Calibri" panose="020F0502020204030204" pitchFamily="34" charset="0"/>
            </a:endParaRPr>
          </a:p>
        </p:txBody>
      </p:sp>
      <p:sp>
        <p:nvSpPr>
          <p:cNvPr id="14348" name="TextBox 6"/>
          <p:cNvSpPr txBox="1">
            <a:spLocks noChangeArrowheads="1"/>
          </p:cNvSpPr>
          <p:nvPr/>
        </p:nvSpPr>
        <p:spPr bwMode="auto">
          <a:xfrm>
            <a:off x="5453835" y="2295525"/>
            <a:ext cx="7922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400" dirty="0" smtClean="0">
                <a:solidFill>
                  <a:schemeClr val="bg1"/>
                </a:solidFill>
              </a:rPr>
              <a:t>Abril </a:t>
            </a:r>
            <a:r>
              <a:rPr lang="en-US" altLang="en-US" sz="1400" dirty="0">
                <a:solidFill>
                  <a:schemeClr val="bg1"/>
                </a:solidFill>
              </a:rPr>
              <a:t>15</a:t>
            </a:r>
          </a:p>
          <a:p>
            <a:pPr algn="ctr"/>
            <a:r>
              <a:rPr lang="en-US" altLang="en-US" sz="1400" dirty="0">
                <a:solidFill>
                  <a:schemeClr val="bg1"/>
                </a:solidFill>
              </a:rPr>
              <a:t>M7.0</a:t>
            </a:r>
          </a:p>
        </p:txBody>
      </p:sp>
      <p:sp>
        <p:nvSpPr>
          <p:cNvPr id="14349" name="TextBox 8"/>
          <p:cNvSpPr txBox="1">
            <a:spLocks noChangeArrowheads="1"/>
          </p:cNvSpPr>
          <p:nvPr/>
        </p:nvSpPr>
        <p:spPr bwMode="auto">
          <a:xfrm rot="-3489137">
            <a:off x="941639" y="5847834"/>
            <a:ext cx="1556836" cy="369332"/>
          </a:xfrm>
          <a:prstGeom prst="rect">
            <a:avLst/>
          </a:prstGeom>
          <a:solidFill>
            <a:schemeClr val="tx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VE" altLang="en-US" dirty="0" smtClean="0">
                <a:solidFill>
                  <a:schemeClr val="bg1"/>
                </a:solidFill>
              </a:rPr>
              <a:t>Placa Filipina</a:t>
            </a:r>
            <a:endParaRPr lang="es-VE" altLang="en-US" dirty="0">
              <a:solidFill>
                <a:schemeClr val="bg1"/>
              </a:solidFill>
            </a:endParaRPr>
          </a:p>
        </p:txBody>
      </p:sp>
      <p:sp>
        <p:nvSpPr>
          <p:cNvPr id="14350" name="TextBox 23"/>
          <p:cNvSpPr txBox="1">
            <a:spLocks noChangeArrowheads="1"/>
          </p:cNvSpPr>
          <p:nvPr/>
        </p:nvSpPr>
        <p:spPr bwMode="auto">
          <a:xfrm>
            <a:off x="457513" y="4049713"/>
            <a:ext cx="15440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dirty="0" smtClean="0">
                <a:solidFill>
                  <a:schemeClr val="bg1"/>
                </a:solidFill>
              </a:rPr>
              <a:t>Abril </a:t>
            </a:r>
            <a:r>
              <a:rPr lang="en-US" altLang="en-US" dirty="0">
                <a:solidFill>
                  <a:schemeClr val="bg1"/>
                </a:solidFill>
              </a:rPr>
              <a:t>15 </a:t>
            </a:r>
            <a:r>
              <a:rPr lang="en-US" altLang="en-US" dirty="0" smtClean="0">
                <a:solidFill>
                  <a:schemeClr val="bg1"/>
                </a:solidFill>
              </a:rPr>
              <a:t>M7,0</a:t>
            </a:r>
            <a:endParaRPr lang="en-US" altLang="en-US" dirty="0">
              <a:solidFill>
                <a:schemeClr val="bg1"/>
              </a:solidFill>
            </a:endParaRPr>
          </a:p>
        </p:txBody>
      </p:sp>
      <p:cxnSp>
        <p:nvCxnSpPr>
          <p:cNvPr id="25" name="Straight Arrow Connector 24"/>
          <p:cNvCxnSpPr>
            <a:cxnSpLocks noChangeShapeType="1"/>
          </p:cNvCxnSpPr>
          <p:nvPr/>
        </p:nvCxnSpPr>
        <p:spPr bwMode="auto">
          <a:xfrm>
            <a:off x="1347788" y="4419600"/>
            <a:ext cx="404812" cy="3048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52" name="TextBox 27"/>
          <p:cNvSpPr txBox="1">
            <a:spLocks noChangeArrowheads="1"/>
          </p:cNvSpPr>
          <p:nvPr/>
        </p:nvSpPr>
        <p:spPr bwMode="auto">
          <a:xfrm>
            <a:off x="457200" y="4811713"/>
            <a:ext cx="20954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VE" altLang="en-US" dirty="0" smtClean="0">
                <a:solidFill>
                  <a:schemeClr val="bg1"/>
                </a:solidFill>
              </a:rPr>
              <a:t>Placa Euroasiática</a:t>
            </a:r>
            <a:endParaRPr lang="es-VE" altLang="en-US" dirty="0">
              <a:solidFill>
                <a:schemeClr val="bg1"/>
              </a:solidFill>
            </a:endParaRPr>
          </a:p>
        </p:txBody>
      </p:sp>
      <p:sp>
        <p:nvSpPr>
          <p:cNvPr id="14353" name="TextBox 28"/>
          <p:cNvSpPr txBox="1">
            <a:spLocks noChangeArrowheads="1"/>
          </p:cNvSpPr>
          <p:nvPr/>
        </p:nvSpPr>
        <p:spPr bwMode="auto">
          <a:xfrm>
            <a:off x="4267200" y="1892300"/>
            <a:ext cx="27366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VE" altLang="en-US" sz="2400" dirty="0" smtClean="0">
                <a:solidFill>
                  <a:schemeClr val="bg1"/>
                </a:solidFill>
              </a:rPr>
              <a:t>Placa Euroasiática</a:t>
            </a:r>
            <a:endParaRPr lang="es-VE" altLang="en-US" sz="2400" dirty="0">
              <a:solidFill>
                <a:schemeClr val="bg1"/>
              </a:solidFill>
            </a:endParaRPr>
          </a:p>
        </p:txBody>
      </p:sp>
      <p:sp>
        <p:nvSpPr>
          <p:cNvPr id="14354" name="TextBox 30"/>
          <p:cNvSpPr txBox="1">
            <a:spLocks noChangeArrowheads="1"/>
          </p:cNvSpPr>
          <p:nvPr/>
        </p:nvSpPr>
        <p:spPr bwMode="auto">
          <a:xfrm>
            <a:off x="5538788" y="5029200"/>
            <a:ext cx="20185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VE" altLang="en-US" sz="2400" dirty="0" smtClean="0">
                <a:solidFill>
                  <a:schemeClr val="bg1"/>
                </a:solidFill>
              </a:rPr>
              <a:t>Placa Filipina</a:t>
            </a:r>
            <a:endParaRPr lang="es-VE" altLang="en-US" sz="2400" dirty="0">
              <a:solidFill>
                <a:schemeClr val="bg1"/>
              </a:solidFill>
            </a:endParaRPr>
          </a:p>
        </p:txBody>
      </p:sp>
      <p:sp>
        <p:nvSpPr>
          <p:cNvPr id="21" name="Title 1"/>
          <p:cNvSpPr txBox="1">
            <a:spLocks/>
          </p:cNvSpPr>
          <p:nvPr/>
        </p:nvSpPr>
        <p:spPr>
          <a:xfrm>
            <a:off x="1230313" y="109538"/>
            <a:ext cx="7466012" cy="762000"/>
          </a:xfrm>
          <a:prstGeom prst="rect">
            <a:avLst/>
          </a:prstGeom>
        </p:spPr>
        <p:txBody>
          <a:bodyPr anchor="ctr">
            <a:normAutofit fontScale="97500"/>
          </a:bodyPr>
          <a:lstStyle/>
          <a:p>
            <a:pPr eaLnBrk="1" fontAlgn="auto" hangingPunct="1">
              <a:spcAft>
                <a:spcPts val="0"/>
              </a:spcAft>
              <a:defRPr/>
            </a:pP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7,0 KYUSHU, JAPÓN</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Viernes,  15 de abril, 2016 a las 16:25:06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685704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5642</TotalTime>
  <Words>1524</Words>
  <Application>Microsoft Office PowerPoint</Application>
  <PresentationFormat>On-screen Show (4:3)</PresentationFormat>
  <Paragraphs>119</Paragraphs>
  <Slides>12</Slides>
  <Notes>12</Notes>
  <HiddenSlides>0</HiddenSlides>
  <MMClips>1</MMClips>
  <ScaleCrop>false</ScaleCrop>
  <HeadingPairs>
    <vt:vector size="4" baseType="variant">
      <vt:variant>
        <vt:lpstr>Theme</vt:lpstr>
      </vt:variant>
      <vt:variant>
        <vt:i4>4</vt:i4>
      </vt:variant>
      <vt:variant>
        <vt:lpstr>Slide Titles</vt:lpstr>
      </vt:variant>
      <vt:variant>
        <vt:i4>12</vt:i4>
      </vt:variant>
    </vt:vector>
  </HeadingPairs>
  <TitlesOfParts>
    <vt:vector size="16" baseType="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 Bravo</cp:lastModifiedBy>
  <cp:revision>317</cp:revision>
  <dcterms:created xsi:type="dcterms:W3CDTF">2009-05-31T20:07:40Z</dcterms:created>
  <dcterms:modified xsi:type="dcterms:W3CDTF">2016-04-24T19:29:03Z</dcterms:modified>
</cp:coreProperties>
</file>