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6"/>
  </p:notesMasterIdLst>
  <p:sldIdLst>
    <p:sldId id="305" r:id="rId4"/>
    <p:sldId id="302" r:id="rId5"/>
    <p:sldId id="365" r:id="rId6"/>
    <p:sldId id="375" r:id="rId7"/>
    <p:sldId id="379" r:id="rId8"/>
    <p:sldId id="377" r:id="rId9"/>
    <p:sldId id="382" r:id="rId10"/>
    <p:sldId id="383" r:id="rId11"/>
    <p:sldId id="378" r:id="rId12"/>
    <p:sldId id="381" r:id="rId13"/>
    <p:sldId id="380" r:id="rId14"/>
    <p:sldId id="373"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1" autoAdjust="0"/>
    <p:restoredTop sz="94674" autoAdjust="0"/>
  </p:normalViewPr>
  <p:slideViewPr>
    <p:cSldViewPr showGuides="1">
      <p:cViewPr varScale="1">
        <p:scale>
          <a:sx n="78" d="100"/>
          <a:sy n="78" d="100"/>
        </p:scale>
        <p:origin x="1230" y="84"/>
      </p:cViewPr>
      <p:guideLst>
        <p:guide orient="horz" pos="2160"/>
        <p:guide pos="2880"/>
      </p:guideLst>
    </p:cSldViewPr>
  </p:slideViewPr>
  <p:outlineViewPr>
    <p:cViewPr>
      <p:scale>
        <a:sx n="33" d="100"/>
        <a:sy n="33" d="100"/>
      </p:scale>
      <p:origin x="0" y="0"/>
    </p:cViewPr>
  </p:outlineViewPr>
  <p:notesTextViewPr>
    <p:cViewPr>
      <p:scale>
        <a:sx n="50" d="100"/>
        <a:sy n="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5/5/2018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ds.iris.edu/media/specialevent/2018/05/04/hawaii/GMV_TA_ZExp_2018_05_04_223255A.mp4"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23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D396D31D-E8E9-214F-89A9-F0258013CB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a:extLst>
              <a:ext uri="{FF2B5EF4-FFF2-40B4-BE49-F238E27FC236}">
                <a16:creationId xmlns:a16="http://schemas.microsoft.com/office/drawing/2014/main" id="{59FB1E13-189F-9541-9D04-F831BEC786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39939" name="Slide Number Placeholder 3">
            <a:extLst>
              <a:ext uri="{FF2B5EF4-FFF2-40B4-BE49-F238E27FC236}">
                <a16:creationId xmlns:a16="http://schemas.microsoft.com/office/drawing/2014/main" id="{82DE5CFA-E32B-E049-9BA0-9F894CACE56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984ADC2-C31A-0842-A755-F7226220C75F}"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172766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7F4A75BC-CA4F-5C47-9C15-5E2C82C59D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a:extLst>
              <a:ext uri="{FF2B5EF4-FFF2-40B4-BE49-F238E27FC236}">
                <a16:creationId xmlns:a16="http://schemas.microsoft.com/office/drawing/2014/main" id="{52008067-CC7A-4045-A678-AD0AA72918F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aseline="-25000" dirty="0"/>
              <a:t>Animation downloaded from: </a:t>
            </a:r>
            <a:r>
              <a:rPr lang="en-US" sz="1200" baseline="-25000" dirty="0">
                <a:hlinkClick r:id="rId3"/>
              </a:rPr>
              <a:t>http://ds.iris.edu/media/specialevent/2018/05/04/hawaii/GMV_TA_ZExp_2018_05_04_223255A.mp4</a:t>
            </a:r>
            <a:endParaRPr lang="en-US" altLang="en-US" baseline="-25000" dirty="0"/>
          </a:p>
        </p:txBody>
      </p:sp>
      <p:sp>
        <p:nvSpPr>
          <p:cNvPr id="56323" name="Slide Number Placeholder 3">
            <a:extLst>
              <a:ext uri="{FF2B5EF4-FFF2-40B4-BE49-F238E27FC236}">
                <a16:creationId xmlns:a16="http://schemas.microsoft.com/office/drawing/2014/main" id="{5825E29A-A1B0-1942-9731-F11FB11730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F986D15-E031-6241-9865-C8592D262F98}" type="slidenum">
              <a:rPr lang="en-US" altLang="en-US" smtClean="0">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961663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E234BA9C-74FC-FB44-B8BB-6AF76BD643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a:extLst>
              <a:ext uri="{FF2B5EF4-FFF2-40B4-BE49-F238E27FC236}">
                <a16:creationId xmlns:a16="http://schemas.microsoft.com/office/drawing/2014/main" id="{164A91A4-9149-514D-B3D2-F52DF2FB4B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dirty="0"/>
              <a:t>Travel-time Curves: How they are created? </a:t>
            </a:r>
          </a:p>
          <a:p>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a:p>
            <a:pPr eaLnBrk="1" hangingPunct="1">
              <a:spcBef>
                <a:spcPct val="0"/>
              </a:spcBef>
            </a:pPr>
            <a:endParaRPr lang="en-US" altLang="en-US" dirty="0"/>
          </a:p>
        </p:txBody>
      </p:sp>
      <p:sp>
        <p:nvSpPr>
          <p:cNvPr id="58371" name="Slide Number Placeholder 3">
            <a:extLst>
              <a:ext uri="{FF2B5EF4-FFF2-40B4-BE49-F238E27FC236}">
                <a16:creationId xmlns:a16="http://schemas.microsoft.com/office/drawing/2014/main" id="{3F25F405-6DDF-FE47-9985-1FADA0FBF9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35A3791-B468-FB45-8085-EC457CA7ED7F}" type="slidenum">
              <a:rPr lang="en-US" altLang="en-US" smtClean="0">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1648592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3E9854D5-223C-1246-8499-D4F1796532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a:extLst>
              <a:ext uri="{FF2B5EF4-FFF2-40B4-BE49-F238E27FC236}">
                <a16:creationId xmlns:a16="http://schemas.microsoft.com/office/drawing/2014/main" id="{BA97A630-DC63-8942-877A-174945FA27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41987" name="Slide Number Placeholder 3">
            <a:extLst>
              <a:ext uri="{FF2B5EF4-FFF2-40B4-BE49-F238E27FC236}">
                <a16:creationId xmlns:a16="http://schemas.microsoft.com/office/drawing/2014/main" id="{3E6FB612-5329-1149-9FB7-8A81903A7B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BFEEAEB-228B-6449-93B0-02E271C09A0E}"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1083552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605961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069D4A99-C0C6-8C46-9AF5-BD30819BD8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a:extLst>
              <a:ext uri="{FF2B5EF4-FFF2-40B4-BE49-F238E27FC236}">
                <a16:creationId xmlns:a16="http://schemas.microsoft.com/office/drawing/2014/main" id="{9D12F477-A4D8-7D47-8F08-C7B56C2461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dirty="0">
                <a:solidFill>
                  <a:srgbClr val="393996"/>
                </a:solidFill>
              </a:rPr>
              <a:t>Exploring Seismicity:</a:t>
            </a:r>
          </a:p>
          <a:p>
            <a:r>
              <a:rPr lang="en-US" altLang="en-US" sz="1400" dirty="0"/>
              <a:t>Interactive Earthquake Browser—World map or 3D viewer </a:t>
            </a:r>
            <a:r>
              <a:rPr lang="en-US" altLang="en-US" sz="1200" dirty="0">
                <a:hlinkClick r:id="rId3"/>
              </a:rPr>
              <a:t>http://www.iris.edu/ieb</a:t>
            </a:r>
            <a:endParaRPr lang="en-US" altLang="en-US" sz="1200" dirty="0"/>
          </a:p>
          <a:p>
            <a:endParaRPr lang="en-US" altLang="en-US" sz="1400" dirty="0"/>
          </a:p>
        </p:txBody>
      </p:sp>
      <p:sp>
        <p:nvSpPr>
          <p:cNvPr id="46083" name="Slide Number Placeholder 3">
            <a:extLst>
              <a:ext uri="{FF2B5EF4-FFF2-40B4-BE49-F238E27FC236}">
                <a16:creationId xmlns:a16="http://schemas.microsoft.com/office/drawing/2014/main" id="{E4B6C047-27C4-B94E-ABFF-5171A13998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E6F03E0-1635-D941-906D-482DA22F6E68}" type="slidenum">
              <a:rPr lang="en-US" altLang="en-US" smtClean="0">
                <a:solidFill>
                  <a:srgbClr val="000000"/>
                </a:solidFill>
                <a:latin typeface="Calibri" panose="020F0502020204030204" pitchFamily="34" charset="0"/>
              </a:rPr>
              <a:pPr/>
              <a:t>4</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021005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C6A04007-0D1B-A84D-ABD8-70E75FEF87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a:extLst>
              <a:ext uri="{FF2B5EF4-FFF2-40B4-BE49-F238E27FC236}">
                <a16:creationId xmlns:a16="http://schemas.microsoft.com/office/drawing/2014/main" id="{43B12A6D-0556-2B4C-A447-AC42D5CCC2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400" dirty="0"/>
          </a:p>
        </p:txBody>
      </p:sp>
      <p:sp>
        <p:nvSpPr>
          <p:cNvPr id="48131" name="Slide Number Placeholder 3">
            <a:extLst>
              <a:ext uri="{FF2B5EF4-FFF2-40B4-BE49-F238E27FC236}">
                <a16:creationId xmlns:a16="http://schemas.microsoft.com/office/drawing/2014/main" id="{09173880-43F3-0049-8ABE-A869757D98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C3BF0E-8261-D346-9B46-A3C296BBEF95}" type="slidenum">
              <a:rPr lang="en-US" altLang="en-US" smtClean="0">
                <a:solidFill>
                  <a:srgbClr val="000000"/>
                </a:solidFill>
                <a:latin typeface="Calibri" panose="020F0502020204030204" pitchFamily="34" charset="0"/>
              </a:rPr>
              <a:pPr/>
              <a:t>5</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648981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E6043BE9-3E37-B94B-90B8-2270A01372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a:extLst>
              <a:ext uri="{FF2B5EF4-FFF2-40B4-BE49-F238E27FC236}">
                <a16:creationId xmlns:a16="http://schemas.microsoft.com/office/drawing/2014/main" id="{1DCB2B69-F079-A34E-ADA4-D0F69478A2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0179" name="Slide Number Placeholder 3">
            <a:extLst>
              <a:ext uri="{FF2B5EF4-FFF2-40B4-BE49-F238E27FC236}">
                <a16:creationId xmlns:a16="http://schemas.microsoft.com/office/drawing/2014/main" id="{A0DFA75A-6528-3849-8E40-F0C5C34717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78CBA50-EA27-7B40-BB6C-387BEC909951}" type="slidenum">
              <a:rPr lang="en-US" altLang="en-US" smtClean="0">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1153706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5CEB49E-ED47-5D46-8DA6-B029D403E2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a:extLst>
              <a:ext uri="{FF2B5EF4-FFF2-40B4-BE49-F238E27FC236}">
                <a16:creationId xmlns:a16="http://schemas.microsoft.com/office/drawing/2014/main" id="{A34753C5-9FFB-094E-BC03-86C651AD25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dirty="0"/>
              <a:t>Earthquake focal mechanisms </a:t>
            </a:r>
            <a:r>
              <a:rPr lang="en-US" altLang="en-US" dirty="0" err="1"/>
              <a:t>animation:</a:t>
            </a:r>
            <a:r>
              <a:rPr lang="en-US" altLang="en-US" dirty="0" err="1">
                <a:hlinkClick r:id="rId3"/>
              </a:rPr>
              <a:t>https</a:t>
            </a:r>
            <a:r>
              <a:rPr lang="en-US" altLang="en-US" dirty="0">
                <a:hlinkClick r:id="rId3"/>
              </a:rPr>
              <a:t>://www.iris.edu/hq/inclass/animation/focal_mechanisms_explained</a:t>
            </a:r>
            <a:endParaRPr lang="en-US" altLang="en-US" dirty="0"/>
          </a:p>
          <a:p>
            <a:pPr eaLnBrk="1" hangingPunct="1">
              <a:spcBef>
                <a:spcPct val="0"/>
              </a:spcBef>
            </a:pPr>
            <a:endParaRPr lang="en-US" altLang="en-US" dirty="0"/>
          </a:p>
        </p:txBody>
      </p:sp>
      <p:sp>
        <p:nvSpPr>
          <p:cNvPr id="52227" name="Slide Number Placeholder 3">
            <a:extLst>
              <a:ext uri="{FF2B5EF4-FFF2-40B4-BE49-F238E27FC236}">
                <a16:creationId xmlns:a16="http://schemas.microsoft.com/office/drawing/2014/main" id="{AAB45B46-F0CC-2B48-9C64-57E217F4C6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E6C646-CDD6-F047-83EF-EBF01B5D3021}" type="slidenum">
              <a:rPr lang="en-US" altLang="en-US" smtClean="0">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3077686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1FB41CFA-6916-AC42-BCCB-85C8AEFAAE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a:extLst>
              <a:ext uri="{FF2B5EF4-FFF2-40B4-BE49-F238E27FC236}">
                <a16:creationId xmlns:a16="http://schemas.microsoft.com/office/drawing/2014/main" id="{63EAB362-AD9A-A849-8E71-599FF36EFD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4275" name="Slide Number Placeholder 3">
            <a:extLst>
              <a:ext uri="{FF2B5EF4-FFF2-40B4-BE49-F238E27FC236}">
                <a16:creationId xmlns:a16="http://schemas.microsoft.com/office/drawing/2014/main" id="{28B77110-5167-E744-95CB-282405CB10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7B601F4-86DC-7843-A6CE-FBD41E01BD1E}"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4087180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7F4A75BC-CA4F-5C47-9C15-5E2C82C59D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a:extLst>
              <a:ext uri="{FF2B5EF4-FFF2-40B4-BE49-F238E27FC236}">
                <a16:creationId xmlns:a16="http://schemas.microsoft.com/office/drawing/2014/main" id="{52008067-CC7A-4045-A678-AD0AA72918F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 Origin of Earthquakes in the Hawaiian Islands: </a:t>
            </a:r>
            <a:r>
              <a:rPr lang="en-US" altLang="en-US" dirty="0">
                <a:hlinkClick r:id="rId3"/>
              </a:rPr>
              <a:t>https://www.iris.edu/hq/inclass/animation/234</a:t>
            </a:r>
            <a:endParaRPr lang="en-US" altLang="en-US" dirty="0"/>
          </a:p>
          <a:p>
            <a:endParaRPr lang="en-US" altLang="en-US" b="1" dirty="0">
              <a:solidFill>
                <a:srgbClr val="393996"/>
              </a:solidFill>
            </a:endParaRPr>
          </a:p>
          <a:p>
            <a:pPr eaLnBrk="1" hangingPunct="1">
              <a:spcBef>
                <a:spcPct val="0"/>
              </a:spcBef>
            </a:pPr>
            <a:endParaRPr lang="en-US" altLang="en-US" dirty="0"/>
          </a:p>
        </p:txBody>
      </p:sp>
      <p:sp>
        <p:nvSpPr>
          <p:cNvPr id="56323" name="Slide Number Placeholder 3">
            <a:extLst>
              <a:ext uri="{FF2B5EF4-FFF2-40B4-BE49-F238E27FC236}">
                <a16:creationId xmlns:a16="http://schemas.microsoft.com/office/drawing/2014/main" id="{5825E29A-A1B0-1942-9731-F11FB11730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F986D15-E031-6241-9865-C8592D262F98}"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206323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5/5/2018</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5/5/2018</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5/5/2018</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5/5/2018</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5/5/2018</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5/5/2018</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5/5/2018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5/5/2018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5/5/2018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5/5/2018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5/5/2018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5/5/2018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5/5/2018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5/5/2018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5/5/2018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5/5/2018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5/5/2018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5/5/2018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5/5/2018</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5/5/2018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9.png"/><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volcanoes.usgs.gov/observatories/hvo/hvo_earthquakes.html"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1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png"/><Relationship Id="rId5" Type="http://schemas.openxmlformats.org/officeDocument/2006/relationships/hyperlink" Target="https://www.iris.edu/hq/inclass/animation/234" TargetMode="Externa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822" y="4431703"/>
            <a:ext cx="3550920" cy="2295144"/>
          </a:xfrm>
          <a:prstGeom prst="rect">
            <a:avLst/>
          </a:prstGeom>
        </p:spPr>
      </p:pic>
      <p:sp>
        <p:nvSpPr>
          <p:cNvPr id="4" name="Rectangle 3">
            <a:extLst>
              <a:ext uri="{FF2B5EF4-FFF2-40B4-BE49-F238E27FC236}">
                <a16:creationId xmlns:a16="http://schemas.microsoft.com/office/drawing/2014/main" id="{AD967793-0CF2-9B42-9C86-FDE75DC6BF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8914" name="Picture 8" descr="IRIS_TMlogo.png">
            <a:extLst>
              <a:ext uri="{FF2B5EF4-FFF2-40B4-BE49-F238E27FC236}">
                <a16:creationId xmlns:a16="http://schemas.microsoft.com/office/drawing/2014/main" id="{9A6D82FB-6334-4D4F-A90E-0B3AAF2309B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48B6D3DA-1733-8748-AB54-083E0D664100}"/>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38916" name="Picture 4">
            <a:extLst>
              <a:ext uri="{FF2B5EF4-FFF2-40B4-BE49-F238E27FC236}">
                <a16:creationId xmlns:a16="http://schemas.microsoft.com/office/drawing/2014/main" id="{E23FB260-A28C-1444-B8F7-6E8189194D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16299" y="96798"/>
            <a:ext cx="1651501" cy="1655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7">
            <a:extLst>
              <a:ext uri="{FF2B5EF4-FFF2-40B4-BE49-F238E27FC236}">
                <a16:creationId xmlns:a16="http://schemas.microsoft.com/office/drawing/2014/main" id="{DCC1BEDF-3E0B-9541-AEC4-D982EF6A366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68950" y="3238500"/>
            <a:ext cx="3362325"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6E045EEF-B60A-7C44-BA00-109CEC7D1D79}"/>
              </a:ext>
            </a:extLst>
          </p:cNvPr>
          <p:cNvSpPr/>
          <p:nvPr/>
        </p:nvSpPr>
        <p:spPr>
          <a:xfrm>
            <a:off x="3003550" y="5710238"/>
            <a:ext cx="990600" cy="979487"/>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 </a:t>
            </a:r>
          </a:p>
        </p:txBody>
      </p:sp>
      <p:cxnSp>
        <p:nvCxnSpPr>
          <p:cNvPr id="23" name="Straight Connector 22">
            <a:extLst>
              <a:ext uri="{FF2B5EF4-FFF2-40B4-BE49-F238E27FC236}">
                <a16:creationId xmlns:a16="http://schemas.microsoft.com/office/drawing/2014/main" id="{DC453D88-1CDC-1D41-A912-6EBF0C66690F}"/>
              </a:ext>
            </a:extLst>
          </p:cNvPr>
          <p:cNvCxnSpPr/>
          <p:nvPr/>
        </p:nvCxnSpPr>
        <p:spPr>
          <a:xfrm flipH="1">
            <a:off x="3003550" y="3238500"/>
            <a:ext cx="2565400" cy="247173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70994CE-C4EE-8947-9EA6-22B67505312A}"/>
              </a:ext>
            </a:extLst>
          </p:cNvPr>
          <p:cNvCxnSpPr/>
          <p:nvPr/>
        </p:nvCxnSpPr>
        <p:spPr>
          <a:xfrm flipH="1" flipV="1">
            <a:off x="3994150" y="6689725"/>
            <a:ext cx="1574800" cy="381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8923" name="TextBox 26">
            <a:extLst>
              <a:ext uri="{FF2B5EF4-FFF2-40B4-BE49-F238E27FC236}">
                <a16:creationId xmlns:a16="http://schemas.microsoft.com/office/drawing/2014/main" id="{AF5C36E2-9E0D-AA4B-8CD2-730C68674587}"/>
              </a:ext>
            </a:extLst>
          </p:cNvPr>
          <p:cNvSpPr txBox="1">
            <a:spLocks noChangeArrowheads="1"/>
          </p:cNvSpPr>
          <p:nvPr/>
        </p:nvSpPr>
        <p:spPr bwMode="auto">
          <a:xfrm>
            <a:off x="355600" y="1160463"/>
            <a:ext cx="71262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dirty="0">
                <a:latin typeface="Arial" charset="0"/>
                <a:ea typeface="Arial" charset="0"/>
                <a:cs typeface="Arial" charset="0"/>
              </a:rPr>
              <a:t>As Civil Defense grappled with eruptions from two fissures in the Leilani Estates subdivision that began yesterday (5/3), the Big Island was shaken by a widely felt 5.4 magnitude quake that was followed less than an hour later by this 5 km deep M 6.9 quake felt as far away as Oahu.</a:t>
            </a:r>
          </a:p>
        </p:txBody>
      </p:sp>
      <p:grpSp>
        <p:nvGrpSpPr>
          <p:cNvPr id="9" name="Group 8"/>
          <p:cNvGrpSpPr/>
          <p:nvPr/>
        </p:nvGrpSpPr>
        <p:grpSpPr>
          <a:xfrm>
            <a:off x="6670675" y="4235529"/>
            <a:ext cx="2163763" cy="1219121"/>
            <a:chOff x="6670675" y="4235529"/>
            <a:chExt cx="2163763" cy="1219121"/>
          </a:xfrm>
        </p:grpSpPr>
        <p:pic>
          <p:nvPicPr>
            <p:cNvPr id="38922" name="Picture 25">
              <a:extLst>
                <a:ext uri="{FF2B5EF4-FFF2-40B4-BE49-F238E27FC236}">
                  <a16:creationId xmlns:a16="http://schemas.microsoft.com/office/drawing/2014/main" id="{6B6E2DCE-8330-684A-88D5-FDD4CBBDA2B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894638" y="5248275"/>
              <a:ext cx="193675"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4" name="TextBox 1">
              <a:extLst>
                <a:ext uri="{FF2B5EF4-FFF2-40B4-BE49-F238E27FC236}">
                  <a16:creationId xmlns:a16="http://schemas.microsoft.com/office/drawing/2014/main" id="{EAD58B23-1A23-964D-9FDC-A36656E0EBC5}"/>
                </a:ext>
              </a:extLst>
            </p:cNvPr>
            <p:cNvSpPr txBox="1">
              <a:spLocks noChangeArrowheads="1"/>
            </p:cNvSpPr>
            <p:nvPr/>
          </p:nvSpPr>
          <p:spPr bwMode="auto">
            <a:xfrm>
              <a:off x="8199438" y="4479925"/>
              <a:ext cx="635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600">
                  <a:solidFill>
                    <a:schemeClr val="bg1"/>
                  </a:solidFill>
                  <a:latin typeface="Arial" panose="020B0604020202020204" pitchFamily="34" charset="0"/>
                </a:rPr>
                <a:t>Leilani Estates</a:t>
              </a:r>
            </a:p>
            <a:p>
              <a:pPr>
                <a:spcBef>
                  <a:spcPct val="0"/>
                </a:spcBef>
                <a:buFontTx/>
                <a:buNone/>
              </a:pPr>
              <a:r>
                <a:rPr lang="en-US" altLang="en-US" sz="600">
                  <a:solidFill>
                    <a:schemeClr val="bg1"/>
                  </a:solidFill>
                  <a:latin typeface="Arial" panose="020B0604020202020204" pitchFamily="34" charset="0"/>
                </a:rPr>
                <a:t>(5/3 eruptive vents)</a:t>
              </a:r>
              <a:endParaRPr lang="en-US" altLang="en-US" sz="500">
                <a:solidFill>
                  <a:schemeClr val="bg1"/>
                </a:solidFill>
                <a:latin typeface="Arial" panose="020B0604020202020204" pitchFamily="34" charset="0"/>
              </a:endParaRPr>
            </a:p>
          </p:txBody>
        </p:sp>
        <p:sp>
          <p:nvSpPr>
            <p:cNvPr id="38925" name="TextBox 13">
              <a:extLst>
                <a:ext uri="{FF2B5EF4-FFF2-40B4-BE49-F238E27FC236}">
                  <a16:creationId xmlns:a16="http://schemas.microsoft.com/office/drawing/2014/main" id="{BEEE5075-E2BD-5649-B24E-52A38FCCFB36}"/>
                </a:ext>
              </a:extLst>
            </p:cNvPr>
            <p:cNvSpPr txBox="1">
              <a:spLocks noChangeArrowheads="1"/>
            </p:cNvSpPr>
            <p:nvPr/>
          </p:nvSpPr>
          <p:spPr bwMode="auto">
            <a:xfrm>
              <a:off x="7400925" y="5024516"/>
              <a:ext cx="5429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700">
                  <a:solidFill>
                    <a:schemeClr val="bg1"/>
                  </a:solidFill>
                  <a:latin typeface="Arial" panose="020B0604020202020204" pitchFamily="34" charset="0"/>
                </a:rPr>
                <a:t>Kīlauea</a:t>
              </a:r>
              <a:endParaRPr lang="en-US" altLang="en-US" sz="500">
                <a:solidFill>
                  <a:schemeClr val="bg1"/>
                </a:solidFill>
                <a:latin typeface="Arial" panose="020B0604020202020204" pitchFamily="34" charset="0"/>
              </a:endParaRPr>
            </a:p>
          </p:txBody>
        </p:sp>
        <p:sp>
          <p:nvSpPr>
            <p:cNvPr id="38926" name="TextBox 15">
              <a:extLst>
                <a:ext uri="{FF2B5EF4-FFF2-40B4-BE49-F238E27FC236}">
                  <a16:creationId xmlns:a16="http://schemas.microsoft.com/office/drawing/2014/main" id="{E49BBF10-4D93-6140-BECE-55B10EBAED5B}"/>
                </a:ext>
              </a:extLst>
            </p:cNvPr>
            <p:cNvSpPr txBox="1">
              <a:spLocks noChangeArrowheads="1"/>
            </p:cNvSpPr>
            <p:nvPr/>
          </p:nvSpPr>
          <p:spPr bwMode="auto">
            <a:xfrm>
              <a:off x="6670675" y="4924504"/>
              <a:ext cx="6334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700">
                  <a:solidFill>
                    <a:schemeClr val="bg1"/>
                  </a:solidFill>
                  <a:latin typeface="Arial" panose="020B0604020202020204" pitchFamily="34" charset="0"/>
                </a:rPr>
                <a:t>Mauna Loa</a:t>
              </a:r>
              <a:endParaRPr lang="en-US" altLang="en-US" sz="500">
                <a:solidFill>
                  <a:schemeClr val="bg1"/>
                </a:solidFill>
                <a:latin typeface="Arial" panose="020B0604020202020204" pitchFamily="34" charset="0"/>
              </a:endParaRPr>
            </a:p>
          </p:txBody>
        </p:sp>
        <p:sp>
          <p:nvSpPr>
            <p:cNvPr id="38927" name="TextBox 16">
              <a:extLst>
                <a:ext uri="{FF2B5EF4-FFF2-40B4-BE49-F238E27FC236}">
                  <a16:creationId xmlns:a16="http://schemas.microsoft.com/office/drawing/2014/main" id="{504F2A65-C9EC-D845-94F4-7B00A75CB6BD}"/>
                </a:ext>
              </a:extLst>
            </p:cNvPr>
            <p:cNvSpPr txBox="1">
              <a:spLocks noChangeArrowheads="1"/>
            </p:cNvSpPr>
            <p:nvPr/>
          </p:nvSpPr>
          <p:spPr bwMode="auto">
            <a:xfrm>
              <a:off x="6854825" y="4235529"/>
              <a:ext cx="8096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700" dirty="0">
                  <a:solidFill>
                    <a:schemeClr val="bg1"/>
                  </a:solidFill>
                  <a:latin typeface="Arial" panose="020B0604020202020204" pitchFamily="34" charset="0"/>
                </a:rPr>
                <a:t>Mauna Kea</a:t>
              </a:r>
              <a:endParaRPr lang="en-US" altLang="en-US" sz="500" dirty="0">
                <a:solidFill>
                  <a:schemeClr val="bg1"/>
                </a:solidFill>
                <a:latin typeface="Arial" panose="020B0604020202020204" pitchFamily="34" charset="0"/>
              </a:endParaRPr>
            </a:p>
          </p:txBody>
        </p:sp>
        <p:cxnSp>
          <p:nvCxnSpPr>
            <p:cNvPr id="5" name="Straight Arrow Connector 4">
              <a:extLst>
                <a:ext uri="{FF2B5EF4-FFF2-40B4-BE49-F238E27FC236}">
                  <a16:creationId xmlns:a16="http://schemas.microsoft.com/office/drawing/2014/main" id="{0096AFC3-0DFA-E442-A2EB-2FC90BCBF27C}"/>
                </a:ext>
              </a:extLst>
            </p:cNvPr>
            <p:cNvCxnSpPr/>
            <p:nvPr/>
          </p:nvCxnSpPr>
          <p:spPr>
            <a:xfrm flipH="1">
              <a:off x="8199438" y="4918075"/>
              <a:ext cx="107950" cy="180975"/>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38929" name="TextBox 21">
              <a:extLst>
                <a:ext uri="{FF2B5EF4-FFF2-40B4-BE49-F238E27FC236}">
                  <a16:creationId xmlns:a16="http://schemas.microsoft.com/office/drawing/2014/main" id="{AEDC8FF5-132B-274A-8AFB-8ED459DAADC3}"/>
                </a:ext>
              </a:extLst>
            </p:cNvPr>
            <p:cNvSpPr txBox="1">
              <a:spLocks noChangeArrowheads="1"/>
            </p:cNvSpPr>
            <p:nvPr/>
          </p:nvSpPr>
          <p:spPr bwMode="auto">
            <a:xfrm>
              <a:off x="7999413" y="5254625"/>
              <a:ext cx="5429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700">
                  <a:solidFill>
                    <a:schemeClr val="bg1"/>
                  </a:solidFill>
                  <a:latin typeface="Arial" panose="020B0604020202020204" pitchFamily="34" charset="0"/>
                </a:rPr>
                <a:t>M 6.9 </a:t>
              </a:r>
              <a:endParaRPr lang="en-US" altLang="en-US" sz="500">
                <a:solidFill>
                  <a:schemeClr val="bg1"/>
                </a:solidFill>
                <a:latin typeface="Arial" panose="020B0604020202020204" pitchFamily="34" charset="0"/>
              </a:endParaRPr>
            </a:p>
          </p:txBody>
        </p:sp>
        <p:sp>
          <p:nvSpPr>
            <p:cNvPr id="38930" name="TextBox 23">
              <a:extLst>
                <a:ext uri="{FF2B5EF4-FFF2-40B4-BE49-F238E27FC236}">
                  <a16:creationId xmlns:a16="http://schemas.microsoft.com/office/drawing/2014/main" id="{FD196455-2A73-9D43-A2F6-00FC1E3D5F46}"/>
                </a:ext>
              </a:extLst>
            </p:cNvPr>
            <p:cNvSpPr txBox="1">
              <a:spLocks noChangeArrowheads="1"/>
            </p:cNvSpPr>
            <p:nvPr/>
          </p:nvSpPr>
          <p:spPr bwMode="auto">
            <a:xfrm>
              <a:off x="7803266" y="4460993"/>
              <a:ext cx="4222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600">
                  <a:solidFill>
                    <a:schemeClr val="bg1"/>
                  </a:solidFill>
                  <a:latin typeface="Arial" panose="020B0604020202020204" pitchFamily="34" charset="0"/>
                </a:rPr>
                <a:t>Hilo</a:t>
              </a:r>
              <a:endParaRPr lang="en-US" altLang="en-US" sz="500">
                <a:solidFill>
                  <a:schemeClr val="bg1"/>
                </a:solidFill>
                <a:latin typeface="Arial" panose="020B0604020202020204" pitchFamily="34" charset="0"/>
              </a:endParaRPr>
            </a:p>
          </p:txBody>
        </p:sp>
      </p:grpSp>
      <p:sp>
        <p:nvSpPr>
          <p:cNvPr id="38931" name="TextBox 1">
            <a:extLst>
              <a:ext uri="{FF2B5EF4-FFF2-40B4-BE49-F238E27FC236}">
                <a16:creationId xmlns:a16="http://schemas.microsoft.com/office/drawing/2014/main" id="{040C0E76-25C5-4B4C-8E2C-67EF6E008E77}"/>
              </a:ext>
            </a:extLst>
          </p:cNvPr>
          <p:cNvSpPr txBox="1">
            <a:spLocks noChangeArrowheads="1"/>
          </p:cNvSpPr>
          <p:nvPr/>
        </p:nvSpPr>
        <p:spPr bwMode="auto">
          <a:xfrm>
            <a:off x="549275" y="6248400"/>
            <a:ext cx="2301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a:t>Hawaiian Island chain</a:t>
            </a:r>
          </a:p>
        </p:txBody>
      </p:sp>
      <p:sp>
        <p:nvSpPr>
          <p:cNvPr id="2" name="TextBox 1"/>
          <p:cNvSpPr txBox="1"/>
          <p:nvPr/>
        </p:nvSpPr>
        <p:spPr>
          <a:xfrm>
            <a:off x="355366" y="2227215"/>
            <a:ext cx="8186972" cy="584775"/>
          </a:xfrm>
          <a:prstGeom prst="rect">
            <a:avLst/>
          </a:prstGeom>
          <a:noFill/>
        </p:spPr>
        <p:txBody>
          <a:bodyPr wrap="square" rtlCol="0">
            <a:spAutoFit/>
          </a:bodyPr>
          <a:lstStyle/>
          <a:p>
            <a:r>
              <a:rPr lang="en-US" altLang="en-US" sz="1600" dirty="0">
                <a:latin typeface="Arial" charset="0"/>
                <a:ea typeface="Arial" charset="0"/>
                <a:cs typeface="Arial" charset="0"/>
              </a:rPr>
              <a:t>No major damage has been reported, and no tsunami occurred during the M 6.9 event. Hawai`i Volcanoes National Park closed due to rock slides on trails and roads.</a:t>
            </a:r>
            <a:r>
              <a:rPr lang="en-US" altLang="en-US" sz="1600" dirty="0"/>
              <a:t> </a:t>
            </a:r>
          </a:p>
        </p:txBody>
      </p:sp>
      <p:sp>
        <p:nvSpPr>
          <p:cNvPr id="24" name="TextBox 23"/>
          <p:cNvSpPr txBox="1"/>
          <p:nvPr/>
        </p:nvSpPr>
        <p:spPr>
          <a:xfrm>
            <a:off x="355366" y="2819400"/>
            <a:ext cx="4978634" cy="1342832"/>
          </a:xfrm>
          <a:prstGeom prst="rect">
            <a:avLst/>
          </a:prstGeom>
          <a:noFill/>
        </p:spPr>
        <p:txBody>
          <a:bodyPr wrap="square" rtlCol="0">
            <a:spAutoFit/>
          </a:bodyPr>
          <a:lstStyle/>
          <a:p>
            <a:r>
              <a:rPr lang="en-US" altLang="en-US" sz="1600" dirty="0">
                <a:latin typeface="Arial" charset="0"/>
                <a:ea typeface="Arial" charset="0"/>
                <a:cs typeface="Arial" charset="0"/>
              </a:rPr>
              <a:t>This is the largest earthquake in Hawai’i since the 1975, M 7.1 </a:t>
            </a:r>
            <a:r>
              <a:rPr lang="en-US" altLang="en-US" sz="1600" dirty="0" err="1">
                <a:latin typeface="Arial" charset="0"/>
                <a:ea typeface="Arial" charset="0"/>
                <a:cs typeface="Arial" charset="0"/>
              </a:rPr>
              <a:t>Kalapana</a:t>
            </a:r>
            <a:r>
              <a:rPr lang="en-US" altLang="en-US" sz="1600" dirty="0">
                <a:latin typeface="Arial" charset="0"/>
                <a:ea typeface="Arial" charset="0"/>
                <a:cs typeface="Arial" charset="0"/>
              </a:rPr>
              <a:t> earthquake, which generated a local tsunami that took 2 lives. Damage due to </a:t>
            </a:r>
            <a:br>
              <a:rPr lang="en-US" altLang="en-US" sz="1600" dirty="0">
                <a:latin typeface="Arial" charset="0"/>
                <a:ea typeface="Arial" charset="0"/>
                <a:cs typeface="Arial" charset="0"/>
              </a:rPr>
            </a:br>
            <a:r>
              <a:rPr lang="en-US" altLang="en-US" sz="1600" dirty="0">
                <a:latin typeface="Arial" charset="0"/>
                <a:ea typeface="Arial" charset="0"/>
                <a:cs typeface="Arial" charset="0"/>
              </a:rPr>
              <a:t>that earthquake and tsunami was estimated to </a:t>
            </a:r>
            <a:br>
              <a:rPr lang="en-US" altLang="en-US" sz="1600" dirty="0">
                <a:latin typeface="Arial" charset="0"/>
                <a:ea typeface="Arial" charset="0"/>
                <a:cs typeface="Arial" charset="0"/>
              </a:rPr>
            </a:br>
            <a:r>
              <a:rPr lang="en-US" altLang="en-US" sz="1600" dirty="0">
                <a:latin typeface="Arial" charset="0"/>
                <a:ea typeface="Arial" charset="0"/>
                <a:cs typeface="Arial" charset="0"/>
              </a:rPr>
              <a:t>total  $4.1 million in Hawai’i.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9DD43BD-05F8-A347-A84B-5E0408A97C0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5299" name="Picture 8" descr="IRIS_TMlogo.png">
            <a:extLst>
              <a:ext uri="{FF2B5EF4-FFF2-40B4-BE49-F238E27FC236}">
                <a16:creationId xmlns:a16="http://schemas.microsoft.com/office/drawing/2014/main" id="{23962DDA-B960-4E4B-906E-2A6F5DA036D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2"/>
          <p:cNvSpPr txBox="1">
            <a:spLocks noChangeArrowheads="1"/>
          </p:cNvSpPr>
          <p:nvPr/>
        </p:nvSpPr>
        <p:spPr bwMode="auto">
          <a:xfrm>
            <a:off x="1848585" y="5791200"/>
            <a:ext cx="59238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r>
              <a:rPr lang="en-US" altLang="en-US" sz="1400" dirty="0"/>
              <a:t>Ground motion visualization for the M 6.9 earthquake in </a:t>
            </a:r>
            <a:r>
              <a:rPr lang="en-US" altLang="en-US" sz="1400" dirty="0" err="1"/>
              <a:t>Hawai`I</a:t>
            </a:r>
            <a:r>
              <a:rPr lang="en-US" altLang="en-US" sz="1400" dirty="0"/>
              <a:t> as sensors in the continental states received the seismic signals. </a:t>
            </a:r>
          </a:p>
        </p:txBody>
      </p:sp>
      <p:pic>
        <p:nvPicPr>
          <p:cNvPr id="2" name="GMV_TA_ZExp_2018_05_04_223255A.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057400" y="1413669"/>
            <a:ext cx="5019040" cy="3962400"/>
          </a:xfrm>
          <a:prstGeom prst="rect">
            <a:avLst/>
          </a:prstGeom>
        </p:spPr>
      </p:pic>
      <p:sp>
        <p:nvSpPr>
          <p:cNvPr id="7" name="Title 1">
            <a:extLst>
              <a:ext uri="{FF2B5EF4-FFF2-40B4-BE49-F238E27FC236}">
                <a16:creationId xmlns:a16="http://schemas.microsoft.com/office/drawing/2014/main" id="{C9315593-BEC8-4FCD-925F-14789312F46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8166083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D30FDC2C-B83D-C94C-878D-1A1237EDBA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3981" r="504"/>
          <a:stretch>
            <a:fillRect/>
          </a:stretch>
        </p:blipFill>
        <p:spPr bwMode="auto">
          <a:xfrm>
            <a:off x="304800" y="1492250"/>
            <a:ext cx="8493125" cy="521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a:extLst>
              <a:ext uri="{FF2B5EF4-FFF2-40B4-BE49-F238E27FC236}">
                <a16:creationId xmlns:a16="http://schemas.microsoft.com/office/drawing/2014/main" id="{24D10EAF-501F-7B4F-874B-419224D9D255}"/>
              </a:ext>
            </a:extLst>
          </p:cNvPr>
          <p:cNvSpPr/>
          <p:nvPr/>
        </p:nvSpPr>
        <p:spPr>
          <a:xfrm>
            <a:off x="6521450" y="5616575"/>
            <a:ext cx="23177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ECF946C1-0668-404B-A709-1312D674B1C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7346" name="Picture 8" descr="IRIS_TMlogo.png">
            <a:extLst>
              <a:ext uri="{FF2B5EF4-FFF2-40B4-BE49-F238E27FC236}">
                <a16:creationId xmlns:a16="http://schemas.microsoft.com/office/drawing/2014/main" id="{B9D1A780-A5CE-CB47-9B19-0FAE13109B2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65619290-5634-3E4A-B902-0D5C048BFDB0}"/>
              </a:ext>
            </a:extLst>
          </p:cNvPr>
          <p:cNvSpPr/>
          <p:nvPr/>
        </p:nvSpPr>
        <p:spPr>
          <a:xfrm>
            <a:off x="6391856" y="5475288"/>
            <a:ext cx="23177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350" name="TextBox 4">
            <a:extLst>
              <a:ext uri="{FF2B5EF4-FFF2-40B4-BE49-F238E27FC236}">
                <a16:creationId xmlns:a16="http://schemas.microsoft.com/office/drawing/2014/main" id="{ECBE574C-3838-2F4E-B9D1-D3933225338C}"/>
              </a:ext>
            </a:extLst>
          </p:cNvPr>
          <p:cNvSpPr txBox="1">
            <a:spLocks noChangeArrowheads="1"/>
          </p:cNvSpPr>
          <p:nvPr/>
        </p:nvSpPr>
        <p:spPr bwMode="auto">
          <a:xfrm>
            <a:off x="1457325" y="3362325"/>
            <a:ext cx="6705600" cy="522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000000"/>
                </a:solidFill>
                <a:latin typeface="Arial" panose="020B0604020202020204" pitchFamily="34" charset="0"/>
              </a:rPr>
              <a:t>Following the earthquake, </a:t>
            </a:r>
            <a:r>
              <a:rPr lang="en-US" altLang="en-US" sz="1400">
                <a:latin typeface="Arial" panose="020B0604020202020204" pitchFamily="34" charset="0"/>
              </a:rPr>
              <a:t>it took 7 minutes and 15 seconds for </a:t>
            </a:r>
            <a:r>
              <a:rPr lang="en-US" altLang="en-US" sz="1400">
                <a:solidFill>
                  <a:srgbClr val="000000"/>
                </a:solidFill>
                <a:latin typeface="Arial" panose="020B0604020202020204" pitchFamily="34" charset="0"/>
              </a:rPr>
              <a:t>the compressional P waves to travel a curved path through the mantle to Bend, Oregon.</a:t>
            </a:r>
          </a:p>
        </p:txBody>
      </p:sp>
      <p:sp>
        <p:nvSpPr>
          <p:cNvPr id="57351" name="TextBox 7">
            <a:extLst>
              <a:ext uri="{FF2B5EF4-FFF2-40B4-BE49-F238E27FC236}">
                <a16:creationId xmlns:a16="http://schemas.microsoft.com/office/drawing/2014/main" id="{0B7552CF-36C6-8A41-A8DD-605D1C367368}"/>
              </a:ext>
            </a:extLst>
          </p:cNvPr>
          <p:cNvSpPr txBox="1">
            <a:spLocks noChangeArrowheads="1"/>
          </p:cNvSpPr>
          <p:nvPr/>
        </p:nvSpPr>
        <p:spPr bwMode="auto">
          <a:xfrm>
            <a:off x="1752600" y="890588"/>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000000"/>
                </a:solidFill>
                <a:latin typeface="Arial" panose="020B0604020202020204" pitchFamily="34" charset="0"/>
              </a:rPr>
              <a:t>The record of the earthquake in Bend, Oregon (BNOR) is illustrated below. Bend is 4152 km (2580 miles, 37.4°) from the location of this earthquake. </a:t>
            </a:r>
          </a:p>
        </p:txBody>
      </p:sp>
      <p:sp>
        <p:nvSpPr>
          <p:cNvPr id="57352" name="TextBox 6">
            <a:extLst>
              <a:ext uri="{FF2B5EF4-FFF2-40B4-BE49-F238E27FC236}">
                <a16:creationId xmlns:a16="http://schemas.microsoft.com/office/drawing/2014/main" id="{EDC4801B-7D8E-2446-9B93-3F352D69F39A}"/>
              </a:ext>
            </a:extLst>
          </p:cNvPr>
          <p:cNvSpPr txBox="1">
            <a:spLocks noChangeArrowheads="1"/>
          </p:cNvSpPr>
          <p:nvPr/>
        </p:nvSpPr>
        <p:spPr bwMode="auto">
          <a:xfrm>
            <a:off x="1482725" y="4867275"/>
            <a:ext cx="678180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a:solidFill>
                  <a:srgbClr val="000000"/>
                </a:solidFill>
                <a:latin typeface="Arial" panose="020B0604020202020204" pitchFamily="34" charset="0"/>
              </a:rPr>
              <a:t>Surface waves traveled the 4152 km (2580 miles) along the perimeter of the Earth from the earthquake to the recording station. The surface waves began to arrive in </a:t>
            </a:r>
            <a:r>
              <a:rPr lang="en-US" altLang="en-US" sz="1400">
                <a:latin typeface="Arial" panose="020B0604020202020204" pitchFamily="34" charset="0"/>
              </a:rPr>
              <a:t>Bend almost 20 minutes after the </a:t>
            </a:r>
            <a:r>
              <a:rPr lang="en-US" altLang="en-US" sz="1400">
                <a:solidFill>
                  <a:srgbClr val="000000"/>
                </a:solidFill>
                <a:latin typeface="Arial" panose="020B0604020202020204" pitchFamily="34" charset="0"/>
              </a:rPr>
              <a:t>earthquake occurred off in Hawaii.  </a:t>
            </a:r>
          </a:p>
        </p:txBody>
      </p:sp>
      <p:sp>
        <p:nvSpPr>
          <p:cNvPr id="57353" name="TextBox 9">
            <a:extLst>
              <a:ext uri="{FF2B5EF4-FFF2-40B4-BE49-F238E27FC236}">
                <a16:creationId xmlns:a16="http://schemas.microsoft.com/office/drawing/2014/main" id="{7C56B100-32F3-7440-93E5-AB900CA3918C}"/>
              </a:ext>
            </a:extLst>
          </p:cNvPr>
          <p:cNvSpPr txBox="1">
            <a:spLocks noChangeArrowheads="1"/>
          </p:cNvSpPr>
          <p:nvPr/>
        </p:nvSpPr>
        <p:spPr bwMode="auto">
          <a:xfrm>
            <a:off x="1295400" y="4083050"/>
            <a:ext cx="7086600" cy="522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000000"/>
                </a:solidFill>
                <a:latin typeface="Arial" panose="020B0604020202020204" pitchFamily="34" charset="0"/>
              </a:rPr>
              <a:t>Because of the faulting mechanism of this earthquake and the direction and distance of the seismometer from the earthquake, very little S wave energy was recorded in Bend.</a:t>
            </a:r>
          </a:p>
        </p:txBody>
      </p:sp>
      <p:sp>
        <p:nvSpPr>
          <p:cNvPr id="57354" name="TextBox 4">
            <a:extLst>
              <a:ext uri="{FF2B5EF4-FFF2-40B4-BE49-F238E27FC236}">
                <a16:creationId xmlns:a16="http://schemas.microsoft.com/office/drawing/2014/main" id="{4C540406-8B91-F946-BD0A-4E9DF03CD0DC}"/>
              </a:ext>
            </a:extLst>
          </p:cNvPr>
          <p:cNvSpPr txBox="1">
            <a:spLocks noChangeArrowheads="1"/>
          </p:cNvSpPr>
          <p:nvPr/>
        </p:nvSpPr>
        <p:spPr bwMode="auto">
          <a:xfrm>
            <a:off x="2268538" y="1989138"/>
            <a:ext cx="376237"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0000"/>
                </a:solidFill>
                <a:latin typeface="Arial" panose="020B0604020202020204" pitchFamily="34" charset="0"/>
              </a:rPr>
              <a:t>P</a:t>
            </a:r>
          </a:p>
        </p:txBody>
      </p:sp>
      <p:sp>
        <p:nvSpPr>
          <p:cNvPr id="57355" name="TextBox 11">
            <a:extLst>
              <a:ext uri="{FF2B5EF4-FFF2-40B4-BE49-F238E27FC236}">
                <a16:creationId xmlns:a16="http://schemas.microsoft.com/office/drawing/2014/main" id="{AAC685AD-4B84-D449-A526-F859239FEFE2}"/>
              </a:ext>
            </a:extLst>
          </p:cNvPr>
          <p:cNvSpPr txBox="1">
            <a:spLocks noChangeArrowheads="1"/>
          </p:cNvSpPr>
          <p:nvPr/>
        </p:nvSpPr>
        <p:spPr bwMode="auto">
          <a:xfrm>
            <a:off x="3630613" y="2009775"/>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solidFill>
                  <a:srgbClr val="000000"/>
                </a:solidFill>
                <a:latin typeface="Arial" panose="020B0604020202020204" pitchFamily="34" charset="0"/>
              </a:rPr>
              <a:t>S</a:t>
            </a:r>
          </a:p>
        </p:txBody>
      </p:sp>
      <p:sp>
        <p:nvSpPr>
          <p:cNvPr id="18" name="TextBox 17">
            <a:extLst>
              <a:ext uri="{FF2B5EF4-FFF2-40B4-BE49-F238E27FC236}">
                <a16:creationId xmlns:a16="http://schemas.microsoft.com/office/drawing/2014/main" id="{F0FAE98D-964A-F746-9101-3BAE77028744}"/>
              </a:ext>
            </a:extLst>
          </p:cNvPr>
          <p:cNvSpPr txBox="1"/>
          <p:nvPr/>
        </p:nvSpPr>
        <p:spPr>
          <a:xfrm>
            <a:off x="5076825" y="1484313"/>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9" name="Title 1">
            <a:extLst>
              <a:ext uri="{FF2B5EF4-FFF2-40B4-BE49-F238E27FC236}">
                <a16:creationId xmlns:a16="http://schemas.microsoft.com/office/drawing/2014/main" id="{21FE90BF-EAFD-4F46-A6B1-F467B6480F5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1141E0C-7076-DB42-AD05-FE5256111AD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0962" name="Picture 12" descr="scale.jpg">
            <a:extLst>
              <a:ext uri="{FF2B5EF4-FFF2-40B4-BE49-F238E27FC236}">
                <a16:creationId xmlns:a16="http://schemas.microsoft.com/office/drawing/2014/main" id="{0DB42CAE-FB14-3D42-98C4-98E04D79A7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070350"/>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Box 13">
            <a:extLst>
              <a:ext uri="{FF2B5EF4-FFF2-40B4-BE49-F238E27FC236}">
                <a16:creationId xmlns:a16="http://schemas.microsoft.com/office/drawing/2014/main" id="{43441BC9-3A29-704E-9C79-40D684399201}"/>
              </a:ext>
            </a:extLst>
          </p:cNvPr>
          <p:cNvSpPr txBox="1">
            <a:spLocks noChangeArrowheads="1"/>
          </p:cNvSpPr>
          <p:nvPr/>
        </p:nvSpPr>
        <p:spPr bwMode="auto">
          <a:xfrm>
            <a:off x="271463" y="3719513"/>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40964" name="TextBox 14">
            <a:extLst>
              <a:ext uri="{FF2B5EF4-FFF2-40B4-BE49-F238E27FC236}">
                <a16:creationId xmlns:a16="http://schemas.microsoft.com/office/drawing/2014/main" id="{38BE2B74-C2CC-1249-ACDD-E9E305CC5C8A}"/>
              </a:ext>
            </a:extLst>
          </p:cNvPr>
          <p:cNvSpPr txBox="1">
            <a:spLocks noChangeArrowheads="1"/>
          </p:cNvSpPr>
          <p:nvPr/>
        </p:nvSpPr>
        <p:spPr bwMode="auto">
          <a:xfrm>
            <a:off x="2541588" y="3505200"/>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40965" name="TextBox 15">
            <a:extLst>
              <a:ext uri="{FF2B5EF4-FFF2-40B4-BE49-F238E27FC236}">
                <a16:creationId xmlns:a16="http://schemas.microsoft.com/office/drawing/2014/main" id="{F26333A6-FD50-B440-AC7E-05AD1E208229}"/>
              </a:ext>
            </a:extLst>
          </p:cNvPr>
          <p:cNvSpPr txBox="1">
            <a:spLocks noChangeArrowheads="1"/>
          </p:cNvSpPr>
          <p:nvPr/>
        </p:nvSpPr>
        <p:spPr bwMode="auto">
          <a:xfrm>
            <a:off x="4245284" y="5537817"/>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rPr>
              <a:t>USGS Estimated Shaking Intensity from M 6.9 Earthquake</a:t>
            </a:r>
          </a:p>
        </p:txBody>
      </p:sp>
      <p:sp>
        <p:nvSpPr>
          <p:cNvPr id="40966" name="TextBox 15">
            <a:extLst>
              <a:ext uri="{FF2B5EF4-FFF2-40B4-BE49-F238E27FC236}">
                <a16:creationId xmlns:a16="http://schemas.microsoft.com/office/drawing/2014/main" id="{341B2538-0B1A-274F-9CC6-E75793E41054}"/>
              </a:ext>
            </a:extLst>
          </p:cNvPr>
          <p:cNvSpPr txBox="1">
            <a:spLocks noChangeArrowheads="1"/>
          </p:cNvSpPr>
          <p:nvPr/>
        </p:nvSpPr>
        <p:spPr bwMode="auto">
          <a:xfrm>
            <a:off x="212724" y="1169988"/>
            <a:ext cx="3825876"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a:t>
            </a:r>
          </a:p>
          <a:p>
            <a:pPr eaLnBrk="1" hangingPunct="1">
              <a:spcBef>
                <a:spcPct val="0"/>
              </a:spcBef>
              <a:buFontTx/>
              <a:buNone/>
            </a:pPr>
            <a:r>
              <a:rPr lang="en-US" altLang="en-US" sz="1600" dirty="0">
                <a:latin typeface="Arial" panose="020B0604020202020204" pitchFamily="34" charset="0"/>
              </a:rPr>
              <a:t>scale is a twelve-stage scale, from</a:t>
            </a:r>
          </a:p>
          <a:p>
            <a:pPr eaLnBrk="1" hangingPunct="1">
              <a:spcBef>
                <a:spcPct val="0"/>
              </a:spcBef>
              <a:buFontTx/>
              <a:buNone/>
            </a:pPr>
            <a:r>
              <a:rPr lang="en-US" altLang="en-US" sz="1600" dirty="0">
                <a:latin typeface="Arial" panose="020B0604020202020204" pitchFamily="34" charset="0"/>
              </a:rPr>
              <a:t>I to XII, that indicates the severity</a:t>
            </a:r>
          </a:p>
          <a:p>
            <a:pPr eaLnBrk="1" hangingPunct="1">
              <a:spcBef>
                <a:spcPct val="0"/>
              </a:spcBef>
              <a:buFontTx/>
              <a:buNone/>
            </a:pPr>
            <a:r>
              <a:rPr lang="en-US" altLang="en-US" sz="1600" dirty="0">
                <a:latin typeface="Arial" panose="020B0604020202020204" pitchFamily="34" charset="0"/>
              </a:rPr>
              <a:t>of ground shaking.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Those nearest the earthquake experienced very strong shaking.</a:t>
            </a:r>
          </a:p>
          <a:p>
            <a:pPr eaLnBrk="1" hangingPunct="1">
              <a:spcBef>
                <a:spcPct val="0"/>
              </a:spcBef>
              <a:buFontTx/>
              <a:buNone/>
            </a:pPr>
            <a:endParaRPr lang="en-US" altLang="en-US" sz="1800" dirty="0">
              <a:latin typeface="Arial" panose="020B0604020202020204" pitchFamily="34" charset="0"/>
            </a:endParaRPr>
          </a:p>
        </p:txBody>
      </p:sp>
      <p:pic>
        <p:nvPicPr>
          <p:cNvPr id="40967" name="Picture 8" descr="IRIS_TMlogo.png">
            <a:extLst>
              <a:ext uri="{FF2B5EF4-FFF2-40B4-BE49-F238E27FC236}">
                <a16:creationId xmlns:a16="http://schemas.microsoft.com/office/drawing/2014/main" id="{C41E2B7E-A518-404B-B4F4-37E4E27BE35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TextBox 15">
            <a:extLst>
              <a:ext uri="{FF2B5EF4-FFF2-40B4-BE49-F238E27FC236}">
                <a16:creationId xmlns:a16="http://schemas.microsoft.com/office/drawing/2014/main" id="{C7B67DB7-39C1-884A-8708-9348737ADEF1}"/>
              </a:ext>
            </a:extLst>
          </p:cNvPr>
          <p:cNvSpPr txBox="1">
            <a:spLocks noChangeArrowheads="1"/>
          </p:cNvSpPr>
          <p:nvPr/>
        </p:nvSpPr>
        <p:spPr bwMode="auto">
          <a:xfrm>
            <a:off x="252413" y="6526213"/>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12" name="Title 1">
            <a:extLst>
              <a:ext uri="{FF2B5EF4-FFF2-40B4-BE49-F238E27FC236}">
                <a16:creationId xmlns:a16="http://schemas.microsoft.com/office/drawing/2014/main" id="{8972B146-AF7A-4BE4-93BF-007084F09BCB}"/>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3" name="Picture 2">
            <a:extLst>
              <a:ext uri="{FF2B5EF4-FFF2-40B4-BE49-F238E27FC236}">
                <a16:creationId xmlns:a16="http://schemas.microsoft.com/office/drawing/2014/main" id="{6B68C5BC-84EE-4A88-983E-BC1B4F3192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2117" y="1169988"/>
            <a:ext cx="5426385" cy="436782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010" name="TextBox 15">
            <a:extLst>
              <a:ext uri="{FF2B5EF4-FFF2-40B4-BE49-F238E27FC236}">
                <a16:creationId xmlns:a16="http://schemas.microsoft.com/office/drawing/2014/main" id="{D7AAC747-1453-3B43-BE43-D12FA171523A}"/>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15">
            <a:extLst>
              <a:ext uri="{FF2B5EF4-FFF2-40B4-BE49-F238E27FC236}">
                <a16:creationId xmlns:a16="http://schemas.microsoft.com/office/drawing/2014/main" id="{40030937-8F88-2448-953A-96577826969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43013" name="TextBox 20">
            <a:extLst>
              <a:ext uri="{FF2B5EF4-FFF2-40B4-BE49-F238E27FC236}">
                <a16:creationId xmlns:a16="http://schemas.microsoft.com/office/drawing/2014/main" id="{0548614F-3610-0849-9996-0D6AE1FA32AF}"/>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43014" name="TextBox 18">
            <a:extLst>
              <a:ext uri="{FF2B5EF4-FFF2-40B4-BE49-F238E27FC236}">
                <a16:creationId xmlns:a16="http://schemas.microsoft.com/office/drawing/2014/main" id="{6807614E-67D3-B545-8F5C-AF54DEC9553B}"/>
              </a:ext>
            </a:extLst>
          </p:cNvPr>
          <p:cNvSpPr txBox="1">
            <a:spLocks noChangeArrowheads="1"/>
          </p:cNvSpPr>
          <p:nvPr/>
        </p:nvSpPr>
        <p:spPr bwMode="auto">
          <a:xfrm>
            <a:off x="242888" y="1095375"/>
            <a:ext cx="423808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nearly 79,000 people felt strong to very-strong shaking from this earthquake.</a:t>
            </a:r>
          </a:p>
        </p:txBody>
      </p:sp>
      <p:pic>
        <p:nvPicPr>
          <p:cNvPr id="3" name="Picture 2">
            <a:extLst>
              <a:ext uri="{FF2B5EF4-FFF2-40B4-BE49-F238E27FC236}">
                <a16:creationId xmlns:a16="http://schemas.microsoft.com/office/drawing/2014/main" id="{6709E137-9118-4D0F-BC37-C3963840F5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0147" y="1179513"/>
            <a:ext cx="4341812" cy="4341812"/>
          </a:xfrm>
          <a:prstGeom prst="rect">
            <a:avLst/>
          </a:prstGeom>
        </p:spPr>
      </p:pic>
      <p:pic>
        <p:nvPicPr>
          <p:cNvPr id="6" name="Picture 5">
            <a:extLst>
              <a:ext uri="{FF2B5EF4-FFF2-40B4-BE49-F238E27FC236}">
                <a16:creationId xmlns:a16="http://schemas.microsoft.com/office/drawing/2014/main" id="{5416B806-9EF7-46FE-A244-5C6B62ED27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643" y="3003332"/>
            <a:ext cx="2646245" cy="3793253"/>
          </a:xfrm>
          <a:prstGeom prst="rect">
            <a:avLst/>
          </a:prstGeom>
        </p:spPr>
      </p:pic>
      <p:sp>
        <p:nvSpPr>
          <p:cNvPr id="15" name="Title 1">
            <a:extLst>
              <a:ext uri="{FF2B5EF4-FFF2-40B4-BE49-F238E27FC236}">
                <a16:creationId xmlns:a16="http://schemas.microsoft.com/office/drawing/2014/main" id="{06271E03-CB1F-480E-A48B-305D65D1A68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9EEFF5-1B2B-F942-8DF0-C456464C599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45058" name="Picture 18" descr="IRIS_TMlogo.png">
            <a:extLst>
              <a:ext uri="{FF2B5EF4-FFF2-40B4-BE49-F238E27FC236}">
                <a16:creationId xmlns:a16="http://schemas.microsoft.com/office/drawing/2014/main" id="{6386766E-CFF8-C244-A20C-DF055447B2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14">
            <a:extLst>
              <a:ext uri="{FF2B5EF4-FFF2-40B4-BE49-F238E27FC236}">
                <a16:creationId xmlns:a16="http://schemas.microsoft.com/office/drawing/2014/main" id="{97FE8EFC-DD7B-B041-A719-AA4CBE23B37B}"/>
              </a:ext>
            </a:extLst>
          </p:cNvPr>
          <p:cNvSpPr txBox="1">
            <a:spLocks noChangeArrowheads="1"/>
          </p:cNvSpPr>
          <p:nvPr/>
        </p:nvSpPr>
        <p:spPr bwMode="auto">
          <a:xfrm>
            <a:off x="302336" y="1219200"/>
            <a:ext cx="3431464"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rPr>
              <a:t>Thousands of earthquakes occur every year in the State of Hawaii. Most of these earthquakes are directly related to magma moving within the volcanoes.  As magma rises into the chamber below the volcano, it pushes on the surrounding solid rock. The resulting forces activate faults causing earthquakes.</a:t>
            </a: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lnSpc>
                <a:spcPts val="1800"/>
              </a:lnSpc>
              <a:spcBef>
                <a:spcPct val="0"/>
              </a:spcBef>
              <a:buNone/>
            </a:pPr>
            <a:r>
              <a:rPr lang="en-US" altLang="en-US" sz="1600" dirty="0">
                <a:latin typeface="Arial" panose="020B0604020202020204" pitchFamily="34" charset="0"/>
              </a:rPr>
              <a:t>This map shows earthquakes on the Big Island since 1985. Note that most are clustered on volcanically active </a:t>
            </a:r>
            <a:r>
              <a:rPr lang="en-US" altLang="en-US" sz="1600" dirty="0" err="1">
                <a:latin typeface="Arial" panose="020B0604020202020204" pitchFamily="34" charset="0"/>
              </a:rPr>
              <a:t>Kīlauea</a:t>
            </a:r>
            <a:r>
              <a:rPr lang="en-US" altLang="en-US" sz="1600">
                <a:latin typeface="Arial" panose="020B0604020202020204" pitchFamily="34" charset="0"/>
              </a:rPr>
              <a:t> Volcano.</a:t>
            </a:r>
            <a:endParaRPr lang="en-US" altLang="en-US" sz="1600" dirty="0">
              <a:latin typeface="Arial" panose="020B0604020202020204" pitchFamily="34" charset="0"/>
            </a:endParaRP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rPr>
              <a:t> </a:t>
            </a:r>
          </a:p>
        </p:txBody>
      </p:sp>
      <p:sp>
        <p:nvSpPr>
          <p:cNvPr id="45060" name="TextBox 16">
            <a:extLst>
              <a:ext uri="{FF2B5EF4-FFF2-40B4-BE49-F238E27FC236}">
                <a16:creationId xmlns:a16="http://schemas.microsoft.com/office/drawing/2014/main" id="{19D8DABE-A54C-7144-8731-FAEE20AA8316}"/>
              </a:ext>
            </a:extLst>
          </p:cNvPr>
          <p:cNvSpPr txBox="1">
            <a:spLocks noChangeArrowheads="1"/>
          </p:cNvSpPr>
          <p:nvPr/>
        </p:nvSpPr>
        <p:spPr bwMode="auto">
          <a:xfrm>
            <a:off x="3886200" y="6059488"/>
            <a:ext cx="487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Map created with the IRIS Earthquake Browser. </a:t>
            </a:r>
          </a:p>
          <a:p>
            <a:pPr eaLnBrk="1" hangingPunct="1">
              <a:spcBef>
                <a:spcPct val="0"/>
              </a:spcBef>
              <a:buFontTx/>
              <a:buNone/>
            </a:pPr>
            <a:r>
              <a:rPr lang="en-US" altLang="en-US" sz="1400" i="1" dirty="0">
                <a:latin typeface="Arial" panose="020B0604020202020204" pitchFamily="34" charset="0"/>
              </a:rPr>
              <a:t>Inset map shows the volcanoes of the Big Island.</a:t>
            </a:r>
          </a:p>
        </p:txBody>
      </p:sp>
      <p:pic>
        <p:nvPicPr>
          <p:cNvPr id="45061" name="Picture 2">
            <a:extLst>
              <a:ext uri="{FF2B5EF4-FFF2-40B4-BE49-F238E27FC236}">
                <a16:creationId xmlns:a16="http://schemas.microsoft.com/office/drawing/2014/main" id="{DA73C77A-D4E7-1D4E-BA1D-A0D32EF8331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05263" y="1500188"/>
            <a:ext cx="4695825" cy="4522787"/>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5062" name="Picture 4">
            <a:extLst>
              <a:ext uri="{FF2B5EF4-FFF2-40B4-BE49-F238E27FC236}">
                <a16:creationId xmlns:a16="http://schemas.microsoft.com/office/drawing/2014/main" id="{9C5266C4-8CBC-8849-A640-D37CB1B3677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99325" y="857250"/>
            <a:ext cx="1552575" cy="166370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0D508116-A9D9-4DBD-A15F-9601CDC9B7B5}"/>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21BBBFE-D89C-BC43-BDEF-4F96FEA2DA9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47106" name="Picture 18" descr="IRIS_TMlogo.png">
            <a:extLst>
              <a:ext uri="{FF2B5EF4-FFF2-40B4-BE49-F238E27FC236}">
                <a16:creationId xmlns:a16="http://schemas.microsoft.com/office/drawing/2014/main" id="{7348806C-0F62-0D46-AF40-D71955A3128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Box 14">
            <a:extLst>
              <a:ext uri="{FF2B5EF4-FFF2-40B4-BE49-F238E27FC236}">
                <a16:creationId xmlns:a16="http://schemas.microsoft.com/office/drawing/2014/main" id="{C4C677A6-F507-9946-9384-312E08D9D37A}"/>
              </a:ext>
            </a:extLst>
          </p:cNvPr>
          <p:cNvSpPr txBox="1">
            <a:spLocks noChangeArrowheads="1"/>
          </p:cNvSpPr>
          <p:nvPr/>
        </p:nvSpPr>
        <p:spPr bwMode="auto">
          <a:xfrm>
            <a:off x="423863" y="1776413"/>
            <a:ext cx="3160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rPr>
              <a:t>905 earthquakes occurred during the </a:t>
            </a:r>
            <a:r>
              <a:rPr lang="en-US" altLang="en-US" sz="1600" i="1" dirty="0">
                <a:latin typeface="Arial" panose="020B0604020202020204" pitchFamily="34" charset="0"/>
              </a:rPr>
              <a:t>past week</a:t>
            </a:r>
          </a:p>
          <a:p>
            <a:pPr eaLnBrk="1" hangingPunct="1">
              <a:lnSpc>
                <a:spcPts val="1800"/>
              </a:lnSpc>
              <a:spcBef>
                <a:spcPct val="0"/>
              </a:spcBef>
              <a:buFont typeface="Arial" panose="020B0604020202020204" pitchFamily="34" charset="0"/>
              <a:buNone/>
            </a:pPr>
            <a:r>
              <a:rPr lang="en-US" altLang="en-US" sz="1400" dirty="0">
                <a:latin typeface="Arial" panose="020B0604020202020204" pitchFamily="34" charset="0"/>
              </a:rPr>
              <a:t>(as of May 5, 6:00 AM local time)</a:t>
            </a:r>
            <a:r>
              <a:rPr lang="en-US" altLang="en-US" sz="1600" dirty="0">
                <a:latin typeface="Arial" panose="020B0604020202020204" pitchFamily="34" charset="0"/>
              </a:rPr>
              <a:t>:</a:t>
            </a: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rPr>
              <a:t> </a:t>
            </a:r>
          </a:p>
        </p:txBody>
      </p:sp>
      <p:sp>
        <p:nvSpPr>
          <p:cNvPr id="47108" name="TextBox 16">
            <a:extLst>
              <a:ext uri="{FF2B5EF4-FFF2-40B4-BE49-F238E27FC236}">
                <a16:creationId xmlns:a16="http://schemas.microsoft.com/office/drawing/2014/main" id="{02523290-4C73-744C-9495-004999A4C084}"/>
              </a:ext>
            </a:extLst>
          </p:cNvPr>
          <p:cNvSpPr txBox="1">
            <a:spLocks noChangeArrowheads="1"/>
          </p:cNvSpPr>
          <p:nvPr/>
        </p:nvSpPr>
        <p:spPr bwMode="auto">
          <a:xfrm>
            <a:off x="3733800" y="6248400"/>
            <a:ext cx="487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Map created from USGS: </a:t>
            </a:r>
            <a:r>
              <a:rPr lang="en-US" altLang="en-US" sz="1200" i="1" dirty="0">
                <a:latin typeface="Arial" panose="020B0604020202020204" pitchFamily="34" charset="0"/>
                <a:hlinkClick r:id="rId4"/>
              </a:rPr>
              <a:t>https://volcanoes.usgs.gov/observatories/hvo/hvo_earthquakes.html</a:t>
            </a:r>
            <a:r>
              <a:rPr lang="en-US" altLang="en-US" sz="1400" i="1" dirty="0">
                <a:latin typeface="Arial" panose="020B0604020202020204" pitchFamily="34" charset="0"/>
              </a:rPr>
              <a:t>.</a:t>
            </a:r>
          </a:p>
        </p:txBody>
      </p:sp>
      <p:pic>
        <p:nvPicPr>
          <p:cNvPr id="47110" name="Picture 1">
            <a:extLst>
              <a:ext uri="{FF2B5EF4-FFF2-40B4-BE49-F238E27FC236}">
                <a16:creationId xmlns:a16="http://schemas.microsoft.com/office/drawing/2014/main" id="{4B7AFE7B-48D8-B446-8080-10F61F6D919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1776413"/>
            <a:ext cx="5118100" cy="2105025"/>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7111" name="Picture 2">
            <a:extLst>
              <a:ext uri="{FF2B5EF4-FFF2-40B4-BE49-F238E27FC236}">
                <a16:creationId xmlns:a16="http://schemas.microsoft.com/office/drawing/2014/main" id="{87476131-84D3-E14B-9336-A6E4B04A66C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4064000"/>
            <a:ext cx="5119688" cy="2105025"/>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7112" name="TextBox 14">
            <a:extLst>
              <a:ext uri="{FF2B5EF4-FFF2-40B4-BE49-F238E27FC236}">
                <a16:creationId xmlns:a16="http://schemas.microsoft.com/office/drawing/2014/main" id="{598C2262-7F50-1D4F-99BE-AF9B6B8A21ED}"/>
              </a:ext>
            </a:extLst>
          </p:cNvPr>
          <p:cNvSpPr txBox="1">
            <a:spLocks noChangeArrowheads="1"/>
          </p:cNvSpPr>
          <p:nvPr/>
        </p:nvSpPr>
        <p:spPr bwMode="auto">
          <a:xfrm>
            <a:off x="381000" y="4071938"/>
            <a:ext cx="3160713"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rPr>
              <a:t>461 earthquakes occurred during the </a:t>
            </a:r>
            <a:r>
              <a:rPr lang="en-US" altLang="en-US" sz="1600" i="1" dirty="0">
                <a:latin typeface="Arial" panose="020B0604020202020204" pitchFamily="34" charset="0"/>
              </a:rPr>
              <a:t>past day </a:t>
            </a:r>
          </a:p>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rPr>
              <a:t>(</a:t>
            </a:r>
            <a:r>
              <a:rPr lang="en-US" altLang="en-US" sz="1400" dirty="0">
                <a:latin typeface="Arial" panose="020B0604020202020204" pitchFamily="34" charset="0"/>
              </a:rPr>
              <a:t>as of May 5, 6:00 AM local time)</a:t>
            </a:r>
            <a:r>
              <a:rPr lang="en-US" altLang="en-US" sz="1600" dirty="0">
                <a:latin typeface="Arial" panose="020B0604020202020204" pitchFamily="34" charset="0"/>
              </a:rPr>
              <a:t>:</a:t>
            </a: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lnSpc>
                <a:spcPts val="1800"/>
              </a:lnSpc>
              <a:spcBef>
                <a:spcPct val="0"/>
              </a:spcBef>
              <a:buFont typeface="Arial" panose="020B0604020202020204" pitchFamily="34" charset="0"/>
              <a:buNone/>
            </a:pPr>
            <a:r>
              <a:rPr lang="en-US" altLang="en-US" sz="1600" dirty="0">
                <a:latin typeface="Arial" panose="020B0604020202020204" pitchFamily="34" charset="0"/>
              </a:rPr>
              <a:t> </a:t>
            </a:r>
          </a:p>
        </p:txBody>
      </p:sp>
      <p:sp>
        <p:nvSpPr>
          <p:cNvPr id="47113" name="TextBox 14">
            <a:extLst>
              <a:ext uri="{FF2B5EF4-FFF2-40B4-BE49-F238E27FC236}">
                <a16:creationId xmlns:a16="http://schemas.microsoft.com/office/drawing/2014/main" id="{43C7AEE3-174F-A840-AB6A-FF373D764E98}"/>
              </a:ext>
            </a:extLst>
          </p:cNvPr>
          <p:cNvSpPr txBox="1">
            <a:spLocks noChangeArrowheads="1"/>
          </p:cNvSpPr>
          <p:nvPr/>
        </p:nvSpPr>
        <p:spPr bwMode="auto">
          <a:xfrm>
            <a:off x="427038" y="1212850"/>
            <a:ext cx="3160712"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600" b="1" dirty="0">
                <a:latin typeface="Arial" panose="020B0604020202020204" pitchFamily="34" charset="0"/>
              </a:rPr>
              <a:t>Foreshocks and aftershocks</a:t>
            </a:r>
          </a:p>
        </p:txBody>
      </p:sp>
      <p:sp>
        <p:nvSpPr>
          <p:cNvPr id="11" name="Title 1">
            <a:extLst>
              <a:ext uri="{FF2B5EF4-FFF2-40B4-BE49-F238E27FC236}">
                <a16:creationId xmlns:a16="http://schemas.microsoft.com/office/drawing/2014/main" id="{F05C79CA-2348-4E72-BFCA-E81A60F2040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03DDA97-44F2-7E40-8037-00A72BB350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9154" name="Picture 8" descr="IRIS_TMlogo.png">
            <a:extLst>
              <a:ext uri="{FF2B5EF4-FFF2-40B4-BE49-F238E27FC236}">
                <a16:creationId xmlns:a16="http://schemas.microsoft.com/office/drawing/2014/main" id="{13422A6F-9A07-EF4E-960F-F95A56B75B2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TextBox 7">
            <a:extLst>
              <a:ext uri="{FF2B5EF4-FFF2-40B4-BE49-F238E27FC236}">
                <a16:creationId xmlns:a16="http://schemas.microsoft.com/office/drawing/2014/main" id="{B8C293C6-7429-2D4B-B4B9-F6FEF4AF71F3}"/>
              </a:ext>
            </a:extLst>
          </p:cNvPr>
          <p:cNvSpPr txBox="1">
            <a:spLocks noChangeArrowheads="1"/>
          </p:cNvSpPr>
          <p:nvPr/>
        </p:nvSpPr>
        <p:spPr bwMode="auto">
          <a:xfrm>
            <a:off x="320235" y="5626488"/>
            <a:ext cx="8229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Font typeface="Arial" panose="020B0604020202020204" pitchFamily="34" charset="0"/>
              <a:buNone/>
            </a:pPr>
            <a:r>
              <a:rPr lang="en-US" altLang="en-US" sz="1600" dirty="0">
                <a:latin typeface="Arial" charset="0"/>
                <a:ea typeface="Arial" charset="0"/>
                <a:cs typeface="Arial" charset="0"/>
              </a:rPr>
              <a:t>during the previous ~24 hours with at least 7 earthquakes of M 4.5 or larger. About an hour prior to the M 6.9 event, a M 5.4 earthquake also struck in a similar location. Following the M 6.9 earthquake, 4 aftershocks of M 4.5 or larger were located (all in the 30 minutes following the mainshock).</a:t>
            </a:r>
          </a:p>
        </p:txBody>
      </p:sp>
      <p:pic>
        <p:nvPicPr>
          <p:cNvPr id="8" name="KilaueaMagnitude6.9.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657600" y="1052898"/>
            <a:ext cx="5148943" cy="3976302"/>
          </a:xfrm>
          <a:prstGeom prst="rect">
            <a:avLst/>
          </a:prstGeom>
        </p:spPr>
      </p:pic>
      <p:sp>
        <p:nvSpPr>
          <p:cNvPr id="2" name="Rectangle 1"/>
          <p:cNvSpPr/>
          <p:nvPr/>
        </p:nvSpPr>
        <p:spPr>
          <a:xfrm>
            <a:off x="315686" y="1204216"/>
            <a:ext cx="3189514" cy="4678204"/>
          </a:xfrm>
          <a:prstGeom prst="rect">
            <a:avLst/>
          </a:prstGeom>
        </p:spPr>
        <p:txBody>
          <a:bodyPr wrap="square">
            <a:spAutoFit/>
          </a:bodyPr>
          <a:lstStyle/>
          <a:p>
            <a:pPr>
              <a:buFont typeface="Arial" panose="020B0604020202020204" pitchFamily="34" charset="0"/>
              <a:buNone/>
            </a:pPr>
            <a:r>
              <a:rPr lang="en-US" altLang="en-US" sz="1600" dirty="0">
                <a:latin typeface="Arial" charset="0"/>
                <a:ea typeface="Arial" charset="0"/>
                <a:cs typeface="Arial" charset="0"/>
              </a:rPr>
              <a:t>Animation of earthquakes during the period between April 15</a:t>
            </a:r>
            <a:r>
              <a:rPr lang="en-US" altLang="en-US" sz="1600" baseline="30000" dirty="0">
                <a:latin typeface="Arial" charset="0"/>
                <a:ea typeface="Arial" charset="0"/>
                <a:cs typeface="Arial" charset="0"/>
              </a:rPr>
              <a:t>th</a:t>
            </a:r>
            <a:r>
              <a:rPr lang="en-US" altLang="en-US" sz="1600" dirty="0">
                <a:latin typeface="Arial" charset="0"/>
                <a:ea typeface="Arial" charset="0"/>
                <a:cs typeface="Arial" charset="0"/>
              </a:rPr>
              <a:t> and May 4</a:t>
            </a:r>
            <a:r>
              <a:rPr lang="en-US" altLang="en-US" sz="1600" baseline="30000" dirty="0">
                <a:latin typeface="Arial" charset="0"/>
                <a:ea typeface="Arial" charset="0"/>
                <a:cs typeface="Arial" charset="0"/>
              </a:rPr>
              <a:t>th</a:t>
            </a:r>
            <a:r>
              <a:rPr lang="en-US" altLang="en-US" sz="1600" dirty="0">
                <a:latin typeface="Arial" charset="0"/>
                <a:ea typeface="Arial" charset="0"/>
                <a:cs typeface="Arial" charset="0"/>
              </a:rPr>
              <a:t>. </a:t>
            </a:r>
            <a:br>
              <a:rPr lang="en-US" altLang="en-US" sz="1600" dirty="0">
                <a:latin typeface="Arial" charset="0"/>
                <a:ea typeface="Arial" charset="0"/>
                <a:cs typeface="Arial" charset="0"/>
              </a:rPr>
            </a:br>
            <a:endParaRPr lang="en-US" altLang="en-US" sz="1600" dirty="0">
              <a:latin typeface="Arial" charset="0"/>
              <a:ea typeface="Arial" charset="0"/>
              <a:cs typeface="Arial" charset="0"/>
            </a:endParaRPr>
          </a:p>
          <a:p>
            <a:pPr>
              <a:buFont typeface="Arial" panose="020B0604020202020204" pitchFamily="34" charset="0"/>
              <a:buNone/>
            </a:pPr>
            <a:r>
              <a:rPr lang="en-US" altLang="en-US" sz="1600" dirty="0">
                <a:latin typeface="Arial" charset="0"/>
                <a:ea typeface="Arial" charset="0"/>
                <a:cs typeface="Arial" charset="0"/>
              </a:rPr>
              <a:t>During the buildup to the May 4</a:t>
            </a:r>
            <a:r>
              <a:rPr lang="en-US" altLang="en-US" sz="1600" baseline="30000" dirty="0">
                <a:latin typeface="Arial" charset="0"/>
                <a:ea typeface="Arial" charset="0"/>
                <a:cs typeface="Arial" charset="0"/>
              </a:rPr>
              <a:t>th</a:t>
            </a:r>
            <a:r>
              <a:rPr lang="en-US" altLang="en-US" sz="1600" dirty="0">
                <a:latin typeface="Arial" charset="0"/>
                <a:ea typeface="Arial" charset="0"/>
                <a:cs typeface="Arial" charset="0"/>
              </a:rPr>
              <a:t> earthquake, there was a significant amount of stress as magma pushed through the East Rift Zone. </a:t>
            </a:r>
          </a:p>
          <a:p>
            <a:pPr>
              <a:buFont typeface="Arial" panose="020B0604020202020204" pitchFamily="34" charset="0"/>
              <a:buNone/>
            </a:pPr>
            <a:endParaRPr lang="en-US" altLang="en-US" sz="1600" dirty="0">
              <a:latin typeface="Arial" charset="0"/>
              <a:ea typeface="Arial" charset="0"/>
              <a:cs typeface="Arial" charset="0"/>
            </a:endParaRPr>
          </a:p>
          <a:p>
            <a:pPr>
              <a:buFont typeface="Arial" panose="020B0604020202020204" pitchFamily="34" charset="0"/>
              <a:buNone/>
            </a:pPr>
            <a:r>
              <a:rPr lang="en-US" altLang="en-US" sz="1600" dirty="0">
                <a:latin typeface="Arial" charset="0"/>
                <a:ea typeface="Arial" charset="0"/>
                <a:cs typeface="Arial" charset="0"/>
              </a:rPr>
              <a:t>Seismicity and deformation were consistent with continued accumulation of magma within the rift zone</a:t>
            </a:r>
            <a:r>
              <a:rPr lang="en-US" altLang="en-US" dirty="0">
                <a:latin typeface="Arial" charset="0"/>
                <a:ea typeface="Arial" charset="0"/>
                <a:cs typeface="Arial" charset="0"/>
              </a:rPr>
              <a:t>.</a:t>
            </a:r>
            <a:endParaRPr lang="en-US" altLang="en-US" sz="1600" dirty="0">
              <a:latin typeface="Arial" charset="0"/>
              <a:ea typeface="Arial" charset="0"/>
              <a:cs typeface="Arial" charset="0"/>
            </a:endParaRPr>
          </a:p>
          <a:p>
            <a:pPr>
              <a:buFont typeface="Arial" panose="020B0604020202020204" pitchFamily="34" charset="0"/>
              <a:buNone/>
            </a:pPr>
            <a:endParaRPr lang="en-US" altLang="en-US" sz="1600" dirty="0">
              <a:latin typeface="Arial" charset="0"/>
              <a:ea typeface="Arial" charset="0"/>
              <a:cs typeface="Arial" charset="0"/>
            </a:endParaRPr>
          </a:p>
          <a:p>
            <a:pPr>
              <a:buFont typeface="Arial" panose="020B0604020202020204" pitchFamily="34" charset="0"/>
              <a:buNone/>
            </a:pPr>
            <a:r>
              <a:rPr lang="en-US" altLang="en-US" sz="1600" dirty="0">
                <a:latin typeface="Arial" charset="0"/>
                <a:ea typeface="Arial" charset="0"/>
                <a:cs typeface="Arial" charset="0"/>
              </a:rPr>
              <a:t>Seismic activity had been elevated around Kilauea volcano over the past month, punctuated</a:t>
            </a:r>
          </a:p>
        </p:txBody>
      </p:sp>
      <p:sp>
        <p:nvSpPr>
          <p:cNvPr id="9" name="Title 1">
            <a:extLst>
              <a:ext uri="{FF2B5EF4-FFF2-40B4-BE49-F238E27FC236}">
                <a16:creationId xmlns:a16="http://schemas.microsoft.com/office/drawing/2014/main" id="{772B2EB9-3FF7-4C63-A10E-6998BEA4BFEC}"/>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7">
            <a:extLst>
              <a:ext uri="{FF2B5EF4-FFF2-40B4-BE49-F238E27FC236}">
                <a16:creationId xmlns:a16="http://schemas.microsoft.com/office/drawing/2014/main" id="{59B720F0-C191-D146-96F6-7ADD52D6F66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8163" y="1190625"/>
            <a:ext cx="4445000"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2" name="TextBox 7">
            <a:extLst>
              <a:ext uri="{FF2B5EF4-FFF2-40B4-BE49-F238E27FC236}">
                <a16:creationId xmlns:a16="http://schemas.microsoft.com/office/drawing/2014/main" id="{6EE2C63A-89E6-4445-9058-F701A038280D}"/>
              </a:ext>
            </a:extLst>
          </p:cNvPr>
          <p:cNvSpPr txBox="1">
            <a:spLocks noChangeArrowheads="1"/>
          </p:cNvSpPr>
          <p:nvPr/>
        </p:nvSpPr>
        <p:spPr bwMode="auto">
          <a:xfrm>
            <a:off x="268877" y="1211054"/>
            <a:ext cx="3666108"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None/>
            </a:pPr>
            <a:r>
              <a:rPr lang="en-US" altLang="en-US" sz="1600" dirty="0">
                <a:latin typeface="Arial" panose="020B0604020202020204" pitchFamily="34" charset="0"/>
                <a:ea typeface="Arial" charset="0"/>
                <a:cs typeface="Arial" panose="020B0604020202020204" pitchFamily="34" charset="0"/>
              </a:rPr>
              <a:t>Preliminary focal mechanism solutions indicate rupture occurred on a shallow dipping thrust fault. </a:t>
            </a:r>
            <a:r>
              <a:rPr lang="en-US" sz="1600" dirty="0">
                <a:latin typeface="Arial" panose="020B0604020202020204" pitchFamily="34" charset="0"/>
                <a:cs typeface="Arial" panose="020B0604020202020204" pitchFamily="34" charset="0"/>
              </a:rPr>
              <a:t>The reverse fault is on the </a:t>
            </a:r>
            <a:r>
              <a:rPr lang="en-US" sz="1600" dirty="0">
                <a:latin typeface="Arial" panose="020B0604020202020204" pitchFamily="34" charset="0"/>
                <a:ea typeface="Arial" charset="0"/>
                <a:cs typeface="Arial" panose="020B0604020202020204" pitchFamily="34" charset="0"/>
              </a:rPr>
              <a:t>décollement </a:t>
            </a:r>
            <a:r>
              <a:rPr lang="en-US" sz="1600" dirty="0">
                <a:latin typeface="Arial" panose="020B0604020202020204" pitchFamily="34" charset="0"/>
                <a:cs typeface="Arial" panose="020B0604020202020204" pitchFamily="34" charset="0"/>
              </a:rPr>
              <a:t>(boundary between </a:t>
            </a:r>
            <a:r>
              <a:rPr lang="en-US" altLang="en-US" sz="1600" dirty="0" err="1">
                <a:latin typeface="Arial" panose="020B0604020202020204" pitchFamily="34" charset="0"/>
                <a:ea typeface="Arial" charset="0"/>
                <a:cs typeface="Arial" panose="020B0604020202020204" pitchFamily="34" charset="0"/>
              </a:rPr>
              <a:t>Kīlauea</a:t>
            </a:r>
            <a:r>
              <a:rPr lang="en-US" altLang="en-US" sz="1600" dirty="0">
                <a:latin typeface="Arial" panose="020B0604020202020204" pitchFamily="34" charset="0"/>
                <a:ea typeface="Arial" charset="0"/>
                <a:cs typeface="Arial" panose="020B0604020202020204" pitchFamily="34" charset="0"/>
              </a:rPr>
              <a:t> </a:t>
            </a:r>
            <a:r>
              <a:rPr lang="en-US" sz="1600" dirty="0">
                <a:latin typeface="Arial" panose="020B0604020202020204" pitchFamily="34" charset="0"/>
                <a:cs typeface="Arial" panose="020B0604020202020204" pitchFamily="34" charset="0"/>
              </a:rPr>
              <a:t>volcano and old ocean island underlying the young volcano. See next slide).  </a:t>
            </a:r>
          </a:p>
          <a:p>
            <a:pPr eaLnBrk="1" hangingPunct="1">
              <a:lnSpc>
                <a:spcPts val="1800"/>
              </a:lnSpc>
              <a:spcBef>
                <a:spcPct val="0"/>
              </a:spcBef>
              <a:buNone/>
            </a:pPr>
            <a:endParaRPr lang="en-US" sz="1600" dirty="0">
              <a:latin typeface="Arial" panose="020B0604020202020204" pitchFamily="34" charset="0"/>
              <a:cs typeface="Arial" panose="020B0604020202020204" pitchFamily="34" charset="0"/>
            </a:endParaRPr>
          </a:p>
          <a:p>
            <a:pPr eaLnBrk="1" hangingPunct="1">
              <a:lnSpc>
                <a:spcPts val="1800"/>
              </a:lnSpc>
              <a:spcBef>
                <a:spcPct val="0"/>
              </a:spcBef>
              <a:buNone/>
            </a:pPr>
            <a:r>
              <a:rPr lang="en-US" sz="1600" dirty="0">
                <a:latin typeface="Arial" panose="020B0604020202020204" pitchFamily="34" charset="0"/>
                <a:cs typeface="Arial" panose="020B0604020202020204" pitchFamily="34" charset="0"/>
              </a:rPr>
              <a:t>The fault plane is nearly flat (sloping 2°toward the middle of the island) and is approximately 40 km long x 30 km wide based on GPS displacements.</a:t>
            </a:r>
            <a:r>
              <a:rPr lang="en-US" altLang="en-US" sz="1600" dirty="0">
                <a:latin typeface="Arial" panose="020B0604020202020204" pitchFamily="34" charset="0"/>
                <a:ea typeface="Arial" charset="0"/>
                <a:cs typeface="Arial" panose="020B0604020202020204" pitchFamily="34" charset="0"/>
              </a:rPr>
              <a:t> </a:t>
            </a:r>
          </a:p>
        </p:txBody>
      </p:sp>
      <p:sp>
        <p:nvSpPr>
          <p:cNvPr id="51203" name="TextBox 8">
            <a:extLst>
              <a:ext uri="{FF2B5EF4-FFF2-40B4-BE49-F238E27FC236}">
                <a16:creationId xmlns:a16="http://schemas.microsoft.com/office/drawing/2014/main" id="{9886FE2D-AA36-8F46-A138-2E2631EE31CB}"/>
              </a:ext>
            </a:extLst>
          </p:cNvPr>
          <p:cNvSpPr txBox="1">
            <a:spLocks noChangeArrowheads="1"/>
          </p:cNvSpPr>
          <p:nvPr/>
        </p:nvSpPr>
        <p:spPr bwMode="auto">
          <a:xfrm>
            <a:off x="3200400" y="5434012"/>
            <a:ext cx="49657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a:t>
            </a:r>
            <a:endParaRPr lang="en-US" altLang="en-US" sz="1800" dirty="0">
              <a:latin typeface="Arial" panose="020B0604020202020204" pitchFamily="34" charset="0"/>
            </a:endParaRPr>
          </a:p>
        </p:txBody>
      </p:sp>
      <p:sp>
        <p:nvSpPr>
          <p:cNvPr id="51204" name="TextBox 11">
            <a:extLst>
              <a:ext uri="{FF2B5EF4-FFF2-40B4-BE49-F238E27FC236}">
                <a16:creationId xmlns:a16="http://schemas.microsoft.com/office/drawing/2014/main" id="{9F2CE4CC-FF9D-EF49-90FB-EBEC90F4FDC2}"/>
              </a:ext>
            </a:extLst>
          </p:cNvPr>
          <p:cNvSpPr txBox="1">
            <a:spLocks noChangeArrowheads="1"/>
          </p:cNvSpPr>
          <p:nvPr/>
        </p:nvSpPr>
        <p:spPr bwMode="auto">
          <a:xfrm>
            <a:off x="381000" y="6497638"/>
            <a:ext cx="3505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W-phase Moment Tensor Solution</a:t>
            </a:r>
            <a:endParaRPr lang="en-US" altLang="en-US" sz="1800">
              <a:latin typeface="Arial" panose="020B0604020202020204" pitchFamily="34" charset="0"/>
            </a:endParaRPr>
          </a:p>
        </p:txBody>
      </p:sp>
      <p:sp>
        <p:nvSpPr>
          <p:cNvPr id="15" name="Rectangle 14">
            <a:extLst>
              <a:ext uri="{FF2B5EF4-FFF2-40B4-BE49-F238E27FC236}">
                <a16:creationId xmlns:a16="http://schemas.microsoft.com/office/drawing/2014/main" id="{D21695E1-F5AD-FE40-8FA9-1EC541273CE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06" name="Picture 8" descr="IRIS_TMlogo.png">
            <a:extLst>
              <a:ext uri="{FF2B5EF4-FFF2-40B4-BE49-F238E27FC236}">
                <a16:creationId xmlns:a16="http://schemas.microsoft.com/office/drawing/2014/main" id="{09AC40E5-46CB-5541-9AA5-70A88F00B0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Rectangle 7">
            <a:extLst>
              <a:ext uri="{FF2B5EF4-FFF2-40B4-BE49-F238E27FC236}">
                <a16:creationId xmlns:a16="http://schemas.microsoft.com/office/drawing/2014/main" id="{935535F3-0BA4-7148-9702-D38424BB1453}"/>
              </a:ext>
            </a:extLst>
          </p:cNvPr>
          <p:cNvSpPr>
            <a:spLocks noChangeArrowheads="1"/>
          </p:cNvSpPr>
          <p:nvPr/>
        </p:nvSpPr>
        <p:spPr bwMode="auto">
          <a:xfrm>
            <a:off x="4271963" y="6489700"/>
            <a:ext cx="487203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300" i="1">
                <a:latin typeface="Arial" panose="020B0604020202020204" pitchFamily="34" charset="0"/>
              </a:rPr>
              <a:t>Text and images courtesy of the U.S. Geological Survey</a:t>
            </a:r>
          </a:p>
        </p:txBody>
      </p:sp>
      <p:pic>
        <p:nvPicPr>
          <p:cNvPr id="51208" name="Picture 2">
            <a:extLst>
              <a:ext uri="{FF2B5EF4-FFF2-40B4-BE49-F238E27FC236}">
                <a16:creationId xmlns:a16="http://schemas.microsoft.com/office/drawing/2014/main" id="{E0795306-228F-FF49-8A2B-81C7FB30F69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3250" y="4379913"/>
            <a:ext cx="2368550" cy="202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6">
            <a:extLst>
              <a:ext uri="{FF2B5EF4-FFF2-40B4-BE49-F238E27FC236}">
                <a16:creationId xmlns:a16="http://schemas.microsoft.com/office/drawing/2014/main" id="{EB15649E-73AE-724B-806B-5EFE5E833F7F}"/>
              </a:ext>
            </a:extLst>
          </p:cNvPr>
          <p:cNvSpPr>
            <a:spLocks noChangeArrowheads="1"/>
          </p:cNvSpPr>
          <p:nvPr/>
        </p:nvSpPr>
        <p:spPr bwMode="auto">
          <a:xfrm rot="3582984">
            <a:off x="7205662" y="2960688"/>
            <a:ext cx="238125" cy="177800"/>
          </a:xfrm>
          <a:prstGeom prst="rightArrow">
            <a:avLst>
              <a:gd name="adj1" fmla="val 50000"/>
              <a:gd name="adj2" fmla="val 50000"/>
            </a:avLst>
          </a:prstGeom>
          <a:solidFill>
            <a:srgbClr val="FF0000"/>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n-US" altLang="en-US" sz="1800">
              <a:solidFill>
                <a:srgbClr val="FFFFFF"/>
              </a:solidFill>
            </a:endParaRPr>
          </a:p>
        </p:txBody>
      </p:sp>
      <p:sp>
        <p:nvSpPr>
          <p:cNvPr id="20" name="Right Arrow 19">
            <a:extLst>
              <a:ext uri="{FF2B5EF4-FFF2-40B4-BE49-F238E27FC236}">
                <a16:creationId xmlns:a16="http://schemas.microsoft.com/office/drawing/2014/main" id="{D8722934-8822-E94D-BAC1-07FCEA4F989A}"/>
              </a:ext>
            </a:extLst>
          </p:cNvPr>
          <p:cNvSpPr>
            <a:spLocks noChangeArrowheads="1"/>
          </p:cNvSpPr>
          <p:nvPr/>
        </p:nvSpPr>
        <p:spPr bwMode="auto">
          <a:xfrm rot="3582984">
            <a:off x="7545387" y="2717801"/>
            <a:ext cx="238125" cy="177800"/>
          </a:xfrm>
          <a:prstGeom prst="rightArrow">
            <a:avLst>
              <a:gd name="adj1" fmla="val 50000"/>
              <a:gd name="adj2" fmla="val 50000"/>
            </a:avLst>
          </a:prstGeom>
          <a:solidFill>
            <a:srgbClr val="FF0000"/>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n-US" altLang="en-US" sz="1800">
              <a:solidFill>
                <a:srgbClr val="FFFFFF"/>
              </a:solidFill>
            </a:endParaRPr>
          </a:p>
        </p:txBody>
      </p:sp>
      <p:sp>
        <p:nvSpPr>
          <p:cNvPr id="21" name="Right Arrow 20">
            <a:extLst>
              <a:ext uri="{FF2B5EF4-FFF2-40B4-BE49-F238E27FC236}">
                <a16:creationId xmlns:a16="http://schemas.microsoft.com/office/drawing/2014/main" id="{807D7098-B445-A340-B3F3-60088F9D9665}"/>
              </a:ext>
            </a:extLst>
          </p:cNvPr>
          <p:cNvSpPr>
            <a:spLocks noChangeArrowheads="1"/>
          </p:cNvSpPr>
          <p:nvPr/>
        </p:nvSpPr>
        <p:spPr bwMode="auto">
          <a:xfrm rot="3582984">
            <a:off x="8101806" y="2316957"/>
            <a:ext cx="239713" cy="177800"/>
          </a:xfrm>
          <a:prstGeom prst="rightArrow">
            <a:avLst>
              <a:gd name="adj1" fmla="val 50000"/>
              <a:gd name="adj2" fmla="val 50003"/>
            </a:avLst>
          </a:prstGeom>
          <a:solidFill>
            <a:srgbClr val="FF0000"/>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n-US" altLang="en-US" sz="1800">
              <a:solidFill>
                <a:srgbClr val="FFFFFF"/>
              </a:solidFill>
            </a:endParaRPr>
          </a:p>
        </p:txBody>
      </p:sp>
      <p:sp>
        <p:nvSpPr>
          <p:cNvPr id="22" name="Right Arrow 21">
            <a:extLst>
              <a:ext uri="{FF2B5EF4-FFF2-40B4-BE49-F238E27FC236}">
                <a16:creationId xmlns:a16="http://schemas.microsoft.com/office/drawing/2014/main" id="{D1FDFF95-55FD-3945-9BB1-D05186D75095}"/>
              </a:ext>
            </a:extLst>
          </p:cNvPr>
          <p:cNvSpPr>
            <a:spLocks noChangeArrowheads="1"/>
          </p:cNvSpPr>
          <p:nvPr/>
        </p:nvSpPr>
        <p:spPr bwMode="auto">
          <a:xfrm rot="3582984">
            <a:off x="4853782" y="3753644"/>
            <a:ext cx="239712" cy="177800"/>
          </a:xfrm>
          <a:prstGeom prst="rightArrow">
            <a:avLst>
              <a:gd name="adj1" fmla="val 50000"/>
              <a:gd name="adj2" fmla="val 50002"/>
            </a:avLst>
          </a:prstGeom>
          <a:solidFill>
            <a:srgbClr val="FF0000"/>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n-US" altLang="en-US" sz="1800">
              <a:solidFill>
                <a:srgbClr val="FFFFFF"/>
              </a:solidFill>
            </a:endParaRPr>
          </a:p>
        </p:txBody>
      </p:sp>
      <p:sp>
        <p:nvSpPr>
          <p:cNvPr id="23" name="Right Arrow 22">
            <a:extLst>
              <a:ext uri="{FF2B5EF4-FFF2-40B4-BE49-F238E27FC236}">
                <a16:creationId xmlns:a16="http://schemas.microsoft.com/office/drawing/2014/main" id="{B62B655A-F8E4-0D42-9ED4-93185BBD75B1}"/>
              </a:ext>
            </a:extLst>
          </p:cNvPr>
          <p:cNvSpPr>
            <a:spLocks noChangeArrowheads="1"/>
          </p:cNvSpPr>
          <p:nvPr/>
        </p:nvSpPr>
        <p:spPr bwMode="auto">
          <a:xfrm rot="3582984">
            <a:off x="5421312" y="3335338"/>
            <a:ext cx="238125" cy="177800"/>
          </a:xfrm>
          <a:prstGeom prst="rightArrow">
            <a:avLst>
              <a:gd name="adj1" fmla="val 50000"/>
              <a:gd name="adj2" fmla="val 50000"/>
            </a:avLst>
          </a:prstGeom>
          <a:solidFill>
            <a:srgbClr val="FF0000"/>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n-US" altLang="en-US" sz="1800">
              <a:solidFill>
                <a:srgbClr val="FFFFFF"/>
              </a:solidFill>
            </a:endParaRPr>
          </a:p>
        </p:txBody>
      </p:sp>
      <p:sp>
        <p:nvSpPr>
          <p:cNvPr id="24" name="Right Arrow 23">
            <a:extLst>
              <a:ext uri="{FF2B5EF4-FFF2-40B4-BE49-F238E27FC236}">
                <a16:creationId xmlns:a16="http://schemas.microsoft.com/office/drawing/2014/main" id="{C2AC121A-8A4D-7B4D-AF83-AD15BA56CB82}"/>
              </a:ext>
            </a:extLst>
          </p:cNvPr>
          <p:cNvSpPr>
            <a:spLocks noChangeArrowheads="1"/>
          </p:cNvSpPr>
          <p:nvPr/>
        </p:nvSpPr>
        <p:spPr bwMode="auto">
          <a:xfrm rot="3582984">
            <a:off x="6083300" y="3370263"/>
            <a:ext cx="238125" cy="177800"/>
          </a:xfrm>
          <a:prstGeom prst="rightArrow">
            <a:avLst>
              <a:gd name="adj1" fmla="val 50000"/>
              <a:gd name="adj2" fmla="val 50000"/>
            </a:avLst>
          </a:prstGeom>
          <a:solidFill>
            <a:srgbClr val="FF0000"/>
          </a:solidFill>
          <a:ln w="9525">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endParaRPr lang="en-US" altLang="en-US" sz="1800">
              <a:solidFill>
                <a:srgbClr val="FFFFFF"/>
              </a:solidFill>
            </a:endParaRPr>
          </a:p>
        </p:txBody>
      </p:sp>
      <p:sp>
        <p:nvSpPr>
          <p:cNvPr id="51216" name="TextBox 8">
            <a:extLst>
              <a:ext uri="{FF2B5EF4-FFF2-40B4-BE49-F238E27FC236}">
                <a16:creationId xmlns:a16="http://schemas.microsoft.com/office/drawing/2014/main" id="{3881A121-57EF-064E-A03C-229FFB09EC3A}"/>
              </a:ext>
            </a:extLst>
          </p:cNvPr>
          <p:cNvSpPr txBox="1">
            <a:spLocks noChangeArrowheads="1"/>
          </p:cNvSpPr>
          <p:nvPr/>
        </p:nvSpPr>
        <p:spPr bwMode="auto">
          <a:xfrm>
            <a:off x="4271963" y="4329113"/>
            <a:ext cx="45926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a:latin typeface="Arial" panose="020B0604020202020204" pitchFamily="34" charset="0"/>
              </a:rPr>
              <a:t>Map of the rift zones of K</a:t>
            </a:r>
            <a:r>
              <a:rPr lang="en-US" altLang="en-US" sz="1200"/>
              <a:t>ī</a:t>
            </a:r>
            <a:r>
              <a:rPr lang="en-US" altLang="en-US" sz="1200">
                <a:latin typeface="Arial" panose="020B0604020202020204" pitchFamily="34" charset="0"/>
              </a:rPr>
              <a:t>lauea. Red arrows indicate the direction of gravitational tension. Red X marks Leilani Estates, location of eruption on May 3</a:t>
            </a:r>
            <a:r>
              <a:rPr lang="en-US" altLang="en-US" sz="1200" baseline="30000">
                <a:latin typeface="Arial" panose="020B0604020202020204" pitchFamily="34" charset="0"/>
              </a:rPr>
              <a:t>rd</a:t>
            </a:r>
            <a:r>
              <a:rPr lang="en-US" altLang="en-US" sz="1200">
                <a:latin typeface="Arial" panose="020B0604020202020204" pitchFamily="34" charset="0"/>
              </a:rPr>
              <a:t>.</a:t>
            </a:r>
            <a:endParaRPr lang="en-US" altLang="en-US" sz="1600">
              <a:latin typeface="Arial" panose="020B0604020202020204" pitchFamily="34" charset="0"/>
            </a:endParaRPr>
          </a:p>
        </p:txBody>
      </p:sp>
      <p:sp>
        <p:nvSpPr>
          <p:cNvPr id="18" name="Title 1">
            <a:extLst>
              <a:ext uri="{FF2B5EF4-FFF2-40B4-BE49-F238E27FC236}">
                <a16:creationId xmlns:a16="http://schemas.microsoft.com/office/drawing/2014/main" id="{023DB061-F7B9-48C7-84E0-7296632E93F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576576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7">
            <a:extLst>
              <a:ext uri="{FF2B5EF4-FFF2-40B4-BE49-F238E27FC236}">
                <a16:creationId xmlns:a16="http://schemas.microsoft.com/office/drawing/2014/main" id="{4F7186E0-F5B0-8645-8C57-0B2E21F5F82A}"/>
              </a:ext>
            </a:extLst>
          </p:cNvPr>
          <p:cNvSpPr txBox="1">
            <a:spLocks noChangeArrowheads="1"/>
          </p:cNvSpPr>
          <p:nvPr/>
        </p:nvSpPr>
        <p:spPr bwMode="auto">
          <a:xfrm>
            <a:off x="881743" y="4652736"/>
            <a:ext cx="7812088"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n-US" altLang="en-US" sz="1600" dirty="0">
                <a:latin typeface="Arial" charset="0"/>
                <a:ea typeface="Arial" charset="0"/>
                <a:cs typeface="Arial" charset="0"/>
              </a:rPr>
              <a:t>Earthquakes occur on faults within and between the volcanic edifices. Along the </a:t>
            </a:r>
            <a:r>
              <a:rPr lang="en-US" altLang="en-US" sz="1600" dirty="0" err="1">
                <a:latin typeface="Arial" charset="0"/>
                <a:ea typeface="Arial" charset="0"/>
                <a:cs typeface="Arial" charset="0"/>
              </a:rPr>
              <a:t>Ka‘ōiki</a:t>
            </a:r>
            <a:r>
              <a:rPr lang="en-US" altLang="en-US" sz="1600" dirty="0">
                <a:latin typeface="Arial" charset="0"/>
                <a:ea typeface="Arial" charset="0"/>
                <a:cs typeface="Arial" charset="0"/>
              </a:rPr>
              <a:t> fault zone on the Big Island, the </a:t>
            </a:r>
            <a:r>
              <a:rPr lang="en-US" altLang="en-US" sz="1600" dirty="0" err="1">
                <a:latin typeface="Arial" charset="0"/>
                <a:ea typeface="Arial" charset="0"/>
                <a:cs typeface="Arial" charset="0"/>
              </a:rPr>
              <a:t>Kīlauea</a:t>
            </a:r>
            <a:r>
              <a:rPr lang="en-US" altLang="en-US" sz="1600" dirty="0">
                <a:latin typeface="Arial" charset="0"/>
                <a:ea typeface="Arial" charset="0"/>
                <a:cs typeface="Arial" charset="0"/>
              </a:rPr>
              <a:t> side has moved down relative to the Mauna Loa (striped) side. Along the </a:t>
            </a:r>
            <a:r>
              <a:rPr lang="en-US" altLang="en-US" sz="1600" dirty="0" err="1">
                <a:latin typeface="Arial" charset="0"/>
                <a:ea typeface="Arial" charset="0"/>
                <a:cs typeface="Arial" charset="0"/>
              </a:rPr>
              <a:t>Hilina</a:t>
            </a:r>
            <a:r>
              <a:rPr lang="en-US" altLang="en-US" sz="1600" dirty="0">
                <a:latin typeface="Arial" charset="0"/>
                <a:ea typeface="Arial" charset="0"/>
                <a:cs typeface="Arial" charset="0"/>
              </a:rPr>
              <a:t> </a:t>
            </a:r>
            <a:r>
              <a:rPr lang="en-US" altLang="en-US" sz="1600" dirty="0" err="1">
                <a:latin typeface="Arial" charset="0"/>
                <a:ea typeface="Arial" charset="0"/>
                <a:cs typeface="Arial" charset="0"/>
              </a:rPr>
              <a:t>Pali</a:t>
            </a:r>
            <a:r>
              <a:rPr lang="en-US" altLang="en-US" sz="1600" dirty="0">
                <a:latin typeface="Arial" charset="0"/>
                <a:ea typeface="Arial" charset="0"/>
                <a:cs typeface="Arial" charset="0"/>
              </a:rPr>
              <a:t> and NE toward the NE tip of the island, the coastal block has dropped relative to the </a:t>
            </a:r>
            <a:r>
              <a:rPr lang="en-US" altLang="en-US" sz="1600" dirty="0" err="1">
                <a:latin typeface="Arial" charset="0"/>
                <a:ea typeface="Arial" charset="0"/>
                <a:cs typeface="Arial" charset="0"/>
              </a:rPr>
              <a:t>Kīlauea</a:t>
            </a:r>
            <a:r>
              <a:rPr lang="en-US" altLang="en-US" sz="1600" dirty="0">
                <a:latin typeface="Arial" charset="0"/>
                <a:ea typeface="Arial" charset="0"/>
                <a:cs typeface="Arial" charset="0"/>
              </a:rPr>
              <a:t> block driven by the weight of the volcanic layers. </a:t>
            </a:r>
            <a:r>
              <a:rPr lang="en-US" sz="1600" dirty="0">
                <a:latin typeface="Arial" charset="0"/>
                <a:ea typeface="Arial" charset="0"/>
                <a:cs typeface="Arial" charset="0"/>
              </a:rPr>
              <a:t>This earthquake occurred on the décollement between </a:t>
            </a:r>
            <a:r>
              <a:rPr lang="en-US" altLang="en-US" sz="1600" dirty="0" err="1">
                <a:latin typeface="Arial" charset="0"/>
                <a:ea typeface="Arial" charset="0"/>
                <a:cs typeface="Arial" charset="0"/>
              </a:rPr>
              <a:t>Kīlauea</a:t>
            </a:r>
            <a:r>
              <a:rPr lang="en-US" altLang="en-US" sz="1600" dirty="0">
                <a:latin typeface="Arial" charset="0"/>
                <a:ea typeface="Arial" charset="0"/>
                <a:cs typeface="Arial" charset="0"/>
              </a:rPr>
              <a:t> </a:t>
            </a:r>
            <a:r>
              <a:rPr lang="en-US" sz="1600" dirty="0">
                <a:latin typeface="Arial" charset="0"/>
                <a:ea typeface="Arial" charset="0"/>
                <a:cs typeface="Arial" charset="0"/>
              </a:rPr>
              <a:t>volcano and old ocean island (striped) underlying the young volcano.</a:t>
            </a:r>
          </a:p>
          <a:p>
            <a:pPr>
              <a:buNone/>
            </a:pPr>
            <a:r>
              <a:rPr lang="en-US" altLang="en-US" sz="1600" dirty="0">
                <a:latin typeface="Arial" charset="0"/>
                <a:ea typeface="Arial" charset="0"/>
                <a:cs typeface="Arial" charset="0"/>
              </a:rPr>
              <a:t>[</a:t>
            </a:r>
            <a:r>
              <a:rPr lang="en-US" altLang="en-US" sz="1600" i="1" dirty="0">
                <a:latin typeface="Arial" charset="0"/>
                <a:ea typeface="Arial" charset="0"/>
                <a:cs typeface="Arial" charset="0"/>
              </a:rPr>
              <a:t>Graphic from animation on next slide</a:t>
            </a:r>
            <a:r>
              <a:rPr lang="en-US" altLang="en-US" sz="1600" dirty="0">
                <a:latin typeface="Arial" charset="0"/>
                <a:ea typeface="Arial" charset="0"/>
                <a:cs typeface="Arial" charset="0"/>
              </a:rPr>
              <a:t>]</a:t>
            </a:r>
          </a:p>
        </p:txBody>
      </p:sp>
      <p:sp>
        <p:nvSpPr>
          <p:cNvPr id="15" name="Rectangle 14">
            <a:extLst>
              <a:ext uri="{FF2B5EF4-FFF2-40B4-BE49-F238E27FC236}">
                <a16:creationId xmlns:a16="http://schemas.microsoft.com/office/drawing/2014/main" id="{A39456C0-C301-6343-AB10-B617D8200F8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3251" name="Picture 8" descr="IRIS_TMlogo.png">
            <a:extLst>
              <a:ext uri="{FF2B5EF4-FFF2-40B4-BE49-F238E27FC236}">
                <a16:creationId xmlns:a16="http://schemas.microsoft.com/office/drawing/2014/main" id="{41026C75-A1FE-0C4B-9726-4839727C8AA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990" y="1208314"/>
            <a:ext cx="7402540" cy="3211285"/>
          </a:xfrm>
          <a:prstGeom prst="rect">
            <a:avLst/>
          </a:prstGeom>
        </p:spPr>
      </p:pic>
      <p:sp>
        <p:nvSpPr>
          <p:cNvPr id="7" name="Title 1">
            <a:extLst>
              <a:ext uri="{FF2B5EF4-FFF2-40B4-BE49-F238E27FC236}">
                <a16:creationId xmlns:a16="http://schemas.microsoft.com/office/drawing/2014/main" id="{EAD48928-8B6E-4C5A-900D-D11BF17E5412}"/>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252206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Box 7">
            <a:extLst>
              <a:ext uri="{FF2B5EF4-FFF2-40B4-BE49-F238E27FC236}">
                <a16:creationId xmlns:a16="http://schemas.microsoft.com/office/drawing/2014/main" id="{9C5BE7BA-3651-FC47-AA37-6BD8A4963796}"/>
              </a:ext>
            </a:extLst>
          </p:cNvPr>
          <p:cNvSpPr txBox="1">
            <a:spLocks noChangeArrowheads="1"/>
          </p:cNvSpPr>
          <p:nvPr/>
        </p:nvSpPr>
        <p:spPr bwMode="auto">
          <a:xfrm>
            <a:off x="1676400" y="6550223"/>
            <a:ext cx="55991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Font typeface="Arial" panose="020B0604020202020204" pitchFamily="34" charset="0"/>
              <a:buNone/>
            </a:pPr>
            <a:r>
              <a:rPr lang="en-US" altLang="en-US" sz="1400" dirty="0"/>
              <a:t>Download this video from </a:t>
            </a:r>
            <a:r>
              <a:rPr lang="en-US" altLang="en-US" sz="1400" dirty="0">
                <a:hlinkClick r:id="rId5"/>
              </a:rPr>
              <a:t>https://www.iris.edu/hq/inclass/animation/234</a:t>
            </a:r>
            <a:endParaRPr lang="en-US" altLang="en-US" sz="1400" dirty="0"/>
          </a:p>
        </p:txBody>
      </p:sp>
      <p:sp>
        <p:nvSpPr>
          <p:cNvPr id="15" name="Rectangle 14">
            <a:extLst>
              <a:ext uri="{FF2B5EF4-FFF2-40B4-BE49-F238E27FC236}">
                <a16:creationId xmlns:a16="http://schemas.microsoft.com/office/drawing/2014/main" id="{39DD43BD-05F8-A347-A84B-5E0408A97C0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5299" name="Picture 8" descr="IRIS_TMlogo.png">
            <a:extLst>
              <a:ext uri="{FF2B5EF4-FFF2-40B4-BE49-F238E27FC236}">
                <a16:creationId xmlns:a16="http://schemas.microsoft.com/office/drawing/2014/main" id="{23962DDA-B960-4E4B-906E-2A6F5DA036D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2" name="TextBox 7">
            <a:extLst>
              <a:ext uri="{FF2B5EF4-FFF2-40B4-BE49-F238E27FC236}">
                <a16:creationId xmlns:a16="http://schemas.microsoft.com/office/drawing/2014/main" id="{98D7BDCA-E9C8-4B4D-B775-C0B383B7F39A}"/>
              </a:ext>
            </a:extLst>
          </p:cNvPr>
          <p:cNvSpPr txBox="1">
            <a:spLocks noChangeArrowheads="1"/>
          </p:cNvSpPr>
          <p:nvPr/>
        </p:nvSpPr>
        <p:spPr bwMode="auto">
          <a:xfrm>
            <a:off x="1981200" y="5257800"/>
            <a:ext cx="5470525" cy="1115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Font typeface="Arial" panose="020B0604020202020204" pitchFamily="34" charset="0"/>
              <a:buNone/>
            </a:pPr>
            <a:r>
              <a:rPr lang="en-US" altLang="en-US" sz="1600" dirty="0">
                <a:latin typeface="Arial" charset="0"/>
                <a:ea typeface="Arial" charset="0"/>
                <a:cs typeface="Arial" charset="0"/>
              </a:rPr>
              <a:t>Animation shows that earthquakes occur in three regions:</a:t>
            </a:r>
          </a:p>
          <a:p>
            <a:pPr lvl="1">
              <a:spcBef>
                <a:spcPts val="138"/>
              </a:spcBef>
            </a:pPr>
            <a:r>
              <a:rPr lang="en-US" altLang="en-US" sz="1600" dirty="0">
                <a:latin typeface="Arial" charset="0"/>
                <a:ea typeface="Arial" charset="0"/>
                <a:cs typeface="Arial" charset="0"/>
              </a:rPr>
              <a:t>In the volcanoes;</a:t>
            </a:r>
          </a:p>
          <a:p>
            <a:pPr lvl="1">
              <a:spcBef>
                <a:spcPts val="138"/>
              </a:spcBef>
            </a:pPr>
            <a:r>
              <a:rPr lang="en-US" altLang="en-US" sz="1600" dirty="0">
                <a:latin typeface="Arial" charset="0"/>
                <a:ea typeface="Arial" charset="0"/>
                <a:cs typeface="Arial" charset="0"/>
              </a:rPr>
              <a:t>along the volcano-ocean floor boundary; and</a:t>
            </a:r>
          </a:p>
          <a:p>
            <a:pPr lvl="1">
              <a:spcBef>
                <a:spcPts val="138"/>
              </a:spcBef>
            </a:pPr>
            <a:r>
              <a:rPr lang="en-US" altLang="en-US" sz="1600" dirty="0">
                <a:latin typeface="Arial" charset="0"/>
                <a:ea typeface="Arial" charset="0"/>
                <a:cs typeface="Arial" charset="0"/>
              </a:rPr>
              <a:t>in the mantle.</a:t>
            </a:r>
            <a:r>
              <a:rPr lang="en-US" altLang="en-US" sz="1400" dirty="0">
                <a:latin typeface="Arial" charset="0"/>
                <a:ea typeface="Arial" charset="0"/>
                <a:cs typeface="Arial" charset="0"/>
              </a:rPr>
              <a:t> </a:t>
            </a:r>
          </a:p>
        </p:txBody>
      </p:sp>
      <p:sp>
        <p:nvSpPr>
          <p:cNvPr id="8" name="Title 1">
            <a:extLst>
              <a:ext uri="{FF2B5EF4-FFF2-40B4-BE49-F238E27FC236}">
                <a16:creationId xmlns:a16="http://schemas.microsoft.com/office/drawing/2014/main" id="{F1A7EABA-0978-4F95-95A0-F5D7A4843EA0}"/>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6.9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BIG ISLAND HAWAI’I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May 4, 2018 at 22:32:55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3" name="A_007_hawaiiOriginOfEarthquakes">
            <a:hlinkClick r:id="" action="ppaction://media"/>
            <a:extLst>
              <a:ext uri="{FF2B5EF4-FFF2-40B4-BE49-F238E27FC236}">
                <a16:creationId xmlns:a16="http://schemas.microsoft.com/office/drawing/2014/main" id="{B2235445-8D38-4A5C-982F-31C95CCD5145}"/>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852613" y="1003300"/>
            <a:ext cx="5599112" cy="37304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05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10190</TotalTime>
  <Words>1113</Words>
  <Application>Microsoft Office PowerPoint</Application>
  <PresentationFormat>On-screen Show (4:3)</PresentationFormat>
  <Paragraphs>148</Paragraphs>
  <Slides>12</Slides>
  <Notes>12</Notes>
  <HiddenSlides>0</HiddenSlides>
  <MMClips>3</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ＭＳ Ｐゴシック</vt:lpstr>
      <vt:lpstr>ＭＳ Ｐゴシック</vt: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cp:lastModifiedBy>
  <cp:revision>782</cp:revision>
  <cp:lastPrinted>2018-05-05T19:31:49Z</cp:lastPrinted>
  <dcterms:created xsi:type="dcterms:W3CDTF">2009-05-31T20:07:40Z</dcterms:created>
  <dcterms:modified xsi:type="dcterms:W3CDTF">2018-05-06T03:14:50Z</dcterms:modified>
</cp:coreProperties>
</file>