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4101" r:id="rId3"/>
  </p:sldMasterIdLst>
  <p:notesMasterIdLst>
    <p:notesMasterId r:id="rId16"/>
  </p:notesMasterIdLst>
  <p:sldIdLst>
    <p:sldId id="305" r:id="rId4"/>
    <p:sldId id="302" r:id="rId5"/>
    <p:sldId id="365" r:id="rId6"/>
    <p:sldId id="375" r:id="rId7"/>
    <p:sldId id="379" r:id="rId8"/>
    <p:sldId id="377" r:id="rId9"/>
    <p:sldId id="382" r:id="rId10"/>
    <p:sldId id="383" r:id="rId11"/>
    <p:sldId id="378" r:id="rId12"/>
    <p:sldId id="381" r:id="rId13"/>
    <p:sldId id="380" r:id="rId14"/>
    <p:sldId id="373" r:id="rId15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78" autoAdjust="0"/>
    <p:restoredTop sz="74601" autoAdjust="0"/>
  </p:normalViewPr>
  <p:slideViewPr>
    <p:cSldViewPr showGuides="1">
      <p:cViewPr>
        <p:scale>
          <a:sx n="80" d="100"/>
          <a:sy n="80" d="100"/>
        </p:scale>
        <p:origin x="177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50" d="100"/>
        <a:sy n="5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3216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3E8BBC8D-86FA-C44E-A86B-27E39ACCD70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6652" tIns="48326" rIns="96652" bIns="48326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BF58DB0E-43A6-1543-B42C-345AC8E32F9F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wrap="square" lIns="96652" tIns="48326" rIns="96652" bIns="48326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2D9D5F3-8836-6045-8D1A-4FDE8272CE84}" type="datetimeFigureOut">
              <a:rPr lang="en-US" altLang="en-US"/>
              <a:pPr>
                <a:defRPr/>
              </a:pPr>
              <a:t>5/7/2018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="" xmlns:a16="http://schemas.microsoft.com/office/drawing/2014/main" id="{D6B743B9-47CE-9B48-AA06-EB26DE5212E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52" tIns="48326" rIns="96652" bIns="48326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="" xmlns:a16="http://schemas.microsoft.com/office/drawing/2014/main" id="{9317AA9A-D8C9-654F-9DB5-C6A1D77AEC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6652" tIns="48326" rIns="96652" bIns="48326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96E91720-A9D5-5A40-972F-E27A07E58B6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6652" tIns="48326" rIns="96652" bIns="48326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26FF993-5FDB-1446-BF55-41E4481B91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wrap="square" lIns="96652" tIns="48326" rIns="96652" bIns="48326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CD3FD737-2CE4-CF4D-9079-42F31C32BFB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80819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ＭＳ Ｐゴシック" panose="020B0600070205080204" pitchFamily="34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ＭＳ Ｐゴシック" panose="020B0600070205080204" pitchFamily="34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ＭＳ Ｐゴシック" panose="020B0600070205080204" pitchFamily="34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ＭＳ Ｐゴシック" panose="020B0600070205080204" pitchFamily="34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ＭＳ Ｐゴシック" panose="020B0600070205080204" pitchFamily="34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ds.iris.edu/media/specialevent/2018/05/04/hawaii/GMV_TA_ZExp_2018_05_04_223255A.mp4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ris.edu/ieb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ris.edu/hq/inclass/animation/focal_mechanisms_explained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ris.edu/hq/inclass/animation/234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Slide Image Placeholder 1">
            <a:extLst>
              <a:ext uri="{FF2B5EF4-FFF2-40B4-BE49-F238E27FC236}">
                <a16:creationId xmlns="" xmlns:a16="http://schemas.microsoft.com/office/drawing/2014/main" id="{D396D31D-E8E9-214F-89A9-F0258013CB7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8" name="Notes Placeholder 2">
            <a:extLst>
              <a:ext uri="{FF2B5EF4-FFF2-40B4-BE49-F238E27FC236}">
                <a16:creationId xmlns="" xmlns:a16="http://schemas.microsoft.com/office/drawing/2014/main" id="{59FB1E13-189F-9541-9D04-F831BEC7865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VE" altLang="en-US" dirty="0"/>
          </a:p>
        </p:txBody>
      </p:sp>
      <p:sp>
        <p:nvSpPr>
          <p:cNvPr id="39939" name="Slide Number Placeholder 3">
            <a:extLst>
              <a:ext uri="{FF2B5EF4-FFF2-40B4-BE49-F238E27FC236}">
                <a16:creationId xmlns="" xmlns:a16="http://schemas.microsoft.com/office/drawing/2014/main" id="{82DE5CFA-E32B-E049-9BA0-9F894CACE56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8984ADC2-C31A-0842-A755-F7226220C75F}" type="slidenum">
              <a:rPr lang="en-US" altLang="en-US" smtClean="0">
                <a:latin typeface="Calibri" panose="020F0502020204030204" pitchFamily="34" charset="0"/>
              </a:rPr>
              <a:pPr/>
              <a:t>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27666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Slide Image Placeholder 1">
            <a:extLst>
              <a:ext uri="{FF2B5EF4-FFF2-40B4-BE49-F238E27FC236}">
                <a16:creationId xmlns="" xmlns:a16="http://schemas.microsoft.com/office/drawing/2014/main" id="{7F4A75BC-CA4F-5C47-9C15-5E2C82C59DB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2" name="Notes Placeholder 2">
            <a:extLst>
              <a:ext uri="{FF2B5EF4-FFF2-40B4-BE49-F238E27FC236}">
                <a16:creationId xmlns="" xmlns:a16="http://schemas.microsoft.com/office/drawing/2014/main" id="{52008067-CC7A-4045-A678-AD0AA72918F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s-VE" altLang="en-US" sz="1400" baseline="-25000" noProof="0" dirty="0" smtClean="0"/>
              <a:t>Animación descargada desde: </a:t>
            </a:r>
            <a:r>
              <a:rPr lang="es-VE" sz="1200" baseline="-25000" noProof="0" dirty="0" smtClean="0">
                <a:hlinkClick r:id="rId3"/>
              </a:rPr>
              <a:t>http://ds.iris.edu/media/specialevent/2018/05/04/hawaii/GMV_TA_ZExp_2018_05_04_223255A.mp4</a:t>
            </a:r>
            <a:endParaRPr lang="es-VE" altLang="en-US" baseline="-25000" noProof="0" dirty="0"/>
          </a:p>
        </p:txBody>
      </p:sp>
      <p:sp>
        <p:nvSpPr>
          <p:cNvPr id="56323" name="Slide Number Placeholder 3">
            <a:extLst>
              <a:ext uri="{FF2B5EF4-FFF2-40B4-BE49-F238E27FC236}">
                <a16:creationId xmlns="" xmlns:a16="http://schemas.microsoft.com/office/drawing/2014/main" id="{5825E29A-A1B0-1942-9731-F11FB11730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01675" indent="-26987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081088" indent="-215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512888" indent="-215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944688" indent="-215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401888" indent="-215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859088" indent="-215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316288" indent="-215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773488" indent="-215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BF986D15-E031-6241-9865-C8592D262F98}" type="slidenum">
              <a:rPr lang="en-US" altLang="en-US" smtClean="0">
                <a:latin typeface="Calibri" panose="020F0502020204030204" pitchFamily="34" charset="0"/>
              </a:rPr>
              <a:pPr/>
              <a:t>10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6635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Slide Image Placeholder 1">
            <a:extLst>
              <a:ext uri="{FF2B5EF4-FFF2-40B4-BE49-F238E27FC236}">
                <a16:creationId xmlns="" xmlns:a16="http://schemas.microsoft.com/office/drawing/2014/main" id="{E234BA9C-74FC-FB44-B8BB-6AF76BD643E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0" name="Notes Placeholder 2">
            <a:extLst>
              <a:ext uri="{FF2B5EF4-FFF2-40B4-BE49-F238E27FC236}">
                <a16:creationId xmlns="" xmlns:a16="http://schemas.microsoft.com/office/drawing/2014/main" id="{164A91A4-9149-514D-B3D2-F52DF2FB4BC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s-VE" altLang="en-US" sz="2000" b="1" noProof="0" dirty="0" smtClean="0">
                <a:solidFill>
                  <a:srgbClr val="393996"/>
                </a:solidFill>
              </a:rPr>
              <a:t>Animación Relevante:</a:t>
            </a:r>
          </a:p>
          <a:p>
            <a:r>
              <a:rPr lang="es-VE" altLang="en-US" sz="2000" b="1" noProof="0" dirty="0" smtClean="0">
                <a:solidFill>
                  <a:srgbClr val="393996"/>
                </a:solidFill>
              </a:rPr>
              <a:t>Curvas de tiempo de viaje. Como fueron creadas?  http://www.iris.edu/hq/inclass/animation/traveltime_curves_how_they_are_created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58371" name="Slide Number Placeholder 3">
            <a:extLst>
              <a:ext uri="{FF2B5EF4-FFF2-40B4-BE49-F238E27FC236}">
                <a16:creationId xmlns="" xmlns:a16="http://schemas.microsoft.com/office/drawing/2014/main" id="{3F25F405-6DDF-FE47-9985-1FADA0FBF9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01675" indent="-26987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081088" indent="-215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512888" indent="-215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944688" indent="-215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401888" indent="-215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859088" indent="-215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316288" indent="-215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773488" indent="-215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E35A3791-B468-FB45-8085-EC457CA7ED7F}" type="slidenum">
              <a:rPr lang="en-US" altLang="en-US" smtClean="0">
                <a:latin typeface="Calibri" panose="020F0502020204030204" pitchFamily="34" charset="0"/>
              </a:rPr>
              <a:pPr/>
              <a:t>11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85928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Slide Image Placeholder 1">
            <a:extLst>
              <a:ext uri="{FF2B5EF4-FFF2-40B4-BE49-F238E27FC236}">
                <a16:creationId xmlns="" xmlns:a16="http://schemas.microsoft.com/office/drawing/2014/main" id="{C798EFFE-D63A-D740-BE8A-F9413CA2A9F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8" name="Notes Placeholder 2">
            <a:extLst>
              <a:ext uri="{FF2B5EF4-FFF2-40B4-BE49-F238E27FC236}">
                <a16:creationId xmlns="" xmlns:a16="http://schemas.microsoft.com/office/drawing/2014/main" id="{6C4BCC58-1BE7-BF43-8BB0-25E1411008C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60419" name="Slide Number Placeholder 3">
            <a:extLst>
              <a:ext uri="{FF2B5EF4-FFF2-40B4-BE49-F238E27FC236}">
                <a16:creationId xmlns="" xmlns:a16="http://schemas.microsoft.com/office/drawing/2014/main" id="{A6C91E9A-11E4-CE4E-8914-087EFFB103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D15D010-FF17-1D41-A3E7-2C6287D84F07}" type="slidenum">
              <a:rPr lang="en-US" altLang="en-US" sz="1300" smtClean="0"/>
              <a:pPr>
                <a:spcBef>
                  <a:spcPct val="0"/>
                </a:spcBef>
              </a:pPr>
              <a:t>12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10656802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Slide Image Placeholder 1">
            <a:extLst>
              <a:ext uri="{FF2B5EF4-FFF2-40B4-BE49-F238E27FC236}">
                <a16:creationId xmlns="" xmlns:a16="http://schemas.microsoft.com/office/drawing/2014/main" id="{3E9854D5-223C-1246-8499-D4F17965326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6" name="Notes Placeholder 2">
            <a:extLst>
              <a:ext uri="{FF2B5EF4-FFF2-40B4-BE49-F238E27FC236}">
                <a16:creationId xmlns="" xmlns:a16="http://schemas.microsoft.com/office/drawing/2014/main" id="{BA97A630-DC63-8942-877A-174945FA270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s-ES" altLang="en-US" sz="2000" dirty="0" smtClean="0"/>
              <a:t>Escalas de intensidad de movimiento fueron desarrolladas para estandarizar las mediciones y facilitar la comparación de diferentes terremotos. La modificación de la escala de intensidad de  </a:t>
            </a:r>
            <a:r>
              <a:rPr lang="es-ES" altLang="en-US" sz="2000" dirty="0" err="1" smtClean="0"/>
              <a:t>Marcelli</a:t>
            </a:r>
            <a:r>
              <a:rPr lang="es-ES" altLang="en-US" sz="2000" dirty="0" smtClean="0"/>
              <a:t> es una escala de doce niveles, numeradas del  I al XII. Los números bajos representan los niveles de movimientos imperceptibles, XII representa destrucción total.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41987" name="Slide Number Placeholder 3">
            <a:extLst>
              <a:ext uri="{FF2B5EF4-FFF2-40B4-BE49-F238E27FC236}">
                <a16:creationId xmlns="" xmlns:a16="http://schemas.microsoft.com/office/drawing/2014/main" id="{3E6FB612-5329-1149-9FB7-8A81903A7B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FBFEEAEB-228B-6449-93B0-02E271C09A0E}" type="slidenum">
              <a:rPr lang="en-US" altLang="en-US" smtClean="0">
                <a:latin typeface="Calibri" panose="020F0502020204030204" pitchFamily="34" charset="0"/>
              </a:rPr>
              <a:pPr/>
              <a:t>2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35525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Slide Image Placeholder 1">
            <a:extLst>
              <a:ext uri="{FF2B5EF4-FFF2-40B4-BE49-F238E27FC236}">
                <a16:creationId xmlns="" xmlns:a16="http://schemas.microsoft.com/office/drawing/2014/main" id="{31BAB8C8-1BE5-C044-8906-6FE35137569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4" name="Notes Placeholder 2">
            <a:extLst>
              <a:ext uri="{FF2B5EF4-FFF2-40B4-BE49-F238E27FC236}">
                <a16:creationId xmlns="" xmlns:a16="http://schemas.microsoft.com/office/drawing/2014/main" id="{DB521059-0152-EC4E-B780-7BF1E60D359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r>
              <a:rPr lang="es-ES" alt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 mapa localizador del Servicio Geológico de los EE.UU. muestra la población expuesta a diferentes niveles de intensidad modificada Mercalli (MMI).  MMI describe la severidad de un terremoto en términos de sus efectos en estructuras humanas y es una vasta medida de la cantidad de movimientos telúricos en un lugar dado</a:t>
            </a:r>
            <a:r>
              <a:rPr lang="es-ES" alt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altLang="en-US" sz="9600" dirty="0"/>
          </a:p>
        </p:txBody>
      </p:sp>
      <p:sp>
        <p:nvSpPr>
          <p:cNvPr id="44035" name="Slide Number Placeholder 3">
            <a:extLst>
              <a:ext uri="{FF2B5EF4-FFF2-40B4-BE49-F238E27FC236}">
                <a16:creationId xmlns="" xmlns:a16="http://schemas.microsoft.com/office/drawing/2014/main" id="{8FCCC21B-4043-124B-9370-D5CFF139A5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322F64F3-E3D1-3C46-821D-C7AE800F3E9D}" type="slidenum">
              <a:rPr lang="en-US" altLang="en-US" sz="1200" smtClean="0">
                <a:latin typeface="Calibri" panose="020F0502020204030204" pitchFamily="34" charset="0"/>
              </a:rPr>
              <a:pPr/>
              <a:t>3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9611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Slide Image Placeholder 1">
            <a:extLst>
              <a:ext uri="{FF2B5EF4-FFF2-40B4-BE49-F238E27FC236}">
                <a16:creationId xmlns="" xmlns:a16="http://schemas.microsoft.com/office/drawing/2014/main" id="{069D4A99-C0C6-8C46-9AF5-BD30819BD8E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2" name="Notes Placeholder 2">
            <a:extLst>
              <a:ext uri="{FF2B5EF4-FFF2-40B4-BE49-F238E27FC236}">
                <a16:creationId xmlns="" xmlns:a16="http://schemas.microsoft.com/office/drawing/2014/main" id="{9D12F477-A4D8-7D47-8F08-C7B56C24619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 fontScale="47500" lnSpcReduction="20000"/>
          </a:bodyPr>
          <a:lstStyle/>
          <a:p>
            <a:r>
              <a:rPr lang="es-VE" altLang="en-US" sz="1800" b="1" noProof="0" dirty="0" smtClean="0">
                <a:solidFill>
                  <a:srgbClr val="393996"/>
                </a:solidFill>
              </a:rPr>
              <a:t>Explorando la Sismicidad:</a:t>
            </a:r>
          </a:p>
          <a:p>
            <a:r>
              <a:rPr lang="es-VE" altLang="en-US" sz="1800" noProof="0" dirty="0" smtClean="0"/>
              <a:t>Navegador de Terremotos Interactivo - Visualizador de Mapa mundial 3D </a:t>
            </a:r>
            <a:r>
              <a:rPr lang="es-VE" altLang="en-US" sz="1800" noProof="0" dirty="0" smtClean="0">
                <a:hlinkClick r:id="rId3"/>
              </a:rPr>
              <a:t>http://www.iris.edu/ieb</a:t>
            </a:r>
            <a:endParaRPr lang="es-VE" altLang="en-US" sz="1800" noProof="0" dirty="0" smtClean="0"/>
          </a:p>
          <a:p>
            <a:endParaRPr lang="en-US" altLang="en-US" sz="1400" dirty="0"/>
          </a:p>
        </p:txBody>
      </p:sp>
      <p:sp>
        <p:nvSpPr>
          <p:cNvPr id="46083" name="Slide Number Placeholder 3">
            <a:extLst>
              <a:ext uri="{FF2B5EF4-FFF2-40B4-BE49-F238E27FC236}">
                <a16:creationId xmlns="" xmlns:a16="http://schemas.microsoft.com/office/drawing/2014/main" id="{E4B6C047-27C4-B94E-ABFF-5171A13998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8E6F03E0-1635-D941-906D-482DA22F6E68}" type="slidenum">
              <a:rPr lang="en-US" altLang="en-US" smtClean="0">
                <a:solidFill>
                  <a:srgbClr val="000000"/>
                </a:solidFill>
                <a:latin typeface="Calibri" panose="020F0502020204030204" pitchFamily="34" charset="0"/>
              </a:rPr>
              <a:pPr/>
              <a:t>4</a:t>
            </a:fld>
            <a:endParaRPr lang="en-US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0057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Slide Image Placeholder 1">
            <a:extLst>
              <a:ext uri="{FF2B5EF4-FFF2-40B4-BE49-F238E27FC236}">
                <a16:creationId xmlns="" xmlns:a16="http://schemas.microsoft.com/office/drawing/2014/main" id="{C6A04007-0D1B-A84D-ABD8-70E75FEF87C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0" name="Notes Placeholder 2">
            <a:extLst>
              <a:ext uri="{FF2B5EF4-FFF2-40B4-BE49-F238E27FC236}">
                <a16:creationId xmlns="" xmlns:a16="http://schemas.microsoft.com/office/drawing/2014/main" id="{43B12A6D-0556-2B4C-A447-AC42D5CCC25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z="1400" dirty="0"/>
          </a:p>
        </p:txBody>
      </p:sp>
      <p:sp>
        <p:nvSpPr>
          <p:cNvPr id="48131" name="Slide Number Placeholder 3">
            <a:extLst>
              <a:ext uri="{FF2B5EF4-FFF2-40B4-BE49-F238E27FC236}">
                <a16:creationId xmlns="" xmlns:a16="http://schemas.microsoft.com/office/drawing/2014/main" id="{09173880-43F3-0049-8ABE-A869757D98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8C3BF0E-8261-D346-9B46-A3C296BBEF95}" type="slidenum">
              <a:rPr lang="en-US" altLang="en-US" smtClean="0">
                <a:solidFill>
                  <a:srgbClr val="000000"/>
                </a:solidFill>
                <a:latin typeface="Calibri" panose="020F0502020204030204" pitchFamily="34" charset="0"/>
              </a:rPr>
              <a:pPr/>
              <a:t>5</a:t>
            </a:fld>
            <a:endParaRPr lang="en-US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89813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Slide Image Placeholder 1">
            <a:extLst>
              <a:ext uri="{FF2B5EF4-FFF2-40B4-BE49-F238E27FC236}">
                <a16:creationId xmlns="" xmlns:a16="http://schemas.microsoft.com/office/drawing/2014/main" id="{E6043BE9-3E37-B94B-90B8-2270A013726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8" name="Notes Placeholder 2">
            <a:extLst>
              <a:ext uri="{FF2B5EF4-FFF2-40B4-BE49-F238E27FC236}">
                <a16:creationId xmlns="" xmlns:a16="http://schemas.microsoft.com/office/drawing/2014/main" id="{1DCB2B69-F079-A34E-ADA4-D0F69478A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50179" name="Slide Number Placeholder 3">
            <a:extLst>
              <a:ext uri="{FF2B5EF4-FFF2-40B4-BE49-F238E27FC236}">
                <a16:creationId xmlns="" xmlns:a16="http://schemas.microsoft.com/office/drawing/2014/main" id="{A0DFA75A-6528-3849-8E40-F0C5C34717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01675" indent="-26987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081088" indent="-215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512888" indent="-215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944688" indent="-215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401888" indent="-215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859088" indent="-215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316288" indent="-215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773488" indent="-215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B78CBA50-EA27-7B40-BB6C-387BEC909951}" type="slidenum">
              <a:rPr lang="en-US" altLang="en-US" smtClean="0">
                <a:latin typeface="Calibri" panose="020F0502020204030204" pitchFamily="34" charset="0"/>
              </a:rPr>
              <a:pPr/>
              <a:t>6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37067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Slide Image Placeholder 1">
            <a:extLst>
              <a:ext uri="{FF2B5EF4-FFF2-40B4-BE49-F238E27FC236}">
                <a16:creationId xmlns="" xmlns:a16="http://schemas.microsoft.com/office/drawing/2014/main" id="{75CEB49E-ED47-5D46-8DA6-B029D403E24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6" name="Notes Placeholder 2">
            <a:extLst>
              <a:ext uri="{FF2B5EF4-FFF2-40B4-BE49-F238E27FC236}">
                <a16:creationId xmlns="" xmlns:a16="http://schemas.microsoft.com/office/drawing/2014/main" id="{A34753C5-9FFB-094E-BC03-86C651AD257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s-VE" altLang="en-US" b="1" dirty="0" smtClean="0">
                <a:solidFill>
                  <a:srgbClr val="393996"/>
                </a:solidFill>
              </a:rPr>
              <a:t>Animación Relevante:</a:t>
            </a:r>
            <a:r>
              <a:rPr lang="es-VE" altLang="en-US" b="1" dirty="0" smtClean="0">
                <a:solidFill>
                  <a:srgbClr val="393996"/>
                </a:solidFill>
              </a:rPr>
              <a:t>:</a:t>
            </a:r>
          </a:p>
          <a:p>
            <a:r>
              <a:rPr lang="es-VE" altLang="en-US" dirty="0" err="1" smtClean="0"/>
              <a:t>Animacion</a:t>
            </a:r>
            <a:r>
              <a:rPr lang="es-VE" altLang="en-US" dirty="0" smtClean="0"/>
              <a:t> Mecanismos Focales de los Terremotos: </a:t>
            </a:r>
            <a:r>
              <a:rPr lang="es-VE" altLang="en-US" dirty="0" smtClean="0">
                <a:hlinkClick r:id="rId3"/>
              </a:rPr>
              <a:t>https://www.iris.edu/hq/inclass/animation/focal_mechanisms_explained</a:t>
            </a:r>
            <a:endParaRPr lang="es-VE" altLang="en-US" dirty="0" smtClean="0"/>
          </a:p>
          <a:p>
            <a:pPr eaLnBrk="1" hangingPunct="1">
              <a:spcBef>
                <a:spcPct val="0"/>
              </a:spcBef>
            </a:pPr>
            <a:endParaRPr lang="es-VE" altLang="en-US" dirty="0"/>
          </a:p>
        </p:txBody>
      </p:sp>
      <p:sp>
        <p:nvSpPr>
          <p:cNvPr id="52227" name="Slide Number Placeholder 3">
            <a:extLst>
              <a:ext uri="{FF2B5EF4-FFF2-40B4-BE49-F238E27FC236}">
                <a16:creationId xmlns="" xmlns:a16="http://schemas.microsoft.com/office/drawing/2014/main" id="{AAB45B46-F0CC-2B48-9C64-57E217F4C6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01675" indent="-26987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081088" indent="-215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512888" indent="-215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944688" indent="-215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401888" indent="-215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859088" indent="-215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316288" indent="-215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773488" indent="-215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B9E6C646-CDD6-F047-83EF-EBF01B5D3021}" type="slidenum">
              <a:rPr lang="en-US" altLang="en-US" smtClean="0">
                <a:latin typeface="Calibri" panose="020F0502020204030204" pitchFamily="34" charset="0"/>
              </a:rPr>
              <a:pPr/>
              <a:t>7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76864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Slide Image Placeholder 1">
            <a:extLst>
              <a:ext uri="{FF2B5EF4-FFF2-40B4-BE49-F238E27FC236}">
                <a16:creationId xmlns="" xmlns:a16="http://schemas.microsoft.com/office/drawing/2014/main" id="{1FB41CFA-6916-AC42-BCCB-85C8AEFAAEC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4" name="Notes Placeholder 2">
            <a:extLst>
              <a:ext uri="{FF2B5EF4-FFF2-40B4-BE49-F238E27FC236}">
                <a16:creationId xmlns="" xmlns:a16="http://schemas.microsoft.com/office/drawing/2014/main" id="{63EAB362-AD9A-A849-8E71-599FF36EFD4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54275" name="Slide Number Placeholder 3">
            <a:extLst>
              <a:ext uri="{FF2B5EF4-FFF2-40B4-BE49-F238E27FC236}">
                <a16:creationId xmlns="" xmlns:a16="http://schemas.microsoft.com/office/drawing/2014/main" id="{28B77110-5167-E744-95CB-282405CB10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01675" indent="-26987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081088" indent="-215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512888" indent="-215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944688" indent="-215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401888" indent="-215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859088" indent="-215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316288" indent="-215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773488" indent="-215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E7B601F4-86DC-7843-A6CE-FBD41E01BD1E}" type="slidenum">
              <a:rPr lang="en-US" altLang="en-US" smtClean="0">
                <a:latin typeface="Calibri" panose="020F0502020204030204" pitchFamily="34" charset="0"/>
              </a:rPr>
              <a:pPr/>
              <a:t>8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71804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Slide Image Placeholder 1">
            <a:extLst>
              <a:ext uri="{FF2B5EF4-FFF2-40B4-BE49-F238E27FC236}">
                <a16:creationId xmlns="" xmlns:a16="http://schemas.microsoft.com/office/drawing/2014/main" id="{7F4A75BC-CA4F-5C47-9C15-5E2C82C59DB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2" name="Notes Placeholder 2">
            <a:extLst>
              <a:ext uri="{FF2B5EF4-FFF2-40B4-BE49-F238E27FC236}">
                <a16:creationId xmlns="" xmlns:a16="http://schemas.microsoft.com/office/drawing/2014/main" id="{52008067-CC7A-4045-A678-AD0AA72918F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s-ES" altLang="en-US" b="1" dirty="0">
                <a:solidFill>
                  <a:srgbClr val="393996"/>
                </a:solidFill>
              </a:rPr>
              <a:t>Animación relevante: </a:t>
            </a:r>
            <a:r>
              <a:rPr lang="es-ES" altLang="en-US" b="1" dirty="0" smtClean="0">
                <a:solidFill>
                  <a:srgbClr val="393996"/>
                </a:solidFill>
              </a:rPr>
              <a:t>Origen </a:t>
            </a:r>
            <a:r>
              <a:rPr lang="es-ES" altLang="en-US" b="1" dirty="0">
                <a:solidFill>
                  <a:srgbClr val="393996"/>
                </a:solidFill>
              </a:rPr>
              <a:t>de los </a:t>
            </a:r>
            <a:r>
              <a:rPr lang="es-ES" altLang="en-US" b="1" dirty="0" smtClean="0">
                <a:solidFill>
                  <a:srgbClr val="393996"/>
                </a:solidFill>
              </a:rPr>
              <a:t>Terremotos </a:t>
            </a:r>
            <a:r>
              <a:rPr lang="es-ES" altLang="en-US" b="1" dirty="0">
                <a:solidFill>
                  <a:srgbClr val="393996"/>
                </a:solidFill>
              </a:rPr>
              <a:t>en las </a:t>
            </a:r>
            <a:r>
              <a:rPr lang="es-ES" altLang="en-US" b="1" dirty="0" smtClean="0">
                <a:solidFill>
                  <a:srgbClr val="393996"/>
                </a:solidFill>
              </a:rPr>
              <a:t>Islas Hawaianas: </a:t>
            </a:r>
            <a:r>
              <a:rPr lang="en-US" altLang="en-US" dirty="0" smtClean="0">
                <a:hlinkClick r:id="rId3"/>
              </a:rPr>
              <a:t>https</a:t>
            </a:r>
            <a:r>
              <a:rPr lang="en-US" altLang="en-US" dirty="0">
                <a:hlinkClick r:id="rId3"/>
              </a:rPr>
              <a:t>://www.iris.edu/hq/inclass/animation/234</a:t>
            </a:r>
            <a:endParaRPr lang="en-US" altLang="en-US" dirty="0"/>
          </a:p>
          <a:p>
            <a:endParaRPr lang="en-US" altLang="en-US" b="1" dirty="0">
              <a:solidFill>
                <a:srgbClr val="393996"/>
              </a:solidFill>
            </a:endParaRPr>
          </a:p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56323" name="Slide Number Placeholder 3">
            <a:extLst>
              <a:ext uri="{FF2B5EF4-FFF2-40B4-BE49-F238E27FC236}">
                <a16:creationId xmlns="" xmlns:a16="http://schemas.microsoft.com/office/drawing/2014/main" id="{5825E29A-A1B0-1942-9731-F11FB11730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01675" indent="-26987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081088" indent="-215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512888" indent="-215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944688" indent="-215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401888" indent="-215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859088" indent="-215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316288" indent="-215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773488" indent="-215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BF986D15-E031-6241-9865-C8592D262F98}" type="slidenum">
              <a:rPr lang="en-US" altLang="en-US" smtClean="0">
                <a:latin typeface="Calibri" panose="020F0502020204030204" pitchFamily="34" charset="0"/>
              </a:rPr>
              <a:pPr/>
              <a:t>9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323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B8B9A2F-3A98-704B-A964-C77DE96E0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210B02-DE1D-8947-B91F-5D49AE3A0327}" type="datetimeFigureOut">
              <a:rPr lang="en-US" altLang="en-US"/>
              <a:pPr>
                <a:defRPr/>
              </a:pPr>
              <a:t>5/7/2018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499B872-5DC1-8441-8A4F-093599D55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D061F49-D9CA-EB46-A0A4-ADAB08DA8E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C95964-D245-6D46-8C59-ABD4A7CB1F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8943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235C51B-E291-814D-B100-4713817F7D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E05C0-86DD-3A4F-B784-2C171F526570}" type="datetimeFigureOut">
              <a:rPr lang="en-US" altLang="en-US"/>
              <a:pPr>
                <a:defRPr/>
              </a:pPr>
              <a:t>5/7/2018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47ED8AE-3FF7-F342-B42B-A3BF198AD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51D44EE-5CB6-C642-8D8C-586B65AD0D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42A5A4-DFDA-034B-B610-E63A5C4130A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2692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16CCCC5-D401-C74E-8853-6B38FC863E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387FA-EDDA-C04F-8D13-D222995D17FC}" type="datetimeFigureOut">
              <a:rPr lang="en-US" altLang="en-US"/>
              <a:pPr>
                <a:defRPr/>
              </a:pPr>
              <a:t>5/7/2018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A3986EA-7CD4-EC48-B78E-DB3DD48FA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DFA5F47-B878-2F47-BBB1-82C51E8260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0B41C-35A6-5A49-A02A-0C0E99E8A47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12824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7989EFA-3169-4D41-AFB2-E3D601C6C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C87C6F8-596F-1148-A96D-2DAE18611B71}" type="datetimeFigureOut">
              <a:rPr lang="en-US" altLang="en-US"/>
              <a:pPr>
                <a:defRPr/>
              </a:pPr>
              <a:t>5/7/2018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FB5C7A5-A505-D348-B5AB-819315090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F3DC262-DC5D-2D40-BCBF-FBB9FFC74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D569E01-ED0C-E74B-A730-56C5B0D799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73434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A6B7DC9-51DC-ED44-9168-821E90531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D698D20-E3C1-5D43-BB6F-20ABA605E103}" type="datetimeFigureOut">
              <a:rPr lang="en-US" altLang="en-US"/>
              <a:pPr>
                <a:defRPr/>
              </a:pPr>
              <a:t>5/7/2018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2FEFDF2-883E-6148-802D-BDCE7DC01B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C02617A-BE62-C940-8451-5EA01BD0D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5A409C3-1A62-A040-9F0A-F8BB19D5107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09440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4B17BF4-1887-A74D-9636-4491A281C6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51F625B-0FBE-1A48-8C9B-4F0B5CBCD036}" type="datetimeFigureOut">
              <a:rPr lang="en-US" altLang="en-US"/>
              <a:pPr>
                <a:defRPr/>
              </a:pPr>
              <a:t>5/7/2018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B3FB9F4-0D08-C04D-8449-213AB40354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037B6DD-4C4F-EB41-8245-573A38709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85038B0-5DC1-994F-9C2D-FF95DA979E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69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C08524AE-5F1B-4744-9C6D-A48F74DAA2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4686030-E4F0-0D43-8BCD-1068B0A4E818}" type="datetimeFigureOut">
              <a:rPr lang="en-US" altLang="en-US"/>
              <a:pPr>
                <a:defRPr/>
              </a:pPr>
              <a:t>5/7/2018</a:t>
            </a:fld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FFE24F7-7736-BC49-86CF-30B9257DB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22441BC-FEB5-0444-86B4-D891064AC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02F6E1B-72E6-2444-A64C-BC286F549B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891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CDC93575-AE1A-E247-840C-352DE9A1A2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8EDB95A-14AF-8242-941A-589CDA8BBF03}" type="datetimeFigureOut">
              <a:rPr lang="en-US" altLang="en-US"/>
              <a:pPr>
                <a:defRPr/>
              </a:pPr>
              <a:t>5/7/2018</a:t>
            </a:fld>
            <a:endParaRPr lang="en-US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16860B07-6D61-3547-9F73-3D10A803A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3F81E3D6-7E90-5A49-9450-B4EBE535B4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FB0B9CC-1F09-9142-8D45-C387BF61E6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93379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E03EB71F-2735-9343-B80C-AEA7B32243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DEFE22F-53ED-1D45-B8A2-B5DBC3C4E4C4}" type="datetimeFigureOut">
              <a:rPr lang="en-US" altLang="en-US"/>
              <a:pPr>
                <a:defRPr/>
              </a:pPr>
              <a:t>5/7/2018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AFE258A3-74EC-9547-BB29-BB0D93DB8D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9934B24-FC51-CA48-9680-2535DC91D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2861221-8A44-1A47-99FC-CBF21154C35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26369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68606F2B-8B3E-A849-8762-B9B35A6737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4EC67FD-AB2E-854E-8CC8-E3C5BB798B6B}" type="datetimeFigureOut">
              <a:rPr lang="en-US" altLang="en-US"/>
              <a:pPr>
                <a:defRPr/>
              </a:pPr>
              <a:t>5/7/2018</a:t>
            </a:fld>
            <a:endParaRPr lang="en-US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AB842132-D786-0643-BC31-6372A38EC5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96B74AEA-729C-E041-B4AA-68987EAB1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EA40C78-058C-2141-9C36-F98CAB7940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65412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ABE3837-8BEF-9A45-8B0B-E42DF5BA6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96EFC3B-690D-874C-87BE-622F1A19A009}" type="datetimeFigureOut">
              <a:rPr lang="en-US" altLang="en-US"/>
              <a:pPr>
                <a:defRPr/>
              </a:pPr>
              <a:t>5/7/2018</a:t>
            </a:fld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381CF5B-A334-4D44-86CD-78D921907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0AD3BFD-049E-5648-96C6-6B76F15ED8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FE99CF0-2B38-6F43-8DDA-C6A47436E5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220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50752EC-2C3D-AB49-8101-856B82EC70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8BFB2-5669-0C43-8B94-BC69F4AEB3D0}" type="datetimeFigureOut">
              <a:rPr lang="en-US" altLang="en-US"/>
              <a:pPr>
                <a:defRPr/>
              </a:pPr>
              <a:t>5/7/2018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B399BCE-D9FC-194C-ADDA-F10A12EAD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6E11767-5870-2941-A235-37F57775C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3F9D58-0B1F-6E4F-8D54-52066A64D7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87435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B57092D2-473A-4D4A-A97B-1512D8AECC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D52E30E-2BD4-ED47-8244-B83F0BFCC06E}" type="datetimeFigureOut">
              <a:rPr lang="en-US" altLang="en-US"/>
              <a:pPr>
                <a:defRPr/>
              </a:pPr>
              <a:t>5/7/2018</a:t>
            </a:fld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FD0D85E6-02CA-7E46-9C37-E883197F4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6B8A6FE-6E7D-5446-A3C8-BC1C17EA2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CF248E2-33CA-F641-8537-D477057F33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31733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8F230FC-4139-7F40-B0E2-5A5130178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9A2FDD7-5FE7-B245-B658-39E2597869CF}" type="datetimeFigureOut">
              <a:rPr lang="en-US" altLang="en-US"/>
              <a:pPr>
                <a:defRPr/>
              </a:pPr>
              <a:t>5/7/2018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30F8B71-B985-AA4D-BBEE-B723A5E08A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BFCC8AC-19BB-D841-8F5C-4D100E220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9963CCB-8A6E-4D4E-8AB6-197978B180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01983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D87B62F-F152-CA48-B981-031FCC7871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4ECC1F8-72DE-F14B-99D7-4BEEB90701AD}" type="datetimeFigureOut">
              <a:rPr lang="en-US" altLang="en-US"/>
              <a:pPr>
                <a:defRPr/>
              </a:pPr>
              <a:t>5/7/2018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C156DDD-49DD-304E-BA48-5CE8823760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EFBF7B6-7500-FE4F-9B69-AE0F8C09C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ECFF83D-39C1-344E-B1E3-5BDBA1F9D8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34410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7CAD44A-7BA7-5D40-BDC4-3F70B74F1F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F753DB88-FA13-1F4E-A164-CEA45D46E5FF}" type="datetimeFigureOut">
              <a:rPr lang="en-US" altLang="en-US"/>
              <a:pPr>
                <a:defRPr/>
              </a:pPr>
              <a:t>5/7/2018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056EE79-61CC-EC44-9EA7-7547D62D2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489175D-BE4D-434B-AE88-5B71D4ED06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06E8553E-055A-4C41-8E4B-759C2D0D12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42512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CCC1D56-9DB6-7046-8C72-C80626E2B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AE8991DC-B322-E44E-A6F0-9A93D96AE697}" type="datetimeFigureOut">
              <a:rPr lang="en-US" altLang="en-US"/>
              <a:pPr>
                <a:defRPr/>
              </a:pPr>
              <a:t>5/7/2018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D729DAF-9B92-7C42-AD7B-0DCC5D8073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232B46F-3CFA-5B4A-AEDB-A924A68EA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4DE6D013-CC79-624A-95CD-B09CA57517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268351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FC50454-77F5-8147-8414-FDAB582D52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22647E59-3E52-0E43-83B7-14AFC722A1BF}" type="datetimeFigureOut">
              <a:rPr lang="en-US" altLang="en-US"/>
              <a:pPr>
                <a:defRPr/>
              </a:pPr>
              <a:t>5/7/2018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4980C7A-6927-9148-A72B-F64318B9B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E6EEDD2-9DF1-FE47-9973-3BA7B1840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8B82C56F-516E-7443-B493-E1674E3C18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50500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A62F071-F463-B743-987D-AE3205D246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567F851A-1D75-3D4D-9409-18B6CC6CA1B7}" type="datetimeFigureOut">
              <a:rPr lang="en-US" altLang="en-US"/>
              <a:pPr>
                <a:defRPr/>
              </a:pPr>
              <a:t>5/7/2018</a:t>
            </a:fld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5A978E12-3001-4E41-9FD3-6FC4B8253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63ACF0B-19C0-274D-8C3D-04A5D3193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5229DDED-B653-D440-967A-D910E05F8FE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67172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99D0935D-3174-2A4C-8E04-9677CCEE0C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7E8F2B47-E7C4-CE4B-A01D-922B8026605C}" type="datetimeFigureOut">
              <a:rPr lang="en-US" altLang="en-US"/>
              <a:pPr>
                <a:defRPr/>
              </a:pPr>
              <a:t>5/7/2018</a:t>
            </a:fld>
            <a:endParaRPr lang="en-US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60595DB8-24E4-A140-BEF2-2D09185983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B6928DEC-AB06-EB46-A5DD-9BD0C21F3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58ABAE8F-56FF-8743-A2CD-266423FCE4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300066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F372791D-D9C8-A245-891B-974B912B9C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DDC5A48C-695A-FF44-9BEB-EE71E4C0BBFF}" type="datetimeFigureOut">
              <a:rPr lang="en-US" altLang="en-US"/>
              <a:pPr>
                <a:defRPr/>
              </a:pPr>
              <a:t>5/7/2018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C0317E33-AAFF-5B47-8F51-CF046A7CA5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4069E373-B773-2E40-B27A-22DF0213D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DC09D9B4-C592-2F4A-8F43-2A386A715C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467582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F120F8C7-A4CC-D84E-BAC6-1975F2F10E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84070CF2-C23B-F240-B95F-978DCD18E9AD}" type="datetimeFigureOut">
              <a:rPr lang="en-US" altLang="en-US"/>
              <a:pPr>
                <a:defRPr/>
              </a:pPr>
              <a:t>5/7/2018</a:t>
            </a:fld>
            <a:endParaRPr lang="en-US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AD701CBD-AA7E-3545-869E-FB9C9A1AF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37C470C-CEA8-A442-B5BB-8D32FCD01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42C4E4F2-23B8-3845-8DE0-C67DC6511A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3077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67A70F2-0D5A-9847-89E0-2E25B3873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0F9F3-6FC5-8B4D-8426-E6FAC5B80987}" type="datetimeFigureOut">
              <a:rPr lang="en-US" altLang="en-US"/>
              <a:pPr>
                <a:defRPr/>
              </a:pPr>
              <a:t>5/7/2018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3BE6DF3-AC56-BD4B-9B8B-F11F6C90B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D30FC43-0659-A048-B9D6-EAC45D6EE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8F70A-557F-C740-9B6C-C7587C99AA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859139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E4F99E51-A721-CB47-803C-F83AFDD5BD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4E9C4F9D-817A-F94D-B956-7A35FF8EDA0D}" type="datetimeFigureOut">
              <a:rPr lang="en-US" altLang="en-US"/>
              <a:pPr>
                <a:defRPr/>
              </a:pPr>
              <a:t>5/7/2018</a:t>
            </a:fld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9FDF472D-5882-4E46-B3F0-D556D11D79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E7077AE-ED01-D949-926B-1D8E1B934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B826FCDE-CBA7-8F4A-8E3B-800FE277A9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03826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D84B8AB0-0FF9-D64E-A10E-DB965B94D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C375962B-F9E8-DC45-B69D-718402E7A26F}" type="datetimeFigureOut">
              <a:rPr lang="en-US" altLang="en-US"/>
              <a:pPr>
                <a:defRPr/>
              </a:pPr>
              <a:t>5/7/2018</a:t>
            </a:fld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30138A4-724A-C44A-BD1A-2BCA16B76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ADE859B2-303E-2343-8FC9-22BF0B39B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76C517F9-1B48-0544-8D66-2186EFB0EC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228768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8EE0CAD-E1B8-8D4F-8350-2EAE1DE9E4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77592471-BAD5-A34B-A012-9BCBAE39DA9C}" type="datetimeFigureOut">
              <a:rPr lang="en-US" altLang="en-US"/>
              <a:pPr>
                <a:defRPr/>
              </a:pPr>
              <a:t>5/7/2018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294C96E-457E-AC40-B93C-B6D90622B7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C51EB15-3F45-444C-BC30-F98AF3631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A9D62795-D539-944D-B0C5-47C77E9989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608651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A66562C-7ECD-9747-B02A-39C321A9DB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82B0C7CB-7293-6242-8D16-2B3DFECD6446}" type="datetimeFigureOut">
              <a:rPr lang="en-US" altLang="en-US"/>
              <a:pPr>
                <a:defRPr/>
              </a:pPr>
              <a:t>5/7/2018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30D2DED-E75E-404E-A361-484FADD8C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ED6C521-5D7C-4C46-972F-7814BF613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00B96B58-A477-0C4E-9642-983919DAAD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2683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F2472AC8-3F65-4D42-9703-BED15BB6C7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71E2D-B245-C249-94DC-34D0FFD7F66F}" type="datetimeFigureOut">
              <a:rPr lang="en-US" altLang="en-US"/>
              <a:pPr>
                <a:defRPr/>
              </a:pPr>
              <a:t>5/7/2018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7CD04AE9-7CCA-0045-A706-F55AB7B9F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C3CD5DED-47BF-5F42-8486-EB8CB2E6C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386C5-2837-7347-A4AA-EFE1BAAEE6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45574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="" xmlns:a16="http://schemas.microsoft.com/office/drawing/2014/main" id="{655097A4-0CCF-9343-9743-568F88941D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27D50-074B-1049-85EA-EE9C59FA3570}" type="datetimeFigureOut">
              <a:rPr lang="en-US" altLang="en-US"/>
              <a:pPr>
                <a:defRPr/>
              </a:pPr>
              <a:t>5/7/2018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="" xmlns:a16="http://schemas.microsoft.com/office/drawing/2014/main" id="{559F3544-13F8-6346-9C2D-008956708C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70DEAA70-82E0-CC49-B04C-A3E68D3F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708ACB-82A4-8145-AE0E-0C29FC9B45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0298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="" xmlns:a16="http://schemas.microsoft.com/office/drawing/2014/main" id="{6112A05E-7B02-154C-AE31-595458B3D9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343684-C1A7-AA48-87EB-C50A5B4E780D}" type="datetimeFigureOut">
              <a:rPr lang="en-US" altLang="en-US"/>
              <a:pPr>
                <a:defRPr/>
              </a:pPr>
              <a:t>5/7/2018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="" xmlns:a16="http://schemas.microsoft.com/office/drawing/2014/main" id="{AEEAC63D-F935-E647-B02B-DBBD652D3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7F5093E5-6B9E-8246-8A4E-8E09D4155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E3E36-320D-6147-864C-A6F8F6B9957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17792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="" xmlns:a16="http://schemas.microsoft.com/office/drawing/2014/main" id="{B676AD91-BBC5-3845-ADE2-0BDBF4332B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6DD0F-3864-A540-BD71-8CDD5C419F88}" type="datetimeFigureOut">
              <a:rPr lang="en-US" altLang="en-US"/>
              <a:pPr>
                <a:defRPr/>
              </a:pPr>
              <a:t>5/7/2018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="" xmlns:a16="http://schemas.microsoft.com/office/drawing/2014/main" id="{C22F8138-B09B-8E43-B782-9F120869D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7A602D87-97D6-1C47-B6AD-1AE41FC20E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7BE8A-2DF6-AB4A-BB53-58D059E016E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39456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D5708104-B19B-EF47-99FA-0155CCE47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759EF-6B8D-354B-9D7A-CB463520E7B4}" type="datetimeFigureOut">
              <a:rPr lang="en-US" altLang="en-US"/>
              <a:pPr>
                <a:defRPr/>
              </a:pPr>
              <a:t>5/7/2018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8F26D501-ED0C-494F-842C-C6CC2CF0F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40D69119-0848-A64A-A9BB-6A9F992E7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68AC76-B55A-6C4F-B702-A41F45277F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9395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7F512597-FEF3-564F-BF85-059462A9CD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C3B47-2F1E-3847-A2F0-26F0EAACA193}" type="datetimeFigureOut">
              <a:rPr lang="en-US" altLang="en-US"/>
              <a:pPr>
                <a:defRPr/>
              </a:pPr>
              <a:t>5/7/2018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295D4F33-FBBE-CE40-AE14-CDB2242709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8F394229-14B0-E54C-8585-096BD8FD8C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7A7B5-DD72-3F41-88B0-3D209811E5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2458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="" xmlns:a16="http://schemas.microsoft.com/office/drawing/2014/main" id="{6D5B106C-37B4-ED4B-BE46-5D66C7AD5DD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="" xmlns:a16="http://schemas.microsoft.com/office/drawing/2014/main" id="{6D056B79-231B-AE4D-BDC0-6403962E35E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E5561BF-E9D7-604F-8A0C-106004B4E8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C7016EA-52B9-A84A-BDCF-502A68EDDBD0}" type="datetimeFigureOut">
              <a:rPr lang="en-US" altLang="en-US"/>
              <a:pPr>
                <a:defRPr/>
              </a:pPr>
              <a:t>5/7/2018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E29A684-5D4F-8849-93AF-8D840E27AC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ED0216D-550C-7447-BDA6-1948AA58DA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1D4408D6-80D8-A243-B95E-ABAEAB74E8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20" r:id="rId1"/>
    <p:sldLayoutId id="2147484521" r:id="rId2"/>
    <p:sldLayoutId id="2147484522" r:id="rId3"/>
    <p:sldLayoutId id="2147484523" r:id="rId4"/>
    <p:sldLayoutId id="2147484524" r:id="rId5"/>
    <p:sldLayoutId id="2147484525" r:id="rId6"/>
    <p:sldLayoutId id="2147484526" r:id="rId7"/>
    <p:sldLayoutId id="2147484527" r:id="rId8"/>
    <p:sldLayoutId id="2147484528" r:id="rId9"/>
    <p:sldLayoutId id="2147484529" r:id="rId10"/>
    <p:sldLayoutId id="214748453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anose="020B0600070205080204" pitchFamily="34" charset="-128"/>
          <a:cs typeface="ＭＳ Ｐゴシック" panose="020B0600070205080204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  <a:cs typeface="ＭＳ Ｐゴシック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  <a:cs typeface="ＭＳ Ｐゴシック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  <a:cs typeface="ＭＳ Ｐゴシック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  <a:cs typeface="ＭＳ Ｐゴシック" panose="020B0600070205080204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Placeholder 1">
            <a:extLst>
              <a:ext uri="{FF2B5EF4-FFF2-40B4-BE49-F238E27FC236}">
                <a16:creationId xmlns="" xmlns:a16="http://schemas.microsoft.com/office/drawing/2014/main" id="{F526A5B3-EA7C-884E-9896-800D237ECD2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3315" name="Text Placeholder 2">
            <a:extLst>
              <a:ext uri="{FF2B5EF4-FFF2-40B4-BE49-F238E27FC236}">
                <a16:creationId xmlns="" xmlns:a16="http://schemas.microsoft.com/office/drawing/2014/main" id="{9E2F6734-8DE1-D247-87A9-3D5EBD748CE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44158BE-1226-0143-B31D-BFADA25087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defTabSz="457200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F1D65EFB-16C2-6842-BBF9-5B5E45E320C7}" type="datetimeFigureOut">
              <a:rPr lang="en-US" altLang="en-US"/>
              <a:pPr>
                <a:defRPr/>
              </a:pPr>
              <a:t>5/7/2018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CC7ACA7-3E10-2B4C-AFB0-0C8EBF1A11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457200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1E2F205-CE9F-1844-8471-7AF5CE944B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defTabSz="457200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6CBD4EC1-B4E2-7941-B878-25386FF3652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31" r:id="rId1"/>
    <p:sldLayoutId id="2147484532" r:id="rId2"/>
    <p:sldLayoutId id="2147484533" r:id="rId3"/>
    <p:sldLayoutId id="2147484534" r:id="rId4"/>
    <p:sldLayoutId id="2147484535" r:id="rId5"/>
    <p:sldLayoutId id="2147484536" r:id="rId6"/>
    <p:sldLayoutId id="2147484537" r:id="rId7"/>
    <p:sldLayoutId id="2147484538" r:id="rId8"/>
    <p:sldLayoutId id="2147484539" r:id="rId9"/>
    <p:sldLayoutId id="2147484540" r:id="rId10"/>
    <p:sldLayoutId id="2147484541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anose="020B0600070205080204" pitchFamily="34" charset="-128"/>
          <a:cs typeface="ＭＳ Ｐゴシック" panose="020B0600070205080204" pitchFamily="34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  <a:cs typeface="ＭＳ Ｐゴシック" panose="020B0600070205080204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  <a:cs typeface="ＭＳ Ｐゴシック" panose="020B0600070205080204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  <a:cs typeface="ＭＳ Ｐゴシック" panose="020B0600070205080204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  <a:cs typeface="ＭＳ Ｐゴシック" panose="020B0600070205080204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Placeholder 1">
            <a:extLst>
              <a:ext uri="{FF2B5EF4-FFF2-40B4-BE49-F238E27FC236}">
                <a16:creationId xmlns="" xmlns:a16="http://schemas.microsoft.com/office/drawing/2014/main" id="{C34DA7D6-EDC1-6148-B1CF-DD2700FD4F5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5603" name="Text Placeholder 2">
            <a:extLst>
              <a:ext uri="{FF2B5EF4-FFF2-40B4-BE49-F238E27FC236}">
                <a16:creationId xmlns="" xmlns:a16="http://schemas.microsoft.com/office/drawing/2014/main" id="{04DBC2D3-642A-F446-BA9D-6EF1FD8412F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74D0C62-03D1-4F49-AB8A-5096BA8A6E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457200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defRPr>
            </a:lvl1pPr>
          </a:lstStyle>
          <a:p>
            <a:pPr>
              <a:defRPr/>
            </a:pPr>
            <a:fld id="{3E507D51-1583-2742-8AF4-9682306BF86A}" type="datetimeFigureOut">
              <a:rPr lang="en-US"/>
              <a:pPr>
                <a:defRPr/>
              </a:pPr>
              <a:t>5/7/2018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42E41A1-CB26-9E4E-8D35-9F3300343A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457200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6D780CD-7E46-564E-BE88-08F61A3537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457200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defRPr>
            </a:lvl1pPr>
          </a:lstStyle>
          <a:p>
            <a:pPr>
              <a:defRPr/>
            </a:pPr>
            <a:fld id="{5FFFE95F-5608-5B43-A2D1-8BFDBD8D6F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42" r:id="rId1"/>
    <p:sldLayoutId id="2147484543" r:id="rId2"/>
    <p:sldLayoutId id="2147484544" r:id="rId3"/>
    <p:sldLayoutId id="2147484545" r:id="rId4"/>
    <p:sldLayoutId id="2147484546" r:id="rId5"/>
    <p:sldLayoutId id="2147484547" r:id="rId6"/>
    <p:sldLayoutId id="2147484548" r:id="rId7"/>
    <p:sldLayoutId id="2147484549" r:id="rId8"/>
    <p:sldLayoutId id="2147484550" r:id="rId9"/>
    <p:sldLayoutId id="2147484551" r:id="rId10"/>
    <p:sldLayoutId id="2147484552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19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tkb@iris.edu" TargetMode="External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hyperlink" Target="http://www.iris.edu/hq/retm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hyperlink" Target="https://volcanoes.usgs.gov/observatories/hvo/hvo_earthquakes.html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4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jpe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8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2.png"/><Relationship Id="rId5" Type="http://schemas.openxmlformats.org/officeDocument/2006/relationships/hyperlink" Target="https://www.iris.edu/hq/inclass/animation/234" TargetMode="Externa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822" y="4431703"/>
            <a:ext cx="3550920" cy="229514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AD967793-0CF2-9B42-9C86-FDE75DC6BFA6}"/>
              </a:ext>
            </a:extLst>
          </p:cNvPr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3939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38914" name="Picture 8" descr="IRIS_TMlogo.png">
            <a:extLst>
              <a:ext uri="{FF2B5EF4-FFF2-40B4-BE49-F238E27FC236}">
                <a16:creationId xmlns="" xmlns:a16="http://schemas.microsoft.com/office/drawing/2014/main" id="{9A6D82FB-6334-4D4F-A90E-0B3AAF2309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76200"/>
            <a:ext cx="903287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itle 1">
            <a:extLst>
              <a:ext uri="{FF2B5EF4-FFF2-40B4-BE49-F238E27FC236}">
                <a16:creationId xmlns="" xmlns:a16="http://schemas.microsoft.com/office/drawing/2014/main" id="{48B6D3DA-1733-8748-AB54-083E0D664100}"/>
              </a:ext>
            </a:extLst>
          </p:cNvPr>
          <p:cNvSpPr txBox="1">
            <a:spLocks/>
          </p:cNvSpPr>
          <p:nvPr/>
        </p:nvSpPr>
        <p:spPr>
          <a:xfrm>
            <a:off x="1233488" y="0"/>
            <a:ext cx="7899400" cy="762000"/>
          </a:xfrm>
          <a:prstGeom prst="rect">
            <a:avLst/>
          </a:prstGeom>
        </p:spPr>
        <p:txBody>
          <a:bodyPr anchor="ctr">
            <a:normAutofit fontScale="900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VE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" charset="0"/>
                <a:ea typeface="ＭＳ Ｐゴシック" charset="-128"/>
              </a:rPr>
              <a:t/>
            </a:r>
            <a:br>
              <a:rPr lang="es-VE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" charset="0"/>
                <a:ea typeface="ＭＳ Ｐゴシック" charset="-128"/>
              </a:rPr>
            </a:br>
            <a:r>
              <a:rPr lang="es-VE" sz="2000" b="1" dirty="0" smtClean="0">
                <a:solidFill>
                  <a:srgbClr val="11488B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ＭＳ Ｐゴシック" charset="-128"/>
              </a:rPr>
              <a:t>Magnitud 6,9 ISLA GRANDE HAWÁI</a:t>
            </a:r>
            <a:endParaRPr lang="es-VE" sz="2000" b="1" dirty="0" smtClean="0">
              <a:solidFill>
                <a:srgbClr val="11488B"/>
              </a:solidFill>
              <a:latin typeface="Arial" charset="0"/>
              <a:ea typeface="ＭＳ Ｐゴシック" charset="-128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s-VE" b="1" dirty="0" smtClean="0">
                <a:solidFill>
                  <a:srgbClr val="11488B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MS PGothic" panose="020B0600070205080204" pitchFamily="34" charset="-128"/>
                <a:cs typeface="Arial" pitchFamily="34" charset="0"/>
              </a:rPr>
              <a:t>Viernes, 4 de Mayo, 2018 a las 22:32:55 UTC</a:t>
            </a:r>
            <a:endParaRPr lang="es-VE" dirty="0">
              <a:solidFill>
                <a:srgbClr val="11488B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ea typeface="ＭＳ Ｐゴシック" charset="-128"/>
            </a:endParaRPr>
          </a:p>
        </p:txBody>
      </p:sp>
      <p:pic>
        <p:nvPicPr>
          <p:cNvPr id="38916" name="Picture 4">
            <a:extLst>
              <a:ext uri="{FF2B5EF4-FFF2-40B4-BE49-F238E27FC236}">
                <a16:creationId xmlns="" xmlns:a16="http://schemas.microsoft.com/office/drawing/2014/main" id="{E23FB260-A28C-1444-B8F7-6E8189194DB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6299" y="96798"/>
            <a:ext cx="1651501" cy="1655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Picture 7">
            <a:extLst>
              <a:ext uri="{FF2B5EF4-FFF2-40B4-BE49-F238E27FC236}">
                <a16:creationId xmlns="" xmlns:a16="http://schemas.microsoft.com/office/drawing/2014/main" id="{DCC1BEDF-3E0B-9541-AEC4-D982EF6A366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8950" y="3238500"/>
            <a:ext cx="3362325" cy="348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6E045EEF-B60A-7C44-BA00-109CEC7D1D79}"/>
              </a:ext>
            </a:extLst>
          </p:cNvPr>
          <p:cNvSpPr/>
          <p:nvPr/>
        </p:nvSpPr>
        <p:spPr>
          <a:xfrm>
            <a:off x="3003550" y="5710238"/>
            <a:ext cx="990600" cy="979487"/>
          </a:xfrm>
          <a:prstGeom prst="rect">
            <a:avLst/>
          </a:pr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 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="" xmlns:a16="http://schemas.microsoft.com/office/drawing/2014/main" id="{DC453D88-1CDC-1D41-A912-6EBF0C66690F}"/>
              </a:ext>
            </a:extLst>
          </p:cNvPr>
          <p:cNvCxnSpPr/>
          <p:nvPr/>
        </p:nvCxnSpPr>
        <p:spPr>
          <a:xfrm flipH="1">
            <a:off x="3003550" y="3238500"/>
            <a:ext cx="2565400" cy="2471738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="" xmlns:a16="http://schemas.microsoft.com/office/drawing/2014/main" id="{270994CE-C4EE-8947-9EA6-22B67505312A}"/>
              </a:ext>
            </a:extLst>
          </p:cNvPr>
          <p:cNvCxnSpPr/>
          <p:nvPr/>
        </p:nvCxnSpPr>
        <p:spPr>
          <a:xfrm flipH="1" flipV="1">
            <a:off x="3994150" y="6689725"/>
            <a:ext cx="1574800" cy="3810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23" name="TextBox 26">
            <a:extLst>
              <a:ext uri="{FF2B5EF4-FFF2-40B4-BE49-F238E27FC236}">
                <a16:creationId xmlns="" xmlns:a16="http://schemas.microsoft.com/office/drawing/2014/main" id="{AF5C36E2-9E0D-AA4B-8CD2-730C686745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600" y="1160463"/>
            <a:ext cx="7126288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ES" altLang="en-US" sz="1500" dirty="0">
                <a:latin typeface="Arial" charset="0"/>
                <a:ea typeface="Arial" charset="0"/>
                <a:cs typeface="Arial" charset="0"/>
              </a:rPr>
              <a:t>Mientras la Defensa Civil lidiaba con las erupciones de dos fisuras en la subdivisión de </a:t>
            </a:r>
            <a:r>
              <a:rPr lang="es-ES" altLang="en-US" sz="1500" dirty="0" err="1">
                <a:latin typeface="Arial" charset="0"/>
                <a:ea typeface="Arial" charset="0"/>
                <a:cs typeface="Arial" charset="0"/>
              </a:rPr>
              <a:t>Leilani</a:t>
            </a:r>
            <a:r>
              <a:rPr lang="es-ES" altLang="en-US" sz="15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s-ES" altLang="en-US" sz="1500" dirty="0" err="1">
                <a:latin typeface="Arial" charset="0"/>
                <a:ea typeface="Arial" charset="0"/>
                <a:cs typeface="Arial" charset="0"/>
              </a:rPr>
              <a:t>Estates</a:t>
            </a:r>
            <a:r>
              <a:rPr lang="es-ES" altLang="en-US" sz="1500" dirty="0">
                <a:latin typeface="Arial" charset="0"/>
                <a:ea typeface="Arial" charset="0"/>
                <a:cs typeface="Arial" charset="0"/>
              </a:rPr>
              <a:t> que comenzó ayer (5/3), la Isla Grande se </a:t>
            </a:r>
            <a:r>
              <a:rPr lang="es-ES" altLang="en-US" sz="1500" dirty="0" smtClean="0">
                <a:latin typeface="Arial" charset="0"/>
                <a:ea typeface="Arial" charset="0"/>
                <a:cs typeface="Arial" charset="0"/>
              </a:rPr>
              <a:t>vio sacudida </a:t>
            </a:r>
            <a:r>
              <a:rPr lang="es-ES" altLang="en-US" sz="1500" dirty="0">
                <a:latin typeface="Arial" charset="0"/>
                <a:ea typeface="Arial" charset="0"/>
                <a:cs typeface="Arial" charset="0"/>
              </a:rPr>
              <a:t>por un sismo de magnitud 5,4 ampliamente </a:t>
            </a:r>
            <a:r>
              <a:rPr lang="es-ES" altLang="en-US" sz="1500" dirty="0" smtClean="0">
                <a:latin typeface="Arial" charset="0"/>
                <a:ea typeface="Arial" charset="0"/>
                <a:cs typeface="Arial" charset="0"/>
              </a:rPr>
              <a:t>sentido, y </a:t>
            </a:r>
            <a:r>
              <a:rPr lang="es-ES" altLang="en-US" sz="1500" dirty="0">
                <a:latin typeface="Arial" charset="0"/>
                <a:ea typeface="Arial" charset="0"/>
                <a:cs typeface="Arial" charset="0"/>
              </a:rPr>
              <a:t>que fue seguido </a:t>
            </a:r>
            <a:r>
              <a:rPr lang="es-ES" altLang="en-US" sz="1500" dirty="0" smtClean="0">
                <a:latin typeface="Arial" charset="0"/>
                <a:ea typeface="Arial" charset="0"/>
                <a:cs typeface="Arial" charset="0"/>
              </a:rPr>
              <a:t>en menos </a:t>
            </a:r>
            <a:r>
              <a:rPr lang="es-ES" altLang="en-US" sz="1500" dirty="0">
                <a:latin typeface="Arial" charset="0"/>
                <a:ea typeface="Arial" charset="0"/>
                <a:cs typeface="Arial" charset="0"/>
              </a:rPr>
              <a:t>de una hora más tarde por un terremoto M 6,9 con una profundidad de 5 </a:t>
            </a:r>
            <a:r>
              <a:rPr lang="es-ES" altLang="en-US" sz="1500" dirty="0" smtClean="0">
                <a:latin typeface="Arial" charset="0"/>
                <a:ea typeface="Arial" charset="0"/>
                <a:cs typeface="Arial" charset="0"/>
              </a:rPr>
              <a:t>km, </a:t>
            </a:r>
            <a:r>
              <a:rPr lang="es-ES" altLang="en-US" sz="1500" dirty="0">
                <a:latin typeface="Arial" charset="0"/>
                <a:ea typeface="Arial" charset="0"/>
                <a:cs typeface="Arial" charset="0"/>
              </a:rPr>
              <a:t>se sintió tan lejos como Oahu.</a:t>
            </a:r>
            <a:endParaRPr lang="en-US" altLang="en-US" sz="1500" dirty="0">
              <a:latin typeface="Arial" charset="0"/>
              <a:ea typeface="Arial" charset="0"/>
              <a:cs typeface="Arial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6670675" y="4235529"/>
            <a:ext cx="2163763" cy="1219121"/>
            <a:chOff x="6670675" y="4235529"/>
            <a:chExt cx="2163763" cy="1219121"/>
          </a:xfrm>
        </p:grpSpPr>
        <p:pic>
          <p:nvPicPr>
            <p:cNvPr id="38922" name="Picture 25">
              <a:extLst>
                <a:ext uri="{FF2B5EF4-FFF2-40B4-BE49-F238E27FC236}">
                  <a16:creationId xmlns="" xmlns:a16="http://schemas.microsoft.com/office/drawing/2014/main" id="{6B6E2DCE-8330-684A-88D5-FDD4CBBDA2B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94638" y="5248275"/>
              <a:ext cx="193675" cy="196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924" name="TextBox 1">
              <a:extLst>
                <a:ext uri="{FF2B5EF4-FFF2-40B4-BE49-F238E27FC236}">
                  <a16:creationId xmlns="" xmlns:a16="http://schemas.microsoft.com/office/drawing/2014/main" id="{EAD58B23-1A23-964D-9FDC-A36656E0EB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99438" y="4479925"/>
              <a:ext cx="63500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600">
                  <a:solidFill>
                    <a:schemeClr val="bg1"/>
                  </a:solidFill>
                  <a:latin typeface="Arial" panose="020B0604020202020204" pitchFamily="34" charset="0"/>
                </a:rPr>
                <a:t>Leilani Estates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600">
                  <a:solidFill>
                    <a:schemeClr val="bg1"/>
                  </a:solidFill>
                  <a:latin typeface="Arial" panose="020B0604020202020204" pitchFamily="34" charset="0"/>
                </a:rPr>
                <a:t>(5/3 eruptive vents)</a:t>
              </a:r>
              <a:endParaRPr lang="en-US" altLang="en-US" sz="50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8925" name="TextBox 13">
              <a:extLst>
                <a:ext uri="{FF2B5EF4-FFF2-40B4-BE49-F238E27FC236}">
                  <a16:creationId xmlns="" xmlns:a16="http://schemas.microsoft.com/office/drawing/2014/main" id="{BEEE5075-E2BD-5649-B24E-52A38FCCFB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00925" y="5024516"/>
              <a:ext cx="5429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700">
                  <a:solidFill>
                    <a:schemeClr val="bg1"/>
                  </a:solidFill>
                  <a:latin typeface="Arial" panose="020B0604020202020204" pitchFamily="34" charset="0"/>
                </a:rPr>
                <a:t>Kīlauea</a:t>
              </a:r>
              <a:endParaRPr lang="en-US" altLang="en-US" sz="50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8926" name="TextBox 15">
              <a:extLst>
                <a:ext uri="{FF2B5EF4-FFF2-40B4-BE49-F238E27FC236}">
                  <a16:creationId xmlns="" xmlns:a16="http://schemas.microsoft.com/office/drawing/2014/main" id="{E49BBF10-4D93-6140-BECE-55B10EBAED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70675" y="4924504"/>
              <a:ext cx="6334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700">
                  <a:solidFill>
                    <a:schemeClr val="bg1"/>
                  </a:solidFill>
                  <a:latin typeface="Arial" panose="020B0604020202020204" pitchFamily="34" charset="0"/>
                </a:rPr>
                <a:t>Mauna Loa</a:t>
              </a:r>
              <a:endParaRPr lang="en-US" altLang="en-US" sz="50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8927" name="TextBox 16">
              <a:extLst>
                <a:ext uri="{FF2B5EF4-FFF2-40B4-BE49-F238E27FC236}">
                  <a16:creationId xmlns="" xmlns:a16="http://schemas.microsoft.com/office/drawing/2014/main" id="{504F2A65-C9EC-D845-94F4-7B00A75CB6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54825" y="4235529"/>
              <a:ext cx="8096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700" dirty="0">
                  <a:solidFill>
                    <a:schemeClr val="bg1"/>
                  </a:solidFill>
                  <a:latin typeface="Arial" panose="020B0604020202020204" pitchFamily="34" charset="0"/>
                </a:rPr>
                <a:t>Mauna Kea</a:t>
              </a:r>
              <a:endParaRPr lang="en-US" altLang="en-US" sz="5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5" name="Straight Arrow Connector 4">
              <a:extLst>
                <a:ext uri="{FF2B5EF4-FFF2-40B4-BE49-F238E27FC236}">
                  <a16:creationId xmlns="" xmlns:a16="http://schemas.microsoft.com/office/drawing/2014/main" id="{0096AFC3-0DFA-E442-A2EB-2FC90BCBF27C}"/>
                </a:ext>
              </a:extLst>
            </p:cNvPr>
            <p:cNvCxnSpPr/>
            <p:nvPr/>
          </p:nvCxnSpPr>
          <p:spPr>
            <a:xfrm flipH="1">
              <a:off x="8199438" y="4918075"/>
              <a:ext cx="107950" cy="180975"/>
            </a:xfrm>
            <a:prstGeom prst="straightConnector1">
              <a:avLst/>
            </a:prstGeom>
            <a:ln>
              <a:solidFill>
                <a:schemeClr val="bg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929" name="TextBox 21">
              <a:extLst>
                <a:ext uri="{FF2B5EF4-FFF2-40B4-BE49-F238E27FC236}">
                  <a16:creationId xmlns="" xmlns:a16="http://schemas.microsoft.com/office/drawing/2014/main" id="{AEDC8FF5-132B-274A-8AFB-8ED459DAAD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99413" y="5254625"/>
              <a:ext cx="5429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700">
                  <a:solidFill>
                    <a:schemeClr val="bg1"/>
                  </a:solidFill>
                  <a:latin typeface="Arial" panose="020B0604020202020204" pitchFamily="34" charset="0"/>
                </a:rPr>
                <a:t>M 6.9 </a:t>
              </a:r>
              <a:endParaRPr lang="en-US" altLang="en-US" sz="50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8930" name="TextBox 23">
              <a:extLst>
                <a:ext uri="{FF2B5EF4-FFF2-40B4-BE49-F238E27FC236}">
                  <a16:creationId xmlns="" xmlns:a16="http://schemas.microsoft.com/office/drawing/2014/main" id="{FD196455-2A73-9D43-A2F6-00FC1E3D5F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03266" y="4460993"/>
              <a:ext cx="422275" cy="184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600">
                  <a:solidFill>
                    <a:schemeClr val="bg1"/>
                  </a:solidFill>
                  <a:latin typeface="Arial" panose="020B0604020202020204" pitchFamily="34" charset="0"/>
                </a:rPr>
                <a:t>Hilo</a:t>
              </a:r>
              <a:endParaRPr lang="en-US" altLang="en-US" sz="50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8931" name="TextBox 1">
            <a:extLst>
              <a:ext uri="{FF2B5EF4-FFF2-40B4-BE49-F238E27FC236}">
                <a16:creationId xmlns="" xmlns:a16="http://schemas.microsoft.com/office/drawing/2014/main" id="{040C0E76-25C5-4B4C-8E2C-67EF6E008E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9275" y="6248400"/>
            <a:ext cx="23018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600" dirty="0"/>
              <a:t>Hawaiian Island chain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55366" y="2339370"/>
            <a:ext cx="818697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500" dirty="0"/>
              <a:t>No se reportaron daños importantes y no se produjo tsunami durante el evento M 6,9. El Parque Nacional de los Volcanes de </a:t>
            </a:r>
            <a:r>
              <a:rPr lang="es-VE" sz="1500" dirty="0" smtClean="0"/>
              <a:t>Hawái </a:t>
            </a:r>
            <a:r>
              <a:rPr lang="es-VE" sz="1500" dirty="0"/>
              <a:t>cerró debido a los deslizamientos de rocas en los caminos y carreteras.</a:t>
            </a:r>
            <a:endParaRPr lang="en-US" sz="1500" dirty="0"/>
          </a:p>
        </p:txBody>
      </p:sp>
      <p:sp>
        <p:nvSpPr>
          <p:cNvPr id="24" name="TextBox 23"/>
          <p:cNvSpPr txBox="1"/>
          <p:nvPr/>
        </p:nvSpPr>
        <p:spPr>
          <a:xfrm>
            <a:off x="355366" y="3096905"/>
            <a:ext cx="497863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500" dirty="0"/>
              <a:t>Este es el terremoto más grande en Hawái desde el terremoto de 1975, M </a:t>
            </a:r>
            <a:r>
              <a:rPr lang="es-VE" sz="1500" dirty="0" smtClean="0"/>
              <a:t>7,1 en </a:t>
            </a:r>
            <a:r>
              <a:rPr lang="es-VE" sz="1500" dirty="0" err="1"/>
              <a:t>Kalapana</a:t>
            </a:r>
            <a:r>
              <a:rPr lang="es-VE" sz="1500" dirty="0"/>
              <a:t>, que generó un tsunami local que cobró dos vidas. El daño causado por el terremoto y el tsunami se estimó en un total de $ 4,1 millones en Hawái.</a:t>
            </a:r>
            <a:endParaRPr lang="en-US" altLang="en-US" sz="1500" dirty="0">
              <a:latin typeface="Arial" charset="0"/>
              <a:ea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39DD43BD-05F8-A347-A84B-5E0408A97C05}"/>
              </a:ext>
            </a:extLst>
          </p:cNvPr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3939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55299" name="Picture 8" descr="IRIS_TMlogo.png">
            <a:extLst>
              <a:ext uri="{FF2B5EF4-FFF2-40B4-BE49-F238E27FC236}">
                <a16:creationId xmlns="" xmlns:a16="http://schemas.microsoft.com/office/drawing/2014/main" id="{23962DDA-B960-4E4B-906E-2A6F5DA036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76200"/>
            <a:ext cx="903287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1848585" y="5791200"/>
            <a:ext cx="592381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s-ES" altLang="en-US" sz="1400" dirty="0"/>
              <a:t>Visualización del movimiento terrestre para el terremoto M 6,9 en Hawái cuando los sensores en los estados continentales recibieron las señales sísmicas.</a:t>
            </a:r>
            <a:endParaRPr lang="en-US" altLang="en-US" sz="1400" dirty="0"/>
          </a:p>
        </p:txBody>
      </p:sp>
      <p:pic>
        <p:nvPicPr>
          <p:cNvPr id="2" name="GMV_TA_ZExp_2018_05_04_223255A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057400" y="1413669"/>
            <a:ext cx="5019040" cy="39624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="" xmlns:a16="http://schemas.microsoft.com/office/drawing/2014/main" id="{48B6D3DA-1733-8748-AB54-083E0D664100}"/>
              </a:ext>
            </a:extLst>
          </p:cNvPr>
          <p:cNvSpPr txBox="1">
            <a:spLocks/>
          </p:cNvSpPr>
          <p:nvPr/>
        </p:nvSpPr>
        <p:spPr>
          <a:xfrm>
            <a:off x="1233488" y="0"/>
            <a:ext cx="7899400" cy="762000"/>
          </a:xfrm>
          <a:prstGeom prst="rect">
            <a:avLst/>
          </a:prstGeom>
        </p:spPr>
        <p:txBody>
          <a:bodyPr anchor="ctr">
            <a:normAutofit fontScale="900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VE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" charset="0"/>
                <a:ea typeface="ＭＳ Ｐゴシック" charset="-128"/>
              </a:rPr>
              <a:t/>
            </a:r>
            <a:br>
              <a:rPr lang="es-VE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" charset="0"/>
                <a:ea typeface="ＭＳ Ｐゴシック" charset="-128"/>
              </a:rPr>
            </a:br>
            <a:r>
              <a:rPr lang="es-VE" sz="2000" b="1" dirty="0" smtClean="0">
                <a:solidFill>
                  <a:srgbClr val="11488B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ＭＳ Ｐゴシック" charset="-128"/>
              </a:rPr>
              <a:t>Magnitud 6,9 ISLA GRANDE HAWÁI</a:t>
            </a:r>
            <a:endParaRPr lang="es-VE" sz="2000" b="1" dirty="0" smtClean="0">
              <a:solidFill>
                <a:srgbClr val="11488B"/>
              </a:solidFill>
              <a:latin typeface="Arial" charset="0"/>
              <a:ea typeface="ＭＳ Ｐゴシック" charset="-128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s-VE" b="1" dirty="0" smtClean="0">
                <a:solidFill>
                  <a:srgbClr val="11488B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MS PGothic" panose="020B0600070205080204" pitchFamily="34" charset="-128"/>
                <a:cs typeface="Arial" pitchFamily="34" charset="0"/>
              </a:rPr>
              <a:t>Viernes, 4 de Mayo, 2018 a las 22:32:55 UTC</a:t>
            </a:r>
            <a:endParaRPr lang="es-VE" dirty="0">
              <a:solidFill>
                <a:srgbClr val="11488B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16608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>
            <a:extLst>
              <a:ext uri="{FF2B5EF4-FFF2-40B4-BE49-F238E27FC236}">
                <a16:creationId xmlns="" xmlns:a16="http://schemas.microsoft.com/office/drawing/2014/main" id="{D30FDC2C-B83D-C94C-878D-1A1237EDBA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81" r="504"/>
          <a:stretch>
            <a:fillRect/>
          </a:stretch>
        </p:blipFill>
        <p:spPr bwMode="auto">
          <a:xfrm>
            <a:off x="304800" y="1492250"/>
            <a:ext cx="8493125" cy="521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24D10EAF-501F-7B4F-874B-419224D9D255}"/>
              </a:ext>
            </a:extLst>
          </p:cNvPr>
          <p:cNvSpPr/>
          <p:nvPr/>
        </p:nvSpPr>
        <p:spPr>
          <a:xfrm>
            <a:off x="6521450" y="5616575"/>
            <a:ext cx="2317750" cy="6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ECF946C1-0668-404B-A709-1312D674B1C6}"/>
              </a:ext>
            </a:extLst>
          </p:cNvPr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3939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57346" name="Picture 8" descr="IRIS_TMlogo.png">
            <a:extLst>
              <a:ext uri="{FF2B5EF4-FFF2-40B4-BE49-F238E27FC236}">
                <a16:creationId xmlns="" xmlns:a16="http://schemas.microsoft.com/office/drawing/2014/main" id="{B9D1A780-A5CE-CB47-9B19-0FAE13109B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76200"/>
            <a:ext cx="903287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65619290-5634-3E4A-B902-0D5C048BFDB0}"/>
              </a:ext>
            </a:extLst>
          </p:cNvPr>
          <p:cNvSpPr/>
          <p:nvPr/>
        </p:nvSpPr>
        <p:spPr>
          <a:xfrm>
            <a:off x="6391856" y="5475288"/>
            <a:ext cx="2317750" cy="6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7350" name="TextBox 4">
            <a:extLst>
              <a:ext uri="{FF2B5EF4-FFF2-40B4-BE49-F238E27FC236}">
                <a16:creationId xmlns="" xmlns:a16="http://schemas.microsoft.com/office/drawing/2014/main" id="{ECBE574C-3838-2F4E-B9D1-D393322533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7325" y="3362325"/>
            <a:ext cx="6705600" cy="73866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n-US" sz="1400" dirty="0">
                <a:solidFill>
                  <a:srgbClr val="000000"/>
                </a:solidFill>
                <a:latin typeface="Arial" panose="020B0604020202020204" pitchFamily="34" charset="0"/>
              </a:rPr>
              <a:t>Después del terremoto, las ondas de compresión P se tomaron 7 minutos y 15 segundos en viajaran una trayectoria curva a través del manto hasta Bend, Oregón.</a:t>
            </a:r>
            <a:endParaRPr lang="es-ES" altLang="en-US" sz="14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7351" name="TextBox 7">
            <a:extLst>
              <a:ext uri="{FF2B5EF4-FFF2-40B4-BE49-F238E27FC236}">
                <a16:creationId xmlns="" xmlns:a16="http://schemas.microsoft.com/office/drawing/2014/main" id="{0B7552CF-36C6-8A41-A8DD-605D1C3673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890588"/>
            <a:ext cx="6332538" cy="73866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n-US" sz="1400" dirty="0">
                <a:solidFill>
                  <a:srgbClr val="000000"/>
                </a:solidFill>
                <a:latin typeface="Arial" panose="020B0604020202020204" pitchFamily="34" charset="0"/>
              </a:rPr>
              <a:t>El registro del terremoto en Bend, Oregón (BNOR) es ilustrado en la parte inferior. Bend se encuentra a 4152 km (2580 millas, 37,4°) de la ubicación del terremoto. </a:t>
            </a:r>
            <a:endParaRPr lang="es-ES" altLang="en-US" sz="14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7352" name="TextBox 6">
            <a:extLst>
              <a:ext uri="{FF2B5EF4-FFF2-40B4-BE49-F238E27FC236}">
                <a16:creationId xmlns="" xmlns:a16="http://schemas.microsoft.com/office/drawing/2014/main" id="{EDC4801B-7D8E-2446-9B93-3F352D69F3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2725" y="4867275"/>
            <a:ext cx="6781800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s-ES" altLang="en-US" sz="1400" dirty="0">
                <a:solidFill>
                  <a:srgbClr val="000000"/>
                </a:solidFill>
                <a:latin typeface="Arial" panose="020B0604020202020204" pitchFamily="34" charset="0"/>
              </a:rPr>
              <a:t>Las ondas superficiales recorrieron  4152 km (2580 millas) a lo largo del perímetro de la Tierra desde el terremoto hasta la estación de registro. La onda superficial comenzó a llegar a Bend unos 20 minutos después del terremoto ocurrido en Hawái.</a:t>
            </a:r>
            <a:endParaRPr lang="es-ES" altLang="en-US" sz="14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7353" name="TextBox 9">
            <a:extLst>
              <a:ext uri="{FF2B5EF4-FFF2-40B4-BE49-F238E27FC236}">
                <a16:creationId xmlns="" xmlns:a16="http://schemas.microsoft.com/office/drawing/2014/main" id="{7C56B100-32F3-7440-93E5-AB900CA391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5400" y="4083050"/>
            <a:ext cx="7086600" cy="5222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n-US" sz="1400" dirty="0">
                <a:solidFill>
                  <a:srgbClr val="000000"/>
                </a:solidFill>
                <a:latin typeface="Arial" panose="020B0604020202020204" pitchFamily="34" charset="0"/>
              </a:rPr>
              <a:t>Debido al mecanismo de fallas de este terremoto y la dirección y distancia del sismómetro desde terremoto, se registró muy poca energía de la onda S en Bend.</a:t>
            </a:r>
            <a:endParaRPr lang="en-US" altLang="en-US" sz="14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7354" name="TextBox 4">
            <a:extLst>
              <a:ext uri="{FF2B5EF4-FFF2-40B4-BE49-F238E27FC236}">
                <a16:creationId xmlns="" xmlns:a16="http://schemas.microsoft.com/office/drawing/2014/main" id="{4C540406-8B91-F946-BD0A-4E9DF03CD0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8538" y="1989138"/>
            <a:ext cx="376237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0000"/>
                </a:solidFill>
                <a:latin typeface="Arial" panose="020B0604020202020204" pitchFamily="34" charset="0"/>
              </a:rPr>
              <a:t>P</a:t>
            </a:r>
          </a:p>
        </p:txBody>
      </p:sp>
      <p:sp>
        <p:nvSpPr>
          <p:cNvPr id="57355" name="TextBox 11">
            <a:extLst>
              <a:ext uri="{FF2B5EF4-FFF2-40B4-BE49-F238E27FC236}">
                <a16:creationId xmlns="" xmlns:a16="http://schemas.microsoft.com/office/drawing/2014/main" id="{AAC685AD-4B84-D449-A526-F859239FEF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0613" y="2009775"/>
            <a:ext cx="338137" cy="3698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0000"/>
                </a:solidFill>
                <a:latin typeface="Arial" panose="020B0604020202020204" pitchFamily="34" charset="0"/>
              </a:rPr>
              <a:t>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F0FAE98D-964A-F746-9101-3BAE77028744}"/>
              </a:ext>
            </a:extLst>
          </p:cNvPr>
          <p:cNvSpPr txBox="1"/>
          <p:nvPr/>
        </p:nvSpPr>
        <p:spPr>
          <a:xfrm>
            <a:off x="5076824" y="1484313"/>
            <a:ext cx="2847975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s-VE" spc="200" dirty="0">
                <a:solidFill>
                  <a:prstClr val="black"/>
                </a:solidFill>
                <a:ea typeface="MS PGothic" charset="-128"/>
                <a:cs typeface="Arial" panose="020B0604020202020204" pitchFamily="34" charset="0"/>
              </a:rPr>
              <a:t>Ondas Superficiales</a:t>
            </a:r>
            <a:endParaRPr lang="es-VE" spc="200" dirty="0">
              <a:solidFill>
                <a:prstClr val="black"/>
              </a:solidFill>
              <a:ea typeface="MS PGothic" charset="-128"/>
              <a:cs typeface="Arial" panose="020B0604020202020204" pitchFamily="34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="" xmlns:a16="http://schemas.microsoft.com/office/drawing/2014/main" id="{48B6D3DA-1733-8748-AB54-083E0D664100}"/>
              </a:ext>
            </a:extLst>
          </p:cNvPr>
          <p:cNvSpPr txBox="1">
            <a:spLocks/>
          </p:cNvSpPr>
          <p:nvPr/>
        </p:nvSpPr>
        <p:spPr>
          <a:xfrm>
            <a:off x="1233488" y="0"/>
            <a:ext cx="7899400" cy="762000"/>
          </a:xfrm>
          <a:prstGeom prst="rect">
            <a:avLst/>
          </a:prstGeom>
        </p:spPr>
        <p:txBody>
          <a:bodyPr anchor="ctr">
            <a:normAutofit fontScale="900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VE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" charset="0"/>
                <a:ea typeface="ＭＳ Ｐゴシック" charset="-128"/>
              </a:rPr>
              <a:t/>
            </a:r>
            <a:br>
              <a:rPr lang="es-VE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" charset="0"/>
                <a:ea typeface="ＭＳ Ｐゴシック" charset="-128"/>
              </a:rPr>
            </a:br>
            <a:r>
              <a:rPr lang="es-VE" sz="2000" b="1" dirty="0" smtClean="0">
                <a:solidFill>
                  <a:srgbClr val="11488B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ＭＳ Ｐゴシック" charset="-128"/>
              </a:rPr>
              <a:t>Magnitud 6,9 ISLA GRANDE HAWÁI</a:t>
            </a:r>
            <a:endParaRPr lang="es-VE" sz="2000" b="1" dirty="0" smtClean="0">
              <a:solidFill>
                <a:srgbClr val="11488B"/>
              </a:solidFill>
              <a:latin typeface="Arial" charset="0"/>
              <a:ea typeface="ＭＳ Ｐゴシック" charset="-128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s-VE" b="1" dirty="0" smtClean="0">
                <a:solidFill>
                  <a:srgbClr val="11488B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MS PGothic" panose="020B0600070205080204" pitchFamily="34" charset="-128"/>
                <a:cs typeface="Arial" pitchFamily="34" charset="0"/>
              </a:rPr>
              <a:t>Viernes, 4 de Mayo, 2018 a las 22:32:55 UTC</a:t>
            </a:r>
            <a:endParaRPr lang="es-VE" dirty="0">
              <a:solidFill>
                <a:srgbClr val="11488B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451877C-316B-6C4E-9235-5A75B0479FB2}"/>
              </a:ext>
            </a:extLst>
          </p:cNvPr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3939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59394" name="TextBox 9">
            <a:extLst>
              <a:ext uri="{FF2B5EF4-FFF2-40B4-BE49-F238E27FC236}">
                <a16:creationId xmlns="" xmlns:a16="http://schemas.microsoft.com/office/drawing/2014/main" id="{E4024EA3-34B6-3E4A-915C-1FC1226210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773113"/>
            <a:ext cx="7859712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VE" altLang="en-US" sz="1800" b="1" dirty="0">
                <a:solidFill>
                  <a:srgbClr val="393996"/>
                </a:solidFill>
                <a:latin typeface="Arial" panose="020B0604020202020204" pitchFamily="34" charset="0"/>
              </a:rPr>
              <a:t>Momentos de Enseñanzas son un servicio de</a:t>
            </a:r>
            <a:endParaRPr lang="es-VE" altLang="en-US" sz="1800" dirty="0"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 dirty="0"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Arial" panose="020B0604020202020204" pitchFamily="34" charset="0"/>
              </a:rPr>
              <a:t>The Incorporated Research Institutions for Seismology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Arial" panose="020B0604020202020204" pitchFamily="34" charset="0"/>
              </a:rPr>
              <a:t> </a:t>
            </a:r>
            <a:r>
              <a:rPr lang="es-VE" altLang="en-US" sz="1800" dirty="0">
                <a:latin typeface="Arial" panose="020B0604020202020204" pitchFamily="34" charset="0"/>
              </a:rPr>
              <a:t>Educación &amp; Alcance Público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VE" altLang="en-US" sz="1800" dirty="0">
                <a:latin typeface="Arial" panose="020B0604020202020204" pitchFamily="34" charset="0"/>
              </a:rPr>
              <a:t>y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VE" altLang="en-US" sz="1800" dirty="0">
                <a:latin typeface="Arial" panose="020B0604020202020204" pitchFamily="34" charset="0"/>
              </a:rPr>
              <a:t>La Universidad de Portland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 dirty="0"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 dirty="0"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 dirty="0"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VE" altLang="en-US" sz="1800" dirty="0">
                <a:latin typeface="Arial" panose="020B0604020202020204" pitchFamily="34" charset="0"/>
              </a:rPr>
              <a:t>Por favor enviar comentarios a </a:t>
            </a:r>
            <a:r>
              <a:rPr lang="es-VE" altLang="en-US" sz="1800" dirty="0">
                <a:latin typeface="Arial" panose="020B0604020202020204" pitchFamily="34" charset="0"/>
                <a:hlinkClick r:id="rId3"/>
              </a:rPr>
              <a:t>tkb@iris.edu</a:t>
            </a:r>
            <a:endParaRPr lang="es-VE" altLang="en-US" sz="1800" dirty="0"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s-VE" altLang="en-US" sz="1800" dirty="0"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es-VE" altLang="en-US" sz="1800" dirty="0">
                <a:latin typeface="Arial" panose="020B0604020202020204" pitchFamily="34" charset="0"/>
              </a:rPr>
              <a:t>Para recibir notificaciones automáticas de nuevos Momentos de enseñanzas suscribirse en </a:t>
            </a:r>
            <a:r>
              <a:rPr lang="es-VE" altLang="en-US" sz="1800" dirty="0">
                <a:latin typeface="Arial" panose="020B0604020202020204" pitchFamily="34" charset="0"/>
                <a:hlinkClick r:id="rId4"/>
              </a:rPr>
              <a:t>www.iris.edu/hq/retm</a:t>
            </a:r>
            <a:endParaRPr lang="es-VE" altLang="en-US" sz="1800" dirty="0"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en-US" sz="1800" dirty="0">
              <a:latin typeface="Arial" panose="020B0604020202020204" pitchFamily="34" charset="0"/>
            </a:endParaRPr>
          </a:p>
        </p:txBody>
      </p:sp>
      <p:pic>
        <p:nvPicPr>
          <p:cNvPr id="59395" name="Picture 1">
            <a:extLst>
              <a:ext uri="{FF2B5EF4-FFF2-40B4-BE49-F238E27FC236}">
                <a16:creationId xmlns="" xmlns:a16="http://schemas.microsoft.com/office/drawing/2014/main" id="{F4019DC9-3DBE-2947-BEAB-8D75B3F0D3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5262563"/>
            <a:ext cx="2413000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6" name="Picture 1">
            <a:extLst>
              <a:ext uri="{FF2B5EF4-FFF2-40B4-BE49-F238E27FC236}">
                <a16:creationId xmlns="" xmlns:a16="http://schemas.microsoft.com/office/drawing/2014/main" id="{4E08BFEC-9C8A-5E42-8DE0-3A009DC8196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13" y="5337175"/>
            <a:ext cx="1200150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7" name="TextBox 1">
            <a:extLst>
              <a:ext uri="{FF2B5EF4-FFF2-40B4-BE49-F238E27FC236}">
                <a16:creationId xmlns="" xmlns:a16="http://schemas.microsoft.com/office/drawing/2014/main" id="{B2A6D7CD-2ACE-A94D-A468-747765F1B3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0263" y="6462713"/>
            <a:ext cx="2511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400">
                <a:solidFill>
                  <a:srgbClr val="2144AB"/>
                </a:solidFill>
                <a:latin typeface="Arial" panose="020B0604020202020204" pitchFamily="34" charset="0"/>
              </a:rPr>
              <a:t>www.iris.edu/earthquake</a:t>
            </a:r>
          </a:p>
        </p:txBody>
      </p:sp>
      <p:pic>
        <p:nvPicPr>
          <p:cNvPr id="59398" name="Picture 4">
            <a:extLst>
              <a:ext uri="{FF2B5EF4-FFF2-40B4-BE49-F238E27FC236}">
                <a16:creationId xmlns="" xmlns:a16="http://schemas.microsoft.com/office/drawing/2014/main" id="{313F3E3D-4EE0-0C49-B17E-54F964A1E96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1413" y="4997450"/>
            <a:ext cx="1887537" cy="146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C1141E0C-7076-DB42-AD05-FE5256111AD5}"/>
              </a:ext>
            </a:extLst>
          </p:cNvPr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3939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62" name="Picture 12" descr="scale.jpg">
            <a:extLst>
              <a:ext uri="{FF2B5EF4-FFF2-40B4-BE49-F238E27FC236}">
                <a16:creationId xmlns="" xmlns:a16="http://schemas.microsoft.com/office/drawing/2014/main" id="{0DB42CAE-FB14-3D42-98C4-98E04D79A7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070350"/>
            <a:ext cx="2127250" cy="231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5" name="TextBox 15">
            <a:extLst>
              <a:ext uri="{FF2B5EF4-FFF2-40B4-BE49-F238E27FC236}">
                <a16:creationId xmlns="" xmlns:a16="http://schemas.microsoft.com/office/drawing/2014/main" id="{F26333A6-FD50-B440-AC7E-05AD1E2082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45284" y="5537817"/>
            <a:ext cx="4876800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n-US" sz="1300" i="1" dirty="0">
                <a:latin typeface="Arial" panose="020B0604020202020204" pitchFamily="34" charset="0"/>
              </a:rPr>
              <a:t>USGS Intensidad de Movimiento Estimada del Terremoto </a:t>
            </a:r>
            <a:r>
              <a:rPr lang="es-ES" altLang="en-US" sz="1300" i="1" dirty="0" smtClean="0">
                <a:latin typeface="Arial" panose="020B0604020202020204" pitchFamily="34" charset="0"/>
              </a:rPr>
              <a:t>M 6,9</a:t>
            </a:r>
            <a:endParaRPr lang="es-ES" altLang="en-US" sz="1300" i="1" dirty="0">
              <a:latin typeface="Arial" panose="020B0604020202020204" pitchFamily="34" charset="0"/>
            </a:endParaRPr>
          </a:p>
        </p:txBody>
      </p:sp>
      <p:sp>
        <p:nvSpPr>
          <p:cNvPr id="40966" name="TextBox 15">
            <a:extLst>
              <a:ext uri="{FF2B5EF4-FFF2-40B4-BE49-F238E27FC236}">
                <a16:creationId xmlns="" xmlns:a16="http://schemas.microsoft.com/office/drawing/2014/main" id="{341B2538-0B1A-274F-9CC6-E75793E410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724" y="1169988"/>
            <a:ext cx="3825876" cy="2339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n-US" sz="1600" dirty="0">
                <a:latin typeface="Arial" panose="020B0604020202020204" pitchFamily="34" charset="0"/>
              </a:rPr>
              <a:t>La modificación de la escala de intensidad de  </a:t>
            </a:r>
            <a:r>
              <a:rPr lang="es-ES" altLang="en-US" sz="1600" dirty="0" err="1">
                <a:latin typeface="Arial" panose="020B0604020202020204" pitchFamily="34" charset="0"/>
              </a:rPr>
              <a:t>Marcelli</a:t>
            </a:r>
            <a:r>
              <a:rPr lang="es-ES" altLang="en-US" sz="1600" dirty="0">
                <a:latin typeface="Arial" panose="020B0604020202020204" pitchFamily="34" charset="0"/>
              </a:rPr>
              <a:t> es una escala de doce niveles, numeradas del  I al XII, que indica la severidad de los movimientos telúricos.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n-US" sz="1600" dirty="0">
                <a:latin typeface="Arial" panose="020B0604020202020204" pitchFamily="34" charset="0"/>
              </a:rPr>
              <a:t>Los que estuvieron más cerca del terremoto experimentaron temblores muy fuertes.</a:t>
            </a:r>
            <a:r>
              <a:rPr lang="en-US" altLang="en-US" sz="1800" dirty="0" smtClean="0">
                <a:latin typeface="Arial" panose="020B0604020202020204" pitchFamily="34" charset="0"/>
              </a:rPr>
              <a:t> </a:t>
            </a:r>
            <a:endParaRPr lang="en-US" altLang="en-US" sz="1800" dirty="0">
              <a:latin typeface="Arial" panose="020B0604020202020204" pitchFamily="34" charset="0"/>
            </a:endParaRPr>
          </a:p>
        </p:txBody>
      </p:sp>
      <p:pic>
        <p:nvPicPr>
          <p:cNvPr id="40967" name="Picture 8" descr="IRIS_TMlogo.png">
            <a:extLst>
              <a:ext uri="{FF2B5EF4-FFF2-40B4-BE49-F238E27FC236}">
                <a16:creationId xmlns="" xmlns:a16="http://schemas.microsoft.com/office/drawing/2014/main" id="{C41E2B7E-A518-404B-B4F4-37E4E27BE3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76200"/>
            <a:ext cx="903287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6B68C5BC-84EE-4A88-983E-BC1B4F3192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2117" y="1169988"/>
            <a:ext cx="5426385" cy="4367829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="" xmlns:a16="http://schemas.microsoft.com/office/drawing/2014/main" id="{48B6D3DA-1733-8748-AB54-083E0D664100}"/>
              </a:ext>
            </a:extLst>
          </p:cNvPr>
          <p:cNvSpPr txBox="1">
            <a:spLocks/>
          </p:cNvSpPr>
          <p:nvPr/>
        </p:nvSpPr>
        <p:spPr>
          <a:xfrm>
            <a:off x="1233488" y="0"/>
            <a:ext cx="7899400" cy="762000"/>
          </a:xfrm>
          <a:prstGeom prst="rect">
            <a:avLst/>
          </a:prstGeom>
        </p:spPr>
        <p:txBody>
          <a:bodyPr anchor="ctr">
            <a:normAutofit fontScale="900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VE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" charset="0"/>
                <a:ea typeface="ＭＳ Ｐゴシック" charset="-128"/>
              </a:rPr>
              <a:t/>
            </a:r>
            <a:br>
              <a:rPr lang="es-VE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" charset="0"/>
                <a:ea typeface="ＭＳ Ｐゴシック" charset="-128"/>
              </a:rPr>
            </a:br>
            <a:r>
              <a:rPr lang="es-VE" sz="2000" b="1" dirty="0" smtClean="0">
                <a:solidFill>
                  <a:srgbClr val="11488B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ＭＳ Ｐゴシック" charset="-128"/>
              </a:rPr>
              <a:t>Magnitud 6,9 ISLA GRANDE HAWÁI</a:t>
            </a:r>
            <a:endParaRPr lang="es-VE" sz="2000" b="1" dirty="0" smtClean="0">
              <a:solidFill>
                <a:srgbClr val="11488B"/>
              </a:solidFill>
              <a:latin typeface="Arial" charset="0"/>
              <a:ea typeface="ＭＳ Ｐゴシック" charset="-128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s-VE" b="1" dirty="0" smtClean="0">
                <a:solidFill>
                  <a:srgbClr val="11488B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MS PGothic" panose="020B0600070205080204" pitchFamily="34" charset="-128"/>
                <a:cs typeface="Arial" pitchFamily="34" charset="0"/>
              </a:rPr>
              <a:t>Viernes, 4 de Mayo, 2018 a las 22:32:55 UTC</a:t>
            </a:r>
            <a:endParaRPr lang="es-VE" dirty="0">
              <a:solidFill>
                <a:srgbClr val="11488B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ea typeface="ＭＳ Ｐゴシック" charset="-128"/>
            </a:endParaRPr>
          </a:p>
        </p:txBody>
      </p:sp>
      <p:sp>
        <p:nvSpPr>
          <p:cNvPr id="14" name="TextBox 15"/>
          <p:cNvSpPr txBox="1">
            <a:spLocks noChangeArrowheads="1"/>
          </p:cNvSpPr>
          <p:nvPr/>
        </p:nvSpPr>
        <p:spPr bwMode="auto">
          <a:xfrm>
            <a:off x="152400" y="6550025"/>
            <a:ext cx="48006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VE" altLang="en-US" sz="1200" i="1">
                <a:latin typeface="Arial" panose="020B0604020202020204" pitchFamily="34" charset="0"/>
              </a:rPr>
              <a:t>Imagen Cortesía del Servicio Geológico de los EE.UU.</a:t>
            </a:r>
          </a:p>
        </p:txBody>
      </p:sp>
      <p:sp>
        <p:nvSpPr>
          <p:cNvPr id="15" name="TextBox 13"/>
          <p:cNvSpPr txBox="1">
            <a:spLocks noChangeArrowheads="1"/>
          </p:cNvSpPr>
          <p:nvPr/>
        </p:nvSpPr>
        <p:spPr bwMode="auto">
          <a:xfrm>
            <a:off x="271463" y="3686175"/>
            <a:ext cx="30051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VE" altLang="en-US" sz="1200" b="1" dirty="0">
                <a:latin typeface="Arial" panose="020B0604020202020204" pitchFamily="34" charset="0"/>
              </a:rPr>
              <a:t>Intensidad de Mercalli modificada</a:t>
            </a:r>
          </a:p>
        </p:txBody>
      </p:sp>
      <p:sp>
        <p:nvSpPr>
          <p:cNvPr id="16" name="TextBox 14"/>
          <p:cNvSpPr txBox="1">
            <a:spLocks noChangeArrowheads="1"/>
          </p:cNvSpPr>
          <p:nvPr/>
        </p:nvSpPr>
        <p:spPr bwMode="auto">
          <a:xfrm>
            <a:off x="2576513" y="3527425"/>
            <a:ext cx="1538287" cy="294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VE" altLang="en-US" sz="1400" b="1">
                <a:latin typeface="Arial" panose="020B0604020202020204" pitchFamily="34" charset="0"/>
              </a:rPr>
              <a:t>Percibida </a:t>
            </a:r>
          </a:p>
          <a:p>
            <a:pPr algn="ctr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es-VE" altLang="en-US" sz="1400" b="1">
                <a:latin typeface="Arial" panose="020B0604020202020204" pitchFamily="34" charset="0"/>
              </a:rPr>
              <a:t> Temblor</a:t>
            </a:r>
          </a:p>
          <a:p>
            <a:pPr algn="ctr" eaLnBrk="1" hangingPunct="1">
              <a:spcBef>
                <a:spcPct val="0"/>
              </a:spcBef>
              <a:spcAft>
                <a:spcPts val="400"/>
              </a:spcAft>
              <a:buFontTx/>
              <a:buNone/>
            </a:pPr>
            <a:r>
              <a:rPr lang="es-VE" altLang="en-US" sz="1400" b="1">
                <a:solidFill>
                  <a:srgbClr val="C00000"/>
                </a:solidFill>
                <a:latin typeface="Arial" panose="020B0604020202020204" pitchFamily="34" charset="0"/>
              </a:rPr>
              <a:t>Extremo </a:t>
            </a:r>
          </a:p>
          <a:p>
            <a:pPr algn="ctr" eaLnBrk="1" hangingPunct="1">
              <a:spcBef>
                <a:spcPct val="0"/>
              </a:spcBef>
              <a:spcAft>
                <a:spcPts val="400"/>
              </a:spcAft>
              <a:buFontTx/>
              <a:buNone/>
            </a:pPr>
            <a:r>
              <a:rPr lang="es-VE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Violento</a:t>
            </a:r>
          </a:p>
          <a:p>
            <a:pPr algn="ctr" eaLnBrk="1" hangingPunct="1">
              <a:spcBef>
                <a:spcPct val="0"/>
              </a:spcBef>
              <a:spcAft>
                <a:spcPts val="400"/>
              </a:spcAft>
              <a:buFontTx/>
              <a:buNone/>
            </a:pPr>
            <a:r>
              <a:rPr lang="es-VE" altLang="en-US" sz="1400" b="1">
                <a:solidFill>
                  <a:srgbClr val="FFC000"/>
                </a:solidFill>
                <a:latin typeface="Arial" panose="020B0604020202020204" pitchFamily="34" charset="0"/>
              </a:rPr>
              <a:t>Severo</a:t>
            </a:r>
          </a:p>
          <a:p>
            <a:pPr algn="ctr" eaLnBrk="1" hangingPunct="1">
              <a:spcBef>
                <a:spcPct val="0"/>
              </a:spcBef>
              <a:spcAft>
                <a:spcPts val="400"/>
              </a:spcAft>
              <a:buFontTx/>
              <a:buNone/>
            </a:pPr>
            <a:r>
              <a:rPr lang="es-VE" altLang="en-US" sz="1400" b="1">
                <a:solidFill>
                  <a:srgbClr val="FFC000"/>
                </a:solidFill>
                <a:latin typeface="Arial" panose="020B0604020202020204" pitchFamily="34" charset="0"/>
              </a:rPr>
              <a:t>Muy Fuerte</a:t>
            </a:r>
          </a:p>
          <a:p>
            <a:pPr algn="ctr" eaLnBrk="1" hangingPunct="1">
              <a:spcBef>
                <a:spcPct val="0"/>
              </a:spcBef>
              <a:spcAft>
                <a:spcPts val="400"/>
              </a:spcAft>
              <a:buFontTx/>
              <a:buNone/>
            </a:pPr>
            <a:r>
              <a:rPr lang="es-VE" altLang="en-US" sz="1400" b="1">
                <a:solidFill>
                  <a:srgbClr val="FFFF00"/>
                </a:solidFill>
                <a:latin typeface="Arial" panose="020B0604020202020204" pitchFamily="34" charset="0"/>
              </a:rPr>
              <a:t>Fuerte</a:t>
            </a:r>
          </a:p>
          <a:p>
            <a:pPr algn="ctr" eaLnBrk="1" hangingPunct="1">
              <a:spcBef>
                <a:spcPct val="0"/>
              </a:spcBef>
              <a:spcAft>
                <a:spcPts val="400"/>
              </a:spcAft>
              <a:buFontTx/>
              <a:buNone/>
            </a:pPr>
            <a:r>
              <a:rPr lang="es-VE" altLang="en-US" sz="1400">
                <a:latin typeface="Arial" panose="020B0604020202020204" pitchFamily="34" charset="0"/>
              </a:rPr>
              <a:t>Moderado</a:t>
            </a:r>
          </a:p>
          <a:p>
            <a:pPr algn="ctr" eaLnBrk="1" hangingPunct="1">
              <a:spcBef>
                <a:spcPct val="0"/>
              </a:spcBef>
              <a:spcAft>
                <a:spcPts val="400"/>
              </a:spcAft>
              <a:buFontTx/>
              <a:buNone/>
            </a:pPr>
            <a:r>
              <a:rPr lang="es-VE" altLang="en-US" sz="1400">
                <a:latin typeface="Arial" panose="020B0604020202020204" pitchFamily="34" charset="0"/>
              </a:rPr>
              <a:t>Ligero</a:t>
            </a:r>
          </a:p>
          <a:p>
            <a:pPr algn="ctr" eaLnBrk="1" hangingPunct="1">
              <a:spcBef>
                <a:spcPct val="0"/>
              </a:spcBef>
              <a:spcAft>
                <a:spcPts val="400"/>
              </a:spcAft>
              <a:buFontTx/>
              <a:buNone/>
            </a:pPr>
            <a:r>
              <a:rPr lang="es-VE" altLang="en-US" sz="1400">
                <a:latin typeface="Arial" panose="020B0604020202020204" pitchFamily="34" charset="0"/>
              </a:rPr>
              <a:t>Débil</a:t>
            </a:r>
          </a:p>
          <a:p>
            <a:pPr algn="ctr" eaLnBrk="1" hangingPunct="1">
              <a:spcBef>
                <a:spcPct val="0"/>
              </a:spcBef>
              <a:spcAft>
                <a:spcPts val="400"/>
              </a:spcAft>
              <a:buFontTx/>
              <a:buNone/>
            </a:pPr>
            <a:r>
              <a:rPr lang="es-VE" altLang="en-US" sz="1400">
                <a:latin typeface="Arial" panose="020B0604020202020204" pitchFamily="34" charset="0"/>
              </a:rPr>
              <a:t>Imperceptible</a:t>
            </a:r>
            <a:endParaRPr lang="es-VE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7E498E58-D001-9E4D-BB6F-0D6B05E6EDF7}"/>
              </a:ext>
            </a:extLst>
          </p:cNvPr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3939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3011" name="Picture 8" descr="IRIS_TMlogo.png">
            <a:extLst>
              <a:ext uri="{FF2B5EF4-FFF2-40B4-BE49-F238E27FC236}">
                <a16:creationId xmlns="" xmlns:a16="http://schemas.microsoft.com/office/drawing/2014/main" id="{1120E432-15D0-9440-8DFA-469577820B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76200"/>
            <a:ext cx="903287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3" name="TextBox 20">
            <a:extLst>
              <a:ext uri="{FF2B5EF4-FFF2-40B4-BE49-F238E27FC236}">
                <a16:creationId xmlns="" xmlns:a16="http://schemas.microsoft.com/office/drawing/2014/main" id="{0548614F-3610-0849-9996-0D6AE1FA32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3750" y="5521325"/>
            <a:ext cx="5767388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ES" altLang="en-US" sz="1300" dirty="0">
                <a:latin typeface="Arial" panose="020B0604020202020204" pitchFamily="34" charset="0"/>
              </a:rPr>
              <a:t>El código de colores de las líneas de contorno marca las regiones de intensidad MMI. La población total expuesta a un valor MMI dado es obtenida sumando la población entre las líneas de contorno. La estimación de la población expuesta a cada intensidad  MMI es mostrada en la tabla.</a:t>
            </a:r>
          </a:p>
        </p:txBody>
      </p:sp>
      <p:sp>
        <p:nvSpPr>
          <p:cNvPr id="43014" name="TextBox 18">
            <a:extLst>
              <a:ext uri="{FF2B5EF4-FFF2-40B4-BE49-F238E27FC236}">
                <a16:creationId xmlns="" xmlns:a16="http://schemas.microsoft.com/office/drawing/2014/main" id="{6807614E-67D3-B545-8F5C-AF54DEC955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888" y="990600"/>
            <a:ext cx="4238080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VE" altLang="en-US" sz="1600" dirty="0" smtClean="0">
                <a:latin typeface="Arial" panose="020B0604020202020204" pitchFamily="34" charset="0"/>
              </a:rPr>
              <a:t>El mapa USGS PAGER muestra la población expuesta a diferentes niveles de intensidad de Mercalli Modificada (MMI).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VE" altLang="en-US" sz="1600" dirty="0" smtClean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VE" altLang="en-US" sz="1600" dirty="0" smtClean="0">
                <a:latin typeface="Arial" panose="020B0604020202020204" pitchFamily="34" charset="0"/>
              </a:rPr>
              <a:t>El Servicio Geológico de los EE.UU estima que más de 79.000 personas sintieron temblores Fuertes a muy fuertes como consecuencia de este terremoto.</a:t>
            </a:r>
            <a:endParaRPr lang="es-VE" altLang="en-US" sz="1600" dirty="0">
              <a:latin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6709E137-9118-4D0F-BC37-C3963840F5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0147" y="1179513"/>
            <a:ext cx="4341812" cy="43418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5416B806-9EF7-46FE-A244-5C6B62ED27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43" y="3003332"/>
            <a:ext cx="2646245" cy="3793253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="" xmlns:a16="http://schemas.microsoft.com/office/drawing/2014/main" id="{48B6D3DA-1733-8748-AB54-083E0D664100}"/>
              </a:ext>
            </a:extLst>
          </p:cNvPr>
          <p:cNvSpPr txBox="1">
            <a:spLocks/>
          </p:cNvSpPr>
          <p:nvPr/>
        </p:nvSpPr>
        <p:spPr>
          <a:xfrm>
            <a:off x="1233488" y="0"/>
            <a:ext cx="7899400" cy="762000"/>
          </a:xfrm>
          <a:prstGeom prst="rect">
            <a:avLst/>
          </a:prstGeom>
        </p:spPr>
        <p:txBody>
          <a:bodyPr anchor="ctr">
            <a:normAutofit fontScale="900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VE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" charset="0"/>
                <a:ea typeface="ＭＳ Ｐゴシック" charset="-128"/>
              </a:rPr>
              <a:t/>
            </a:r>
            <a:br>
              <a:rPr lang="es-VE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" charset="0"/>
                <a:ea typeface="ＭＳ Ｐゴシック" charset="-128"/>
              </a:rPr>
            </a:br>
            <a:r>
              <a:rPr lang="es-VE" sz="2000" b="1" dirty="0" smtClean="0">
                <a:solidFill>
                  <a:srgbClr val="11488B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ＭＳ Ｐゴシック" charset="-128"/>
              </a:rPr>
              <a:t>Magnitud 6,9 ISLA GRANDE HAWÁI</a:t>
            </a:r>
            <a:endParaRPr lang="es-VE" sz="2000" b="1" dirty="0" smtClean="0">
              <a:solidFill>
                <a:srgbClr val="11488B"/>
              </a:solidFill>
              <a:latin typeface="Arial" charset="0"/>
              <a:ea typeface="ＭＳ Ｐゴシック" charset="-128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s-VE" b="1" dirty="0" smtClean="0">
                <a:solidFill>
                  <a:srgbClr val="11488B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MS PGothic" panose="020B0600070205080204" pitchFamily="34" charset="-128"/>
                <a:cs typeface="Arial" pitchFamily="34" charset="0"/>
              </a:rPr>
              <a:t>Viernes, 4 de Mayo, 2018 a las 22:32:55 UTC</a:t>
            </a:r>
            <a:endParaRPr lang="es-VE" dirty="0">
              <a:solidFill>
                <a:srgbClr val="11488B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ea typeface="ＭＳ Ｐゴシック" charset="-128"/>
            </a:endParaRPr>
          </a:p>
        </p:txBody>
      </p:sp>
      <p:sp>
        <p:nvSpPr>
          <p:cNvPr id="12" name="TextBox 15"/>
          <p:cNvSpPr txBox="1">
            <a:spLocks noChangeArrowheads="1"/>
          </p:cNvSpPr>
          <p:nvPr/>
        </p:nvSpPr>
        <p:spPr bwMode="auto">
          <a:xfrm>
            <a:off x="4495800" y="6473825"/>
            <a:ext cx="4648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VE" altLang="en-US" sz="1400" i="1" dirty="0">
                <a:latin typeface="Arial" panose="020B0604020202020204" pitchFamily="34" charset="0"/>
              </a:rPr>
              <a:t>Imagen Cortesía del Servicio Geológico de los EE.UU.</a:t>
            </a:r>
          </a:p>
        </p:txBody>
      </p:sp>
      <p:sp>
        <p:nvSpPr>
          <p:cNvPr id="13" name="TextBox 15"/>
          <p:cNvSpPr txBox="1">
            <a:spLocks noChangeArrowheads="1"/>
          </p:cNvSpPr>
          <p:nvPr/>
        </p:nvSpPr>
        <p:spPr bwMode="auto">
          <a:xfrm>
            <a:off x="4953000" y="655638"/>
            <a:ext cx="4119563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s-VE" altLang="en-US" sz="1600" i="1">
                <a:latin typeface="Arial" panose="020B0604020202020204" pitchFamily="34" charset="0"/>
              </a:rPr>
              <a:t>USGS PAGER 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es-VE" altLang="en-US" sz="1400" i="1">
                <a:latin typeface="Arial" panose="020B0604020202020204" pitchFamily="34" charset="0"/>
              </a:rPr>
              <a:t>Población Expuesta a los Movimientos Telúricos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D59EEFF5-1B2B-F942-8DF0-C456464C5996}"/>
              </a:ext>
            </a:extLst>
          </p:cNvPr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3939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en-US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pic>
        <p:nvPicPr>
          <p:cNvPr id="45058" name="Picture 18" descr="IRIS_TMlogo.png">
            <a:extLst>
              <a:ext uri="{FF2B5EF4-FFF2-40B4-BE49-F238E27FC236}">
                <a16:creationId xmlns="" xmlns:a16="http://schemas.microsoft.com/office/drawing/2014/main" id="{6386766E-CFF8-C244-A20C-DF055447B2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76200"/>
            <a:ext cx="903287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9" name="TextBox 14">
            <a:extLst>
              <a:ext uri="{FF2B5EF4-FFF2-40B4-BE49-F238E27FC236}">
                <a16:creationId xmlns="" xmlns:a16="http://schemas.microsoft.com/office/drawing/2014/main" id="{97FE8EFC-DD7B-B041-A719-AA4CBE23B3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336" y="1219200"/>
            <a:ext cx="3431464" cy="4478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ts val="1800"/>
              </a:lnSpc>
              <a:spcBef>
                <a:spcPct val="0"/>
              </a:spcBef>
              <a:buNone/>
            </a:pPr>
            <a:r>
              <a:rPr lang="es-ES" altLang="en-US" sz="1600" dirty="0">
                <a:latin typeface="Arial" panose="020B0604020202020204" pitchFamily="34" charset="0"/>
              </a:rPr>
              <a:t>Miles de terremotos ocurren cada año en el estado de </a:t>
            </a:r>
            <a:r>
              <a:rPr lang="es-ES" altLang="en-US" sz="1600" dirty="0" smtClean="0">
                <a:latin typeface="Arial" panose="020B0604020202020204" pitchFamily="34" charset="0"/>
              </a:rPr>
              <a:t>Hawái. </a:t>
            </a:r>
            <a:r>
              <a:rPr lang="es-ES" altLang="en-US" sz="1600" dirty="0">
                <a:latin typeface="Arial" panose="020B0604020202020204" pitchFamily="34" charset="0"/>
              </a:rPr>
              <a:t>La mayoría de estos terremotos están directamente relacionados con el magma que se mueve dentro de los volcanes. Cuando el magma sube a la cámara debajo del volcán, empuja la roca sólida que lo rodea. Las fuerzas resultantes activan fallas que causan terremotos.</a:t>
            </a:r>
          </a:p>
          <a:p>
            <a:pPr eaLnBrk="1" hangingPunct="1">
              <a:lnSpc>
                <a:spcPts val="1800"/>
              </a:lnSpc>
              <a:spcBef>
                <a:spcPct val="0"/>
              </a:spcBef>
              <a:buNone/>
            </a:pPr>
            <a:endParaRPr lang="es-ES" altLang="en-US" sz="1600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ts val="1800"/>
              </a:lnSpc>
              <a:spcBef>
                <a:spcPct val="0"/>
              </a:spcBef>
              <a:buNone/>
            </a:pPr>
            <a:r>
              <a:rPr lang="es-ES" altLang="en-US" sz="1600" dirty="0" smtClean="0">
                <a:latin typeface="Arial" panose="020B0604020202020204" pitchFamily="34" charset="0"/>
              </a:rPr>
              <a:t>Este </a:t>
            </a:r>
            <a:r>
              <a:rPr lang="es-ES" altLang="en-US" sz="1600" dirty="0">
                <a:latin typeface="Arial" panose="020B0604020202020204" pitchFamily="34" charset="0"/>
              </a:rPr>
              <a:t>mapa muestra los terremotos en la Isla Grande desde 1985. Tenga en cuenta que la mayoría están agrupados en el Volcán </a:t>
            </a:r>
            <a:r>
              <a:rPr lang="es-ES" altLang="en-US" sz="1600" dirty="0" err="1">
                <a:latin typeface="Arial" panose="020B0604020202020204" pitchFamily="34" charset="0"/>
              </a:rPr>
              <a:t>Kilauea</a:t>
            </a:r>
            <a:r>
              <a:rPr lang="es-ES" altLang="en-US" sz="1600" dirty="0">
                <a:latin typeface="Arial" panose="020B0604020202020204" pitchFamily="34" charset="0"/>
              </a:rPr>
              <a:t> volcánicamente activo.</a:t>
            </a:r>
          </a:p>
          <a:p>
            <a:pPr eaLnBrk="1" hangingPunct="1">
              <a:lnSpc>
                <a:spcPts val="18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en-US" sz="1600" dirty="0">
              <a:latin typeface="Arial" panose="020B0604020202020204" pitchFamily="34" charset="0"/>
            </a:endParaRPr>
          </a:p>
          <a:p>
            <a:pPr eaLnBrk="1" hangingPunct="1">
              <a:lnSpc>
                <a:spcPts val="18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en-US" sz="1600" dirty="0">
              <a:latin typeface="Arial" panose="020B0604020202020204" pitchFamily="34" charset="0"/>
            </a:endParaRPr>
          </a:p>
          <a:p>
            <a:pPr eaLnBrk="1" hangingPunct="1">
              <a:lnSpc>
                <a:spcPts val="18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1600" dirty="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45060" name="TextBox 16">
            <a:extLst>
              <a:ext uri="{FF2B5EF4-FFF2-40B4-BE49-F238E27FC236}">
                <a16:creationId xmlns="" xmlns:a16="http://schemas.microsoft.com/office/drawing/2014/main" id="{19D8DABE-A54C-7144-8731-FAEE20AA83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6200" y="6059488"/>
            <a:ext cx="4876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n-US" sz="1400" i="1" dirty="0">
                <a:latin typeface="Arial" panose="020B0604020202020204" pitchFamily="34" charset="0"/>
              </a:rPr>
              <a:t>Mapa creado con el navegador de terremotos de IRIS. </a:t>
            </a:r>
            <a:r>
              <a:rPr lang="es-ES" altLang="en-US" sz="1400" i="1" dirty="0" smtClean="0">
                <a:latin typeface="Arial" panose="020B0604020202020204" pitchFamily="34" charset="0"/>
              </a:rPr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n-US" sz="1400" i="1" dirty="0" smtClean="0">
                <a:latin typeface="Arial" panose="020B0604020202020204" pitchFamily="34" charset="0"/>
              </a:rPr>
              <a:t>El </a:t>
            </a:r>
            <a:r>
              <a:rPr lang="es-ES" altLang="en-US" sz="1400" i="1" dirty="0">
                <a:latin typeface="Arial" panose="020B0604020202020204" pitchFamily="34" charset="0"/>
              </a:rPr>
              <a:t>mapa adjunto muestra los volcanes de la Isla Grande.</a:t>
            </a:r>
            <a:endParaRPr lang="en-US" altLang="en-US" sz="1400" i="1" dirty="0">
              <a:latin typeface="Arial" panose="020B0604020202020204" pitchFamily="34" charset="0"/>
            </a:endParaRPr>
          </a:p>
        </p:txBody>
      </p:sp>
      <p:pic>
        <p:nvPicPr>
          <p:cNvPr id="45061" name="Picture 2">
            <a:extLst>
              <a:ext uri="{FF2B5EF4-FFF2-40B4-BE49-F238E27FC236}">
                <a16:creationId xmlns="" xmlns:a16="http://schemas.microsoft.com/office/drawing/2014/main" id="{DA73C77A-D4E7-1D4E-BA1D-A0D32EF833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5263" y="1500188"/>
            <a:ext cx="4695825" cy="4522787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2" name="Picture 4">
            <a:extLst>
              <a:ext uri="{FF2B5EF4-FFF2-40B4-BE49-F238E27FC236}">
                <a16:creationId xmlns="" xmlns:a16="http://schemas.microsoft.com/office/drawing/2014/main" id="{9C5266C4-8CBC-8849-A640-D37CB1B3677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9325" y="857250"/>
            <a:ext cx="1552575" cy="1663700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>
            <a:extLst>
              <a:ext uri="{FF2B5EF4-FFF2-40B4-BE49-F238E27FC236}">
                <a16:creationId xmlns="" xmlns:a16="http://schemas.microsoft.com/office/drawing/2014/main" id="{48B6D3DA-1733-8748-AB54-083E0D664100}"/>
              </a:ext>
            </a:extLst>
          </p:cNvPr>
          <p:cNvSpPr txBox="1">
            <a:spLocks/>
          </p:cNvSpPr>
          <p:nvPr/>
        </p:nvSpPr>
        <p:spPr>
          <a:xfrm>
            <a:off x="1233488" y="0"/>
            <a:ext cx="7899400" cy="762000"/>
          </a:xfrm>
          <a:prstGeom prst="rect">
            <a:avLst/>
          </a:prstGeom>
        </p:spPr>
        <p:txBody>
          <a:bodyPr anchor="ctr">
            <a:normAutofit fontScale="900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VE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" charset="0"/>
                <a:ea typeface="ＭＳ Ｐゴシック" charset="-128"/>
              </a:rPr>
              <a:t/>
            </a:r>
            <a:br>
              <a:rPr lang="es-VE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" charset="0"/>
                <a:ea typeface="ＭＳ Ｐゴシック" charset="-128"/>
              </a:rPr>
            </a:br>
            <a:r>
              <a:rPr lang="es-VE" sz="2000" b="1" dirty="0" smtClean="0">
                <a:solidFill>
                  <a:srgbClr val="11488B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ＭＳ Ｐゴシック" charset="-128"/>
              </a:rPr>
              <a:t>Magnitud 6,9 ISLA GRANDE HAWÁI</a:t>
            </a:r>
            <a:endParaRPr lang="es-VE" sz="2000" b="1" dirty="0" smtClean="0">
              <a:solidFill>
                <a:srgbClr val="11488B"/>
              </a:solidFill>
              <a:latin typeface="Arial" charset="0"/>
              <a:ea typeface="ＭＳ Ｐゴシック" charset="-128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s-VE" b="1" dirty="0" smtClean="0">
                <a:solidFill>
                  <a:srgbClr val="11488B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MS PGothic" panose="020B0600070205080204" pitchFamily="34" charset="-128"/>
                <a:cs typeface="Arial" pitchFamily="34" charset="0"/>
              </a:rPr>
              <a:t>Viernes, 4 de Mayo, 2018 a las 22:32:55 UTC</a:t>
            </a:r>
            <a:endParaRPr lang="es-VE" dirty="0">
              <a:solidFill>
                <a:srgbClr val="11488B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21BBBFE-D89C-BC43-BDEF-4F96FEA2DA9C}"/>
              </a:ext>
            </a:extLst>
          </p:cNvPr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3939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en-US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pic>
        <p:nvPicPr>
          <p:cNvPr id="47106" name="Picture 18" descr="IRIS_TMlogo.png">
            <a:extLst>
              <a:ext uri="{FF2B5EF4-FFF2-40B4-BE49-F238E27FC236}">
                <a16:creationId xmlns="" xmlns:a16="http://schemas.microsoft.com/office/drawing/2014/main" id="{7348806C-0F62-0D46-AF40-D71955A312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76200"/>
            <a:ext cx="903287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TextBox 14">
            <a:extLst>
              <a:ext uri="{FF2B5EF4-FFF2-40B4-BE49-F238E27FC236}">
                <a16:creationId xmlns="" xmlns:a16="http://schemas.microsoft.com/office/drawing/2014/main" id="{C4C677A6-F507-9946-9384-312E08D9D3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3" y="1776413"/>
            <a:ext cx="3160712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ts val="1800"/>
              </a:lnSpc>
              <a:spcBef>
                <a:spcPct val="0"/>
              </a:spcBef>
              <a:buNone/>
            </a:pPr>
            <a:r>
              <a:rPr lang="es-ES" altLang="en-US" sz="1600" dirty="0">
                <a:latin typeface="Arial" panose="020B0604020202020204" pitchFamily="34" charset="0"/>
              </a:rPr>
              <a:t>905 terremotos ocurrieron durante la semana pasada</a:t>
            </a:r>
          </a:p>
          <a:p>
            <a:pPr eaLnBrk="1" hangingPunct="1">
              <a:lnSpc>
                <a:spcPts val="1800"/>
              </a:lnSpc>
              <a:spcBef>
                <a:spcPct val="0"/>
              </a:spcBef>
              <a:buNone/>
            </a:pPr>
            <a:r>
              <a:rPr lang="es-ES" altLang="en-US" sz="1600" dirty="0">
                <a:latin typeface="Arial" panose="020B0604020202020204" pitchFamily="34" charset="0"/>
              </a:rPr>
              <a:t>(desde el 5 de mayo a las 6:00 a.m. hora local):</a:t>
            </a:r>
            <a:endParaRPr lang="en-US" altLang="en-US" sz="1600" dirty="0">
              <a:latin typeface="Arial" panose="020B0604020202020204" pitchFamily="34" charset="0"/>
            </a:endParaRPr>
          </a:p>
          <a:p>
            <a:pPr eaLnBrk="1" hangingPunct="1">
              <a:lnSpc>
                <a:spcPts val="18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en-US" sz="1600" dirty="0">
              <a:latin typeface="Arial" panose="020B0604020202020204" pitchFamily="34" charset="0"/>
            </a:endParaRPr>
          </a:p>
          <a:p>
            <a:pPr eaLnBrk="1" hangingPunct="1">
              <a:lnSpc>
                <a:spcPts val="18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1600" dirty="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47108" name="TextBox 16">
            <a:extLst>
              <a:ext uri="{FF2B5EF4-FFF2-40B4-BE49-F238E27FC236}">
                <a16:creationId xmlns="" xmlns:a16="http://schemas.microsoft.com/office/drawing/2014/main" id="{02523290-4C73-744C-9495-004999A4C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3800" y="6248400"/>
            <a:ext cx="4876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VE" altLang="en-US" sz="1400" i="1" dirty="0" smtClean="0">
                <a:latin typeface="Arial" panose="020B0604020202020204" pitchFamily="34" charset="0"/>
              </a:rPr>
              <a:t>Mapa creado a partir de USGS: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VE" altLang="en-US" sz="1200" i="1" dirty="0" smtClean="0">
                <a:latin typeface="Arial" panose="020B0604020202020204" pitchFamily="34" charset="0"/>
                <a:hlinkClick r:id="rId4"/>
              </a:rPr>
              <a:t>https://volcanoes.usgs.gov/observatories/hvo/hvo_earthquakes.html</a:t>
            </a:r>
            <a:r>
              <a:rPr lang="es-VE" altLang="en-US" sz="1400" i="1" dirty="0" smtClean="0">
                <a:latin typeface="Arial" panose="020B0604020202020204" pitchFamily="34" charset="0"/>
              </a:rPr>
              <a:t>.</a:t>
            </a:r>
            <a:endParaRPr lang="es-VE" altLang="en-US" sz="1400" i="1" dirty="0">
              <a:latin typeface="Arial" panose="020B0604020202020204" pitchFamily="34" charset="0"/>
            </a:endParaRPr>
          </a:p>
        </p:txBody>
      </p:sp>
      <p:pic>
        <p:nvPicPr>
          <p:cNvPr id="47110" name="Picture 1">
            <a:extLst>
              <a:ext uri="{FF2B5EF4-FFF2-40B4-BE49-F238E27FC236}">
                <a16:creationId xmlns="" xmlns:a16="http://schemas.microsoft.com/office/drawing/2014/main" id="{4B7AFE7B-48D8-B446-8080-10F61F6D91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776413"/>
            <a:ext cx="5118100" cy="2105025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1" name="Picture 2">
            <a:extLst>
              <a:ext uri="{FF2B5EF4-FFF2-40B4-BE49-F238E27FC236}">
                <a16:creationId xmlns="" xmlns:a16="http://schemas.microsoft.com/office/drawing/2014/main" id="{87476131-84D3-E14B-9336-A6E4B04A66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4064000"/>
            <a:ext cx="5119688" cy="2105025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112" name="TextBox 14">
            <a:extLst>
              <a:ext uri="{FF2B5EF4-FFF2-40B4-BE49-F238E27FC236}">
                <a16:creationId xmlns="" xmlns:a16="http://schemas.microsoft.com/office/drawing/2014/main" id="{598C2262-7F50-1D4F-99BE-AF9B6B8A21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4071938"/>
            <a:ext cx="3160713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ts val="1800"/>
              </a:lnSpc>
              <a:spcBef>
                <a:spcPct val="0"/>
              </a:spcBef>
              <a:buNone/>
            </a:pPr>
            <a:r>
              <a:rPr lang="es-ES" altLang="en-US" sz="1600" dirty="0">
                <a:latin typeface="Arial" panose="020B0604020202020204" pitchFamily="34" charset="0"/>
              </a:rPr>
              <a:t>461 terremotos ocurrieron durante el último día</a:t>
            </a:r>
          </a:p>
          <a:p>
            <a:pPr eaLnBrk="1" hangingPunct="1">
              <a:lnSpc>
                <a:spcPts val="1800"/>
              </a:lnSpc>
              <a:spcBef>
                <a:spcPct val="0"/>
              </a:spcBef>
              <a:buNone/>
            </a:pPr>
            <a:r>
              <a:rPr lang="es-ES" altLang="en-US" sz="1600" dirty="0">
                <a:latin typeface="Arial" panose="020B0604020202020204" pitchFamily="34" charset="0"/>
              </a:rPr>
              <a:t>(desde el 5 de mayo a las 6:00 a.m. hora local):</a:t>
            </a:r>
            <a:endParaRPr lang="en-US" altLang="en-US" sz="1600" dirty="0">
              <a:latin typeface="Arial" panose="020B0604020202020204" pitchFamily="34" charset="0"/>
            </a:endParaRPr>
          </a:p>
          <a:p>
            <a:pPr eaLnBrk="1" hangingPunct="1">
              <a:lnSpc>
                <a:spcPts val="18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en-US" sz="1600" dirty="0">
              <a:latin typeface="Arial" panose="020B0604020202020204" pitchFamily="34" charset="0"/>
            </a:endParaRPr>
          </a:p>
          <a:p>
            <a:pPr eaLnBrk="1" hangingPunct="1">
              <a:lnSpc>
                <a:spcPts val="18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1600" dirty="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47113" name="TextBox 14">
            <a:extLst>
              <a:ext uri="{FF2B5EF4-FFF2-40B4-BE49-F238E27FC236}">
                <a16:creationId xmlns="" xmlns:a16="http://schemas.microsoft.com/office/drawing/2014/main" id="{43C7AEE3-174F-A840-AB6A-FF373D764E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038" y="1212850"/>
            <a:ext cx="3160712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ts val="1800"/>
              </a:lnSpc>
              <a:spcBef>
                <a:spcPct val="0"/>
              </a:spcBef>
              <a:buNone/>
            </a:pPr>
            <a:r>
              <a:rPr lang="es-VE" altLang="en-US" sz="1600" b="1" dirty="0" smtClean="0">
                <a:latin typeface="Arial" panose="020B0604020202020204" pitchFamily="34" charset="0"/>
              </a:rPr>
              <a:t>Sismos iniciales y réplicas</a:t>
            </a:r>
            <a:endParaRPr lang="es-VE" altLang="en-US" sz="1600" b="1" dirty="0">
              <a:latin typeface="Arial" panose="020B060402020202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="" xmlns:a16="http://schemas.microsoft.com/office/drawing/2014/main" id="{48B6D3DA-1733-8748-AB54-083E0D664100}"/>
              </a:ext>
            </a:extLst>
          </p:cNvPr>
          <p:cNvSpPr txBox="1">
            <a:spLocks/>
          </p:cNvSpPr>
          <p:nvPr/>
        </p:nvSpPr>
        <p:spPr>
          <a:xfrm>
            <a:off x="1233488" y="0"/>
            <a:ext cx="7899400" cy="762000"/>
          </a:xfrm>
          <a:prstGeom prst="rect">
            <a:avLst/>
          </a:prstGeom>
        </p:spPr>
        <p:txBody>
          <a:bodyPr anchor="ctr">
            <a:normAutofit fontScale="900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VE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" charset="0"/>
                <a:ea typeface="ＭＳ Ｐゴシック" charset="-128"/>
              </a:rPr>
              <a:t/>
            </a:r>
            <a:br>
              <a:rPr lang="es-VE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" charset="0"/>
                <a:ea typeface="ＭＳ Ｐゴシック" charset="-128"/>
              </a:rPr>
            </a:br>
            <a:r>
              <a:rPr lang="es-VE" sz="2000" b="1" dirty="0" smtClean="0">
                <a:solidFill>
                  <a:srgbClr val="11488B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ＭＳ Ｐゴシック" charset="-128"/>
              </a:rPr>
              <a:t>Magnitud 6,9 ISLA GRANDE HAWÁI</a:t>
            </a:r>
            <a:endParaRPr lang="es-VE" sz="2000" b="1" dirty="0" smtClean="0">
              <a:solidFill>
                <a:srgbClr val="11488B"/>
              </a:solidFill>
              <a:latin typeface="Arial" charset="0"/>
              <a:ea typeface="ＭＳ Ｐゴシック" charset="-128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s-VE" b="1" dirty="0" smtClean="0">
                <a:solidFill>
                  <a:srgbClr val="11488B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MS PGothic" panose="020B0600070205080204" pitchFamily="34" charset="-128"/>
                <a:cs typeface="Arial" pitchFamily="34" charset="0"/>
              </a:rPr>
              <a:t>Viernes, 4 de Mayo, 2018 a las 22:32:55 UTC</a:t>
            </a:r>
            <a:endParaRPr lang="es-VE" dirty="0">
              <a:solidFill>
                <a:srgbClr val="11488B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303DDA97-44F2-7E40-8037-00A72BB3503D}"/>
              </a:ext>
            </a:extLst>
          </p:cNvPr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3939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9154" name="Picture 8" descr="IRIS_TMlogo.png">
            <a:extLst>
              <a:ext uri="{FF2B5EF4-FFF2-40B4-BE49-F238E27FC236}">
                <a16:creationId xmlns="" xmlns:a16="http://schemas.microsoft.com/office/drawing/2014/main" id="{13422A6F-9A07-EF4E-960F-F95A56B75B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76200"/>
            <a:ext cx="903287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7" name="TextBox 7">
            <a:extLst>
              <a:ext uri="{FF2B5EF4-FFF2-40B4-BE49-F238E27FC236}">
                <a16:creationId xmlns="" xmlns:a16="http://schemas.microsoft.com/office/drawing/2014/main" id="{B8C293C6-7429-2D4B-B4B9-F6FEF4AF71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235" y="5626488"/>
            <a:ext cx="82296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None/>
            </a:pPr>
            <a:r>
              <a:rPr lang="es-ES" altLang="en-US" sz="1600" dirty="0" smtClean="0">
                <a:latin typeface="Arial" charset="0"/>
                <a:ea typeface="Arial" charset="0"/>
                <a:cs typeface="Arial" charset="0"/>
              </a:rPr>
              <a:t>previas </a:t>
            </a:r>
            <a:r>
              <a:rPr lang="es-ES" altLang="en-US" sz="1600" dirty="0">
                <a:latin typeface="Arial" charset="0"/>
                <a:ea typeface="Arial" charset="0"/>
                <a:cs typeface="Arial" charset="0"/>
              </a:rPr>
              <a:t>con al menos 7 terremotos de M 4,5 o mayor. Aproximadamente una hora antes del evento M 6,9, un terremoto M 5,4 también golpeó en un lugar similar. Después del terremoto de M 6,9, se localizaron 4 réplicas de M 4,5 o más (todo en los 30 minutos posteriores al sismo principal).</a:t>
            </a:r>
            <a:endParaRPr lang="en-US" altLang="en-US" sz="16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8" name="KilaueaMagnitude6.9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657600" y="1052898"/>
            <a:ext cx="5148943" cy="397630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15686" y="990600"/>
            <a:ext cx="3189514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s-ES" altLang="en-US" sz="1600" dirty="0">
                <a:latin typeface="Arial" charset="0"/>
                <a:ea typeface="Arial" charset="0"/>
                <a:cs typeface="Arial" charset="0"/>
              </a:rPr>
              <a:t>Animación de terremotos durante el período comprendido entre el 15 de abril y el 4 de mayo. </a:t>
            </a:r>
          </a:p>
          <a:p>
            <a:pPr>
              <a:buFont typeface="Arial" panose="020B0604020202020204" pitchFamily="34" charset="0"/>
              <a:buNone/>
            </a:pPr>
            <a:r>
              <a:rPr lang="es-ES" altLang="en-US" sz="1600" dirty="0">
                <a:latin typeface="Arial" charset="0"/>
                <a:ea typeface="Arial" charset="0"/>
                <a:cs typeface="Arial" charset="0"/>
              </a:rPr>
              <a:t>Durante la construcción del terremoto del 4 de mayo, hubo una cantidad de estrés significante a medida que el magma avanzaba a través de la Zona de </a:t>
            </a:r>
            <a:r>
              <a:rPr lang="es-ES" altLang="en-US" sz="1600" dirty="0" smtClean="0">
                <a:latin typeface="Arial" charset="0"/>
                <a:ea typeface="Arial" charset="0"/>
                <a:cs typeface="Arial" charset="0"/>
              </a:rPr>
              <a:t>Grieta Oriental</a:t>
            </a:r>
            <a:r>
              <a:rPr lang="es-ES" altLang="en-US" sz="1600" dirty="0">
                <a:latin typeface="Arial" charset="0"/>
                <a:ea typeface="Arial" charset="0"/>
                <a:cs typeface="Arial" charset="0"/>
              </a:rPr>
              <a:t>.</a:t>
            </a:r>
          </a:p>
          <a:p>
            <a:pPr>
              <a:buFont typeface="Arial" panose="020B0604020202020204" pitchFamily="34" charset="0"/>
              <a:buNone/>
            </a:pPr>
            <a:endParaRPr lang="es-ES" altLang="en-US" sz="1600" dirty="0">
              <a:latin typeface="Arial" charset="0"/>
              <a:ea typeface="Arial" charset="0"/>
              <a:cs typeface="Arial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s-ES" altLang="en-US" sz="1600" dirty="0">
                <a:latin typeface="Arial" charset="0"/>
                <a:ea typeface="Arial" charset="0"/>
                <a:cs typeface="Arial" charset="0"/>
              </a:rPr>
              <a:t>La sismicidad y la deformación fueron consistentes con la acumulación continua de magma dentro de la zona de ruptura.</a:t>
            </a:r>
          </a:p>
          <a:p>
            <a:pPr>
              <a:buFont typeface="Arial" panose="020B0604020202020204" pitchFamily="34" charset="0"/>
              <a:buNone/>
            </a:pPr>
            <a:endParaRPr lang="es-ES" altLang="en-US" sz="1600" dirty="0">
              <a:latin typeface="Arial" charset="0"/>
              <a:ea typeface="Arial" charset="0"/>
              <a:cs typeface="Arial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s-ES" altLang="en-US" sz="1600" dirty="0">
                <a:latin typeface="Arial" charset="0"/>
                <a:ea typeface="Arial" charset="0"/>
                <a:cs typeface="Arial" charset="0"/>
              </a:rPr>
              <a:t>La actividad sísmica había sido elevada alrededor del volcán </a:t>
            </a:r>
            <a:r>
              <a:rPr lang="es-ES" altLang="en-US" sz="1600" dirty="0" err="1">
                <a:latin typeface="Arial" charset="0"/>
                <a:ea typeface="Arial" charset="0"/>
                <a:cs typeface="Arial" charset="0"/>
              </a:rPr>
              <a:t>Kilauea</a:t>
            </a:r>
            <a:r>
              <a:rPr lang="es-ES" altLang="en-US" sz="1600" dirty="0">
                <a:latin typeface="Arial" charset="0"/>
                <a:ea typeface="Arial" charset="0"/>
                <a:cs typeface="Arial" charset="0"/>
              </a:rPr>
              <a:t> durante el mes </a:t>
            </a:r>
            <a:r>
              <a:rPr lang="es-ES" altLang="en-US" sz="1600" dirty="0" smtClean="0">
                <a:latin typeface="Arial" charset="0"/>
                <a:ea typeface="Arial" charset="0"/>
                <a:cs typeface="Arial" charset="0"/>
              </a:rPr>
              <a:t>pasado, acentuada durante las ~24 horas</a:t>
            </a:r>
            <a:endParaRPr lang="en-US" altLang="en-US" sz="16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="" xmlns:a16="http://schemas.microsoft.com/office/drawing/2014/main" id="{48B6D3DA-1733-8748-AB54-083E0D664100}"/>
              </a:ext>
            </a:extLst>
          </p:cNvPr>
          <p:cNvSpPr txBox="1">
            <a:spLocks/>
          </p:cNvSpPr>
          <p:nvPr/>
        </p:nvSpPr>
        <p:spPr>
          <a:xfrm>
            <a:off x="1233488" y="0"/>
            <a:ext cx="7899400" cy="762000"/>
          </a:xfrm>
          <a:prstGeom prst="rect">
            <a:avLst/>
          </a:prstGeom>
        </p:spPr>
        <p:txBody>
          <a:bodyPr anchor="ctr">
            <a:normAutofit fontScale="900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VE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" charset="0"/>
                <a:ea typeface="ＭＳ Ｐゴシック" charset="-128"/>
              </a:rPr>
              <a:t/>
            </a:r>
            <a:br>
              <a:rPr lang="es-VE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" charset="0"/>
                <a:ea typeface="ＭＳ Ｐゴシック" charset="-128"/>
              </a:rPr>
            </a:br>
            <a:r>
              <a:rPr lang="es-VE" sz="2000" b="1" dirty="0" smtClean="0">
                <a:solidFill>
                  <a:srgbClr val="11488B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ＭＳ Ｐゴシック" charset="-128"/>
              </a:rPr>
              <a:t>Magnitud 6,9 ISLA GRANDE HAWÁI</a:t>
            </a:r>
            <a:endParaRPr lang="es-VE" sz="2000" b="1" dirty="0" smtClean="0">
              <a:solidFill>
                <a:srgbClr val="11488B"/>
              </a:solidFill>
              <a:latin typeface="Arial" charset="0"/>
              <a:ea typeface="ＭＳ Ｐゴシック" charset="-128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s-VE" b="1" dirty="0" smtClean="0">
                <a:solidFill>
                  <a:srgbClr val="11488B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MS PGothic" panose="020B0600070205080204" pitchFamily="34" charset="-128"/>
                <a:cs typeface="Arial" pitchFamily="34" charset="0"/>
              </a:rPr>
              <a:t>Viernes, 4 de Mayo, 2018 a las 22:32:55 UTC</a:t>
            </a:r>
            <a:endParaRPr lang="es-VE" dirty="0">
              <a:solidFill>
                <a:srgbClr val="11488B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7">
            <a:extLst>
              <a:ext uri="{FF2B5EF4-FFF2-40B4-BE49-F238E27FC236}">
                <a16:creationId xmlns="" xmlns:a16="http://schemas.microsoft.com/office/drawing/2014/main" id="{59B720F0-C191-D146-96F6-7ADD52D6F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8163" y="1190625"/>
            <a:ext cx="4445000" cy="316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2" name="TextBox 7">
            <a:extLst>
              <a:ext uri="{FF2B5EF4-FFF2-40B4-BE49-F238E27FC236}">
                <a16:creationId xmlns="" xmlns:a16="http://schemas.microsoft.com/office/drawing/2014/main" id="{6EE2C63A-89E6-4445-9058-F701A03828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877" y="1093381"/>
            <a:ext cx="3666108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ts val="1800"/>
              </a:lnSpc>
              <a:spcBef>
                <a:spcPct val="0"/>
              </a:spcBef>
              <a:buNone/>
            </a:pPr>
            <a:r>
              <a:rPr lang="es-ES" altLang="en-US" sz="15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Las soluciones preliminares del mecanismo focal indican que la ruptura ocurrió en una falla de empuje de inmersión superficial. La falla inversa está en el </a:t>
            </a:r>
            <a:r>
              <a:rPr lang="es-ES" altLang="en-US" sz="1500" dirty="0" err="1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décollement</a:t>
            </a:r>
            <a:r>
              <a:rPr lang="es-ES" altLang="en-US" sz="15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(límite entre el volcán </a:t>
            </a:r>
            <a:r>
              <a:rPr lang="es-ES" altLang="en-US" sz="1500" dirty="0" err="1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Kilauea</a:t>
            </a:r>
            <a:r>
              <a:rPr lang="es-ES" altLang="en-US" sz="15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y la antigua isla oceánica que se encuentra debajo del volcán joven. Consulte la diapositiva siguiente).</a:t>
            </a:r>
          </a:p>
          <a:p>
            <a:pPr eaLnBrk="1" hangingPunct="1">
              <a:lnSpc>
                <a:spcPts val="1800"/>
              </a:lnSpc>
              <a:spcBef>
                <a:spcPct val="0"/>
              </a:spcBef>
              <a:buNone/>
            </a:pPr>
            <a:endParaRPr lang="es-ES" altLang="en-US" sz="1500" dirty="0"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  <a:p>
            <a:pPr eaLnBrk="1" hangingPunct="1">
              <a:lnSpc>
                <a:spcPts val="1800"/>
              </a:lnSpc>
              <a:spcBef>
                <a:spcPct val="0"/>
              </a:spcBef>
              <a:buNone/>
            </a:pPr>
            <a:r>
              <a:rPr lang="es-ES" altLang="en-US" sz="15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El plano de falla es casi plano (inclinado 2 ° hacia el centro de la isla) y tiene aproximadamente 40 km de largo x 30 km de ancho en función de los desplazamientos del GPS.</a:t>
            </a:r>
            <a:endParaRPr lang="es-ES" altLang="en-US" sz="1500" dirty="0"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  <p:sp>
        <p:nvSpPr>
          <p:cNvPr id="51203" name="TextBox 8">
            <a:extLst>
              <a:ext uri="{FF2B5EF4-FFF2-40B4-BE49-F238E27FC236}">
                <a16:creationId xmlns="" xmlns:a16="http://schemas.microsoft.com/office/drawing/2014/main" id="{9886FE2D-AA36-8F46-A138-2E2631EE31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0400" y="5434012"/>
            <a:ext cx="49657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n-US" sz="1400" dirty="0">
                <a:latin typeface="Arial" panose="020B0604020202020204" pitchFamily="34" charset="0"/>
              </a:rPr>
              <a:t>El eje de tensión (T) refleja la dirección mínima del esfuerzo de compresión. El eje de presión (P) refleja la dirección máxima del esfuerzo de compresión.</a:t>
            </a:r>
            <a:endParaRPr lang="es-ES" altLang="en-US" sz="1400" dirty="0">
              <a:latin typeface="Arial" panose="020B0604020202020204" pitchFamily="34" charset="0"/>
            </a:endParaRPr>
          </a:p>
        </p:txBody>
      </p:sp>
      <p:sp>
        <p:nvSpPr>
          <p:cNvPr id="51204" name="TextBox 11">
            <a:extLst>
              <a:ext uri="{FF2B5EF4-FFF2-40B4-BE49-F238E27FC236}">
                <a16:creationId xmlns="" xmlns:a16="http://schemas.microsoft.com/office/drawing/2014/main" id="{9F2CE4CC-FF9D-EF49-90FB-EBEC90F4FD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6497638"/>
            <a:ext cx="445542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n-US" sz="1200" dirty="0">
                <a:latin typeface="Arial" panose="020B0604020202020204" pitchFamily="34" charset="0"/>
              </a:rPr>
              <a:t>Fase W Solución Tensor  Momento Sísmico, USGS</a:t>
            </a:r>
            <a:endParaRPr lang="es-ES" altLang="en-US" sz="1200" dirty="0">
              <a:latin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D21695E1-F5AD-FE40-8FA9-1EC541273CE9}"/>
              </a:ext>
            </a:extLst>
          </p:cNvPr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3939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51206" name="Picture 8" descr="IRIS_TMlogo.png">
            <a:extLst>
              <a:ext uri="{FF2B5EF4-FFF2-40B4-BE49-F238E27FC236}">
                <a16:creationId xmlns="" xmlns:a16="http://schemas.microsoft.com/office/drawing/2014/main" id="{09AC40E5-46CB-5541-9AA5-70A88F00B0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76200"/>
            <a:ext cx="903287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7" name="Rectangle 7">
            <a:extLst>
              <a:ext uri="{FF2B5EF4-FFF2-40B4-BE49-F238E27FC236}">
                <a16:creationId xmlns="" xmlns:a16="http://schemas.microsoft.com/office/drawing/2014/main" id="{935535F3-0BA4-7148-9702-D38424BB14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1963" y="6489700"/>
            <a:ext cx="4872037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VE" altLang="en-US" sz="1300" i="1" dirty="0" smtClean="0">
                <a:latin typeface="Arial" panose="020B0604020202020204" pitchFamily="34" charset="0"/>
              </a:rPr>
              <a:t>Texto e imágenes</a:t>
            </a:r>
            <a:r>
              <a:rPr lang="es-VE" altLang="en-US" sz="1200" i="1" dirty="0" smtClean="0">
                <a:latin typeface="Arial" panose="020B0604020202020204" pitchFamily="34" charset="0"/>
              </a:rPr>
              <a:t> Cortesía del Servicio Geológico de los EE.UU</a:t>
            </a:r>
            <a:endParaRPr lang="es-VE" altLang="en-US" sz="1300" i="1" dirty="0">
              <a:latin typeface="Arial" panose="020B0604020202020204" pitchFamily="34" charset="0"/>
            </a:endParaRPr>
          </a:p>
        </p:txBody>
      </p:sp>
      <p:pic>
        <p:nvPicPr>
          <p:cNvPr id="51208" name="Picture 2">
            <a:extLst>
              <a:ext uri="{FF2B5EF4-FFF2-40B4-BE49-F238E27FC236}">
                <a16:creationId xmlns="" xmlns:a16="http://schemas.microsoft.com/office/drawing/2014/main" id="{E0795306-228F-FF49-8A2B-81C7FB30F69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50" y="4379913"/>
            <a:ext cx="2368550" cy="202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ight Arrow 6">
            <a:extLst>
              <a:ext uri="{FF2B5EF4-FFF2-40B4-BE49-F238E27FC236}">
                <a16:creationId xmlns="" xmlns:a16="http://schemas.microsoft.com/office/drawing/2014/main" id="{EB15649E-73AE-724B-806B-5EFE5E833F7F}"/>
              </a:ext>
            </a:extLst>
          </p:cNvPr>
          <p:cNvSpPr>
            <a:spLocks noChangeArrowheads="1"/>
          </p:cNvSpPr>
          <p:nvPr/>
        </p:nvSpPr>
        <p:spPr bwMode="auto">
          <a:xfrm rot="3582984">
            <a:off x="7205662" y="2960688"/>
            <a:ext cx="238125" cy="177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FFFFFF"/>
              </a:solidFill>
            </a:endParaRPr>
          </a:p>
        </p:txBody>
      </p:sp>
      <p:sp>
        <p:nvSpPr>
          <p:cNvPr id="20" name="Right Arrow 19">
            <a:extLst>
              <a:ext uri="{FF2B5EF4-FFF2-40B4-BE49-F238E27FC236}">
                <a16:creationId xmlns="" xmlns:a16="http://schemas.microsoft.com/office/drawing/2014/main" id="{D8722934-8822-E94D-BAC1-07FCEA4F989A}"/>
              </a:ext>
            </a:extLst>
          </p:cNvPr>
          <p:cNvSpPr>
            <a:spLocks noChangeArrowheads="1"/>
          </p:cNvSpPr>
          <p:nvPr/>
        </p:nvSpPr>
        <p:spPr bwMode="auto">
          <a:xfrm rot="3582984">
            <a:off x="7545387" y="2717801"/>
            <a:ext cx="238125" cy="177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FFFFFF"/>
              </a:solidFill>
            </a:endParaRPr>
          </a:p>
        </p:txBody>
      </p:sp>
      <p:sp>
        <p:nvSpPr>
          <p:cNvPr id="21" name="Right Arrow 20">
            <a:extLst>
              <a:ext uri="{FF2B5EF4-FFF2-40B4-BE49-F238E27FC236}">
                <a16:creationId xmlns="" xmlns:a16="http://schemas.microsoft.com/office/drawing/2014/main" id="{807D7098-B445-A340-B3F3-60088F9D9665}"/>
              </a:ext>
            </a:extLst>
          </p:cNvPr>
          <p:cNvSpPr>
            <a:spLocks noChangeArrowheads="1"/>
          </p:cNvSpPr>
          <p:nvPr/>
        </p:nvSpPr>
        <p:spPr bwMode="auto">
          <a:xfrm rot="3582984">
            <a:off x="8101806" y="2316957"/>
            <a:ext cx="239713" cy="177800"/>
          </a:xfrm>
          <a:prstGeom prst="rightArrow">
            <a:avLst>
              <a:gd name="adj1" fmla="val 50000"/>
              <a:gd name="adj2" fmla="val 50003"/>
            </a:avLst>
          </a:prstGeom>
          <a:solidFill>
            <a:srgbClr val="FF0000"/>
          </a:soli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FFFFFF"/>
              </a:solidFill>
            </a:endParaRPr>
          </a:p>
        </p:txBody>
      </p:sp>
      <p:sp>
        <p:nvSpPr>
          <p:cNvPr id="22" name="Right Arrow 21">
            <a:extLst>
              <a:ext uri="{FF2B5EF4-FFF2-40B4-BE49-F238E27FC236}">
                <a16:creationId xmlns="" xmlns:a16="http://schemas.microsoft.com/office/drawing/2014/main" id="{D1FDFF95-55FD-3945-9BB1-D05186D75095}"/>
              </a:ext>
            </a:extLst>
          </p:cNvPr>
          <p:cNvSpPr>
            <a:spLocks noChangeArrowheads="1"/>
          </p:cNvSpPr>
          <p:nvPr/>
        </p:nvSpPr>
        <p:spPr bwMode="auto">
          <a:xfrm rot="3582984">
            <a:off x="4853782" y="3753644"/>
            <a:ext cx="239712" cy="177800"/>
          </a:xfrm>
          <a:prstGeom prst="rightArrow">
            <a:avLst>
              <a:gd name="adj1" fmla="val 50000"/>
              <a:gd name="adj2" fmla="val 50002"/>
            </a:avLst>
          </a:prstGeom>
          <a:solidFill>
            <a:srgbClr val="FF0000"/>
          </a:soli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FFFFFF"/>
              </a:solidFill>
            </a:endParaRPr>
          </a:p>
        </p:txBody>
      </p:sp>
      <p:sp>
        <p:nvSpPr>
          <p:cNvPr id="23" name="Right Arrow 22">
            <a:extLst>
              <a:ext uri="{FF2B5EF4-FFF2-40B4-BE49-F238E27FC236}">
                <a16:creationId xmlns="" xmlns:a16="http://schemas.microsoft.com/office/drawing/2014/main" id="{B62B655A-F8E4-0D42-9ED4-93185BBD75B1}"/>
              </a:ext>
            </a:extLst>
          </p:cNvPr>
          <p:cNvSpPr>
            <a:spLocks noChangeArrowheads="1"/>
          </p:cNvSpPr>
          <p:nvPr/>
        </p:nvSpPr>
        <p:spPr bwMode="auto">
          <a:xfrm rot="3582984">
            <a:off x="5421312" y="3335338"/>
            <a:ext cx="238125" cy="177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FFFFFF"/>
              </a:solidFill>
            </a:endParaRPr>
          </a:p>
        </p:txBody>
      </p:sp>
      <p:sp>
        <p:nvSpPr>
          <p:cNvPr id="24" name="Right Arrow 23">
            <a:extLst>
              <a:ext uri="{FF2B5EF4-FFF2-40B4-BE49-F238E27FC236}">
                <a16:creationId xmlns="" xmlns:a16="http://schemas.microsoft.com/office/drawing/2014/main" id="{C2AC121A-8A4D-7B4D-AF83-AD15BA56CB82}"/>
              </a:ext>
            </a:extLst>
          </p:cNvPr>
          <p:cNvSpPr>
            <a:spLocks noChangeArrowheads="1"/>
          </p:cNvSpPr>
          <p:nvPr/>
        </p:nvSpPr>
        <p:spPr bwMode="auto">
          <a:xfrm rot="3582984">
            <a:off x="6083300" y="3370263"/>
            <a:ext cx="238125" cy="177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FFFFFF"/>
              </a:solidFill>
            </a:endParaRPr>
          </a:p>
        </p:txBody>
      </p:sp>
      <p:sp>
        <p:nvSpPr>
          <p:cNvPr id="51216" name="TextBox 8">
            <a:extLst>
              <a:ext uri="{FF2B5EF4-FFF2-40B4-BE49-F238E27FC236}">
                <a16:creationId xmlns="" xmlns:a16="http://schemas.microsoft.com/office/drawing/2014/main" id="{3881A121-57EF-064E-A03C-229FFB09EC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1963" y="4329113"/>
            <a:ext cx="45926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n-US" sz="1200" dirty="0">
                <a:latin typeface="Arial" panose="020B0604020202020204" pitchFamily="34" charset="0"/>
              </a:rPr>
              <a:t>Mapa de las zonas de grieta de </a:t>
            </a:r>
            <a:r>
              <a:rPr lang="es-ES" altLang="en-US" sz="1200" dirty="0" err="1">
                <a:latin typeface="Arial" panose="020B0604020202020204" pitchFamily="34" charset="0"/>
              </a:rPr>
              <a:t>Kilauea</a:t>
            </a:r>
            <a:r>
              <a:rPr lang="es-ES" altLang="en-US" sz="1200" dirty="0">
                <a:latin typeface="Arial" panose="020B0604020202020204" pitchFamily="34" charset="0"/>
              </a:rPr>
              <a:t>. Las flechas rojas indican la dirección de la tensión gravitacional. La X roja marca </a:t>
            </a:r>
            <a:r>
              <a:rPr lang="es-ES" altLang="en-US" sz="1200" dirty="0" err="1">
                <a:latin typeface="Arial" panose="020B0604020202020204" pitchFamily="34" charset="0"/>
              </a:rPr>
              <a:t>Leilani</a:t>
            </a:r>
            <a:r>
              <a:rPr lang="es-ES" altLang="en-US" sz="1200" dirty="0">
                <a:latin typeface="Arial" panose="020B0604020202020204" pitchFamily="34" charset="0"/>
              </a:rPr>
              <a:t> </a:t>
            </a:r>
            <a:r>
              <a:rPr lang="es-ES" altLang="en-US" sz="1200" dirty="0" err="1">
                <a:latin typeface="Arial" panose="020B0604020202020204" pitchFamily="34" charset="0"/>
              </a:rPr>
              <a:t>Estates</a:t>
            </a:r>
            <a:r>
              <a:rPr lang="es-ES" altLang="en-US" sz="1200" dirty="0">
                <a:latin typeface="Arial" panose="020B0604020202020204" pitchFamily="34" charset="0"/>
              </a:rPr>
              <a:t>, ubicación de la erupción del 3 de mayo.</a:t>
            </a:r>
            <a:endParaRPr lang="en-US" altLang="en-US" sz="1600" dirty="0">
              <a:latin typeface="Arial" panose="020B0604020202020204" pitchFamily="34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="" xmlns:a16="http://schemas.microsoft.com/office/drawing/2014/main" id="{48B6D3DA-1733-8748-AB54-083E0D664100}"/>
              </a:ext>
            </a:extLst>
          </p:cNvPr>
          <p:cNvSpPr txBox="1">
            <a:spLocks/>
          </p:cNvSpPr>
          <p:nvPr/>
        </p:nvSpPr>
        <p:spPr>
          <a:xfrm>
            <a:off x="1233488" y="0"/>
            <a:ext cx="7899400" cy="762000"/>
          </a:xfrm>
          <a:prstGeom prst="rect">
            <a:avLst/>
          </a:prstGeom>
        </p:spPr>
        <p:txBody>
          <a:bodyPr anchor="ctr">
            <a:normAutofit fontScale="900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VE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" charset="0"/>
                <a:ea typeface="ＭＳ Ｐゴシック" charset="-128"/>
              </a:rPr>
              <a:t/>
            </a:r>
            <a:br>
              <a:rPr lang="es-VE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" charset="0"/>
                <a:ea typeface="ＭＳ Ｐゴシック" charset="-128"/>
              </a:rPr>
            </a:br>
            <a:r>
              <a:rPr lang="es-VE" sz="2000" b="1" dirty="0" smtClean="0">
                <a:solidFill>
                  <a:srgbClr val="11488B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ＭＳ Ｐゴシック" charset="-128"/>
              </a:rPr>
              <a:t>Magnitud 6,9 ISLA GRANDE HAWÁI</a:t>
            </a:r>
            <a:endParaRPr lang="es-VE" sz="2000" b="1" dirty="0" smtClean="0">
              <a:solidFill>
                <a:srgbClr val="11488B"/>
              </a:solidFill>
              <a:latin typeface="Arial" charset="0"/>
              <a:ea typeface="ＭＳ Ｐゴシック" charset="-128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s-VE" b="1" dirty="0" smtClean="0">
                <a:solidFill>
                  <a:srgbClr val="11488B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MS PGothic" panose="020B0600070205080204" pitchFamily="34" charset="-128"/>
                <a:cs typeface="Arial" pitchFamily="34" charset="0"/>
              </a:rPr>
              <a:t>Viernes, 4 de Mayo, 2018 a las 22:32:55 UTC</a:t>
            </a:r>
            <a:endParaRPr lang="es-VE" dirty="0">
              <a:solidFill>
                <a:srgbClr val="11488B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76576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extBox 7">
            <a:extLst>
              <a:ext uri="{FF2B5EF4-FFF2-40B4-BE49-F238E27FC236}">
                <a16:creationId xmlns="" xmlns:a16="http://schemas.microsoft.com/office/drawing/2014/main" id="{4F7186E0-F5B0-8645-8C57-0B2E21F5F8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1743" y="4652736"/>
            <a:ext cx="7812088" cy="2111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None/>
            </a:pPr>
            <a:r>
              <a:rPr lang="es-ES" altLang="en-US" sz="1600" dirty="0">
                <a:latin typeface="Arial" charset="0"/>
                <a:ea typeface="Arial" charset="0"/>
                <a:cs typeface="Arial" charset="0"/>
              </a:rPr>
              <a:t>Los terremotos ocurren en fallas dentro y entre los edificios volcánicos. A lo largo de la zona de falla de </a:t>
            </a:r>
            <a:r>
              <a:rPr lang="es-ES" altLang="en-US" sz="1600" dirty="0" err="1">
                <a:latin typeface="Arial" charset="0"/>
                <a:ea typeface="Arial" charset="0"/>
                <a:cs typeface="Arial" charset="0"/>
              </a:rPr>
              <a:t>Ka'ōiki</a:t>
            </a:r>
            <a:r>
              <a:rPr lang="es-ES" altLang="en-US" sz="1600" dirty="0">
                <a:latin typeface="Arial" charset="0"/>
                <a:ea typeface="Arial" charset="0"/>
                <a:cs typeface="Arial" charset="0"/>
              </a:rPr>
              <a:t> en la Isla Grande, el lado de </a:t>
            </a:r>
            <a:r>
              <a:rPr lang="es-ES" altLang="en-US" sz="1600" dirty="0" err="1">
                <a:latin typeface="Arial" charset="0"/>
                <a:ea typeface="Arial" charset="0"/>
                <a:cs typeface="Arial" charset="0"/>
              </a:rPr>
              <a:t>Kilauea</a:t>
            </a:r>
            <a:r>
              <a:rPr lang="es-ES" altLang="en-US" sz="1600" dirty="0">
                <a:latin typeface="Arial" charset="0"/>
                <a:ea typeface="Arial" charset="0"/>
                <a:cs typeface="Arial" charset="0"/>
              </a:rPr>
              <a:t> se ha movido hacia abajo en relación con el lado de </a:t>
            </a:r>
            <a:r>
              <a:rPr lang="es-ES" altLang="en-US" sz="1600" dirty="0" err="1">
                <a:latin typeface="Arial" charset="0"/>
                <a:ea typeface="Arial" charset="0"/>
                <a:cs typeface="Arial" charset="0"/>
              </a:rPr>
              <a:t>Mauna</a:t>
            </a:r>
            <a:r>
              <a:rPr lang="es-ES" altLang="en-US" sz="1600" dirty="0">
                <a:latin typeface="Arial" charset="0"/>
                <a:ea typeface="Arial" charset="0"/>
                <a:cs typeface="Arial" charset="0"/>
              </a:rPr>
              <a:t> Loa (fracturada). A lo largo de </a:t>
            </a:r>
            <a:r>
              <a:rPr lang="es-ES" altLang="en-US" sz="1600" dirty="0" err="1">
                <a:latin typeface="Arial" charset="0"/>
                <a:ea typeface="Arial" charset="0"/>
                <a:cs typeface="Arial" charset="0"/>
              </a:rPr>
              <a:t>Hilina</a:t>
            </a:r>
            <a:r>
              <a:rPr lang="es-ES" altLang="en-US" sz="1600" dirty="0">
                <a:latin typeface="Arial" charset="0"/>
                <a:ea typeface="Arial" charset="0"/>
                <a:cs typeface="Arial" charset="0"/>
              </a:rPr>
              <a:t> Pali y noreste hacia el extremo noreste de la isla, el bloque costero ha caído en relación con el bloque </a:t>
            </a:r>
            <a:r>
              <a:rPr lang="es-ES" altLang="en-US" sz="1600" dirty="0" err="1">
                <a:latin typeface="Arial" charset="0"/>
                <a:ea typeface="Arial" charset="0"/>
                <a:cs typeface="Arial" charset="0"/>
              </a:rPr>
              <a:t>Kilauea</a:t>
            </a:r>
            <a:r>
              <a:rPr lang="es-ES" altLang="en-US" sz="1600" dirty="0">
                <a:latin typeface="Arial" charset="0"/>
                <a:ea typeface="Arial" charset="0"/>
                <a:cs typeface="Arial" charset="0"/>
              </a:rPr>
              <a:t>, impulsado por el peso de las capas volcánicas. Este terremoto se produjo en el </a:t>
            </a:r>
            <a:r>
              <a:rPr lang="es-ES" altLang="en-US" sz="1600" dirty="0" err="1">
                <a:latin typeface="Arial" charset="0"/>
                <a:ea typeface="Arial" charset="0"/>
                <a:cs typeface="Arial" charset="0"/>
              </a:rPr>
              <a:t>décollement</a:t>
            </a:r>
            <a:r>
              <a:rPr lang="es-ES" altLang="en-US" sz="1600" dirty="0">
                <a:latin typeface="Arial" charset="0"/>
                <a:ea typeface="Arial" charset="0"/>
                <a:cs typeface="Arial" charset="0"/>
              </a:rPr>
              <a:t> entre el volcán </a:t>
            </a:r>
            <a:r>
              <a:rPr lang="es-ES" altLang="en-US" sz="1600" dirty="0" err="1">
                <a:latin typeface="Arial" charset="0"/>
                <a:ea typeface="Arial" charset="0"/>
                <a:cs typeface="Arial" charset="0"/>
              </a:rPr>
              <a:t>Kilauea</a:t>
            </a:r>
            <a:r>
              <a:rPr lang="es-ES" altLang="en-US" sz="1600" dirty="0">
                <a:latin typeface="Arial" charset="0"/>
                <a:ea typeface="Arial" charset="0"/>
                <a:cs typeface="Arial" charset="0"/>
              </a:rPr>
              <a:t> y la antigua isla oceánica (fracturada) subyacente al volcán joven.</a:t>
            </a:r>
          </a:p>
          <a:p>
            <a:pPr>
              <a:buNone/>
            </a:pPr>
            <a:r>
              <a:rPr lang="es-ES" altLang="en-US" sz="1600" dirty="0">
                <a:latin typeface="Arial" charset="0"/>
                <a:ea typeface="Arial" charset="0"/>
                <a:cs typeface="Arial" charset="0"/>
              </a:rPr>
              <a:t>[Gráfico de la animación en la siguiente diapositiva]</a:t>
            </a:r>
            <a:endParaRPr lang="es-ES" altLang="en-US" sz="16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A39456C0-C301-6343-AB10-B617D8200F8C}"/>
              </a:ext>
            </a:extLst>
          </p:cNvPr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3939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53251" name="Picture 8" descr="IRIS_TMlogo.png">
            <a:extLst>
              <a:ext uri="{FF2B5EF4-FFF2-40B4-BE49-F238E27FC236}">
                <a16:creationId xmlns="" xmlns:a16="http://schemas.microsoft.com/office/drawing/2014/main" id="{41026C75-A1FE-0C4B-9726-4839727C8A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76200"/>
            <a:ext cx="903287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990" y="1208314"/>
            <a:ext cx="7402540" cy="321128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="" xmlns:a16="http://schemas.microsoft.com/office/drawing/2014/main" id="{48B6D3DA-1733-8748-AB54-083E0D664100}"/>
              </a:ext>
            </a:extLst>
          </p:cNvPr>
          <p:cNvSpPr txBox="1">
            <a:spLocks/>
          </p:cNvSpPr>
          <p:nvPr/>
        </p:nvSpPr>
        <p:spPr>
          <a:xfrm>
            <a:off x="1233488" y="0"/>
            <a:ext cx="7899400" cy="762000"/>
          </a:xfrm>
          <a:prstGeom prst="rect">
            <a:avLst/>
          </a:prstGeom>
        </p:spPr>
        <p:txBody>
          <a:bodyPr anchor="ctr">
            <a:normAutofit fontScale="900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VE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" charset="0"/>
                <a:ea typeface="ＭＳ Ｐゴシック" charset="-128"/>
              </a:rPr>
              <a:t/>
            </a:r>
            <a:br>
              <a:rPr lang="es-VE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" charset="0"/>
                <a:ea typeface="ＭＳ Ｐゴシック" charset="-128"/>
              </a:rPr>
            </a:br>
            <a:r>
              <a:rPr lang="es-VE" sz="2000" b="1" dirty="0" smtClean="0">
                <a:solidFill>
                  <a:srgbClr val="11488B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ＭＳ Ｐゴシック" charset="-128"/>
              </a:rPr>
              <a:t>Magnitud 6,9 ISLA GRANDE HAWÁI</a:t>
            </a:r>
            <a:endParaRPr lang="es-VE" sz="2000" b="1" dirty="0" smtClean="0">
              <a:solidFill>
                <a:srgbClr val="11488B"/>
              </a:solidFill>
              <a:latin typeface="Arial" charset="0"/>
              <a:ea typeface="ＭＳ Ｐゴシック" charset="-128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s-VE" b="1" dirty="0" smtClean="0">
                <a:solidFill>
                  <a:srgbClr val="11488B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MS PGothic" panose="020B0600070205080204" pitchFamily="34" charset="-128"/>
                <a:cs typeface="Arial" pitchFamily="34" charset="0"/>
              </a:rPr>
              <a:t>Viernes, 4 de Mayo, 2018 a las 22:32:55 UTC</a:t>
            </a:r>
            <a:endParaRPr lang="es-VE" dirty="0">
              <a:solidFill>
                <a:srgbClr val="11488B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5220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extBox 7">
            <a:extLst>
              <a:ext uri="{FF2B5EF4-FFF2-40B4-BE49-F238E27FC236}">
                <a16:creationId xmlns="" xmlns:a16="http://schemas.microsoft.com/office/drawing/2014/main" id="{9C5BE7BA-3651-FC47-AA37-6BD8A49637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0" y="6550223"/>
            <a:ext cx="559911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None/>
            </a:pPr>
            <a:r>
              <a:rPr lang="es-VE" altLang="en-US" sz="1400" dirty="0" smtClean="0"/>
              <a:t>Descargar este video de </a:t>
            </a:r>
            <a:r>
              <a:rPr lang="es-VE" altLang="en-US" sz="1400" dirty="0" smtClean="0">
                <a:hlinkClick r:id="rId5"/>
              </a:rPr>
              <a:t>https://www.iris.edu/hq/inclass/animation/234</a:t>
            </a:r>
            <a:endParaRPr lang="es-VE" altLang="en-US" sz="1400" dirty="0"/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39DD43BD-05F8-A347-A84B-5E0408A97C05}"/>
              </a:ext>
            </a:extLst>
          </p:cNvPr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3939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55299" name="Picture 8" descr="IRIS_TMlogo.png">
            <a:extLst>
              <a:ext uri="{FF2B5EF4-FFF2-40B4-BE49-F238E27FC236}">
                <a16:creationId xmlns="" xmlns:a16="http://schemas.microsoft.com/office/drawing/2014/main" id="{23962DDA-B960-4E4B-906E-2A6F5DA036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76200"/>
            <a:ext cx="903287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2" name="TextBox 7">
            <a:extLst>
              <a:ext uri="{FF2B5EF4-FFF2-40B4-BE49-F238E27FC236}">
                <a16:creationId xmlns="" xmlns:a16="http://schemas.microsoft.com/office/drawing/2014/main" id="{98D7BDCA-E9C8-4B4D-B775-C0B383B7F3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5257800"/>
            <a:ext cx="5470525" cy="1083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None/>
            </a:pPr>
            <a:r>
              <a:rPr lang="es-ES" altLang="en-US" sz="1400" dirty="0">
                <a:latin typeface="Arial" charset="0"/>
                <a:ea typeface="Arial" charset="0"/>
                <a:cs typeface="Arial" charset="0"/>
              </a:rPr>
              <a:t>La animación muestra que los terremotos ocurren en tres regiones:</a:t>
            </a:r>
          </a:p>
          <a:p>
            <a:pPr>
              <a:buNone/>
            </a:pPr>
            <a:r>
              <a:rPr lang="es-ES" altLang="en-US" sz="1400" dirty="0">
                <a:latin typeface="Arial" charset="0"/>
                <a:ea typeface="Arial" charset="0"/>
                <a:cs typeface="Arial" charset="0"/>
              </a:rPr>
              <a:t>-	En los volcanes;</a:t>
            </a:r>
          </a:p>
          <a:p>
            <a:pPr>
              <a:buNone/>
            </a:pPr>
            <a:r>
              <a:rPr lang="es-ES" altLang="en-US" sz="1400" dirty="0">
                <a:latin typeface="Arial" charset="0"/>
                <a:ea typeface="Arial" charset="0"/>
                <a:cs typeface="Arial" charset="0"/>
              </a:rPr>
              <a:t>-	a lo largo del límite del suelo volcánico-oceánico; y</a:t>
            </a:r>
          </a:p>
          <a:p>
            <a:pPr>
              <a:buNone/>
            </a:pPr>
            <a:r>
              <a:rPr lang="es-ES" altLang="en-US" sz="1400" dirty="0">
                <a:latin typeface="Arial" charset="0"/>
                <a:ea typeface="Arial" charset="0"/>
                <a:cs typeface="Arial" charset="0"/>
              </a:rPr>
              <a:t>-	en el manto.</a:t>
            </a:r>
            <a:endParaRPr lang="es-ES" altLang="en-US" sz="14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3" name="A_007_hawaiiOriginOfEarthquakes">
            <a:hlinkClick r:id="" action="ppaction://media"/>
            <a:extLst>
              <a:ext uri="{FF2B5EF4-FFF2-40B4-BE49-F238E27FC236}">
                <a16:creationId xmlns="" xmlns:a16="http://schemas.microsoft.com/office/drawing/2014/main" id="{B2235445-8D38-4A5C-982F-31C95CCD514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852613" y="1003300"/>
            <a:ext cx="5599112" cy="373040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="" xmlns:a16="http://schemas.microsoft.com/office/drawing/2014/main" id="{48B6D3DA-1733-8748-AB54-083E0D664100}"/>
              </a:ext>
            </a:extLst>
          </p:cNvPr>
          <p:cNvSpPr txBox="1">
            <a:spLocks/>
          </p:cNvSpPr>
          <p:nvPr/>
        </p:nvSpPr>
        <p:spPr>
          <a:xfrm>
            <a:off x="1233488" y="0"/>
            <a:ext cx="7899400" cy="762000"/>
          </a:xfrm>
          <a:prstGeom prst="rect">
            <a:avLst/>
          </a:prstGeom>
        </p:spPr>
        <p:txBody>
          <a:bodyPr anchor="ctr">
            <a:normAutofit fontScale="900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VE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" charset="0"/>
                <a:ea typeface="ＭＳ Ｐゴシック" charset="-128"/>
              </a:rPr>
              <a:t/>
            </a:r>
            <a:br>
              <a:rPr lang="es-VE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" charset="0"/>
                <a:ea typeface="ＭＳ Ｐゴシック" charset="-128"/>
              </a:rPr>
            </a:br>
            <a:r>
              <a:rPr lang="es-VE" sz="2000" b="1" dirty="0" smtClean="0">
                <a:solidFill>
                  <a:srgbClr val="11488B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ＭＳ Ｐゴシック" charset="-128"/>
              </a:rPr>
              <a:t>Magnitud 6,9 ISLA GRANDE HAWÁI</a:t>
            </a:r>
            <a:endParaRPr lang="es-VE" sz="2000" b="1" dirty="0" smtClean="0">
              <a:solidFill>
                <a:srgbClr val="11488B"/>
              </a:solidFill>
              <a:latin typeface="Arial" charset="0"/>
              <a:ea typeface="ＭＳ Ｐゴシック" charset="-128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s-VE" b="1" dirty="0" smtClean="0">
                <a:solidFill>
                  <a:srgbClr val="11488B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MS PGothic" panose="020B0600070205080204" pitchFamily="34" charset="-128"/>
                <a:cs typeface="Arial" pitchFamily="34" charset="0"/>
              </a:rPr>
              <a:t>Viernes, 4 de Mayo, 2018 a las 22:32:55 UTC</a:t>
            </a:r>
            <a:endParaRPr lang="es-VE" dirty="0">
              <a:solidFill>
                <a:srgbClr val="11488B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05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10707</TotalTime>
  <Words>1380</Words>
  <Application>Microsoft Office PowerPoint</Application>
  <PresentationFormat>On-screen Show (4:3)</PresentationFormat>
  <Paragraphs>141</Paragraphs>
  <Slides>12</Slides>
  <Notes>12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ＭＳ Ｐゴシック</vt:lpstr>
      <vt:lpstr>ＭＳ Ｐゴシック</vt:lpstr>
      <vt:lpstr>Arial</vt:lpstr>
      <vt:lpstr>Calibri</vt:lpstr>
      <vt:lpstr>Office Theme</vt:lpstr>
      <vt:lpstr>1_Office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tkb</dc:creator>
  <cp:lastModifiedBy>Douglas Alfredo Bravo Bustamante</cp:lastModifiedBy>
  <cp:revision>799</cp:revision>
  <cp:lastPrinted>2018-05-05T19:31:49Z</cp:lastPrinted>
  <dcterms:created xsi:type="dcterms:W3CDTF">2009-05-31T20:07:40Z</dcterms:created>
  <dcterms:modified xsi:type="dcterms:W3CDTF">2018-05-07T13:14:04Z</dcterms:modified>
</cp:coreProperties>
</file>