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6"/>
  </p:notesMasterIdLst>
  <p:sldIdLst>
    <p:sldId id="384" r:id="rId4"/>
    <p:sldId id="349" r:id="rId5"/>
    <p:sldId id="365" r:id="rId6"/>
    <p:sldId id="340" r:id="rId7"/>
    <p:sldId id="339" r:id="rId8"/>
    <p:sldId id="354" r:id="rId9"/>
    <p:sldId id="359" r:id="rId10"/>
    <p:sldId id="358" r:id="rId11"/>
    <p:sldId id="341" r:id="rId12"/>
    <p:sldId id="385" r:id="rId13"/>
    <p:sldId id="344" r:id="rId14"/>
    <p:sldId id="373"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91" autoAdjust="0"/>
    <p:restoredTop sz="88144" autoAdjust="0"/>
  </p:normalViewPr>
  <p:slideViewPr>
    <p:cSldViewPr showGuides="1">
      <p:cViewPr varScale="1">
        <p:scale>
          <a:sx n="68" d="100"/>
          <a:sy n="68" d="100"/>
        </p:scale>
        <p:origin x="1500" y="78"/>
      </p:cViewPr>
      <p:guideLst>
        <p:guide orient="horz" pos="2160"/>
        <p:guide pos="2880"/>
      </p:guideLst>
    </p:cSldViewPr>
  </p:slideViewPr>
  <p:outlineViewPr>
    <p:cViewPr>
      <p:scale>
        <a:sx n="33" d="100"/>
        <a:sy n="33" d="100"/>
      </p:scale>
      <p:origin x="0" y="0"/>
    </p:cViewPr>
  </p:outlineViewPr>
  <p:notesTextViewPr>
    <p:cViewPr>
      <p:scale>
        <a:sx n="50" d="100"/>
        <a:sy n="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8/19/2018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10</a:t>
            </a:fld>
            <a:endParaRPr lang="en-US" altLang="en-US" sz="1200">
              <a:latin typeface="Calibri" panose="020F0502020204030204" pitchFamily="34" charset="0"/>
            </a:endParaRPr>
          </a:p>
        </p:txBody>
      </p:sp>
    </p:spTree>
    <p:extLst>
      <p:ext uri="{BB962C8B-B14F-4D97-AF65-F5344CB8AC3E}">
        <p14:creationId xmlns:p14="http://schemas.microsoft.com/office/powerpoint/2010/main" val="1398278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mn-lt"/>
                <a:ea typeface="+mn-ea"/>
                <a:cs typeface="+mn-cs"/>
              </a:rPr>
              <a:t>Travel-time Curves: How they are created </a:t>
            </a:r>
          </a:p>
          <a:p>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11</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s-VE"/>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s-VE"/>
          </a:p>
        </p:txBody>
      </p:sp>
      <p:sp>
        <p:nvSpPr>
          <p:cNvPr id="6148" name="Slide Number Placeholder 3">
            <a:extLst>
              <a:ext uri="{FF2B5EF4-FFF2-40B4-BE49-F238E27FC236}">
                <a16:creationId xmlns:a16="http://schemas.microsoft.com/office/drawing/2014/main"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9459" name="Slide Number Placeholder 3">
            <a:extLst>
              <a:ext uri="{FF2B5EF4-FFF2-40B4-BE49-F238E27FC236}">
                <a16:creationId xmlns:a16="http://schemas.microsoft.com/office/drawing/2014/main"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5</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600" b="1" dirty="0">
                <a:solidFill>
                  <a:srgbClr val="393996"/>
                </a:solidFill>
                <a:latin typeface="Arial" panose="020B0604020202020204" pitchFamily="34" charset="0"/>
                <a:cs typeface="Arial" panose="020B0604020202020204" pitchFamily="34" charset="0"/>
              </a:rPr>
              <a:t>Relevant Animation:</a:t>
            </a:r>
          </a:p>
          <a:p>
            <a:r>
              <a:rPr lang="en-US" altLang="en-US" sz="1600" dirty="0">
                <a:latin typeface="Arial" panose="020B0604020202020204" pitchFamily="34" charset="0"/>
                <a:cs typeface="Arial" panose="020B0604020202020204" pitchFamily="34" charset="0"/>
              </a:rPr>
              <a:t>Earthquake focal mechanisms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altLang="en-US" sz="1600" dirty="0">
              <a:latin typeface="Arial" panose="020B0604020202020204" pitchFamily="34" charset="0"/>
              <a:cs typeface="Arial" panose="020B0604020202020204" pitchFamily="34" charset="0"/>
            </a:endParaRPr>
          </a:p>
          <a:p>
            <a:endParaRPr lang="en-US" altLang="en-US" sz="1600" dirty="0">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sz="1600" dirty="0">
                <a:latin typeface="Arial" panose="020B0604020202020204" pitchFamily="34" charset="0"/>
                <a:cs typeface="Arial" panose="020B0604020202020204" pitchFamily="34" charset="0"/>
              </a:rPr>
              <a:t>Shaded areas show quadrants of the focal sphere in which the P-wave first-motions are away from the source, and unshaded areas show quadrants in which the P-wave first-motions are toward the source. The letters represent the axis of maximum compressional strain (P) and the axis of maximum extensional strain (T) resulting from the earthquake.</a:t>
            </a:r>
          </a:p>
          <a:p>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3217025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6388" name="Slide Number Placeholder 3">
            <a:extLst>
              <a:ext uri="{FF2B5EF4-FFF2-40B4-BE49-F238E27FC236}">
                <a16:creationId xmlns:a16="http://schemas.microsoft.com/office/drawing/2014/main"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b="1"/>
              <a:t>Explore the seismicity further:  </a:t>
            </a:r>
            <a:r>
              <a:rPr lang="en-US" altLang="en-US"/>
              <a:t>Image from IRIS Earthquake Browser (www.iris.edu/ieb)</a:t>
            </a:r>
          </a:p>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8</a:t>
            </a:fld>
            <a:endParaRPr lang="en-US" altLang="en-US" sz="1200">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91276775-22AE-40DB-84ED-51CFD689D0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F4A4B0E1-3A8B-46B5-B1A4-FB674BAB88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8ADF39C1-3699-4DB7-B72E-59EC861E4D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C5D3438-BC71-4486-A918-4326D70A0AF9}" type="slidenum">
              <a:rPr lang="en-US" altLang="en-US" sz="1200">
                <a:latin typeface="Calibri" panose="020F0502020204030204" pitchFamily="34" charset="0"/>
                <a:ea typeface="MS PGothic" panose="020B0600070205080204" pitchFamily="34" charset="-128"/>
              </a:rPr>
              <a:pPr/>
              <a:t>9</a:t>
            </a:fld>
            <a:endParaRPr lang="en-US" altLang="en-US" sz="1200">
              <a:latin typeface="Calibri" panose="020F0502020204030204" pitchFamily="34" charset="0"/>
              <a:ea typeface="MS PGothic"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8/19/2018</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8/19/2018</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8/19/2018</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8/19/2018</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8/19/2018</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8/19/2018</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8/19/2018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8/19/2018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8/19/2018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8/19/2018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8/19/2018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8/19/2018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8/19/2018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8/19/2018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8/19/2018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8/19/2018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8/19/2018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8/19/2018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8/19/2018</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8/19/2018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03200" y="1084263"/>
            <a:ext cx="3857625"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rPr>
              <a:t>A magnitude 8.2 earthquake occurred </a:t>
            </a:r>
            <a:r>
              <a:rPr lang="it-IT" altLang="en-US" sz="1800" dirty="0">
                <a:latin typeface="Arial" panose="020B0604020202020204" pitchFamily="34" charset="0"/>
              </a:rPr>
              <a:t>364.8 km (226.7 mi) E </a:t>
            </a:r>
            <a:r>
              <a:rPr lang="en-US" altLang="en-US" sz="1800" dirty="0">
                <a:latin typeface="Arial" panose="020B0604020202020204" pitchFamily="34" charset="0"/>
              </a:rPr>
              <a:t>of Suva, Fiji at a depth </a:t>
            </a:r>
            <a:r>
              <a:rPr lang="en-US" altLang="es-VE" sz="1800" dirty="0">
                <a:latin typeface="Arial" panose="020B0604020202020204" pitchFamily="34" charset="0"/>
              </a:rPr>
              <a:t>of 563.4 km (350 miles).</a:t>
            </a:r>
          </a:p>
          <a:p>
            <a:pPr>
              <a:spcBef>
                <a:spcPct val="0"/>
              </a:spcBef>
              <a:buFontTx/>
              <a:buNone/>
            </a:pPr>
            <a:endParaRPr lang="en-US" altLang="en-US" sz="1800" dirty="0">
              <a:latin typeface="Arial" panose="020B0604020202020204" pitchFamily="34" charset="0"/>
            </a:endParaRPr>
          </a:p>
          <a:p>
            <a:pPr>
              <a:spcBef>
                <a:spcPct val="0"/>
              </a:spcBef>
              <a:buFontTx/>
              <a:buNone/>
            </a:pPr>
            <a:r>
              <a:rPr lang="en-US" altLang="en-US" sz="1800" dirty="0">
                <a:latin typeface="Arial" panose="020B0604020202020204" pitchFamily="34" charset="0"/>
              </a:rPr>
              <a:t>There is no risk of a tsunami from </a:t>
            </a:r>
          </a:p>
          <a:p>
            <a:pPr>
              <a:spcBef>
                <a:spcPct val="0"/>
              </a:spcBef>
              <a:buFontTx/>
              <a:buNone/>
            </a:pPr>
            <a:r>
              <a:rPr lang="en-US" altLang="en-US" sz="1800" dirty="0">
                <a:latin typeface="Arial" panose="020B0604020202020204" pitchFamily="34" charset="0"/>
              </a:rPr>
              <a:t>an earthquake at this depth.</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5" name="Picture 4">
            <a:extLst>
              <a:ext uri="{FF2B5EF4-FFF2-40B4-BE49-F238E27FC236}">
                <a16:creationId xmlns:a16="http://schemas.microsoft.com/office/drawing/2014/main" id="{0148A831-59B3-4037-BE21-85C79B75C5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0221" y="1011270"/>
            <a:ext cx="5039428" cy="4448796"/>
          </a:xfrm>
          <a:prstGeom prst="rect">
            <a:avLst/>
          </a:prstGeom>
        </p:spPr>
      </p:pic>
      <p:sp>
        <p:nvSpPr>
          <p:cNvPr id="6" name="Rectangle 5">
            <a:extLst>
              <a:ext uri="{FF2B5EF4-FFF2-40B4-BE49-F238E27FC236}">
                <a16:creationId xmlns:a16="http://schemas.microsoft.com/office/drawing/2014/main" id="{C62CFD75-4D09-4C96-9CA8-D96484404711}"/>
              </a:ext>
            </a:extLst>
          </p:cNvPr>
          <p:cNvSpPr/>
          <p:nvPr/>
        </p:nvSpPr>
        <p:spPr>
          <a:xfrm>
            <a:off x="7315200" y="2819400"/>
            <a:ext cx="1066800" cy="8064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2" name="Picture 11">
            <a:extLst>
              <a:ext uri="{FF2B5EF4-FFF2-40B4-BE49-F238E27FC236}">
                <a16:creationId xmlns:a16="http://schemas.microsoft.com/office/drawing/2014/main" id="{2B9E5B53-BA94-497E-81B4-2D40C43371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6191" y="3279662"/>
            <a:ext cx="4038600" cy="3186202"/>
          </a:xfrm>
          <a:prstGeom prst="rect">
            <a:avLst/>
          </a:prstGeom>
        </p:spPr>
      </p:pic>
      <p:sp>
        <p:nvSpPr>
          <p:cNvPr id="3084" name="TextBox 15">
            <a:extLst>
              <a:ext uri="{FF2B5EF4-FFF2-40B4-BE49-F238E27FC236}">
                <a16:creationId xmlns:a16="http://schemas.microsoft.com/office/drawing/2014/main" id="{8BBF2B44-A18D-47FD-8002-EDF4F130B0C6}"/>
              </a:ext>
            </a:extLst>
          </p:cNvPr>
          <p:cNvSpPr txBox="1">
            <a:spLocks noChangeArrowheads="1"/>
          </p:cNvSpPr>
          <p:nvPr/>
        </p:nvSpPr>
        <p:spPr bwMode="auto">
          <a:xfrm>
            <a:off x="4951049" y="5486874"/>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s-VE" sz="1400" i="1" dirty="0">
                <a:latin typeface="Arial" panose="020B0604020202020204" pitchFamily="34" charset="0"/>
              </a:rPr>
              <a:t>Images courtesy of Google</a:t>
            </a:r>
          </a:p>
        </p:txBody>
      </p:sp>
      <p:cxnSp>
        <p:nvCxnSpPr>
          <p:cNvPr id="8" name="Straight Connector 7">
            <a:extLst>
              <a:ext uri="{FF2B5EF4-FFF2-40B4-BE49-F238E27FC236}">
                <a16:creationId xmlns:a16="http://schemas.microsoft.com/office/drawing/2014/main" id="{286C6A5A-464B-4D9A-806A-77088C2E3C1C}"/>
              </a:ext>
            </a:extLst>
          </p:cNvPr>
          <p:cNvCxnSpPr>
            <a:cxnSpLocks/>
          </p:cNvCxnSpPr>
          <p:nvPr/>
        </p:nvCxnSpPr>
        <p:spPr>
          <a:xfrm flipV="1">
            <a:off x="4343400" y="3625818"/>
            <a:ext cx="4038600" cy="283498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38F05D2E-6C69-4AEE-A7B0-F9603EB4AF2A}"/>
              </a:ext>
            </a:extLst>
          </p:cNvPr>
          <p:cNvCxnSpPr>
            <a:cxnSpLocks/>
          </p:cNvCxnSpPr>
          <p:nvPr/>
        </p:nvCxnSpPr>
        <p:spPr>
          <a:xfrm flipV="1">
            <a:off x="351856" y="2819400"/>
            <a:ext cx="6963344" cy="45229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dirty="0">
                <a:latin typeface="Arial" panose="020B0604020202020204" pitchFamily="34" charset="0"/>
                <a:cs typeface="Arial" panose="020B0604020202020204" pitchFamily="34" charset="0"/>
              </a:rPr>
              <a:t>Regional tectonics of this earthquake (click for animation).</a:t>
            </a:r>
          </a:p>
        </p:txBody>
      </p:sp>
      <p:sp>
        <p:nvSpPr>
          <p:cNvPr id="10" name="Title 1">
            <a:extLst>
              <a:ext uri="{FF2B5EF4-FFF2-40B4-BE49-F238E27FC236}">
                <a16:creationId xmlns:a16="http://schemas.microsoft.com/office/drawing/2014/main" id="{BB21095E-E029-46D5-9673-50F34A062AE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2" name="Fiji_180819">
            <a:hlinkClick r:id="" action="ppaction://media"/>
            <a:extLst>
              <a:ext uri="{FF2B5EF4-FFF2-40B4-BE49-F238E27FC236}">
                <a16:creationId xmlns:a16="http://schemas.microsoft.com/office/drawing/2014/main" id="{5C0937F7-F138-4FB4-AF1B-D6CC8D18CE4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409700" y="1828800"/>
            <a:ext cx="6286500" cy="4243388"/>
          </a:xfrm>
          <a:prstGeom prst="rect">
            <a:avLst/>
          </a:prstGeom>
        </p:spPr>
      </p:pic>
    </p:spTree>
    <p:extLst>
      <p:ext uri="{BB962C8B-B14F-4D97-AF65-F5344CB8AC3E}">
        <p14:creationId xmlns:p14="http://schemas.microsoft.com/office/powerpoint/2010/main" val="112516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87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C75F069-2572-2948-B517-6455E93DFF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219200"/>
            <a:ext cx="6929156" cy="5486400"/>
          </a:xfrm>
          <a:prstGeom prst="rect">
            <a:avLst/>
          </a:prstGeom>
        </p:spPr>
      </p:pic>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905000" y="1347788"/>
            <a:ext cx="6764338" cy="522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Following the </a:t>
            </a:r>
            <a:r>
              <a:rPr lang="en-US" altLang="en-US" sz="1400" dirty="0">
                <a:latin typeface="Arial" panose="020B0604020202020204" pitchFamily="34" charset="0"/>
                <a:ea typeface="MS PGothic" panose="020B0600070205080204" pitchFamily="34" charset="-128"/>
              </a:rPr>
              <a:t>earthquake, it took 11 minutes and 17 seconds </a:t>
            </a:r>
            <a:r>
              <a:rPr lang="en-US" altLang="en-US" sz="1400" dirty="0">
                <a:solidFill>
                  <a:srgbClr val="000000"/>
                </a:solidFill>
                <a:latin typeface="Arial" panose="020B0604020202020204" pitchFamily="34" charset="0"/>
                <a:ea typeface="MS PGothic" panose="020B0600070205080204" pitchFamily="34" charset="-128"/>
              </a:rPr>
              <a:t>for the compressional P waves to travel a curved path through the mantle to Bend, Oregon.</a:t>
            </a: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744663" y="762000"/>
            <a:ext cx="63325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The record of the earthquake in Bend, Oregon (BNOR) is illustrated below. Bend is 9013 km (5600 miles, 81.2°) from the location of this earthquake. </a:t>
            </a: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1749425" y="5538561"/>
            <a:ext cx="67818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n-US" altLang="en-US" sz="1400" dirty="0">
                <a:solidFill>
                  <a:srgbClr val="000000"/>
                </a:solidFill>
                <a:latin typeface="Arial" panose="020B0604020202020204" pitchFamily="34" charset="0"/>
                <a:ea typeface="MS PGothic" panose="020B0600070205080204" pitchFamily="34" charset="-128"/>
              </a:rPr>
              <a:t>Surface waves traveled </a:t>
            </a:r>
            <a:r>
              <a:rPr lang="en-US" altLang="en-US" sz="1400">
                <a:solidFill>
                  <a:srgbClr val="000000"/>
                </a:solidFill>
                <a:latin typeface="Arial" panose="020B0604020202020204" pitchFamily="34" charset="0"/>
                <a:ea typeface="MS PGothic" panose="020B0600070205080204" pitchFamily="34" charset="-128"/>
              </a:rPr>
              <a:t>the 9013</a:t>
            </a:r>
            <a:r>
              <a:rPr lang="en-US" altLang="en-US" sz="1400" dirty="0">
                <a:solidFill>
                  <a:srgbClr val="000000"/>
                </a:solidFill>
                <a:latin typeface="Arial" panose="020B0604020202020204" pitchFamily="34" charset="0"/>
                <a:ea typeface="MS PGothic" panose="020B0600070205080204" pitchFamily="34" charset="-128"/>
              </a:rPr>
              <a:t> </a:t>
            </a:r>
            <a:r>
              <a:rPr lang="en-US" altLang="en-US" sz="1400">
                <a:solidFill>
                  <a:srgbClr val="000000"/>
                </a:solidFill>
                <a:latin typeface="Arial" panose="020B0604020202020204" pitchFamily="34" charset="0"/>
                <a:ea typeface="MS PGothic" panose="020B0600070205080204" pitchFamily="34" charset="-128"/>
              </a:rPr>
              <a:t>km (5600</a:t>
            </a:r>
            <a:r>
              <a:rPr lang="en-US" altLang="en-US" sz="1400" dirty="0">
                <a:solidFill>
                  <a:srgbClr val="000000"/>
                </a:solidFill>
                <a:latin typeface="Arial" panose="020B0604020202020204" pitchFamily="34" charset="0"/>
                <a:ea typeface="MS PGothic" panose="020B0600070205080204" pitchFamily="34" charset="-128"/>
              </a:rPr>
              <a:t> miles) along the perimeter of the Earth from the earthquake to the recording station. Because this was a deep earthquake, little seismic energy w</a:t>
            </a:r>
            <a:r>
              <a:rPr lang="en-US" altLang="en-US" sz="1400" dirty="0">
                <a:latin typeface="Arial" panose="020B0604020202020204" pitchFamily="34" charset="0"/>
                <a:ea typeface="MS PGothic" panose="020B0600070205080204" pitchFamily="34" charset="-128"/>
              </a:rPr>
              <a:t>as partitioned into surface waves. </a:t>
            </a:r>
            <a:r>
              <a:rPr lang="en-US" altLang="en-US" sz="1400" dirty="0">
                <a:solidFill>
                  <a:srgbClr val="000000"/>
                </a:solidFill>
                <a:latin typeface="Arial" panose="020B0604020202020204" pitchFamily="34" charset="0"/>
                <a:ea typeface="MS PGothic" panose="020B0600070205080204" pitchFamily="34" charset="-128"/>
              </a:rPr>
              <a:t> </a:t>
            </a: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1711325" y="4722193"/>
            <a:ext cx="6858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ea typeface="MS PGothic" panose="020B0600070205080204" pitchFamily="34" charset="-128"/>
              </a:rPr>
              <a:t>S and SS waves are shear waves that follow the same path through the mantle as P and PP waves, respectively.  S waves </a:t>
            </a:r>
            <a:r>
              <a:rPr lang="en-US" altLang="en-US" sz="1400" dirty="0">
                <a:latin typeface="Arial" panose="020B0604020202020204" pitchFamily="34" charset="0"/>
                <a:ea typeface="MS PGothic" panose="020B0600070205080204" pitchFamily="34" charset="-128"/>
              </a:rPr>
              <a:t>took 20 minutes and 42 </a:t>
            </a:r>
            <a:r>
              <a:rPr lang="en-US" altLang="en-US" sz="1400" dirty="0">
                <a:solidFill>
                  <a:srgbClr val="000000"/>
                </a:solidFill>
                <a:latin typeface="Arial" panose="020B0604020202020204" pitchFamily="34" charset="0"/>
                <a:ea typeface="MS PGothic" panose="020B0600070205080204" pitchFamily="34" charset="-128"/>
              </a:rPr>
              <a:t>seconds to travel from the earthquake to Bend.</a:t>
            </a:r>
          </a:p>
        </p:txBody>
      </p:sp>
      <p:sp>
        <p:nvSpPr>
          <p:cNvPr id="14344" name="TextBox 4">
            <a:extLst>
              <a:ext uri="{FF2B5EF4-FFF2-40B4-BE49-F238E27FC236}">
                <a16:creationId xmlns:a16="http://schemas.microsoft.com/office/drawing/2014/main" id="{41C89711-89E1-5445-A466-F14E2B4B1930}"/>
              </a:ext>
            </a:extLst>
          </p:cNvPr>
          <p:cNvSpPr txBox="1">
            <a:spLocks noChangeArrowheads="1"/>
          </p:cNvSpPr>
          <p:nvPr/>
        </p:nvSpPr>
        <p:spPr bwMode="auto">
          <a:xfrm>
            <a:off x="2243906" y="2419124"/>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a:t>
            </a:r>
          </a:p>
        </p:txBody>
      </p:sp>
      <p:sp>
        <p:nvSpPr>
          <p:cNvPr id="14345" name="TextBox 11">
            <a:extLst>
              <a:ext uri="{FF2B5EF4-FFF2-40B4-BE49-F238E27FC236}">
                <a16:creationId xmlns:a16="http://schemas.microsoft.com/office/drawing/2014/main" id="{CF8D3728-5C14-B146-9655-D0826543F420}"/>
              </a:ext>
            </a:extLst>
          </p:cNvPr>
          <p:cNvSpPr txBox="1">
            <a:spLocks noChangeArrowheads="1"/>
          </p:cNvSpPr>
          <p:nvPr/>
        </p:nvSpPr>
        <p:spPr bwMode="auto">
          <a:xfrm>
            <a:off x="3513138" y="2209800"/>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a:t>
            </a:r>
          </a:p>
        </p:txBody>
      </p:sp>
      <p:sp>
        <p:nvSpPr>
          <p:cNvPr id="12" name="TextBox 11">
            <a:extLst>
              <a:ext uri="{FF2B5EF4-FFF2-40B4-BE49-F238E27FC236}">
                <a16:creationId xmlns:a16="http://schemas.microsoft.com/office/drawing/2014/main" id="{32A2D248-DFCE-3F4C-809E-F44ABAB84AE5}"/>
              </a:ext>
            </a:extLst>
          </p:cNvPr>
          <p:cNvSpPr txBox="1"/>
          <p:nvPr/>
        </p:nvSpPr>
        <p:spPr>
          <a:xfrm>
            <a:off x="5486400" y="2470151"/>
            <a:ext cx="2152650" cy="368300"/>
          </a:xfrm>
          <a:prstGeom prst="rect">
            <a:avLst/>
          </a:prstGeom>
          <a:solidFill>
            <a:schemeClr val="bg1"/>
          </a:solidFill>
        </p:spPr>
        <p:txBody>
          <a:bodyPr>
            <a:spAutoFit/>
          </a:bodyPr>
          <a:lstStyle/>
          <a:p>
            <a:pPr eaLnBrk="1" hangingPunct="1">
              <a:defRPr/>
            </a:pPr>
            <a:r>
              <a:rPr lang="en-US" spc="200" dirty="0">
                <a:latin typeface="Arial" charset="0"/>
                <a:ea typeface="MS PGothic" charset="-128"/>
              </a:rPr>
              <a:t>Surface Waves</a:t>
            </a:r>
          </a:p>
        </p:txBody>
      </p:sp>
      <p:sp>
        <p:nvSpPr>
          <p:cNvPr id="14347" name="TextBox 5">
            <a:extLst>
              <a:ext uri="{FF2B5EF4-FFF2-40B4-BE49-F238E27FC236}">
                <a16:creationId xmlns:a16="http://schemas.microsoft.com/office/drawing/2014/main" id="{FB2BCD26-550B-594F-9562-9D637167FAF4}"/>
              </a:ext>
            </a:extLst>
          </p:cNvPr>
          <p:cNvSpPr txBox="1">
            <a:spLocks noChangeArrowheads="1"/>
          </p:cNvSpPr>
          <p:nvPr/>
        </p:nvSpPr>
        <p:spPr bwMode="auto">
          <a:xfrm>
            <a:off x="2572544" y="4120613"/>
            <a:ext cx="5135562"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ea typeface="MS PGothic" panose="020B0600070205080204" pitchFamily="34" charset="-128"/>
              </a:rPr>
              <a:t>PP is a compressional wave that bounced off the surface midway between the earthquake and the recording station</a:t>
            </a:r>
            <a:r>
              <a:rPr lang="en-US" altLang="ja-JP" sz="1400" dirty="0">
                <a:latin typeface="Arial" panose="020B0604020202020204" pitchFamily="34" charset="0"/>
              </a:rPr>
              <a:t>.</a:t>
            </a:r>
            <a:endParaRPr lang="en-US" altLang="en-US" sz="1400" dirty="0">
              <a:latin typeface="Arial" panose="020B0604020202020204" pitchFamily="34" charset="0"/>
              <a:ea typeface="MS PGothic" panose="020B0600070205080204" pitchFamily="34" charset="-128"/>
            </a:endParaRPr>
          </a:p>
        </p:txBody>
      </p:sp>
      <p:sp>
        <p:nvSpPr>
          <p:cNvPr id="14348" name="TextBox 4">
            <a:extLst>
              <a:ext uri="{FF2B5EF4-FFF2-40B4-BE49-F238E27FC236}">
                <a16:creationId xmlns:a16="http://schemas.microsoft.com/office/drawing/2014/main" id="{5B85B819-CA6A-FF47-9A01-3A118F831218}"/>
              </a:ext>
            </a:extLst>
          </p:cNvPr>
          <p:cNvSpPr txBox="1">
            <a:spLocks noChangeArrowheads="1"/>
          </p:cNvSpPr>
          <p:nvPr/>
        </p:nvSpPr>
        <p:spPr bwMode="auto">
          <a:xfrm>
            <a:off x="2993233" y="2176462"/>
            <a:ext cx="4921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PP</a:t>
            </a:r>
          </a:p>
        </p:txBody>
      </p:sp>
      <p:sp>
        <p:nvSpPr>
          <p:cNvPr id="14349" name="TextBox 4">
            <a:extLst>
              <a:ext uri="{FF2B5EF4-FFF2-40B4-BE49-F238E27FC236}">
                <a16:creationId xmlns:a16="http://schemas.microsoft.com/office/drawing/2014/main" id="{B45F105D-B9AC-3A48-A904-E4426954E5BE}"/>
              </a:ext>
            </a:extLst>
          </p:cNvPr>
          <p:cNvSpPr txBox="1">
            <a:spLocks noChangeArrowheads="1"/>
          </p:cNvSpPr>
          <p:nvPr/>
        </p:nvSpPr>
        <p:spPr bwMode="auto">
          <a:xfrm>
            <a:off x="2800735" y="1875745"/>
            <a:ext cx="531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b="1" dirty="0" err="1">
                <a:latin typeface="Arial" panose="020B0604020202020204" pitchFamily="34" charset="0"/>
                <a:ea typeface="MS PGothic" panose="020B0600070205080204" pitchFamily="34" charset="-128"/>
              </a:rPr>
              <a:t>pP</a:t>
            </a:r>
            <a:endParaRPr lang="en-US" altLang="en-US" sz="1600" b="1" dirty="0">
              <a:latin typeface="Arial" panose="020B0604020202020204" pitchFamily="34" charset="0"/>
              <a:ea typeface="MS PGothic" panose="020B0600070205080204" pitchFamily="34" charset="-128"/>
            </a:endParaRPr>
          </a:p>
        </p:txBody>
      </p:sp>
      <p:cxnSp>
        <p:nvCxnSpPr>
          <p:cNvPr id="24" name="Straight Arrow Connector 23">
            <a:extLst>
              <a:ext uri="{FF2B5EF4-FFF2-40B4-BE49-F238E27FC236}">
                <a16:creationId xmlns:a16="http://schemas.microsoft.com/office/drawing/2014/main" id="{F103D794-53EC-164C-8521-BDF407738FB0}"/>
              </a:ext>
            </a:extLst>
          </p:cNvPr>
          <p:cNvCxnSpPr/>
          <p:nvPr/>
        </p:nvCxnSpPr>
        <p:spPr>
          <a:xfrm>
            <a:off x="2458244" y="2654300"/>
            <a:ext cx="173038" cy="223838"/>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352" name="TextBox 5">
            <a:extLst>
              <a:ext uri="{FF2B5EF4-FFF2-40B4-BE49-F238E27FC236}">
                <a16:creationId xmlns:a16="http://schemas.microsoft.com/office/drawing/2014/main" id="{4F27F289-7E4E-7C4E-8A2A-0C2717D0709F}"/>
              </a:ext>
            </a:extLst>
          </p:cNvPr>
          <p:cNvSpPr txBox="1">
            <a:spLocks noChangeArrowheads="1"/>
          </p:cNvSpPr>
          <p:nvPr/>
        </p:nvSpPr>
        <p:spPr bwMode="auto">
          <a:xfrm>
            <a:off x="1611313" y="3519033"/>
            <a:ext cx="7058025"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err="1">
                <a:latin typeface="Arial" panose="020B0604020202020204" pitchFamily="34" charset="0"/>
                <a:ea typeface="MS PGothic" panose="020B0600070205080204" pitchFamily="34" charset="-128"/>
              </a:rPr>
              <a:t>pP</a:t>
            </a:r>
            <a:r>
              <a:rPr lang="en-US" altLang="en-US" sz="1400" dirty="0">
                <a:latin typeface="Arial" panose="020B0604020202020204" pitchFamily="34" charset="0"/>
                <a:ea typeface="MS PGothic" panose="020B0600070205080204" pitchFamily="34" charset="-128"/>
              </a:rPr>
              <a:t> is a compressional wave that travelled upward from the hypocenter, bounced off the surface, then traveled a curved path through the mantle similar to the direct P wave</a:t>
            </a:r>
            <a:r>
              <a:rPr lang="en-US" altLang="ja-JP" sz="1400" dirty="0">
                <a:latin typeface="Arial" panose="020B0604020202020204" pitchFamily="34" charset="0"/>
              </a:rPr>
              <a:t>.</a:t>
            </a:r>
            <a:endParaRPr lang="en-US" altLang="en-US" sz="1400" dirty="0">
              <a:latin typeface="Arial" panose="020B0604020202020204" pitchFamily="34" charset="0"/>
              <a:ea typeface="MS PGothic" panose="020B0600070205080204" pitchFamily="34" charset="-128"/>
            </a:endParaRPr>
          </a:p>
        </p:txBody>
      </p:sp>
      <p:sp>
        <p:nvSpPr>
          <p:cNvPr id="6" name="Rectangle 5">
            <a:extLst>
              <a:ext uri="{FF2B5EF4-FFF2-40B4-BE49-F238E27FC236}">
                <a16:creationId xmlns:a16="http://schemas.microsoft.com/office/drawing/2014/main"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11">
            <a:extLst>
              <a:ext uri="{FF2B5EF4-FFF2-40B4-BE49-F238E27FC236}">
                <a16:creationId xmlns:a16="http://schemas.microsoft.com/office/drawing/2014/main" id="{534F6B25-24CF-134C-B1C1-5801A613D56F}"/>
              </a:ext>
            </a:extLst>
          </p:cNvPr>
          <p:cNvSpPr txBox="1">
            <a:spLocks noChangeArrowheads="1"/>
          </p:cNvSpPr>
          <p:nvPr/>
        </p:nvSpPr>
        <p:spPr bwMode="auto">
          <a:xfrm>
            <a:off x="4122149" y="2217209"/>
            <a:ext cx="544055"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SS</a:t>
            </a:r>
          </a:p>
        </p:txBody>
      </p:sp>
      <p:sp>
        <p:nvSpPr>
          <p:cNvPr id="25" name="Title 1">
            <a:extLst>
              <a:ext uri="{FF2B5EF4-FFF2-40B4-BE49-F238E27FC236}">
                <a16:creationId xmlns:a16="http://schemas.microsoft.com/office/drawing/2014/main" id="{D85CA00F-D433-4FCD-96F3-94DDDAD9DF2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59394" name="TextBox 9">
            <a:extLst>
              <a:ext uri="{FF2B5EF4-FFF2-40B4-BE49-F238E27FC236}">
                <a16:creationId xmlns:a16="http://schemas.microsoft.com/office/drawing/2014/main" id="{E4024EA3-34B6-3E4A-915C-1FC12262104D}"/>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13">
            <a:extLst>
              <a:ext uri="{FF2B5EF4-FFF2-40B4-BE49-F238E27FC236}">
                <a16:creationId xmlns:a16="http://schemas.microsoft.com/office/drawing/2014/main" id="{8DB6D9C5-027D-448F-B221-BAC10A731E04}"/>
              </a:ext>
            </a:extLst>
          </p:cNvPr>
          <p:cNvSpPr txBox="1">
            <a:spLocks noChangeArrowheads="1"/>
          </p:cNvSpPr>
          <p:nvPr/>
        </p:nvSpPr>
        <p:spPr bwMode="auto">
          <a:xfrm>
            <a:off x="271463" y="3873500"/>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b="1" dirty="0">
                <a:latin typeface="Arial" panose="020B0604020202020204" pitchFamily="34" charset="0"/>
              </a:rPr>
              <a:t>Modified Mercalli Intensity</a:t>
            </a:r>
          </a:p>
        </p:txBody>
      </p:sp>
      <p:sp>
        <p:nvSpPr>
          <p:cNvPr id="5125" name="TextBox 14">
            <a:extLst>
              <a:ext uri="{FF2B5EF4-FFF2-40B4-BE49-F238E27FC236}">
                <a16:creationId xmlns:a16="http://schemas.microsoft.com/office/drawing/2014/main" id="{03008836-3788-4227-A60C-359D80C08D92}"/>
              </a:ext>
            </a:extLst>
          </p:cNvPr>
          <p:cNvSpPr txBox="1">
            <a:spLocks noChangeArrowheads="1"/>
          </p:cNvSpPr>
          <p:nvPr/>
        </p:nvSpPr>
        <p:spPr bwMode="auto">
          <a:xfrm>
            <a:off x="2541588" y="3656013"/>
            <a:ext cx="1219200" cy="327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s-VE" sz="1400" b="1">
                <a:latin typeface="Arial" panose="020B0604020202020204" pitchFamily="34" charset="0"/>
              </a:rPr>
              <a:t>Perceived </a:t>
            </a:r>
          </a:p>
          <a:p>
            <a:pPr algn="ctr" eaLnBrk="1" hangingPunct="1">
              <a:spcBef>
                <a:spcPct val="0"/>
              </a:spcBef>
              <a:spcAft>
                <a:spcPts val="600"/>
              </a:spcAft>
              <a:buFontTx/>
              <a:buNone/>
            </a:pPr>
            <a:r>
              <a:rPr lang="en-US" altLang="es-VE" sz="1400" b="1">
                <a:latin typeface="Arial" panose="020B0604020202020204" pitchFamily="34" charset="0"/>
              </a:rPr>
              <a:t>  Shaking</a:t>
            </a:r>
          </a:p>
          <a:p>
            <a:pPr algn="ctr" eaLnBrk="1" hangingPunct="1">
              <a:spcBef>
                <a:spcPct val="0"/>
              </a:spcBef>
              <a:spcAft>
                <a:spcPts val="400"/>
              </a:spcAft>
              <a:buFontTx/>
              <a:buNone/>
            </a:pPr>
            <a:r>
              <a:rPr lang="en-US" altLang="es-VE"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s-VE"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s-VE"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s-VE"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s-VE" sz="1400">
                <a:latin typeface="Arial" panose="020B0604020202020204" pitchFamily="34" charset="0"/>
              </a:rPr>
              <a:t>Moderate</a:t>
            </a:r>
          </a:p>
          <a:p>
            <a:pPr algn="ctr" eaLnBrk="1" hangingPunct="1">
              <a:spcBef>
                <a:spcPct val="0"/>
              </a:spcBef>
              <a:spcAft>
                <a:spcPts val="400"/>
              </a:spcAft>
              <a:buFontTx/>
              <a:buNone/>
            </a:pPr>
            <a:r>
              <a:rPr lang="en-US" altLang="es-VE" sz="1400">
                <a:latin typeface="Arial" panose="020B0604020202020204" pitchFamily="34" charset="0"/>
              </a:rPr>
              <a:t>Light</a:t>
            </a:r>
          </a:p>
          <a:p>
            <a:pPr algn="ctr" eaLnBrk="1" hangingPunct="1">
              <a:spcBef>
                <a:spcPct val="0"/>
              </a:spcBef>
              <a:spcAft>
                <a:spcPts val="400"/>
              </a:spcAft>
              <a:buFontTx/>
              <a:buNone/>
            </a:pPr>
            <a:r>
              <a:rPr lang="en-US" altLang="es-VE" sz="1400">
                <a:latin typeface="Arial" panose="020B0604020202020204" pitchFamily="34" charset="0"/>
              </a:rPr>
              <a:t>Weak</a:t>
            </a:r>
          </a:p>
          <a:p>
            <a:pPr algn="ctr" eaLnBrk="1" hangingPunct="1">
              <a:spcBef>
                <a:spcPct val="0"/>
              </a:spcBef>
              <a:spcAft>
                <a:spcPts val="400"/>
              </a:spcAft>
              <a:buFontTx/>
              <a:buNone/>
            </a:pPr>
            <a:r>
              <a:rPr lang="en-US" altLang="es-VE" sz="1400">
                <a:latin typeface="Arial" panose="020B0604020202020204" pitchFamily="34" charset="0"/>
              </a:rPr>
              <a:t>Not Felt</a:t>
            </a:r>
          </a:p>
          <a:p>
            <a:pPr eaLnBrk="1" hangingPunct="1">
              <a:spcBef>
                <a:spcPct val="0"/>
              </a:spcBef>
              <a:buFontTx/>
              <a:buNone/>
            </a:pPr>
            <a:endParaRPr lang="en-US" altLang="es-VE" sz="1800">
              <a:latin typeface="Arial" panose="020B0604020202020204" pitchFamily="34" charset="0"/>
            </a:endParaRPr>
          </a:p>
        </p:txBody>
      </p:sp>
      <p:sp>
        <p:nvSpPr>
          <p:cNvPr id="5126" name="TextBox 15">
            <a:extLst>
              <a:ext uri="{FF2B5EF4-FFF2-40B4-BE49-F238E27FC236}">
                <a16:creationId xmlns:a16="http://schemas.microsoft.com/office/drawing/2014/main" id="{B07FA3CC-34FA-4CF8-B33D-3A760162ED61}"/>
              </a:ext>
            </a:extLst>
          </p:cNvPr>
          <p:cNvSpPr txBox="1">
            <a:spLocks noChangeArrowheads="1"/>
          </p:cNvSpPr>
          <p:nvPr/>
        </p:nvSpPr>
        <p:spPr bwMode="auto">
          <a:xfrm>
            <a:off x="4114800" y="6175375"/>
            <a:ext cx="51482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USGS Estimated shaking Intensity from M 8.2 Earthquake</a:t>
            </a:r>
          </a:p>
        </p:txBody>
      </p:sp>
      <p:sp>
        <p:nvSpPr>
          <p:cNvPr id="5127" name="TextBox 15">
            <a:extLst>
              <a:ext uri="{FF2B5EF4-FFF2-40B4-BE49-F238E27FC236}">
                <a16:creationId xmlns:a16="http://schemas.microsoft.com/office/drawing/2014/main" id="{7B890747-A6D1-4A78-9C17-D86FE6AA620C}"/>
              </a:ext>
            </a:extLst>
          </p:cNvPr>
          <p:cNvSpPr txBox="1">
            <a:spLocks noChangeArrowheads="1"/>
          </p:cNvSpPr>
          <p:nvPr/>
        </p:nvSpPr>
        <p:spPr bwMode="auto">
          <a:xfrm>
            <a:off x="293688" y="1128713"/>
            <a:ext cx="352583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800" dirty="0">
                <a:latin typeface="Arial" panose="020B0604020202020204" pitchFamily="34" charset="0"/>
              </a:rPr>
              <a:t>The Modified-Mercalli Intensity</a:t>
            </a:r>
          </a:p>
          <a:p>
            <a:pPr eaLnBrk="1" hangingPunct="1">
              <a:spcBef>
                <a:spcPct val="0"/>
              </a:spcBef>
              <a:buFontTx/>
              <a:buNone/>
            </a:pPr>
            <a:r>
              <a:rPr lang="en-US" altLang="es-VE" sz="1800" dirty="0">
                <a:latin typeface="Arial" panose="020B0604020202020204" pitchFamily="34" charset="0"/>
              </a:rPr>
              <a:t>scale is a twelve-stage scale, from I to XII, that indicates the severity of ground shaking. </a:t>
            </a:r>
          </a:p>
          <a:p>
            <a:pPr eaLnBrk="1" hangingPunct="1">
              <a:spcBef>
                <a:spcPct val="0"/>
              </a:spcBef>
              <a:buFontTx/>
              <a:buNone/>
            </a:pPr>
            <a:endParaRPr lang="en-US" altLang="es-VE" sz="1800" dirty="0">
              <a:latin typeface="Arial" panose="020B0604020202020204" pitchFamily="34" charset="0"/>
            </a:endParaRPr>
          </a:p>
          <a:p>
            <a:pPr eaLnBrk="1" hangingPunct="1">
              <a:spcBef>
                <a:spcPct val="0"/>
              </a:spcBef>
              <a:buFontTx/>
              <a:buNone/>
            </a:pPr>
            <a:r>
              <a:rPr lang="en-US" altLang="es-VE" sz="1800" dirty="0">
                <a:latin typeface="Arial" panose="020B0604020202020204" pitchFamily="34" charset="0"/>
              </a:rPr>
              <a:t>Due to the depth of 563.4 km (350 miles), the area nearest the earthquake experienced only light shaking.</a:t>
            </a:r>
          </a:p>
        </p:txBody>
      </p:sp>
      <p:pic>
        <p:nvPicPr>
          <p:cNvPr id="5128" name="Picture 8" descr="IRIS_TMlogo.png">
            <a:extLst>
              <a:ext uri="{FF2B5EF4-FFF2-40B4-BE49-F238E27FC236}">
                <a16:creationId xmlns:a16="http://schemas.microsoft.com/office/drawing/2014/main"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9" name="TextBox 15">
            <a:extLst>
              <a:ext uri="{FF2B5EF4-FFF2-40B4-BE49-F238E27FC236}">
                <a16:creationId xmlns:a16="http://schemas.microsoft.com/office/drawing/2014/main" id="{798F1922-187F-4863-8706-56B94B1A1455}"/>
              </a:ext>
            </a:extLst>
          </p:cNvPr>
          <p:cNvSpPr txBox="1">
            <a:spLocks noChangeArrowheads="1"/>
          </p:cNvSpPr>
          <p:nvPr/>
        </p:nvSpPr>
        <p:spPr bwMode="auto">
          <a:xfrm>
            <a:off x="320032" y="6549081"/>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s-VE" sz="1400" i="1" dirty="0">
                <a:latin typeface="Arial" panose="020B0604020202020204" pitchFamily="34" charset="0"/>
              </a:rPr>
              <a:t>Image courtesy of the US Geological Survey</a:t>
            </a:r>
          </a:p>
        </p:txBody>
      </p:sp>
      <p:pic>
        <p:nvPicPr>
          <p:cNvPr id="12" name="Picture 11">
            <a:extLst>
              <a:ext uri="{FF2B5EF4-FFF2-40B4-BE49-F238E27FC236}">
                <a16:creationId xmlns:a16="http://schemas.microsoft.com/office/drawing/2014/main" id="{27EA2A46-070C-405D-B0AD-28B67FD739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76392" y="1066800"/>
            <a:ext cx="5273047" cy="5022902"/>
          </a:xfrm>
          <a:prstGeom prst="rect">
            <a:avLst/>
          </a:prstGeom>
        </p:spPr>
      </p:pic>
      <p:sp>
        <p:nvSpPr>
          <p:cNvPr id="13" name="Title 1">
            <a:extLst>
              <a:ext uri="{FF2B5EF4-FFF2-40B4-BE49-F238E27FC236}">
                <a16:creationId xmlns:a16="http://schemas.microsoft.com/office/drawing/2014/main" id="{F645C13D-EE06-40F3-B9D3-17990E3817A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2926794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010" name="TextBox 15">
            <a:extLst>
              <a:ext uri="{FF2B5EF4-FFF2-40B4-BE49-F238E27FC236}">
                <a16:creationId xmlns:a16="http://schemas.microsoft.com/office/drawing/2014/main" id="{D7AAC747-1453-3B43-BE43-D12FA171523A}"/>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15">
            <a:extLst>
              <a:ext uri="{FF2B5EF4-FFF2-40B4-BE49-F238E27FC236}">
                <a16:creationId xmlns:a16="http://schemas.microsoft.com/office/drawing/2014/main" id="{40030937-8F88-2448-953A-96577826969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43013" name="TextBox 20">
            <a:extLst>
              <a:ext uri="{FF2B5EF4-FFF2-40B4-BE49-F238E27FC236}">
                <a16:creationId xmlns:a16="http://schemas.microsoft.com/office/drawing/2014/main" id="{0548614F-3610-0849-9996-0D6AE1FA32AF}"/>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 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sp>
        <p:nvSpPr>
          <p:cNvPr id="43014" name="TextBox 18">
            <a:extLst>
              <a:ext uri="{FF2B5EF4-FFF2-40B4-BE49-F238E27FC236}">
                <a16:creationId xmlns:a16="http://schemas.microsoft.com/office/drawing/2014/main" id="{6807614E-67D3-B545-8F5C-AF54DEC9553B}"/>
              </a:ext>
            </a:extLst>
          </p:cNvPr>
          <p:cNvSpPr txBox="1">
            <a:spLocks noChangeArrowheads="1"/>
          </p:cNvSpPr>
          <p:nvPr/>
        </p:nvSpPr>
        <p:spPr bwMode="auto">
          <a:xfrm>
            <a:off x="242887" y="1095375"/>
            <a:ext cx="43291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USGS estimates that over 1 million people felt light shaking from this earthquake.</a:t>
            </a:r>
          </a:p>
        </p:txBody>
      </p:sp>
      <p:pic>
        <p:nvPicPr>
          <p:cNvPr id="8" name="Picture 7">
            <a:extLst>
              <a:ext uri="{FF2B5EF4-FFF2-40B4-BE49-F238E27FC236}">
                <a16:creationId xmlns:a16="http://schemas.microsoft.com/office/drawing/2014/main" id="{BA28298B-574A-4D80-BF90-B1D61C17C1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648" y="3126700"/>
            <a:ext cx="2827058" cy="3698954"/>
          </a:xfrm>
          <a:prstGeom prst="rect">
            <a:avLst/>
          </a:prstGeom>
        </p:spPr>
      </p:pic>
      <p:pic>
        <p:nvPicPr>
          <p:cNvPr id="10" name="Picture 9">
            <a:extLst>
              <a:ext uri="{FF2B5EF4-FFF2-40B4-BE49-F238E27FC236}">
                <a16:creationId xmlns:a16="http://schemas.microsoft.com/office/drawing/2014/main" id="{9C9EFD55-A867-4F1C-82C2-66D59EF69B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9431" y="1179513"/>
            <a:ext cx="4313049" cy="4306887"/>
          </a:xfrm>
          <a:prstGeom prst="rect">
            <a:avLst/>
          </a:prstGeom>
        </p:spPr>
      </p:pic>
      <p:sp>
        <p:nvSpPr>
          <p:cNvPr id="11" name="Title 1">
            <a:extLst>
              <a:ext uri="{FF2B5EF4-FFF2-40B4-BE49-F238E27FC236}">
                <a16:creationId xmlns:a16="http://schemas.microsoft.com/office/drawing/2014/main" id="{693599E7-A1D0-454C-8A37-67BF3CB7FD3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61866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a:extLst>
              <a:ext uri="{FF2B5EF4-FFF2-40B4-BE49-F238E27FC236}">
                <a16:creationId xmlns:a16="http://schemas.microsoft.com/office/drawing/2014/main" id="{C9539026-43CE-444B-A24B-747A3781C6BC}"/>
              </a:ext>
            </a:extLst>
          </p:cNvPr>
          <p:cNvSpPr txBox="1">
            <a:spLocks noChangeArrowheads="1"/>
          </p:cNvSpPr>
          <p:nvPr/>
        </p:nvSpPr>
        <p:spPr bwMode="auto">
          <a:xfrm>
            <a:off x="5581650" y="28273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a:solidFill>
                  <a:srgbClr val="FFFF00"/>
                </a:solidFill>
                <a:latin typeface="Arial" panose="020B0604020202020204" pitchFamily="34" charset="0"/>
                <a:ea typeface="MS PGothic" panose="020B0600070205080204" pitchFamily="34" charset="-128"/>
              </a:rPr>
              <a:t>Australia</a:t>
            </a:r>
            <a:br>
              <a:rPr lang="en-US" altLang="en-US" sz="1600">
                <a:solidFill>
                  <a:srgbClr val="FFFF00"/>
                </a:solidFill>
                <a:latin typeface="Arial" panose="020B0604020202020204" pitchFamily="34" charset="0"/>
                <a:ea typeface="MS PGothic" panose="020B0600070205080204" pitchFamily="34" charset="-128"/>
              </a:rPr>
            </a:br>
            <a:r>
              <a:rPr lang="en-US" altLang="en-US" sz="1600">
                <a:solidFill>
                  <a:srgbClr val="FFFF00"/>
                </a:solidFill>
                <a:latin typeface="Arial" panose="020B0604020202020204" pitchFamily="34" charset="0"/>
                <a:ea typeface="MS PGothic" panose="020B0600070205080204" pitchFamily="34" charset="-128"/>
              </a:rPr>
              <a:t>Plate</a:t>
            </a:r>
          </a:p>
        </p:txBody>
      </p:sp>
      <p:pic>
        <p:nvPicPr>
          <p:cNvPr id="14340" name="Picture 2" descr="JV">
            <a:extLst>
              <a:ext uri="{FF2B5EF4-FFF2-40B4-BE49-F238E27FC236}">
                <a16:creationId xmlns:a16="http://schemas.microsoft.com/office/drawing/2014/main" id="{67E39617-4C91-4A0F-BE2E-CD42559C0F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0" y="1227138"/>
            <a:ext cx="37211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2" name="Rectangle 4">
            <a:extLst>
              <a:ext uri="{FF2B5EF4-FFF2-40B4-BE49-F238E27FC236}">
                <a16:creationId xmlns:a16="http://schemas.microsoft.com/office/drawing/2014/main" id="{072A7DE5-374D-BD4E-9814-6A57D75F9E56}"/>
              </a:ext>
            </a:extLst>
          </p:cNvPr>
          <p:cNvSpPr>
            <a:spLocks noChangeArrowheads="1"/>
          </p:cNvSpPr>
          <p:nvPr/>
        </p:nvSpPr>
        <p:spPr bwMode="auto">
          <a:xfrm>
            <a:off x="6400800" y="1981200"/>
            <a:ext cx="1630363" cy="1371600"/>
          </a:xfrm>
          <a:prstGeom prst="rect">
            <a:avLst/>
          </a:prstGeom>
          <a:noFill/>
          <a:ln w="19050">
            <a:solidFill>
              <a:schemeClr val="bg1"/>
            </a:solidFill>
            <a:miter lim="800000"/>
            <a:headEnd/>
            <a:tailEnd/>
          </a:ln>
          <a:effectLst>
            <a:outerShdw blurRad="38100" dist="26940" dir="5400000" algn="ctr" rotWithShape="0">
              <a:srgbClr val="000000">
                <a:alpha val="35001"/>
              </a:srgbClr>
            </a:outerShdw>
          </a:effectLst>
          <a:extLst>
            <a:ext uri="{909E8E84-426E-40dd-AFC4-6F175D3DCCD1}"/>
          </a:extLst>
        </p:spPr>
        <p:txBody>
          <a:bodyPr tIns="91440" bIns="91440"/>
          <a:lstStyle/>
          <a:p>
            <a:pPr eaLnBrk="1" hangingPunct="1">
              <a:defRPr/>
            </a:pPr>
            <a:endParaRPr lang="en-US">
              <a:cs typeface="Arial" charset="0"/>
            </a:endParaRPr>
          </a:p>
        </p:txBody>
      </p:sp>
      <p:sp>
        <p:nvSpPr>
          <p:cNvPr id="14342" name="Text Box 5">
            <a:extLst>
              <a:ext uri="{FF2B5EF4-FFF2-40B4-BE49-F238E27FC236}">
                <a16:creationId xmlns:a16="http://schemas.microsoft.com/office/drawing/2014/main" id="{C452C10A-BF53-4F91-9F79-EBE5FD328DB2}"/>
              </a:ext>
            </a:extLst>
          </p:cNvPr>
          <p:cNvSpPr txBox="1">
            <a:spLocks noChangeArrowheads="1"/>
          </p:cNvSpPr>
          <p:nvPr/>
        </p:nvSpPr>
        <p:spPr bwMode="auto">
          <a:xfrm>
            <a:off x="7239000" y="3848100"/>
            <a:ext cx="12573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a:solidFill>
                  <a:srgbClr val="FFFF00"/>
                </a:solidFill>
                <a:latin typeface="Arial" panose="020B0604020202020204" pitchFamily="34" charset="0"/>
                <a:ea typeface="MS PGothic" panose="020B0600070205080204" pitchFamily="34" charset="-128"/>
              </a:rPr>
              <a:t>Pacific</a:t>
            </a:r>
            <a:br>
              <a:rPr lang="en-US" altLang="en-US" sz="1600">
                <a:solidFill>
                  <a:srgbClr val="FFFF00"/>
                </a:solidFill>
                <a:latin typeface="Arial" panose="020B0604020202020204" pitchFamily="34" charset="0"/>
                <a:ea typeface="MS PGothic" panose="020B0600070205080204" pitchFamily="34" charset="-128"/>
              </a:rPr>
            </a:br>
            <a:r>
              <a:rPr lang="en-US" altLang="en-US" sz="1600">
                <a:solidFill>
                  <a:srgbClr val="FFFF00"/>
                </a:solidFill>
                <a:latin typeface="Arial" panose="020B0604020202020204" pitchFamily="34" charset="0"/>
                <a:ea typeface="MS PGothic" panose="020B0600070205080204" pitchFamily="34" charset="-128"/>
              </a:rPr>
              <a:t>Plate</a:t>
            </a:r>
            <a:endParaRPr lang="en-US" altLang="en-US" sz="2400">
              <a:latin typeface="Arial" panose="020B0604020202020204" pitchFamily="34" charset="0"/>
              <a:ea typeface="MS PGothic" panose="020B0600070205080204" pitchFamily="34" charset="-128"/>
            </a:endParaRPr>
          </a:p>
        </p:txBody>
      </p:sp>
      <p:sp>
        <p:nvSpPr>
          <p:cNvPr id="28674" name="AutoShape 7">
            <a:extLst>
              <a:ext uri="{FF2B5EF4-FFF2-40B4-BE49-F238E27FC236}">
                <a16:creationId xmlns:a16="http://schemas.microsoft.com/office/drawing/2014/main" id="{6E64441E-5FA2-1B46-9256-661DC02E1A00}"/>
              </a:ext>
            </a:extLst>
          </p:cNvPr>
          <p:cNvSpPr>
            <a:spLocks noChangeArrowheads="1"/>
          </p:cNvSpPr>
          <p:nvPr/>
        </p:nvSpPr>
        <p:spPr bwMode="auto">
          <a:xfrm>
            <a:off x="6867525" y="2286000"/>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n-US">
              <a:cs typeface="Arial" charset="0"/>
            </a:endParaRPr>
          </a:p>
        </p:txBody>
      </p:sp>
      <p:sp>
        <p:nvSpPr>
          <p:cNvPr id="14344" name="Line 8">
            <a:extLst>
              <a:ext uri="{FF2B5EF4-FFF2-40B4-BE49-F238E27FC236}">
                <a16:creationId xmlns:a16="http://schemas.microsoft.com/office/drawing/2014/main" id="{586764ED-84A1-4015-9442-FA29A8E2467A}"/>
              </a:ext>
            </a:extLst>
          </p:cNvPr>
          <p:cNvSpPr>
            <a:spLocks noChangeShapeType="1"/>
          </p:cNvSpPr>
          <p:nvPr/>
        </p:nvSpPr>
        <p:spPr bwMode="auto">
          <a:xfrm flipV="1">
            <a:off x="7696200" y="2286000"/>
            <a:ext cx="457200" cy="1524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4345" name="Text Box 9">
            <a:extLst>
              <a:ext uri="{FF2B5EF4-FFF2-40B4-BE49-F238E27FC236}">
                <a16:creationId xmlns:a16="http://schemas.microsoft.com/office/drawing/2014/main" id="{88EF6F43-4109-4284-82B8-4A6AE6FB25D5}"/>
              </a:ext>
            </a:extLst>
          </p:cNvPr>
          <p:cNvSpPr txBox="1">
            <a:spLocks noChangeAspect="1" noChangeArrowheads="1"/>
          </p:cNvSpPr>
          <p:nvPr/>
        </p:nvSpPr>
        <p:spPr bwMode="auto">
          <a:xfrm>
            <a:off x="8010525" y="2038350"/>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Tonga</a:t>
            </a:r>
          </a:p>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Trench</a:t>
            </a:r>
          </a:p>
          <a:p>
            <a:pPr eaLnBrk="1" hangingPunct="1">
              <a:spcBef>
                <a:spcPct val="0"/>
              </a:spcBef>
              <a:buFontTx/>
              <a:buNone/>
            </a:pPr>
            <a:endParaRPr lang="en-US" altLang="en-US" sz="2400">
              <a:latin typeface="Arial" panose="020B0604020202020204" pitchFamily="34" charset="0"/>
              <a:ea typeface="MS PGothic" panose="020B0600070205080204" pitchFamily="34" charset="-128"/>
            </a:endParaRPr>
          </a:p>
        </p:txBody>
      </p:sp>
      <p:sp>
        <p:nvSpPr>
          <p:cNvPr id="14346" name="Text Box 5">
            <a:extLst>
              <a:ext uri="{FF2B5EF4-FFF2-40B4-BE49-F238E27FC236}">
                <a16:creationId xmlns:a16="http://schemas.microsoft.com/office/drawing/2014/main" id="{8FE022A9-F43D-458E-8444-336DE8D147DD}"/>
              </a:ext>
            </a:extLst>
          </p:cNvPr>
          <p:cNvSpPr txBox="1">
            <a:spLocks noChangeArrowheads="1"/>
          </p:cNvSpPr>
          <p:nvPr/>
        </p:nvSpPr>
        <p:spPr bwMode="auto">
          <a:xfrm>
            <a:off x="5410200" y="3389313"/>
            <a:ext cx="12573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a:solidFill>
                  <a:srgbClr val="FFFF00"/>
                </a:solidFill>
                <a:latin typeface="Arial" panose="020B0604020202020204" pitchFamily="34" charset="0"/>
                <a:ea typeface="MS PGothic" panose="020B0600070205080204" pitchFamily="34" charset="-128"/>
              </a:rPr>
              <a:t>Australia</a:t>
            </a:r>
            <a:br>
              <a:rPr lang="en-US" altLang="en-US" sz="1600">
                <a:solidFill>
                  <a:srgbClr val="FFFF00"/>
                </a:solidFill>
                <a:latin typeface="Arial" panose="020B0604020202020204" pitchFamily="34" charset="0"/>
                <a:ea typeface="MS PGothic" panose="020B0600070205080204" pitchFamily="34" charset="-128"/>
              </a:rPr>
            </a:br>
            <a:r>
              <a:rPr lang="en-US" altLang="en-US" sz="1600">
                <a:solidFill>
                  <a:srgbClr val="FFFF00"/>
                </a:solidFill>
                <a:latin typeface="Arial" panose="020B0604020202020204" pitchFamily="34" charset="0"/>
                <a:ea typeface="MS PGothic" panose="020B0600070205080204" pitchFamily="34" charset="-128"/>
              </a:rPr>
              <a:t>Plate</a:t>
            </a:r>
            <a:endParaRPr lang="en-US" altLang="en-US" sz="2400">
              <a:latin typeface="Arial" panose="020B0604020202020204" pitchFamily="34" charset="0"/>
              <a:ea typeface="MS PGothic" panose="020B0600070205080204" pitchFamily="34" charset="-128"/>
            </a:endParaRPr>
          </a:p>
        </p:txBody>
      </p:sp>
      <p:pic>
        <p:nvPicPr>
          <p:cNvPr id="14347" name="Picture 92" descr="unavco-logo-red-black-shadow.jpg">
            <a:extLst>
              <a:ext uri="{FF2B5EF4-FFF2-40B4-BE49-F238E27FC236}">
                <a16:creationId xmlns:a16="http://schemas.microsoft.com/office/drawing/2014/main" id="{86B54FD6-AF50-4714-B757-4651B7118B2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75563" y="625633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id="{91C15E92-611A-4CFC-A778-5D85C3D70CFE}"/>
              </a:ext>
            </a:extLst>
          </p:cNvPr>
          <p:cNvSpPr txBox="1">
            <a:spLocks noChangeArrowheads="1"/>
          </p:cNvSpPr>
          <p:nvPr/>
        </p:nvSpPr>
        <p:spPr bwMode="auto">
          <a:xfrm>
            <a:off x="212725" y="1069975"/>
            <a:ext cx="505460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The blue arrows show the motion of the Pacific Plate with respect to the Australia Plate.  The epicenter of the earthquake is shown by the red star while the white square outlines the area of historic seismicity shown on the next slide.  </a:t>
            </a: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This earthquake occurred within the Pacific Plate where it subducts beneath the Australia Plate at this ocean – ocean convergent plate boundary.  </a:t>
            </a:r>
          </a:p>
          <a:p>
            <a:pPr eaLnBrk="1" hangingPunct="1">
              <a:spcBef>
                <a:spcPct val="0"/>
              </a:spcBef>
              <a:buFontTx/>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FontTx/>
              <a:buNone/>
            </a:pPr>
            <a:r>
              <a:rPr lang="en-US" altLang="en-US" sz="1800" dirty="0">
                <a:latin typeface="Arial" panose="020B0604020202020204" pitchFamily="34" charset="0"/>
                <a:ea typeface="MS PGothic" panose="020B0600070205080204" pitchFamily="34" charset="-128"/>
              </a:rPr>
              <a:t>The rate of convergence at the location of this </a:t>
            </a:r>
            <a:r>
              <a:rPr lang="en-US" altLang="ja-JP" sz="1800" dirty="0">
                <a:latin typeface="Arial" panose="020B0604020202020204" pitchFamily="34" charset="0"/>
              </a:rPr>
              <a:t>earthquake is about 80 mm/</a:t>
            </a:r>
            <a:r>
              <a:rPr lang="en-US" altLang="ja-JP" sz="1800" dirty="0" err="1">
                <a:latin typeface="Arial" panose="020B0604020202020204" pitchFamily="34" charset="0"/>
              </a:rPr>
              <a:t>yr</a:t>
            </a:r>
            <a:r>
              <a:rPr lang="en-US" altLang="ja-JP" sz="1800" dirty="0">
                <a:latin typeface="Arial" panose="020B0604020202020204" pitchFamily="34" charset="0"/>
              </a:rPr>
              <a:t> (8 cm/</a:t>
            </a:r>
            <a:r>
              <a:rPr lang="en-US" altLang="ja-JP" sz="1800" dirty="0" err="1">
                <a:latin typeface="Arial" panose="020B0604020202020204" pitchFamily="34" charset="0"/>
              </a:rPr>
              <a:t>yr</a:t>
            </a:r>
            <a:r>
              <a:rPr lang="en-US" altLang="ja-JP" sz="1800" dirty="0">
                <a:latin typeface="Arial" panose="020B0604020202020204" pitchFamily="34" charset="0"/>
              </a:rPr>
              <a:t>).  Notice that the rate and direction of motion of the Pacific Plate change with distance north from New Zealand.  These changes remind us that lithospheric plate motions are actually relative </a:t>
            </a:r>
            <a:r>
              <a:rPr lang="en-US" altLang="ja-JP" sz="1800" u="sng" dirty="0">
                <a:latin typeface="Arial" panose="020B0604020202020204" pitchFamily="34" charset="0"/>
              </a:rPr>
              <a:t>rotations</a:t>
            </a:r>
            <a:r>
              <a:rPr lang="en-US" altLang="ja-JP" sz="1800" dirty="0">
                <a:latin typeface="Arial" panose="020B0604020202020204" pitchFamily="34" charset="0"/>
              </a:rPr>
              <a:t> of spherical shells along Earth’s surface rather than linear motions of flat plates.  </a:t>
            </a:r>
            <a:endParaRPr lang="en-US" altLang="en-US" sz="1800" dirty="0">
              <a:latin typeface="Arial" panose="020B0604020202020204" pitchFamily="34" charset="0"/>
              <a:ea typeface="MS PGothic" panose="020B0600070205080204" pitchFamily="34" charset="-128"/>
            </a:endParaRPr>
          </a:p>
        </p:txBody>
      </p:sp>
      <p:sp>
        <p:nvSpPr>
          <p:cNvPr id="14349" name="Text Box 9">
            <a:extLst>
              <a:ext uri="{FF2B5EF4-FFF2-40B4-BE49-F238E27FC236}">
                <a16:creationId xmlns:a16="http://schemas.microsoft.com/office/drawing/2014/main" id="{6CCBE8AF-B87D-4269-8D3A-920B5289BFA4}"/>
              </a:ext>
            </a:extLst>
          </p:cNvPr>
          <p:cNvSpPr txBox="1">
            <a:spLocks noChangeAspect="1" noChangeArrowheads="1"/>
          </p:cNvSpPr>
          <p:nvPr/>
        </p:nvSpPr>
        <p:spPr bwMode="auto">
          <a:xfrm>
            <a:off x="5562600" y="1676400"/>
            <a:ext cx="828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Fiji</a:t>
            </a:r>
          </a:p>
        </p:txBody>
      </p:sp>
      <p:sp>
        <p:nvSpPr>
          <p:cNvPr id="14350" name="Line 8">
            <a:extLst>
              <a:ext uri="{FF2B5EF4-FFF2-40B4-BE49-F238E27FC236}">
                <a16:creationId xmlns:a16="http://schemas.microsoft.com/office/drawing/2014/main" id="{A4817C6C-F97C-45FE-9DDC-1810D92C92F2}"/>
              </a:ext>
            </a:extLst>
          </p:cNvPr>
          <p:cNvSpPr>
            <a:spLocks noChangeShapeType="1"/>
          </p:cNvSpPr>
          <p:nvPr/>
        </p:nvSpPr>
        <p:spPr bwMode="auto">
          <a:xfrm flipH="1" flipV="1">
            <a:off x="6172200" y="1981200"/>
            <a:ext cx="381000" cy="3810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7" name="Title 1">
            <a:extLst>
              <a:ext uri="{FF2B5EF4-FFF2-40B4-BE49-F238E27FC236}">
                <a16:creationId xmlns:a16="http://schemas.microsoft.com/office/drawing/2014/main" id="{8F8121AA-91E1-4449-B9C3-901AAE56473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id="{2176F16A-EE12-41DB-8E90-32CC624459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id="{04C1864B-62ED-4D5E-A827-2E4BE96DB726}"/>
              </a:ext>
            </a:extLst>
          </p:cNvPr>
          <p:cNvSpPr txBox="1">
            <a:spLocks noChangeArrowheads="1"/>
          </p:cNvSpPr>
          <p:nvPr/>
        </p:nvSpPr>
        <p:spPr bwMode="auto">
          <a:xfrm>
            <a:off x="260350" y="1143000"/>
            <a:ext cx="4083050" cy="56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800" dirty="0">
                <a:latin typeface="Arial" panose="020B0604020202020204" pitchFamily="34" charset="0"/>
                <a:ea typeface="MS PGothic" panose="020B0600070205080204" pitchFamily="34" charset="-128"/>
              </a:rPr>
              <a:t>Regional historical seismicity in the northern Tonga Trench is shown on the map below with earthquakes color coded by depth. </a:t>
            </a:r>
          </a:p>
          <a:p>
            <a:pPr eaLnBrk="1" hangingPunct="1">
              <a:spcBef>
                <a:spcPct val="0"/>
              </a:spcBef>
              <a:buFont typeface="Arial" panose="020B0604020202020204" pitchFamily="34" charset="0"/>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Notice that earthquakes are shallow near the Tonga Trench on the east side of the map area.  As the Pacific Plate subducts towards the west beneath the Australian Plate, earthquakes within the Pacific Plate increase in depth from east to west. </a:t>
            </a:r>
          </a:p>
          <a:p>
            <a:pPr eaLnBrk="1" hangingPunct="1">
              <a:spcBef>
                <a:spcPct val="0"/>
              </a:spcBef>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This earthquake occurred within the subducting Pacific plate and fits this general depth pattern. </a:t>
            </a:r>
          </a:p>
          <a:p>
            <a:pPr eaLnBrk="1" hangingPunct="1">
              <a:spcBef>
                <a:spcPct val="0"/>
              </a:spcBef>
              <a:buNone/>
            </a:pPr>
            <a:endParaRPr lang="en-US" altLang="en-US" sz="1800" dirty="0">
              <a:latin typeface="Arial" panose="020B0604020202020204" pitchFamily="34" charset="0"/>
              <a:ea typeface="MS PGothic" panose="020B0600070205080204" pitchFamily="34" charset="-128"/>
            </a:endParaRPr>
          </a:p>
          <a:p>
            <a:pPr eaLnBrk="1" hangingPunct="1">
              <a:spcBef>
                <a:spcPct val="0"/>
              </a:spcBef>
              <a:buNone/>
            </a:pPr>
            <a:r>
              <a:rPr lang="en-US" altLang="en-US" sz="1800" dirty="0">
                <a:latin typeface="Arial" panose="020B0604020202020204" pitchFamily="34" charset="0"/>
                <a:ea typeface="MS PGothic" panose="020B0600070205080204" pitchFamily="34" charset="-128"/>
              </a:rPr>
              <a:t>See a 3-D view on the next slide.</a:t>
            </a:r>
          </a:p>
          <a:p>
            <a:pPr eaLnBrk="1" hangingPunct="1">
              <a:spcBef>
                <a:spcPct val="0"/>
              </a:spcBef>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a:p>
            <a:pPr eaLnBrk="1" hangingPunct="1">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endParaRPr>
          </a:p>
        </p:txBody>
      </p:sp>
      <p:sp>
        <p:nvSpPr>
          <p:cNvPr id="18436" name="Rectangle 12">
            <a:extLst>
              <a:ext uri="{FF2B5EF4-FFF2-40B4-BE49-F238E27FC236}">
                <a16:creationId xmlns:a16="http://schemas.microsoft.com/office/drawing/2014/main" id="{4DD352DB-3853-4E4A-9185-DDB05CC36D6E}"/>
              </a:ext>
            </a:extLst>
          </p:cNvPr>
          <p:cNvSpPr>
            <a:spLocks noChangeArrowheads="1"/>
          </p:cNvSpPr>
          <p:nvPr/>
        </p:nvSpPr>
        <p:spPr bwMode="auto">
          <a:xfrm>
            <a:off x="4038600" y="6397625"/>
            <a:ext cx="49530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Image from IRIS Earthquake Browser http://www.iris.edu/ieb </a:t>
            </a:r>
          </a:p>
        </p:txBody>
      </p:sp>
      <p:pic>
        <p:nvPicPr>
          <p:cNvPr id="18439" name="Picture 1">
            <a:extLst>
              <a:ext uri="{FF2B5EF4-FFF2-40B4-BE49-F238E27FC236}">
                <a16:creationId xmlns:a16="http://schemas.microsoft.com/office/drawing/2014/main" id="{DA39BFCF-95E7-4030-9258-0D377B71834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1392238"/>
            <a:ext cx="3760788" cy="4932362"/>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440" name="TextBox 5">
            <a:extLst>
              <a:ext uri="{FF2B5EF4-FFF2-40B4-BE49-F238E27FC236}">
                <a16:creationId xmlns:a16="http://schemas.microsoft.com/office/drawing/2014/main" id="{C521D5AB-3CCC-478D-9674-668DF14325EE}"/>
              </a:ext>
            </a:extLst>
          </p:cNvPr>
          <p:cNvSpPr txBox="1">
            <a:spLocks noChangeArrowheads="1"/>
          </p:cNvSpPr>
          <p:nvPr/>
        </p:nvSpPr>
        <p:spPr bwMode="auto">
          <a:xfrm>
            <a:off x="4280694" y="3048000"/>
            <a:ext cx="1219199" cy="307777"/>
          </a:xfrm>
          <a:prstGeom prst="rect">
            <a:avLst/>
          </a:prstGeom>
          <a:solidFill>
            <a:schemeClr val="bg1"/>
          </a:solidFill>
          <a:ln w="6350">
            <a:solidFill>
              <a:schemeClr val="tx1"/>
            </a:solidFill>
            <a:miter lim="800000"/>
            <a:headEnd/>
            <a:tailEnd/>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400" dirty="0"/>
              <a:t>Earthquake</a:t>
            </a:r>
          </a:p>
        </p:txBody>
      </p:sp>
      <p:cxnSp>
        <p:nvCxnSpPr>
          <p:cNvPr id="5" name="Straight Arrow Connector 4">
            <a:extLst>
              <a:ext uri="{FF2B5EF4-FFF2-40B4-BE49-F238E27FC236}">
                <a16:creationId xmlns:a16="http://schemas.microsoft.com/office/drawing/2014/main" id="{670AA1D4-297C-4DBF-A9D8-4545A8D0AC1C}"/>
              </a:ext>
            </a:extLst>
          </p:cNvPr>
          <p:cNvCxnSpPr/>
          <p:nvPr/>
        </p:nvCxnSpPr>
        <p:spPr>
          <a:xfrm flipV="1">
            <a:off x="5334000" y="2514600"/>
            <a:ext cx="1219200" cy="5334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itle 1">
            <a:extLst>
              <a:ext uri="{FF2B5EF4-FFF2-40B4-BE49-F238E27FC236}">
                <a16:creationId xmlns:a16="http://schemas.microsoft.com/office/drawing/2014/main" id="{8DC2D3AA-7226-4C68-B751-6DDC23FB8B5F}"/>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id="{16D33846-D30F-4899-A1D1-C29F37388658}"/>
              </a:ext>
            </a:extLst>
          </p:cNvPr>
          <p:cNvSpPr txBox="1">
            <a:spLocks noChangeArrowheads="1"/>
          </p:cNvSpPr>
          <p:nvPr/>
        </p:nvSpPr>
        <p:spPr bwMode="auto">
          <a:xfrm>
            <a:off x="381000" y="6273114"/>
            <a:ext cx="22399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rPr>
              <a:t>USGS Centroid Moment Tensor Solution</a:t>
            </a:r>
            <a:endParaRPr lang="en-US" altLang="en-US" sz="1800" dirty="0">
              <a:latin typeface="Arial" panose="020B0604020202020204" pitchFamily="34" charset="0"/>
            </a:endParaRPr>
          </a:p>
        </p:txBody>
      </p:sp>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1074738"/>
            <a:ext cx="47752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A deep-focus earthquake has a hypocenter depth</a:t>
            </a:r>
          </a:p>
          <a:p>
            <a:pPr eaLnBrk="1" hangingPunct="1">
              <a:spcBef>
                <a:spcPct val="0"/>
              </a:spcBef>
              <a:buFontTx/>
              <a:buNone/>
            </a:pPr>
            <a:r>
              <a:rPr lang="en-US" altLang="en-US" sz="1600" dirty="0">
                <a:latin typeface="Arial" panose="020B0604020202020204" pitchFamily="34" charset="0"/>
              </a:rPr>
              <a:t>exceeding 300 km.  Deep earthquakes occur exclusively within subducting oceanic lithosphere, especially within old oceanic lithosphere that is subducting rapidly.</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physical mechanism of rupture of deep focus earthquakes is different than earthquakes that occur at a shallow depth. This earthquake occurred within the subducting Pacific Plate.</a:t>
            </a:r>
          </a:p>
        </p:txBody>
      </p:sp>
      <p:grpSp>
        <p:nvGrpSpPr>
          <p:cNvPr id="3" name="Group 2">
            <a:extLst>
              <a:ext uri="{FF2B5EF4-FFF2-40B4-BE49-F238E27FC236}">
                <a16:creationId xmlns:a16="http://schemas.microsoft.com/office/drawing/2014/main" id="{C79DE8A7-6565-4866-AA55-529C4C2F8238}"/>
              </a:ext>
            </a:extLst>
          </p:cNvPr>
          <p:cNvGrpSpPr/>
          <p:nvPr/>
        </p:nvGrpSpPr>
        <p:grpSpPr>
          <a:xfrm>
            <a:off x="5037221" y="1143000"/>
            <a:ext cx="3676137" cy="4117987"/>
            <a:chOff x="5547238" y="704031"/>
            <a:chExt cx="3676137" cy="4117987"/>
          </a:xfrm>
        </p:grpSpPr>
        <p:pic>
          <p:nvPicPr>
            <p:cNvPr id="12" name="Picture 6">
              <a:extLst>
                <a:ext uri="{FF2B5EF4-FFF2-40B4-BE49-F238E27FC236}">
                  <a16:creationId xmlns:a16="http://schemas.microsoft.com/office/drawing/2014/main" id="{4B4806AE-BE85-49CE-A456-06A74A72B76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47238" y="704031"/>
              <a:ext cx="3676137" cy="411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11">
              <a:extLst>
                <a:ext uri="{FF2B5EF4-FFF2-40B4-BE49-F238E27FC236}">
                  <a16:creationId xmlns:a16="http://schemas.microsoft.com/office/drawing/2014/main" id="{BD5CE74B-DB22-40C5-B45E-6F0AE06F934E}"/>
                </a:ext>
              </a:extLst>
            </p:cNvPr>
            <p:cNvSpPr txBox="1">
              <a:spLocks noChangeArrowheads="1"/>
            </p:cNvSpPr>
            <p:nvPr/>
          </p:nvSpPr>
          <p:spPr bwMode="auto">
            <a:xfrm>
              <a:off x="5739714" y="3005352"/>
              <a:ext cx="8350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000" dirty="0">
                  <a:solidFill>
                    <a:schemeClr val="bg1"/>
                  </a:solidFill>
                  <a:latin typeface="Arial" panose="020B0604020202020204" pitchFamily="34" charset="0"/>
                </a:rPr>
                <a:t>Earthquake</a:t>
              </a:r>
            </a:p>
          </p:txBody>
        </p:sp>
        <p:cxnSp>
          <p:nvCxnSpPr>
            <p:cNvPr id="16" name="Straight Arrow Connector 15">
              <a:extLst>
                <a:ext uri="{FF2B5EF4-FFF2-40B4-BE49-F238E27FC236}">
                  <a16:creationId xmlns:a16="http://schemas.microsoft.com/office/drawing/2014/main" id="{0EDA4116-E388-42AA-9939-8F44BB478D69}"/>
                </a:ext>
              </a:extLst>
            </p:cNvPr>
            <p:cNvCxnSpPr/>
            <p:nvPr/>
          </p:nvCxnSpPr>
          <p:spPr bwMode="auto">
            <a:xfrm>
              <a:off x="6157226" y="3265702"/>
              <a:ext cx="228600" cy="384175"/>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grpSp>
      <p:pic>
        <p:nvPicPr>
          <p:cNvPr id="5" name="Picture 4">
            <a:extLst>
              <a:ext uri="{FF2B5EF4-FFF2-40B4-BE49-F238E27FC236}">
                <a16:creationId xmlns:a16="http://schemas.microsoft.com/office/drawing/2014/main" id="{AF529F62-96CF-4C58-B903-EF73D731A5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3741147"/>
            <a:ext cx="2842806" cy="2424355"/>
          </a:xfrm>
          <a:prstGeom prst="rect">
            <a:avLst/>
          </a:prstGeom>
        </p:spPr>
      </p:pic>
      <p:sp>
        <p:nvSpPr>
          <p:cNvPr id="6" name="Rectangle 5">
            <a:extLst>
              <a:ext uri="{FF2B5EF4-FFF2-40B4-BE49-F238E27FC236}">
                <a16:creationId xmlns:a16="http://schemas.microsoft.com/office/drawing/2014/main" id="{1854C851-5AAB-4505-A14B-5DA9DE69F832}"/>
              </a:ext>
            </a:extLst>
          </p:cNvPr>
          <p:cNvSpPr/>
          <p:nvPr/>
        </p:nvSpPr>
        <p:spPr>
          <a:xfrm>
            <a:off x="4831305" y="5308448"/>
            <a:ext cx="4218686" cy="1077218"/>
          </a:xfrm>
          <a:prstGeom prst="rect">
            <a:avLst/>
          </a:prstGeom>
        </p:spPr>
        <p:txBody>
          <a:bodyPr wrap="square">
            <a:spAutoFit/>
          </a:bodyPr>
          <a:lstStyle/>
          <a:p>
            <a:pPr eaLnBrk="1" hangingPunct="1"/>
            <a:r>
              <a:rPr lang="en-US" altLang="en-US" sz="1600" dirty="0"/>
              <a:t>This modified screen capture from the 3-D feature of IRIS’ Earthquake Browser shows a cross sectional view from the earthquakes on the previous slide.</a:t>
            </a:r>
          </a:p>
        </p:txBody>
      </p:sp>
      <p:pic>
        <p:nvPicPr>
          <p:cNvPr id="20" name="Picture 9" descr="IEBDepthLegend.tiff">
            <a:extLst>
              <a:ext uri="{FF2B5EF4-FFF2-40B4-BE49-F238E27FC236}">
                <a16:creationId xmlns:a16="http://schemas.microsoft.com/office/drawing/2014/main" id="{FC4005F6-E224-4CAE-A243-AB8F76F28CB3}"/>
              </a:ext>
            </a:extLst>
          </p:cNvPr>
          <p:cNvPicPr>
            <a:picLocks noChangeAspect="1"/>
          </p:cNvPicPr>
          <p:nvPr/>
        </p:nvPicPr>
        <p:blipFill>
          <a:blip r:embed="rId6">
            <a:extLst>
              <a:ext uri="{28A0092B-C50C-407E-A947-70E740481C1C}">
                <a14:useLocalDpi xmlns:a14="http://schemas.microsoft.com/office/drawing/2010/main" val="0"/>
              </a:ext>
            </a:extLst>
          </a:blip>
          <a:srcRect l="5733" t="996" r="6801" b="595"/>
          <a:stretch>
            <a:fillRect/>
          </a:stretch>
        </p:blipFill>
        <p:spPr bwMode="auto">
          <a:xfrm>
            <a:off x="8645179" y="2533096"/>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1" name="Rectangle 12">
            <a:extLst>
              <a:ext uri="{FF2B5EF4-FFF2-40B4-BE49-F238E27FC236}">
                <a16:creationId xmlns:a16="http://schemas.microsoft.com/office/drawing/2014/main" id="{972B214B-002D-42E7-816C-9B9783478524}"/>
              </a:ext>
            </a:extLst>
          </p:cNvPr>
          <p:cNvSpPr>
            <a:spLocks noChangeArrowheads="1"/>
          </p:cNvSpPr>
          <p:nvPr/>
        </p:nvSpPr>
        <p:spPr bwMode="auto">
          <a:xfrm>
            <a:off x="3860800" y="6509893"/>
            <a:ext cx="5283200" cy="3079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i="1" dirty="0">
                <a:latin typeface="Arial" panose="020B0604020202020204" pitchFamily="34" charset="0"/>
              </a:rPr>
              <a:t>Image from IRIS Earthquake Browser http://www.iris.edu/ieb </a:t>
            </a:r>
          </a:p>
        </p:txBody>
      </p:sp>
      <p:sp>
        <p:nvSpPr>
          <p:cNvPr id="22" name="Title 1">
            <a:extLst>
              <a:ext uri="{FF2B5EF4-FFF2-40B4-BE49-F238E27FC236}">
                <a16:creationId xmlns:a16="http://schemas.microsoft.com/office/drawing/2014/main" id="{EB7C5CFC-95F0-4850-B60E-4F04DFA6E57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134305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185" y="1819275"/>
            <a:ext cx="3974603" cy="4393651"/>
          </a:xfrm>
          <a:prstGeom prst="rect">
            <a:avLst/>
          </a:prstGeom>
        </p:spPr>
      </p:pic>
      <p:sp>
        <p:nvSpPr>
          <p:cNvPr id="4" name="Rectangle 3">
            <a:extLst>
              <a:ext uri="{FF2B5EF4-FFF2-40B4-BE49-F238E27FC236}">
                <a16:creationId xmlns:a16="http://schemas.microsoft.com/office/drawing/2014/main"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
            <a:extLst>
              <a:ext uri="{FF2B5EF4-FFF2-40B4-BE49-F238E27FC236}">
                <a16:creationId xmlns:a16="http://schemas.microsoft.com/office/drawing/2014/main" id="{11A277AE-7DFB-46E9-8239-5049FDA8338D}"/>
              </a:ext>
            </a:extLst>
          </p:cNvPr>
          <p:cNvSpPr txBox="1">
            <a:spLocks noChangeArrowheads="1"/>
          </p:cNvSpPr>
          <p:nvPr/>
        </p:nvSpPr>
        <p:spPr bwMode="auto">
          <a:xfrm>
            <a:off x="268288" y="1116013"/>
            <a:ext cx="88360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a:latin typeface="Arial" panose="020B0604020202020204" pitchFamily="34" charset="0"/>
              </a:rPr>
              <a:t>To produce earthquakes, rocks must be brittle. Brittle rock accumulates elastic energy as they bend then rapidly releases that energy during earthquake rupture. </a:t>
            </a:r>
          </a:p>
        </p:txBody>
      </p:sp>
      <p:sp>
        <p:nvSpPr>
          <p:cNvPr id="15366" name="TextBox 5">
            <a:extLst>
              <a:ext uri="{FF2B5EF4-FFF2-40B4-BE49-F238E27FC236}">
                <a16:creationId xmlns:a16="http://schemas.microsoft.com/office/drawing/2014/main" id="{31B6435B-5151-47D8-979D-60C580E97FD5}"/>
              </a:ext>
            </a:extLst>
          </p:cNvPr>
          <p:cNvSpPr txBox="1">
            <a:spLocks noChangeArrowheads="1"/>
          </p:cNvSpPr>
          <p:nvPr/>
        </p:nvSpPr>
        <p:spPr bwMode="auto">
          <a:xfrm>
            <a:off x="268288" y="1819275"/>
            <a:ext cx="4100512"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a:latin typeface="Arial" panose="020B0604020202020204" pitchFamily="34" charset="0"/>
              </a:rPr>
              <a:t>With the exception of subducting oceanic plates, rock in Earth</a:t>
            </a:r>
            <a:r>
              <a:rPr lang="ja-JP" altLang="en-US" sz="1800">
                <a:latin typeface="Arial" panose="020B0604020202020204" pitchFamily="34" charset="0"/>
              </a:rPr>
              <a:t>’</a:t>
            </a:r>
            <a:r>
              <a:rPr lang="en-US" altLang="en-US" sz="1800">
                <a:latin typeface="Arial" panose="020B0604020202020204" pitchFamily="34" charset="0"/>
              </a:rPr>
              <a:t>s mantle below about 100 km depth is viscoelastic and cannot rupture to produce earthquakes. Rocks are brittle at low temperatures but become viscoelastic when they reach temperatures of about 600</a:t>
            </a:r>
            <a:r>
              <a:rPr lang="en-US" altLang="en-US" sz="1800">
                <a:latin typeface="Myriad Pro" pitchFamily="34" charset="0"/>
              </a:rPr>
              <a:t>°</a:t>
            </a:r>
            <a:r>
              <a:rPr lang="en-US" altLang="en-US" sz="1800">
                <a:latin typeface="Arial" panose="020B0604020202020204" pitchFamily="34" charset="0"/>
              </a:rPr>
              <a:t>C. </a:t>
            </a:r>
          </a:p>
          <a:p>
            <a:pPr eaLnBrk="1" hangingPunct="1">
              <a:spcBef>
                <a:spcPct val="0"/>
              </a:spcBef>
              <a:buFontTx/>
              <a:buNone/>
            </a:pPr>
            <a:endParaRPr lang="en-US" altLang="en-US" sz="1800">
              <a:latin typeface="Arial" panose="020B0604020202020204" pitchFamily="34" charset="0"/>
            </a:endParaRPr>
          </a:p>
        </p:txBody>
      </p:sp>
      <p:sp>
        <p:nvSpPr>
          <p:cNvPr id="15367" name="TextBox 6">
            <a:extLst>
              <a:ext uri="{FF2B5EF4-FFF2-40B4-BE49-F238E27FC236}">
                <a16:creationId xmlns:a16="http://schemas.microsoft.com/office/drawing/2014/main" id="{C8E76BBF-A8DC-4EC7-9774-CB238F8798E2}"/>
              </a:ext>
            </a:extLst>
          </p:cNvPr>
          <p:cNvSpPr txBox="1">
            <a:spLocks noChangeArrowheads="1"/>
          </p:cNvSpPr>
          <p:nvPr/>
        </p:nvSpPr>
        <p:spPr bwMode="auto">
          <a:xfrm>
            <a:off x="2955925" y="6477000"/>
            <a:ext cx="6148388" cy="4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Exploring a three-dimensional view from the IRIS Earthquake Browser.  </a:t>
            </a:r>
          </a:p>
        </p:txBody>
      </p:sp>
      <p:pic>
        <p:nvPicPr>
          <p:cNvPr id="15368" name="Picture 9" descr="IEBDepthLegend.tiff">
            <a:extLst>
              <a:ext uri="{FF2B5EF4-FFF2-40B4-BE49-F238E27FC236}">
                <a16:creationId xmlns:a16="http://schemas.microsoft.com/office/drawing/2014/main"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369" name="TextBox 2">
            <a:extLst>
              <a:ext uri="{FF2B5EF4-FFF2-40B4-BE49-F238E27FC236}">
                <a16:creationId xmlns:a16="http://schemas.microsoft.com/office/drawing/2014/main" id="{EAF9B544-132D-4618-9433-4BC7BBA75A46}"/>
              </a:ext>
            </a:extLst>
          </p:cNvPr>
          <p:cNvSpPr txBox="1">
            <a:spLocks noChangeArrowheads="1"/>
          </p:cNvSpPr>
          <p:nvPr/>
        </p:nvSpPr>
        <p:spPr bwMode="auto">
          <a:xfrm>
            <a:off x="293688" y="4194175"/>
            <a:ext cx="4027487"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a:latin typeface="Arial" panose="020B0604020202020204" pitchFamily="34" charset="0"/>
              </a:rPr>
              <a:t>Rapidly subducting cool oceanic plates, however, can remain brittle up to about 700 km in the hot mantle.  </a:t>
            </a:r>
          </a:p>
          <a:p>
            <a:pPr eaLnBrk="1" hangingPunct="1">
              <a:spcBef>
                <a:spcPct val="0"/>
              </a:spcBef>
              <a:buFontTx/>
              <a:buNone/>
            </a:pPr>
            <a:r>
              <a:rPr lang="en-US" altLang="en-US" sz="1800">
                <a:latin typeface="Arial" panose="020B0604020202020204" pitchFamily="34" charset="0"/>
              </a:rPr>
              <a:t>The deepest earthquakes are thought </a:t>
            </a:r>
          </a:p>
          <a:p>
            <a:pPr eaLnBrk="1" hangingPunct="1">
              <a:spcBef>
                <a:spcPct val="0"/>
              </a:spcBef>
              <a:buFontTx/>
              <a:buNone/>
            </a:pPr>
            <a:r>
              <a:rPr lang="en-US" altLang="en-US" sz="1800">
                <a:latin typeface="Arial" panose="020B0604020202020204" pitchFamily="34" charset="0"/>
              </a:rPr>
              <a:t>to be due to phase changes of minerals in the high pressure and temperature conditions at those depths.</a:t>
            </a:r>
          </a:p>
        </p:txBody>
      </p:sp>
      <p:pic>
        <p:nvPicPr>
          <p:cNvPr id="15372" name="Picture 7" descr="MagLegend.tiff">
            <a:extLst>
              <a:ext uri="{FF2B5EF4-FFF2-40B4-BE49-F238E27FC236}">
                <a16:creationId xmlns:a16="http://schemas.microsoft.com/office/drawing/2014/main"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5338" y="5741988"/>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a:extLst>
              <a:ext uri="{FF2B5EF4-FFF2-40B4-BE49-F238E27FC236}">
                <a16:creationId xmlns:a16="http://schemas.microsoft.com/office/drawing/2014/main" id="{CC7EB011-FF6F-45BE-91B4-31A6BDEE06E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21">
            <a:extLst>
              <a:ext uri="{FF2B5EF4-FFF2-40B4-BE49-F238E27FC236}">
                <a16:creationId xmlns:a16="http://schemas.microsoft.com/office/drawing/2014/main" id="{BA7961A4-6BBC-4850-8503-4E8C534238B6}"/>
              </a:ext>
            </a:extLst>
          </p:cNvPr>
          <p:cNvSpPr txBox="1">
            <a:spLocks noChangeArrowheads="1"/>
          </p:cNvSpPr>
          <p:nvPr/>
        </p:nvSpPr>
        <p:spPr bwMode="auto">
          <a:xfrm>
            <a:off x="330200" y="6557963"/>
            <a:ext cx="5454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a:latin typeface="Arial" panose="020B0604020202020204" pitchFamily="34" charset="0"/>
              </a:rPr>
              <a:t>Map created using the IRIS Earthquake Browser:  </a:t>
            </a:r>
            <a:r>
              <a:rPr lang="en-US" altLang="en-US" sz="1400" i="1">
                <a:latin typeface="Arial" panose="020B0604020202020204" pitchFamily="34" charset="0"/>
              </a:rPr>
              <a:t>www.iris.edu/ieb</a:t>
            </a:r>
          </a:p>
        </p:txBody>
      </p:sp>
      <p:pic>
        <p:nvPicPr>
          <p:cNvPr id="17414" name="Picture 1">
            <a:extLst>
              <a:ext uri="{FF2B5EF4-FFF2-40B4-BE49-F238E27FC236}">
                <a16:creationId xmlns:a16="http://schemas.microsoft.com/office/drawing/2014/main" id="{5362A570-0C91-44AD-89B3-BBDD65F081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8463" y="1541463"/>
            <a:ext cx="7615237"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800">
                <a:latin typeface="Arial" panose="020B0604020202020204" pitchFamily="34" charset="0"/>
                <a:cs typeface="Arial" panose="020B0604020202020204" pitchFamily="34" charset="0"/>
              </a:rPr>
              <a:t>Locations where these deep large earthquake occur.</a:t>
            </a:r>
          </a:p>
        </p:txBody>
      </p:sp>
      <p:sp>
        <p:nvSpPr>
          <p:cNvPr id="10" name="Title 1">
            <a:extLst>
              <a:ext uri="{FF2B5EF4-FFF2-40B4-BE49-F238E27FC236}">
                <a16:creationId xmlns:a16="http://schemas.microsoft.com/office/drawing/2014/main" id="{BB21095E-E029-46D5-9673-50F34A062AE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755AA79-961F-483A-A11F-0D9BDE1D506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22530" name="Picture 8" descr="IRIS_TMlogo.png">
            <a:extLst>
              <a:ext uri="{FF2B5EF4-FFF2-40B4-BE49-F238E27FC236}">
                <a16:creationId xmlns:a16="http://schemas.microsoft.com/office/drawing/2014/main" id="{24EA86F5-8463-4345-9B94-D60DAABEFF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9">
            <a:extLst>
              <a:ext uri="{FF2B5EF4-FFF2-40B4-BE49-F238E27FC236}">
                <a16:creationId xmlns:a16="http://schemas.microsoft.com/office/drawing/2014/main" id="{EC6F222F-AF4C-45F4-9319-4F0BB2719BE0}"/>
              </a:ext>
            </a:extLst>
          </p:cNvPr>
          <p:cNvSpPr txBox="1">
            <a:spLocks noChangeArrowheads="1"/>
          </p:cNvSpPr>
          <p:nvPr/>
        </p:nvSpPr>
        <p:spPr bwMode="auto">
          <a:xfrm>
            <a:off x="230188" y="4483100"/>
            <a:ext cx="8913812" cy="229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1600"/>
              </a:lnSpc>
              <a:spcBef>
                <a:spcPct val="0"/>
              </a:spcBef>
              <a:spcAft>
                <a:spcPts val="600"/>
              </a:spcAft>
              <a:buFont typeface="Wingdings" panose="05000000000000000000" pitchFamily="2" charset="2"/>
              <a:buChar char="§"/>
            </a:pPr>
            <a:r>
              <a:rPr lang="en-US" altLang="en-US" sz="1400">
                <a:latin typeface="Arial" panose="020B0604020202020204" pitchFamily="34" charset="0"/>
                <a:ea typeface="MS PGothic" panose="020B0600070205080204" pitchFamily="34" charset="-128"/>
              </a:rPr>
              <a:t>Most magnitude 8 and 9 earthquakes are shallow subduction zone earthquakes (for example: Japan 2011 or Sumatra 2004 megathrust earthquakes)</a:t>
            </a:r>
          </a:p>
          <a:p>
            <a:pPr eaLnBrk="1" hangingPunct="1">
              <a:lnSpc>
                <a:spcPts val="1600"/>
              </a:lnSpc>
              <a:spcBef>
                <a:spcPct val="0"/>
              </a:spcBef>
              <a:spcAft>
                <a:spcPts val="600"/>
              </a:spcAft>
              <a:buFont typeface="Wingdings" panose="05000000000000000000" pitchFamily="2" charset="2"/>
              <a:buChar char="§"/>
            </a:pPr>
            <a:r>
              <a:rPr lang="en-US" altLang="en-US" sz="1400">
                <a:latin typeface="Arial" panose="020B0604020202020204" pitchFamily="34" charset="0"/>
                <a:ea typeface="MS PGothic" panose="020B0600070205080204" pitchFamily="34" charset="-128"/>
              </a:rPr>
              <a:t>The majority of earthquakes deeper than 70 km depth are magnitude 5 and 6 events. </a:t>
            </a:r>
          </a:p>
          <a:p>
            <a:pPr eaLnBrk="1" hangingPunct="1">
              <a:lnSpc>
                <a:spcPts val="1600"/>
              </a:lnSpc>
              <a:spcBef>
                <a:spcPct val="0"/>
              </a:spcBef>
              <a:spcAft>
                <a:spcPts val="600"/>
              </a:spcAft>
              <a:buFont typeface="Wingdings" panose="05000000000000000000" pitchFamily="2" charset="2"/>
              <a:buChar char="§"/>
            </a:pPr>
            <a:r>
              <a:rPr lang="en-US" altLang="en-US" sz="1400">
                <a:latin typeface="Arial" panose="020B0604020202020204" pitchFamily="34" charset="0"/>
                <a:ea typeface="MS PGothic" panose="020B0600070205080204" pitchFamily="34" charset="-128"/>
              </a:rPr>
              <a:t>Deep earthquakes occur </a:t>
            </a:r>
            <a:r>
              <a:rPr lang="en-US" altLang="en-US" sz="1400" u="sng">
                <a:latin typeface="Arial" panose="020B0604020202020204" pitchFamily="34" charset="0"/>
                <a:ea typeface="MS PGothic" panose="020B0600070205080204" pitchFamily="34" charset="-128"/>
              </a:rPr>
              <a:t>within</a:t>
            </a:r>
            <a:r>
              <a:rPr lang="en-US" altLang="en-US" sz="1400">
                <a:latin typeface="Arial" panose="020B0604020202020204" pitchFamily="34" charset="0"/>
                <a:ea typeface="MS PGothic" panose="020B0600070205080204" pitchFamily="34" charset="-128"/>
              </a:rPr>
              <a:t> cold subducting oceanic plates. Eventually subducting oceanic plates warm as they penetrate deeper into Earth’s mantle.  As the plates warm, they become viscoelastic and are no longer brittle enough to produce earthquakes. So with greater depth, a smaller portion of a subducting plate is cold enough to be brittle and capable of producing deep earthquakes. This smaller volume of brittle rock accounts for the general observation that deeper earthquakes are generally smaller magnitude events. However, magnitude 7 and 8 deep earthquakes do exist and present challenges to understanding the geodynamics of subducting oceanic plates.</a:t>
            </a:r>
            <a:endParaRPr lang="en-US" altLang="en-US" sz="1200">
              <a:latin typeface="Arial" panose="020B0604020202020204" pitchFamily="34" charset="0"/>
              <a:ea typeface="MS PGothic" panose="020B0600070205080204" pitchFamily="34" charset="-128"/>
            </a:endParaRPr>
          </a:p>
        </p:txBody>
      </p:sp>
      <p:pic>
        <p:nvPicPr>
          <p:cNvPr id="22532" name="Picture 2">
            <a:extLst>
              <a:ext uri="{FF2B5EF4-FFF2-40B4-BE49-F238E27FC236}">
                <a16:creationId xmlns:a16="http://schemas.microsoft.com/office/drawing/2014/main" id="{30DC7353-1877-4018-8E6C-8BA22E3BA8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 y="1304925"/>
            <a:ext cx="824865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9">
            <a:extLst>
              <a:ext uri="{FF2B5EF4-FFF2-40B4-BE49-F238E27FC236}">
                <a16:creationId xmlns:a16="http://schemas.microsoft.com/office/drawing/2014/main" id="{64C2AC5C-4EA3-41F5-B21A-C3DE492450D6}"/>
              </a:ext>
            </a:extLst>
          </p:cNvPr>
          <p:cNvSpPr txBox="1">
            <a:spLocks noChangeArrowheads="1"/>
          </p:cNvSpPr>
          <p:nvPr/>
        </p:nvSpPr>
        <p:spPr bwMode="auto">
          <a:xfrm>
            <a:off x="1295400" y="995363"/>
            <a:ext cx="7543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b="1">
                <a:latin typeface="Arial" panose="020B0604020202020204" pitchFamily="34" charset="0"/>
              </a:rPr>
              <a:t>Worldwide Earthquakes &gt;M5 Located by the NEIC Since 1990</a:t>
            </a:r>
          </a:p>
        </p:txBody>
      </p:sp>
      <p:sp>
        <p:nvSpPr>
          <p:cNvPr id="22534" name="TextBox 15">
            <a:extLst>
              <a:ext uri="{FF2B5EF4-FFF2-40B4-BE49-F238E27FC236}">
                <a16:creationId xmlns:a16="http://schemas.microsoft.com/office/drawing/2014/main" id="{FEB72764-E27A-4CD6-A49C-09036736B6B4}"/>
              </a:ext>
            </a:extLst>
          </p:cNvPr>
          <p:cNvSpPr txBox="1">
            <a:spLocks noChangeArrowheads="1"/>
          </p:cNvSpPr>
          <p:nvPr/>
        </p:nvSpPr>
        <p:spPr bwMode="auto">
          <a:xfrm>
            <a:off x="5638800" y="4114800"/>
            <a:ext cx="3359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ea typeface="MS PGothic" panose="020B0600070205080204" pitchFamily="34" charset="-128"/>
              </a:rPr>
              <a:t>Image courtesy of the US Geological Survey</a:t>
            </a:r>
          </a:p>
        </p:txBody>
      </p:sp>
      <p:sp>
        <p:nvSpPr>
          <p:cNvPr id="10" name="Title 1">
            <a:extLst>
              <a:ext uri="{FF2B5EF4-FFF2-40B4-BE49-F238E27FC236}">
                <a16:creationId xmlns:a16="http://schemas.microsoft.com/office/drawing/2014/main" id="{F0E8E352-6296-46B5-AD67-C20CEAD13EA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n-US"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n-US" sz="2000" b="1" dirty="0">
                <a:solidFill>
                  <a:srgbClr val="11488B"/>
                </a:solidFill>
                <a:effectLst>
                  <a:outerShdw blurRad="50000" dist="30000" dir="5400000" algn="tl" rotWithShape="0">
                    <a:srgbClr val="000000">
                      <a:alpha val="30000"/>
                    </a:srgbClr>
                  </a:outerShdw>
                </a:effectLst>
                <a:ea typeface="ＭＳ Ｐゴシック" charset="-128"/>
              </a:rPr>
              <a:t>Magnitude 8.2 </a:t>
            </a:r>
            <a:r>
              <a:rPr lang="en-US"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n-US" sz="2000" b="1" dirty="0">
              <a:solidFill>
                <a:srgbClr val="11488B"/>
              </a:solidFill>
              <a:latin typeface="Arial" charset="0"/>
              <a:ea typeface="ＭＳ Ｐゴシック" charset="-128"/>
            </a:endParaRPr>
          </a:p>
          <a:p>
            <a:pPr eaLnBrk="1" fontAlgn="auto" hangingPunct="1">
              <a:spcAft>
                <a:spcPts val="0"/>
              </a:spcAft>
              <a:defRPr/>
            </a:pPr>
            <a:r>
              <a:rPr lang="en-US"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Sunday,  August 19, 2018 at 00:19:37 UTC</a:t>
            </a:r>
            <a:endParaRPr lang="en-US"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10342</TotalTime>
  <Words>1199</Words>
  <Application>Microsoft Office PowerPoint</Application>
  <PresentationFormat>On-screen Show (4:3)</PresentationFormat>
  <Paragraphs>146</Paragraphs>
  <Slides>12</Slides>
  <Notes>12</Notes>
  <HiddenSlides>0</HiddenSlides>
  <MMClips>1</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12</vt:i4>
      </vt:variant>
    </vt:vector>
  </HeadingPairs>
  <TitlesOfParts>
    <vt:vector size="21" baseType="lpstr">
      <vt:lpstr>ＭＳ Ｐゴシック</vt:lpstr>
      <vt:lpstr>ＭＳ Ｐゴシック</vt:lpstr>
      <vt:lpstr>Arial</vt:lpstr>
      <vt:lpstr>Calibri</vt:lpstr>
      <vt:lpstr>Myriad Pro</vt:lpstr>
      <vt:lpstr>Wingdings</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cp:lastModifiedBy>
  <cp:revision>802</cp:revision>
  <cp:lastPrinted>2018-05-05T19:31:49Z</cp:lastPrinted>
  <dcterms:created xsi:type="dcterms:W3CDTF">2009-05-31T20:07:40Z</dcterms:created>
  <dcterms:modified xsi:type="dcterms:W3CDTF">2018-08-20T01:03:04Z</dcterms:modified>
</cp:coreProperties>
</file>