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3"/>
  </p:notesMasterIdLst>
  <p:sldIdLst>
    <p:sldId id="384" r:id="rId3"/>
    <p:sldId id="349" r:id="rId4"/>
    <p:sldId id="365" r:id="rId5"/>
    <p:sldId id="340" r:id="rId6"/>
    <p:sldId id="394" r:id="rId7"/>
    <p:sldId id="339" r:id="rId8"/>
    <p:sldId id="393" r:id="rId9"/>
    <p:sldId id="392" r:id="rId10"/>
    <p:sldId id="356"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91" autoAdjust="0"/>
    <p:restoredTop sz="94674" autoAdjust="0"/>
  </p:normalViewPr>
  <p:slideViewPr>
    <p:cSldViewPr showGuides="1">
      <p:cViewPr varScale="1">
        <p:scale>
          <a:sx n="78" d="100"/>
          <a:sy n="78" d="100"/>
        </p:scale>
        <p:origin x="1230" y="84"/>
      </p:cViewPr>
      <p:guideLst>
        <p:guide orient="horz" pos="2160"/>
        <p:guide pos="2880"/>
      </p:guideLst>
    </p:cSldViewPr>
  </p:slideViewPr>
  <p:outlineViewPr>
    <p:cViewPr>
      <p:scale>
        <a:sx n="33" d="100"/>
        <a:sy n="33" d="100"/>
      </p:scale>
      <p:origin x="0" y="0"/>
    </p:cViewPr>
  </p:outlineViewPr>
  <p:notesTextViewPr>
    <p:cViewPr>
      <p:scale>
        <a:sx n="50" d="100"/>
        <a:sy n="5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8/21/2018</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10</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C86DBEED-3387-44DC-A182-32A6E43C43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C7060A41-CEB5-4227-B922-26ABBDEED1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s-VE"/>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s-VE"/>
          </a:p>
        </p:txBody>
      </p:sp>
      <p:sp>
        <p:nvSpPr>
          <p:cNvPr id="6148" name="Slide Number Placeholder 3">
            <a:extLst>
              <a:ext uri="{FF2B5EF4-FFF2-40B4-BE49-F238E27FC236}">
                <a16:creationId xmlns:a16="http://schemas.microsoft.com/office/drawing/2014/main" id="{CC4D8D37-C528-4E67-902D-9FE659B6D4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5BE1413-1520-44AC-AB92-F7433FE6D90F}" type="slidenum">
              <a:rPr lang="en-US" altLang="es-VE" sz="1300" smtClean="0"/>
              <a:pPr>
                <a:spcBef>
                  <a:spcPct val="0"/>
                </a:spcBef>
              </a:pPr>
              <a:t>2</a:t>
            </a:fld>
            <a:endParaRPr lang="en-US" altLang="es-VE" sz="1300"/>
          </a:p>
        </p:txBody>
      </p:sp>
    </p:spTree>
    <p:extLst>
      <p:ext uri="{BB962C8B-B14F-4D97-AF65-F5344CB8AC3E}">
        <p14:creationId xmlns:p14="http://schemas.microsoft.com/office/powerpoint/2010/main" val="3671502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31BAB8C8-1BE5-C044-8906-6FE3513756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id="{DB521059-0152-EC4E-B780-7BF1E60D35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44035" name="Slide Number Placeholder 3">
            <a:extLst>
              <a:ext uri="{FF2B5EF4-FFF2-40B4-BE49-F238E27FC236}">
                <a16:creationId xmlns:a16="http://schemas.microsoft.com/office/drawing/2014/main" id="{8FCCC21B-4043-124B-9370-D5CFF139A5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22F64F3-E3D1-3C46-821D-C7AE800F3E9D}" type="slidenum">
              <a:rPr lang="en-US" altLang="en-US" sz="1200" smtClean="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442998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ADCBE9-9782-4A70-9829-17DC4F4D7D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60BF3C7-51BC-4095-AE27-022A40D4F6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335DD9EF-C3EC-44AC-B512-0E2FB2C543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682055-3675-45AA-BF01-533A3E6036F3}" type="slidenum">
              <a:rPr lang="en-US" altLang="en-US" smtClean="0">
                <a:ea typeface="MS PGothic" panose="020B0600070205080204" pitchFamily="34" charset="-128"/>
              </a:rPr>
              <a:pPr>
                <a:spcBef>
                  <a:spcPct val="0"/>
                </a:spcBef>
              </a:pPr>
              <a:t>4</a:t>
            </a:fld>
            <a:endParaRPr lang="en-US" altLang="en-US">
              <a:ea typeface="MS PGothic"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2B319682-795D-40E6-808B-09B359A037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3F3E08C-2E46-41D0-AFA5-A4AABC8649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410BC3ED-04E7-48CE-9A6C-A059BB0E9E4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14DEB5F-0B3F-4B11-AC92-8B65E0836365}" type="slidenum">
              <a:rPr lang="en-US" altLang="en-US" smtClean="0">
                <a:solidFill>
                  <a:srgbClr val="000000"/>
                </a:solidFill>
                <a:latin typeface="Calibri" panose="020F0502020204030204" pitchFamily="34" charset="0"/>
                <a:cs typeface="Arial" panose="020B0604020202020204" pitchFamily="34" charset="0"/>
              </a:rPr>
              <a:pPr/>
              <a:t>5</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57837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7B594471-9231-48C0-8AE5-CBC6AB45AD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AC3BB3AD-1E60-4D58-B920-9B3EBF0E70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Explore the seismicity further:  </a:t>
            </a:r>
            <a:r>
              <a:rPr lang="en-US" altLang="en-US" dirty="0"/>
              <a:t>Image from IRIS Earthquake Browser (www.iris.edu/ieb)</a:t>
            </a:r>
          </a:p>
          <a:p>
            <a:pPr eaLnBrk="1" hangingPunct="1">
              <a:spcBef>
                <a:spcPct val="0"/>
              </a:spcBef>
            </a:pPr>
            <a:endParaRPr lang="en-US" altLang="en-US" dirty="0"/>
          </a:p>
        </p:txBody>
      </p:sp>
      <p:sp>
        <p:nvSpPr>
          <p:cNvPr id="19459" name="Slide Number Placeholder 3">
            <a:extLst>
              <a:ext uri="{FF2B5EF4-FFF2-40B4-BE49-F238E27FC236}">
                <a16:creationId xmlns:a16="http://schemas.microsoft.com/office/drawing/2014/main" id="{4CF61896-2570-4054-8AFF-3A2F1F2D0F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7F4C892-9190-4AB6-AC02-BA8F751806E2}" type="slidenum">
              <a:rPr lang="en-US" altLang="en-US" sz="1200">
                <a:latin typeface="Calibri" panose="020F0502020204030204" pitchFamily="34" charset="0"/>
                <a:ea typeface="MS PGothic" panose="020B0600070205080204" pitchFamily="34" charset="-128"/>
              </a:rPr>
              <a:pPr/>
              <a:t>6</a:t>
            </a:fld>
            <a:endParaRPr lang="en-US" altLang="en-US" sz="1200">
              <a:latin typeface="Calibri" panose="020F0502020204030204" pitchFamily="34" charset="0"/>
              <a:ea typeface="MS PGothic"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1CD5472-720B-45ED-B0B9-26E8273F3F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2E08ABE6-A3BD-417F-9740-EA6739F87D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1" dirty="0"/>
              <a:t>Explore the seismicity further:  </a:t>
            </a:r>
            <a:r>
              <a:rPr lang="en-US" altLang="en-US" dirty="0"/>
              <a:t>Image from IRIS Earthquake Browser (www.iris.edu/ieb)</a:t>
            </a:r>
          </a:p>
          <a:p>
            <a:endParaRPr lang="en-US" altLang="en-US" baseline="-25000" dirty="0"/>
          </a:p>
        </p:txBody>
      </p:sp>
      <p:sp>
        <p:nvSpPr>
          <p:cNvPr id="14340" name="Slide Number Placeholder 3">
            <a:extLst>
              <a:ext uri="{FF2B5EF4-FFF2-40B4-BE49-F238E27FC236}">
                <a16:creationId xmlns:a16="http://schemas.microsoft.com/office/drawing/2014/main" id="{7052EA8F-41D1-4A0E-8CBE-1B1CB81B60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7982AF-FDE4-4324-A0B3-712709F4D5DD}" type="slidenum">
              <a:rPr lang="en-US" altLang="en-US" sz="1300" smtClean="0"/>
              <a:pPr>
                <a:spcBef>
                  <a:spcPct val="0"/>
                </a:spcBef>
              </a:pPr>
              <a:t>7</a:t>
            </a:fld>
            <a:endParaRPr lang="en-US" altLang="en-US" sz="1300"/>
          </a:p>
        </p:txBody>
      </p:sp>
    </p:spTree>
    <p:extLst>
      <p:ext uri="{BB962C8B-B14F-4D97-AF65-F5344CB8AC3E}">
        <p14:creationId xmlns:p14="http://schemas.microsoft.com/office/powerpoint/2010/main" val="2619222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1CD5472-720B-45ED-B0B9-26E8273F3F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2E08ABE6-A3BD-417F-9740-EA6739F87D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a:solidFill>
                  <a:srgbClr val="393996"/>
                </a:solidFill>
                <a:latin typeface="Arial" panose="020B0604020202020204" pitchFamily="34" charset="0"/>
                <a:cs typeface="Arial" panose="020B0604020202020204" pitchFamily="34" charset="0"/>
              </a:rPr>
              <a:t>Relevant Animation:</a:t>
            </a:r>
          </a:p>
          <a:p>
            <a:r>
              <a:rPr lang="en-US" altLang="en-US" sz="1600" dirty="0">
                <a:latin typeface="Arial" panose="020B0604020202020204" pitchFamily="34" charset="0"/>
                <a:cs typeface="Arial" panose="020B0604020202020204" pitchFamily="34" charset="0"/>
              </a:rPr>
              <a:t>Earthquake focal mechanisms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altLang="en-US" sz="1600" dirty="0">
              <a:latin typeface="Arial" panose="020B0604020202020204" pitchFamily="34" charset="0"/>
              <a:cs typeface="Arial" panose="020B0604020202020204" pitchFamily="34" charset="0"/>
            </a:endParaRPr>
          </a:p>
          <a:p>
            <a:endParaRPr lang="en-US" altLang="en-US" sz="1600" dirty="0">
              <a:latin typeface="Arial" panose="020B0604020202020204" pitchFamily="34" charset="0"/>
              <a:cs typeface="Arial" panose="020B0604020202020204" pitchFamily="34" charset="0"/>
            </a:endParaRPr>
          </a:p>
          <a:p>
            <a:endParaRPr lang="en-US" altLang="en-US" baseline="-25000" dirty="0"/>
          </a:p>
        </p:txBody>
      </p:sp>
      <p:sp>
        <p:nvSpPr>
          <p:cNvPr id="14340" name="Slide Number Placeholder 3">
            <a:extLst>
              <a:ext uri="{FF2B5EF4-FFF2-40B4-BE49-F238E27FC236}">
                <a16:creationId xmlns:a16="http://schemas.microsoft.com/office/drawing/2014/main" id="{7052EA8F-41D1-4A0E-8CBE-1B1CB81B60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7982AF-FDE4-4324-A0B3-712709F4D5DD}" type="slidenum">
              <a:rPr lang="en-US" altLang="en-US" sz="1300" smtClean="0"/>
              <a:pPr>
                <a:spcBef>
                  <a:spcPct val="0"/>
                </a:spcBef>
              </a:pPr>
              <a:t>8</a:t>
            </a:fld>
            <a:endParaRPr lang="en-US" altLang="en-US" sz="1300"/>
          </a:p>
        </p:txBody>
      </p:sp>
    </p:spTree>
    <p:extLst>
      <p:ext uri="{BB962C8B-B14F-4D97-AF65-F5344CB8AC3E}">
        <p14:creationId xmlns:p14="http://schemas.microsoft.com/office/powerpoint/2010/main" val="3838413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a:solidFill>
                  <a:srgbClr val="393996"/>
                </a:solidFill>
              </a:rPr>
              <a:t>Seismic Shadow Zone </a:t>
            </a:r>
            <a:r>
              <a:rPr lang="en-US" altLang="en-US">
                <a:solidFill>
                  <a:srgbClr val="0070C0"/>
                </a:solidFill>
              </a:rPr>
              <a:t>http://www.iris.edu/hq/inclass/animation/seismic_shadow_zone_basic_introduction </a:t>
            </a:r>
          </a:p>
          <a:p>
            <a:r>
              <a:rPr lang="en-US" altLang="en-US" sz="1400"/>
              <a:t>Where do travel-time curves come from? </a:t>
            </a:r>
            <a:r>
              <a:rPr lang="en-US" altLang="en-US">
                <a:hlinkClick r:id="rId3"/>
              </a:rPr>
              <a:t>http://www.iris.edu/hq/programs/education_and_outreach/animations#K</a:t>
            </a:r>
            <a:endParaRPr lang="en-US" altLang="en-US"/>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A4443F9C-3EF9-1E4D-B8F3-67192B66FBEF}" type="slidenum">
              <a:rPr lang="en-US" altLang="en-US">
                <a:solidFill>
                  <a:srgbClr val="000000"/>
                </a:solidFill>
                <a:latin typeface="Calibri" charset="0"/>
                <a:ea typeface="MS PGothic" charset="-128"/>
              </a:rPr>
              <a:pPr/>
              <a:t>9</a:t>
            </a:fld>
            <a:endParaRPr lang="en-US" altLang="en-US">
              <a:solidFill>
                <a:srgbClr val="000000"/>
              </a:solidFill>
              <a:latin typeface="Calibri" charset="0"/>
              <a:ea typeface="MS PGothic"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8/21/2018</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8/21/2018</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8/21/2018</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8/21/2018</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8/21/2018</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8/21/2018</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8/21/2018</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8/21/2018</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8/21/2018</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8/21/2018</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8/21/2018</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8/21/2018</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8/21/2018</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8/21/2018</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8/21/2018</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8/21/2018</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8/21/2018</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8/21/2018</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8/21/2018</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8/21/2018</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8/21/2018</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8/21/2018</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8/21/2018</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8/21/2018</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tiff"/></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16848" y="1084263"/>
            <a:ext cx="740886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rPr>
              <a:t>A magnitude 7.3 earthquake occurred </a:t>
            </a:r>
            <a:r>
              <a:rPr lang="es-ES" altLang="en-US" sz="1800" dirty="0">
                <a:latin typeface="Arial" panose="020B0604020202020204" pitchFamily="34" charset="0"/>
              </a:rPr>
              <a:t>38.4 km (23.9 mi) ENE </a:t>
            </a:r>
            <a:r>
              <a:rPr lang="es-ES" altLang="en-US" sz="1800" dirty="0" err="1">
                <a:latin typeface="Arial" panose="020B0604020202020204" pitchFamily="34" charset="0"/>
              </a:rPr>
              <a:t>of</a:t>
            </a:r>
            <a:r>
              <a:rPr lang="es-ES" altLang="en-US" sz="1800" dirty="0">
                <a:latin typeface="Arial" panose="020B0604020202020204" pitchFamily="34" charset="0"/>
              </a:rPr>
              <a:t> Carúpano, Venezuela </a:t>
            </a:r>
            <a:r>
              <a:rPr lang="en-US" altLang="en-US" sz="1800" dirty="0">
                <a:latin typeface="Arial" panose="020B0604020202020204" pitchFamily="34" charset="0"/>
              </a:rPr>
              <a:t>at a depth </a:t>
            </a:r>
            <a:r>
              <a:rPr lang="en-US" altLang="es-VE" sz="1800" dirty="0">
                <a:latin typeface="Arial" panose="020B0604020202020204" pitchFamily="34" charset="0"/>
              </a:rPr>
              <a:t>of 123.2 km (76.6 miles). The earthquake, which occurred at 5:31pm local time was felt across the Caribbean.  Minor damage reports are widespread.  No injuries or deaths were immediately reported.</a:t>
            </a:r>
          </a:p>
        </p:txBody>
      </p:sp>
      <p:sp>
        <p:nvSpPr>
          <p:cNvPr id="13" name="Title 1">
            <a:extLst>
              <a:ext uri="{FF2B5EF4-FFF2-40B4-BE49-F238E27FC236}">
                <a16:creationId xmlns:a16="http://schemas.microsoft.com/office/drawing/2014/main"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7.3 VENEZUELA</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August 21, 2018 at 21:31:42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2" name="TextBox 1">
            <a:extLst>
              <a:ext uri="{FF2B5EF4-FFF2-40B4-BE49-F238E27FC236}">
                <a16:creationId xmlns:a16="http://schemas.microsoft.com/office/drawing/2014/main" id="{05B158EE-AB65-47BC-A32A-8078F9DC3AEA}"/>
              </a:ext>
            </a:extLst>
          </p:cNvPr>
          <p:cNvSpPr txBox="1"/>
          <p:nvPr/>
        </p:nvSpPr>
        <p:spPr>
          <a:xfrm>
            <a:off x="6276442" y="2778456"/>
            <a:ext cx="2801416" cy="3970318"/>
          </a:xfrm>
          <a:prstGeom prst="rect">
            <a:avLst/>
          </a:prstGeom>
          <a:noFill/>
        </p:spPr>
        <p:txBody>
          <a:bodyPr wrap="square" rtlCol="0">
            <a:spAutoFit/>
          </a:bodyPr>
          <a:lstStyle/>
          <a:p>
            <a:r>
              <a:rPr lang="en-US" sz="1400" dirty="0"/>
              <a:t>A powerful earthquake shook eastern Venezuela. Office workers evacuated buildings and people fled homes.  </a:t>
            </a:r>
          </a:p>
          <a:p>
            <a:endParaRPr lang="en-US" sz="1400" dirty="0"/>
          </a:p>
          <a:p>
            <a:r>
              <a:rPr lang="en-US" sz="1400" dirty="0"/>
              <a:t>In downtown Caracas, concrete from the top floors of the unfinished Tower of David skyscraper fell to the sidewalk, forcing firefighters to close off traffic.</a:t>
            </a:r>
          </a:p>
          <a:p>
            <a:endParaRPr lang="en-US" sz="1400" dirty="0"/>
          </a:p>
          <a:p>
            <a:r>
              <a:rPr lang="en-US" sz="1400" dirty="0"/>
              <a:t>The earthquake was felt in Trinidad, Guyana, Barbados, Grenada, and as far away as Colombia's capital.</a:t>
            </a:r>
          </a:p>
          <a:p>
            <a:endParaRPr lang="en-US" sz="1400" dirty="0"/>
          </a:p>
          <a:p>
            <a:r>
              <a:rPr lang="en-US" sz="1400" dirty="0"/>
              <a:t>(AP Photo/Ariana </a:t>
            </a:r>
            <a:r>
              <a:rPr lang="en-US" sz="1400" dirty="0" err="1"/>
              <a:t>Cubillos</a:t>
            </a:r>
            <a:r>
              <a:rPr lang="en-US" sz="1400" dirty="0"/>
              <a:t>)</a:t>
            </a:r>
          </a:p>
        </p:txBody>
      </p:sp>
      <p:pic>
        <p:nvPicPr>
          <p:cNvPr id="14" name="Picture 12" descr="globe.gif">
            <a:extLst>
              <a:ext uri="{FF2B5EF4-FFF2-40B4-BE49-F238E27FC236}">
                <a16:creationId xmlns:a16="http://schemas.microsoft.com/office/drawing/2014/main" id="{F4AE521B-460F-4F3E-A930-BD07E5CAE78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77150" y="66675"/>
            <a:ext cx="1390650"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3144976D-6638-477F-9ED6-B1AD8FDA69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152" y="2794000"/>
            <a:ext cx="5867400" cy="3911600"/>
          </a:xfrm>
          <a:prstGeom prst="rect">
            <a:avLst/>
          </a:prstGeom>
        </p:spPr>
      </p:pic>
    </p:spTree>
    <p:extLst>
      <p:ext uri="{BB962C8B-B14F-4D97-AF65-F5344CB8AC3E}">
        <p14:creationId xmlns:p14="http://schemas.microsoft.com/office/powerpoint/2010/main" val="2635612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96D093-C4C2-4C05-A26B-FA4271690FE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12" descr="scale.jpg">
            <a:extLst>
              <a:ext uri="{FF2B5EF4-FFF2-40B4-BE49-F238E27FC236}">
                <a16:creationId xmlns:a16="http://schemas.microsoft.com/office/drawing/2014/main" id="{950ABFC8-5A45-4F66-8FD7-5BF1F0C906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9417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Box 13">
            <a:extLst>
              <a:ext uri="{FF2B5EF4-FFF2-40B4-BE49-F238E27FC236}">
                <a16:creationId xmlns:a16="http://schemas.microsoft.com/office/drawing/2014/main" id="{8DB6D9C5-027D-448F-B221-BAC10A731E04}"/>
              </a:ext>
            </a:extLst>
          </p:cNvPr>
          <p:cNvSpPr txBox="1">
            <a:spLocks noChangeArrowheads="1"/>
          </p:cNvSpPr>
          <p:nvPr/>
        </p:nvSpPr>
        <p:spPr bwMode="auto">
          <a:xfrm>
            <a:off x="271463" y="3873500"/>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b="1" dirty="0">
                <a:latin typeface="Arial" panose="020B0604020202020204" pitchFamily="34" charset="0"/>
              </a:rPr>
              <a:t>Modified Mercalli Intensity</a:t>
            </a:r>
          </a:p>
        </p:txBody>
      </p:sp>
      <p:sp>
        <p:nvSpPr>
          <p:cNvPr id="5125" name="TextBox 14">
            <a:extLst>
              <a:ext uri="{FF2B5EF4-FFF2-40B4-BE49-F238E27FC236}">
                <a16:creationId xmlns:a16="http://schemas.microsoft.com/office/drawing/2014/main" id="{03008836-3788-4227-A60C-359D80C08D92}"/>
              </a:ext>
            </a:extLst>
          </p:cNvPr>
          <p:cNvSpPr txBox="1">
            <a:spLocks noChangeArrowheads="1"/>
          </p:cNvSpPr>
          <p:nvPr/>
        </p:nvSpPr>
        <p:spPr bwMode="auto">
          <a:xfrm>
            <a:off x="2541588" y="3656013"/>
            <a:ext cx="1219200" cy="327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s-VE" sz="1400" b="1">
                <a:latin typeface="Arial" panose="020B0604020202020204" pitchFamily="34" charset="0"/>
              </a:rPr>
              <a:t>Perceived </a:t>
            </a:r>
          </a:p>
          <a:p>
            <a:pPr algn="ctr" eaLnBrk="1" hangingPunct="1">
              <a:spcBef>
                <a:spcPct val="0"/>
              </a:spcBef>
              <a:spcAft>
                <a:spcPts val="600"/>
              </a:spcAft>
              <a:buFontTx/>
              <a:buNone/>
            </a:pPr>
            <a:r>
              <a:rPr lang="en-US" altLang="es-VE" sz="1400" b="1">
                <a:latin typeface="Arial" panose="020B0604020202020204" pitchFamily="34" charset="0"/>
              </a:rPr>
              <a:t>  Shaking</a:t>
            </a:r>
          </a:p>
          <a:p>
            <a:pPr algn="ctr" eaLnBrk="1" hangingPunct="1">
              <a:spcBef>
                <a:spcPct val="0"/>
              </a:spcBef>
              <a:spcAft>
                <a:spcPts val="400"/>
              </a:spcAft>
              <a:buFontTx/>
              <a:buNone/>
            </a:pPr>
            <a:r>
              <a:rPr lang="en-US" altLang="es-VE"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s-VE"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s-VE"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s-VE"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s-VE"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s-VE" sz="1400">
                <a:latin typeface="Arial" panose="020B0604020202020204" pitchFamily="34" charset="0"/>
              </a:rPr>
              <a:t>Moderate</a:t>
            </a:r>
          </a:p>
          <a:p>
            <a:pPr algn="ctr" eaLnBrk="1" hangingPunct="1">
              <a:spcBef>
                <a:spcPct val="0"/>
              </a:spcBef>
              <a:spcAft>
                <a:spcPts val="400"/>
              </a:spcAft>
              <a:buFontTx/>
              <a:buNone/>
            </a:pPr>
            <a:r>
              <a:rPr lang="en-US" altLang="es-VE" sz="1400">
                <a:latin typeface="Arial" panose="020B0604020202020204" pitchFamily="34" charset="0"/>
              </a:rPr>
              <a:t>Light</a:t>
            </a:r>
          </a:p>
          <a:p>
            <a:pPr algn="ctr" eaLnBrk="1" hangingPunct="1">
              <a:spcBef>
                <a:spcPct val="0"/>
              </a:spcBef>
              <a:spcAft>
                <a:spcPts val="400"/>
              </a:spcAft>
              <a:buFontTx/>
              <a:buNone/>
            </a:pPr>
            <a:r>
              <a:rPr lang="en-US" altLang="es-VE" sz="1400">
                <a:latin typeface="Arial" panose="020B0604020202020204" pitchFamily="34" charset="0"/>
              </a:rPr>
              <a:t>Weak</a:t>
            </a:r>
          </a:p>
          <a:p>
            <a:pPr algn="ctr" eaLnBrk="1" hangingPunct="1">
              <a:spcBef>
                <a:spcPct val="0"/>
              </a:spcBef>
              <a:spcAft>
                <a:spcPts val="400"/>
              </a:spcAft>
              <a:buFontTx/>
              <a:buNone/>
            </a:pPr>
            <a:r>
              <a:rPr lang="en-US" altLang="es-VE" sz="1400">
                <a:latin typeface="Arial" panose="020B0604020202020204" pitchFamily="34" charset="0"/>
              </a:rPr>
              <a:t>Not Felt</a:t>
            </a:r>
          </a:p>
          <a:p>
            <a:pPr eaLnBrk="1" hangingPunct="1">
              <a:spcBef>
                <a:spcPct val="0"/>
              </a:spcBef>
              <a:buFontTx/>
              <a:buNone/>
            </a:pPr>
            <a:endParaRPr lang="en-US" altLang="es-VE" sz="1800">
              <a:latin typeface="Arial" panose="020B0604020202020204" pitchFamily="34" charset="0"/>
            </a:endParaRPr>
          </a:p>
        </p:txBody>
      </p:sp>
      <p:sp>
        <p:nvSpPr>
          <p:cNvPr id="5126" name="TextBox 15">
            <a:extLst>
              <a:ext uri="{FF2B5EF4-FFF2-40B4-BE49-F238E27FC236}">
                <a16:creationId xmlns:a16="http://schemas.microsoft.com/office/drawing/2014/main" id="{B07FA3CC-34FA-4CF8-B33D-3A760162ED61}"/>
              </a:ext>
            </a:extLst>
          </p:cNvPr>
          <p:cNvSpPr txBox="1">
            <a:spLocks noChangeArrowheads="1"/>
          </p:cNvSpPr>
          <p:nvPr/>
        </p:nvSpPr>
        <p:spPr bwMode="auto">
          <a:xfrm>
            <a:off x="4114800" y="6175375"/>
            <a:ext cx="5148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i="1" dirty="0">
                <a:latin typeface="Arial" panose="020B0604020202020204" pitchFamily="34" charset="0"/>
              </a:rPr>
              <a:t>USGS Estimated shaking Intensity from M 7.3 Earthquake</a:t>
            </a:r>
          </a:p>
        </p:txBody>
      </p:sp>
      <p:sp>
        <p:nvSpPr>
          <p:cNvPr id="5127" name="TextBox 15">
            <a:extLst>
              <a:ext uri="{FF2B5EF4-FFF2-40B4-BE49-F238E27FC236}">
                <a16:creationId xmlns:a16="http://schemas.microsoft.com/office/drawing/2014/main" id="{7B890747-A6D1-4A78-9C17-D86FE6AA620C}"/>
              </a:ext>
            </a:extLst>
          </p:cNvPr>
          <p:cNvSpPr txBox="1">
            <a:spLocks noChangeArrowheads="1"/>
          </p:cNvSpPr>
          <p:nvPr/>
        </p:nvSpPr>
        <p:spPr bwMode="auto">
          <a:xfrm>
            <a:off x="293688" y="1128713"/>
            <a:ext cx="35258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800" dirty="0">
                <a:latin typeface="Arial" panose="020B0604020202020204" pitchFamily="34" charset="0"/>
              </a:rPr>
              <a:t>The Modified-Mercalli Intensity</a:t>
            </a:r>
          </a:p>
          <a:p>
            <a:pPr eaLnBrk="1" hangingPunct="1">
              <a:spcBef>
                <a:spcPct val="0"/>
              </a:spcBef>
              <a:buFontTx/>
              <a:buNone/>
            </a:pPr>
            <a:r>
              <a:rPr lang="en-US" altLang="es-VE" sz="1800" dirty="0">
                <a:latin typeface="Arial" panose="020B0604020202020204" pitchFamily="34" charset="0"/>
              </a:rPr>
              <a:t>scale is a twelve-stage scale, from I to XII, that indicates the severity of ground shaking. </a:t>
            </a:r>
          </a:p>
          <a:p>
            <a:pPr eaLnBrk="1" hangingPunct="1">
              <a:spcBef>
                <a:spcPct val="0"/>
              </a:spcBef>
              <a:buFontTx/>
              <a:buNone/>
            </a:pPr>
            <a:endParaRPr lang="en-US" altLang="es-VE" sz="1800" dirty="0">
              <a:latin typeface="Arial" panose="020B0604020202020204" pitchFamily="34" charset="0"/>
            </a:endParaRPr>
          </a:p>
          <a:p>
            <a:pPr eaLnBrk="1" hangingPunct="1">
              <a:spcBef>
                <a:spcPct val="0"/>
              </a:spcBef>
              <a:buFontTx/>
              <a:buNone/>
            </a:pPr>
            <a:r>
              <a:rPr lang="en-US" altLang="es-VE" sz="1800" dirty="0">
                <a:latin typeface="Arial" panose="020B0604020202020204" pitchFamily="34" charset="0"/>
              </a:rPr>
              <a:t>Those nearest the earthquake</a:t>
            </a:r>
          </a:p>
          <a:p>
            <a:pPr eaLnBrk="1" hangingPunct="1">
              <a:spcBef>
                <a:spcPct val="0"/>
              </a:spcBef>
              <a:buFontTx/>
              <a:buNone/>
            </a:pPr>
            <a:r>
              <a:rPr lang="en-US" altLang="es-VE" sz="1800" dirty="0">
                <a:latin typeface="Arial" panose="020B0604020202020204" pitchFamily="34" charset="0"/>
              </a:rPr>
              <a:t>experienced very strong shaking.</a:t>
            </a:r>
          </a:p>
        </p:txBody>
      </p:sp>
      <p:pic>
        <p:nvPicPr>
          <p:cNvPr id="5128" name="Picture 8" descr="IRIS_TMlogo.png">
            <a:extLst>
              <a:ext uri="{FF2B5EF4-FFF2-40B4-BE49-F238E27FC236}">
                <a16:creationId xmlns:a16="http://schemas.microsoft.com/office/drawing/2014/main" id="{A5073A1C-404E-4025-BBC9-8FC0806224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9" name="TextBox 15">
            <a:extLst>
              <a:ext uri="{FF2B5EF4-FFF2-40B4-BE49-F238E27FC236}">
                <a16:creationId xmlns:a16="http://schemas.microsoft.com/office/drawing/2014/main" id="{798F1922-187F-4863-8706-56B94B1A1455}"/>
              </a:ext>
            </a:extLst>
          </p:cNvPr>
          <p:cNvSpPr txBox="1">
            <a:spLocks noChangeArrowheads="1"/>
          </p:cNvSpPr>
          <p:nvPr/>
        </p:nvSpPr>
        <p:spPr bwMode="auto">
          <a:xfrm>
            <a:off x="320032" y="6549081"/>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i="1" dirty="0">
                <a:latin typeface="Arial" panose="020B0604020202020204" pitchFamily="34" charset="0"/>
              </a:rPr>
              <a:t>Image courtesy of the US Geological Survey</a:t>
            </a:r>
          </a:p>
        </p:txBody>
      </p:sp>
      <p:pic>
        <p:nvPicPr>
          <p:cNvPr id="3" name="Picture 2">
            <a:extLst>
              <a:ext uri="{FF2B5EF4-FFF2-40B4-BE49-F238E27FC236}">
                <a16:creationId xmlns:a16="http://schemas.microsoft.com/office/drawing/2014/main" id="{71226CFF-A517-49F8-8ABA-5B6A5CFB65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4126" y="1114750"/>
            <a:ext cx="5104913" cy="4994894"/>
          </a:xfrm>
          <a:prstGeom prst="rect">
            <a:avLst/>
          </a:prstGeom>
        </p:spPr>
      </p:pic>
      <p:sp>
        <p:nvSpPr>
          <p:cNvPr id="14" name="Title 1">
            <a:extLst>
              <a:ext uri="{FF2B5EF4-FFF2-40B4-BE49-F238E27FC236}">
                <a16:creationId xmlns:a16="http://schemas.microsoft.com/office/drawing/2014/main" id="{F54EBAA2-A834-49F3-A832-5638597F4E1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7.3 VENEZUELA</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August 21, 2018 at 21:31:42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2926794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498E58-D001-9E4D-BB6F-0D6B05E6EDF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010" name="TextBox 15">
            <a:extLst>
              <a:ext uri="{FF2B5EF4-FFF2-40B4-BE49-F238E27FC236}">
                <a16:creationId xmlns:a16="http://schemas.microsoft.com/office/drawing/2014/main" id="{D7AAC747-1453-3B43-BE43-D12FA171523A}"/>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43011" name="Picture 8" descr="IRIS_TMlogo.png">
            <a:extLst>
              <a:ext uri="{FF2B5EF4-FFF2-40B4-BE49-F238E27FC236}">
                <a16:creationId xmlns:a16="http://schemas.microsoft.com/office/drawing/2014/main" id="{1120E432-15D0-9440-8DFA-469577820B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TextBox 15">
            <a:extLst>
              <a:ext uri="{FF2B5EF4-FFF2-40B4-BE49-F238E27FC236}">
                <a16:creationId xmlns:a16="http://schemas.microsoft.com/office/drawing/2014/main" id="{40030937-8F88-2448-953A-96577826969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43013" name="TextBox 20">
            <a:extLst>
              <a:ext uri="{FF2B5EF4-FFF2-40B4-BE49-F238E27FC236}">
                <a16:creationId xmlns:a16="http://schemas.microsoft.com/office/drawing/2014/main" id="{0548614F-3610-0849-9996-0D6AE1FA32AF}"/>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43014" name="TextBox 18">
            <a:extLst>
              <a:ext uri="{FF2B5EF4-FFF2-40B4-BE49-F238E27FC236}">
                <a16:creationId xmlns:a16="http://schemas.microsoft.com/office/drawing/2014/main" id="{6807614E-67D3-B545-8F5C-AF54DEC9553B}"/>
              </a:ext>
            </a:extLst>
          </p:cNvPr>
          <p:cNvSpPr txBox="1">
            <a:spLocks noChangeArrowheads="1"/>
          </p:cNvSpPr>
          <p:nvPr/>
        </p:nvSpPr>
        <p:spPr bwMode="auto">
          <a:xfrm>
            <a:off x="242887" y="1095375"/>
            <a:ext cx="432911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The USGS estimates that over 52,000 people felt very strong shaking from this earthquake.</a:t>
            </a:r>
          </a:p>
        </p:txBody>
      </p:sp>
      <p:pic>
        <p:nvPicPr>
          <p:cNvPr id="3" name="Picture 2">
            <a:extLst>
              <a:ext uri="{FF2B5EF4-FFF2-40B4-BE49-F238E27FC236}">
                <a16:creationId xmlns:a16="http://schemas.microsoft.com/office/drawing/2014/main" id="{5E902F28-EF87-4566-8570-E9DB529F6C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248228"/>
            <a:ext cx="4193642" cy="4187651"/>
          </a:xfrm>
          <a:prstGeom prst="rect">
            <a:avLst/>
          </a:prstGeom>
        </p:spPr>
      </p:pic>
      <p:pic>
        <p:nvPicPr>
          <p:cNvPr id="6" name="Picture 5">
            <a:extLst>
              <a:ext uri="{FF2B5EF4-FFF2-40B4-BE49-F238E27FC236}">
                <a16:creationId xmlns:a16="http://schemas.microsoft.com/office/drawing/2014/main" id="{2FCA6C29-75D7-4B9B-883F-B25BCAA3A5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705" y="3210381"/>
            <a:ext cx="2638095" cy="3647619"/>
          </a:xfrm>
          <a:prstGeom prst="rect">
            <a:avLst/>
          </a:prstGeom>
        </p:spPr>
      </p:pic>
      <p:sp>
        <p:nvSpPr>
          <p:cNvPr id="15" name="Title 1">
            <a:extLst>
              <a:ext uri="{FF2B5EF4-FFF2-40B4-BE49-F238E27FC236}">
                <a16:creationId xmlns:a16="http://schemas.microsoft.com/office/drawing/2014/main" id="{A5D3897A-800F-4B3C-9F81-63494B37340A}"/>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7.3 VENEZUELA</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August 21, 2018 at 21:31:42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61866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ADC1D3-C860-954C-A76E-6873D04575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4338" name="Picture 18" descr="IRIS_TMlogo.png">
            <a:extLst>
              <a:ext uri="{FF2B5EF4-FFF2-40B4-BE49-F238E27FC236}">
                <a16:creationId xmlns:a16="http://schemas.microsoft.com/office/drawing/2014/main" id="{FD784939-5665-4582-9F0D-5C05BBDDBE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TextBox 28684">
            <a:extLst>
              <a:ext uri="{FF2B5EF4-FFF2-40B4-BE49-F238E27FC236}">
                <a16:creationId xmlns:a16="http://schemas.microsoft.com/office/drawing/2014/main" id="{91C15E92-611A-4CFC-A778-5D85C3D70CFE}"/>
              </a:ext>
            </a:extLst>
          </p:cNvPr>
          <p:cNvSpPr txBox="1">
            <a:spLocks noChangeArrowheads="1"/>
          </p:cNvSpPr>
          <p:nvPr/>
        </p:nvSpPr>
        <p:spPr bwMode="auto">
          <a:xfrm>
            <a:off x="212724" y="1069975"/>
            <a:ext cx="87788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ea typeface="MS PGothic" panose="020B0600070205080204" pitchFamily="34" charset="-128"/>
              </a:rPr>
              <a:t>The tectonics of this area are dominated by the eastward motion of the Caribbean plate with respect to the South American plate, at a rate of approximately 20mm/yr.  However, there is a small component of compression along this boundary.</a:t>
            </a:r>
          </a:p>
        </p:txBody>
      </p:sp>
      <p:pic>
        <p:nvPicPr>
          <p:cNvPr id="19" name="Picture 12" descr="plate.jpg">
            <a:extLst>
              <a:ext uri="{FF2B5EF4-FFF2-40B4-BE49-F238E27FC236}">
                <a16:creationId xmlns:a16="http://schemas.microsoft.com/office/drawing/2014/main" id="{F2E8CB8E-4136-497E-9140-5A5803269FA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98067" y="2012136"/>
            <a:ext cx="6747866" cy="4864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ight Arrow 15">
            <a:extLst>
              <a:ext uri="{FF2B5EF4-FFF2-40B4-BE49-F238E27FC236}">
                <a16:creationId xmlns:a16="http://schemas.microsoft.com/office/drawing/2014/main" id="{427C512E-D373-407B-BBD4-54F59B4C125C}"/>
              </a:ext>
            </a:extLst>
          </p:cNvPr>
          <p:cNvSpPr/>
          <p:nvPr/>
        </p:nvSpPr>
        <p:spPr>
          <a:xfrm>
            <a:off x="5562600" y="3733800"/>
            <a:ext cx="228600" cy="2286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AutoShape 7">
            <a:extLst>
              <a:ext uri="{FF2B5EF4-FFF2-40B4-BE49-F238E27FC236}">
                <a16:creationId xmlns:a16="http://schemas.microsoft.com/office/drawing/2014/main" id="{9CAEE567-5DEA-49AB-AF11-E3572D973B69}"/>
              </a:ext>
            </a:extLst>
          </p:cNvPr>
          <p:cNvSpPr>
            <a:spLocks noChangeArrowheads="1"/>
          </p:cNvSpPr>
          <p:nvPr/>
        </p:nvSpPr>
        <p:spPr bwMode="auto">
          <a:xfrm>
            <a:off x="5562600" y="4267200"/>
            <a:ext cx="228600" cy="228600"/>
          </a:xfrm>
          <a:prstGeom prst="star5">
            <a:avLst/>
          </a:prstGeom>
          <a:solidFill>
            <a:srgbClr val="FF0000"/>
          </a:solidFill>
          <a:ln w="9525">
            <a:solidFill>
              <a:srgbClr val="FFFFFF"/>
            </a:solidFill>
            <a:miter lim="800000"/>
            <a:headEnd/>
            <a:tailEnd/>
          </a:ln>
        </p:spPr>
        <p:txBody>
          <a:bodyPr/>
          <a:lstStyle/>
          <a:p>
            <a:pPr eaLnBrk="1" hangingPunct="1">
              <a:defRPr/>
            </a:pPr>
            <a:endParaRPr lang="en-US">
              <a:cs typeface="Arial" charset="0"/>
            </a:endParaRPr>
          </a:p>
        </p:txBody>
      </p:sp>
      <p:sp>
        <p:nvSpPr>
          <p:cNvPr id="23" name="Title 1">
            <a:extLst>
              <a:ext uri="{FF2B5EF4-FFF2-40B4-BE49-F238E27FC236}">
                <a16:creationId xmlns:a16="http://schemas.microsoft.com/office/drawing/2014/main" id="{AA918D81-20A0-40BE-B0BF-1FE2B9F43AE2}"/>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7.3 VENEZUELA</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August 21, 2018 at 21:31:42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52B20FC-43D1-C940-9EC2-FC5064546A5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endParaRPr lang="en-US" altLang="en-US">
              <a:solidFill>
                <a:srgbClr val="FFFFFF"/>
              </a:solidFill>
              <a:latin typeface="Calibri" charset="0"/>
            </a:endParaRPr>
          </a:p>
        </p:txBody>
      </p:sp>
      <p:sp>
        <p:nvSpPr>
          <p:cNvPr id="14338" name="TextBox 15">
            <a:extLst>
              <a:ext uri="{FF2B5EF4-FFF2-40B4-BE49-F238E27FC236}">
                <a16:creationId xmlns:a16="http://schemas.microsoft.com/office/drawing/2014/main" id="{13E01F6F-74D1-4DBC-B64B-57F93D1DCDB4}"/>
              </a:ext>
            </a:extLst>
          </p:cNvPr>
          <p:cNvSpPr txBox="1">
            <a:spLocks noChangeArrowheads="1"/>
          </p:cNvSpPr>
          <p:nvPr/>
        </p:nvSpPr>
        <p:spPr bwMode="auto">
          <a:xfrm>
            <a:off x="233362" y="1066800"/>
            <a:ext cx="4191989" cy="443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None/>
            </a:pPr>
            <a:r>
              <a:rPr lang="en-US" altLang="en-US" sz="1600" dirty="0">
                <a:solidFill>
                  <a:srgbClr val="000000"/>
                </a:solidFill>
                <a:latin typeface="Arial" panose="020B0604020202020204" pitchFamily="34" charset="0"/>
              </a:rPr>
              <a:t>The Caribbean Plate has a left-lateral transform boundary with the North American Plate </a:t>
            </a:r>
            <a:r>
              <a:rPr lang="en-US" altLang="en-US" sz="1600" dirty="0">
                <a:latin typeface="Arial" panose="020B0604020202020204" pitchFamily="34" charset="0"/>
              </a:rPr>
              <a:t>along its northern edge.  (The January 12, 2010 Haiti earthquake occurred on a strike-slip fault associated with that transform boundary.)  </a:t>
            </a:r>
            <a:r>
              <a:rPr lang="en-US" altLang="en-US" sz="1600" dirty="0">
                <a:solidFill>
                  <a:srgbClr val="000000"/>
                </a:solidFill>
                <a:latin typeface="Arial" panose="020B0604020202020204" pitchFamily="34" charset="0"/>
              </a:rPr>
              <a:t>This boundary connects to the east with the northern part of the Lesser Antilles Trench where subduction begins beneath the Caribbean Plate to the west. </a:t>
            </a:r>
          </a:p>
          <a:p>
            <a:pPr eaLnBrk="1" hangingPunct="1">
              <a:lnSpc>
                <a:spcPts val="2000"/>
              </a:lnSpc>
              <a:spcBef>
                <a:spcPct val="0"/>
              </a:spcBef>
              <a:buFont typeface="Arial" panose="020B0604020202020204" pitchFamily="34" charset="0"/>
              <a:buNone/>
            </a:pPr>
            <a:endParaRPr lang="en-US" altLang="en-US" sz="1600" dirty="0">
              <a:solidFill>
                <a:srgbClr val="000000"/>
              </a:solidFill>
              <a:latin typeface="Arial" panose="020B0604020202020204" pitchFamily="34" charset="0"/>
            </a:endParaRPr>
          </a:p>
          <a:p>
            <a:pPr eaLnBrk="1" hangingPunct="1">
              <a:lnSpc>
                <a:spcPts val="2000"/>
              </a:lnSpc>
              <a:spcBef>
                <a:spcPct val="0"/>
              </a:spcBef>
              <a:buNone/>
            </a:pPr>
            <a:r>
              <a:rPr lang="en-US" altLang="en-US" sz="1600" dirty="0">
                <a:solidFill>
                  <a:srgbClr val="000000"/>
                </a:solidFill>
                <a:latin typeface="Arial" panose="020B0604020202020204" pitchFamily="34" charset="0"/>
              </a:rPr>
              <a:t>At the southern end of the Lesser Antilles Trench, plate motions transition to a right-lateral transform fault system along northern</a:t>
            </a:r>
          </a:p>
          <a:p>
            <a:pPr eaLnBrk="1" hangingPunct="1">
              <a:lnSpc>
                <a:spcPts val="2000"/>
              </a:lnSpc>
              <a:spcBef>
                <a:spcPct val="0"/>
              </a:spcBef>
              <a:buNone/>
            </a:pPr>
            <a:r>
              <a:rPr lang="en-US" altLang="en-US" sz="1600" dirty="0">
                <a:solidFill>
                  <a:srgbClr val="000000"/>
                </a:solidFill>
                <a:latin typeface="Arial" panose="020B0604020202020204" pitchFamily="34" charset="0"/>
              </a:rPr>
              <a:t>Venezuela. Today’s earthquake (red star) occurred at the southernmost end of the Caribbean subduction zone.</a:t>
            </a:r>
          </a:p>
        </p:txBody>
      </p:sp>
      <p:pic>
        <p:nvPicPr>
          <p:cNvPr id="14339" name="Picture 8" descr="IRIS_TMlogo.png">
            <a:extLst>
              <a:ext uri="{FF2B5EF4-FFF2-40B4-BE49-F238E27FC236}">
                <a16:creationId xmlns:a16="http://schemas.microsoft.com/office/drawing/2014/main" id="{D20B19C7-7341-4FB3-91BD-D022BC7328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4" name="TextBox 42">
            <a:extLst>
              <a:ext uri="{FF2B5EF4-FFF2-40B4-BE49-F238E27FC236}">
                <a16:creationId xmlns:a16="http://schemas.microsoft.com/office/drawing/2014/main" id="{5C6A583B-0FBB-4576-8150-C896DFFF0DF2}"/>
              </a:ext>
            </a:extLst>
          </p:cNvPr>
          <p:cNvSpPr txBox="1">
            <a:spLocks noChangeArrowheads="1"/>
          </p:cNvSpPr>
          <p:nvPr/>
        </p:nvSpPr>
        <p:spPr bwMode="auto">
          <a:xfrm>
            <a:off x="6538913" y="5248275"/>
            <a:ext cx="25146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200" i="1"/>
              <a:t>Courtesy of US Geological Survey</a:t>
            </a:r>
          </a:p>
        </p:txBody>
      </p:sp>
      <p:sp>
        <p:nvSpPr>
          <p:cNvPr id="3" name="TextBox 2">
            <a:extLst>
              <a:ext uri="{FF2B5EF4-FFF2-40B4-BE49-F238E27FC236}">
                <a16:creationId xmlns:a16="http://schemas.microsoft.com/office/drawing/2014/main" id="{4FCDD3A2-EBA2-4513-9248-71B9BCBC167F}"/>
              </a:ext>
            </a:extLst>
          </p:cNvPr>
          <p:cNvSpPr txBox="1"/>
          <p:nvPr/>
        </p:nvSpPr>
        <p:spPr>
          <a:xfrm>
            <a:off x="239484" y="5642459"/>
            <a:ext cx="8901113" cy="1077218"/>
          </a:xfrm>
          <a:prstGeom prst="rect">
            <a:avLst/>
          </a:prstGeom>
          <a:noFill/>
        </p:spPr>
        <p:txBody>
          <a:bodyPr wrap="square" rtlCol="0">
            <a:spAutoFit/>
          </a:bodyPr>
          <a:lstStyle/>
          <a:p>
            <a:r>
              <a:rPr lang="en-US" sz="1600" dirty="0"/>
              <a:t>The rates of motion across all three plate boundaries are about 20 mm/yr.</a:t>
            </a:r>
          </a:p>
          <a:p>
            <a:endParaRPr lang="en-US" sz="1600" dirty="0"/>
          </a:p>
          <a:p>
            <a:r>
              <a:rPr lang="en-US" sz="1600" dirty="0"/>
              <a:t>The largest earthquake in this region over the last 118 years was the M7.7 Caracas earthquake of October 29, 1900.</a:t>
            </a:r>
          </a:p>
        </p:txBody>
      </p:sp>
      <p:sp>
        <p:nvSpPr>
          <p:cNvPr id="42" name="Title 1">
            <a:extLst>
              <a:ext uri="{FF2B5EF4-FFF2-40B4-BE49-F238E27FC236}">
                <a16:creationId xmlns:a16="http://schemas.microsoft.com/office/drawing/2014/main" id="{6A053039-11D2-483C-8539-DDBDEDBC8C38}"/>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7.3 VENEZUELA</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August 21, 2018 at 21:31:42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12" name="TextBox 7">
            <a:extLst>
              <a:ext uri="{FF2B5EF4-FFF2-40B4-BE49-F238E27FC236}">
                <a16:creationId xmlns:a16="http://schemas.microsoft.com/office/drawing/2014/main" id="{16EF883F-5DE0-40E4-A10E-4FFE2A438C61}"/>
              </a:ext>
            </a:extLst>
          </p:cNvPr>
          <p:cNvSpPr txBox="1">
            <a:spLocks noChangeArrowheads="1"/>
          </p:cNvSpPr>
          <p:nvPr/>
        </p:nvSpPr>
        <p:spPr bwMode="auto">
          <a:xfrm>
            <a:off x="5791516" y="1347240"/>
            <a:ext cx="1531188" cy="261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i="1"/>
              <a:t>North America Plate</a:t>
            </a:r>
          </a:p>
        </p:txBody>
      </p:sp>
      <p:sp>
        <p:nvSpPr>
          <p:cNvPr id="13" name="5-Point Star 20">
            <a:extLst>
              <a:ext uri="{FF2B5EF4-FFF2-40B4-BE49-F238E27FC236}">
                <a16:creationId xmlns:a16="http://schemas.microsoft.com/office/drawing/2014/main" id="{FA5B04F7-CACF-4A03-9FAC-EA28AFE1CC3F}"/>
              </a:ext>
            </a:extLst>
          </p:cNvPr>
          <p:cNvSpPr>
            <a:spLocks noChangeAspect="1"/>
          </p:cNvSpPr>
          <p:nvPr/>
        </p:nvSpPr>
        <p:spPr bwMode="auto">
          <a:xfrm>
            <a:off x="7486650" y="4024313"/>
            <a:ext cx="219075" cy="21907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TextBox 9">
            <a:extLst>
              <a:ext uri="{FF2B5EF4-FFF2-40B4-BE49-F238E27FC236}">
                <a16:creationId xmlns:a16="http://schemas.microsoft.com/office/drawing/2014/main" id="{DB8D8FB5-D21F-43E6-B236-03E0C65E8FD7}"/>
              </a:ext>
            </a:extLst>
          </p:cNvPr>
          <p:cNvSpPr txBox="1">
            <a:spLocks noChangeArrowheads="1"/>
          </p:cNvSpPr>
          <p:nvPr/>
        </p:nvSpPr>
        <p:spPr bwMode="auto">
          <a:xfrm>
            <a:off x="7239000" y="3678238"/>
            <a:ext cx="13541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200" b="1">
                <a:solidFill>
                  <a:srgbClr val="FF0000"/>
                </a:solidFill>
              </a:rPr>
              <a:t>August 21, 2018</a:t>
            </a:r>
          </a:p>
        </p:txBody>
      </p:sp>
      <p:sp>
        <p:nvSpPr>
          <p:cNvPr id="15" name="TextBox 10">
            <a:extLst>
              <a:ext uri="{FF2B5EF4-FFF2-40B4-BE49-F238E27FC236}">
                <a16:creationId xmlns:a16="http://schemas.microsoft.com/office/drawing/2014/main" id="{779A9EFF-65AC-4E25-BC12-39403C4253FF}"/>
              </a:ext>
            </a:extLst>
          </p:cNvPr>
          <p:cNvSpPr txBox="1">
            <a:spLocks noChangeArrowheads="1"/>
          </p:cNvSpPr>
          <p:nvPr/>
        </p:nvSpPr>
        <p:spPr bwMode="auto">
          <a:xfrm>
            <a:off x="5657850" y="3384550"/>
            <a:ext cx="17986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200" b="1">
                <a:solidFill>
                  <a:srgbClr val="FF0000"/>
                </a:solidFill>
              </a:rPr>
              <a:t>October 29, 1900 M7.7</a:t>
            </a:r>
          </a:p>
        </p:txBody>
      </p:sp>
      <p:cxnSp>
        <p:nvCxnSpPr>
          <p:cNvPr id="16" name="Straight Arrow Connector 15">
            <a:extLst>
              <a:ext uri="{FF2B5EF4-FFF2-40B4-BE49-F238E27FC236}">
                <a16:creationId xmlns:a16="http://schemas.microsoft.com/office/drawing/2014/main" id="{73D350D6-A8B2-4E3A-85A9-23D9A628DFD4}"/>
              </a:ext>
            </a:extLst>
          </p:cNvPr>
          <p:cNvCxnSpPr>
            <a:cxnSpLocks/>
          </p:cNvCxnSpPr>
          <p:nvPr/>
        </p:nvCxnSpPr>
        <p:spPr>
          <a:xfrm flipH="1">
            <a:off x="7673975" y="3903663"/>
            <a:ext cx="246063" cy="1365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BFB90AB-8DBC-4DB3-AFE0-5D39BA234242}"/>
              </a:ext>
            </a:extLst>
          </p:cNvPr>
          <p:cNvCxnSpPr>
            <a:cxnSpLocks/>
          </p:cNvCxnSpPr>
          <p:nvPr/>
        </p:nvCxnSpPr>
        <p:spPr>
          <a:xfrm>
            <a:off x="6667500" y="3632200"/>
            <a:ext cx="190500" cy="482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8" name="Rectangle 17">
            <a:extLst>
              <a:ext uri="{FF2B5EF4-FFF2-40B4-BE49-F238E27FC236}">
                <a16:creationId xmlns:a16="http://schemas.microsoft.com/office/drawing/2014/main" id="{B4ED7341-0EB4-4A6F-BB2C-752ADFA0F781}"/>
              </a:ext>
            </a:extLst>
          </p:cNvPr>
          <p:cNvSpPr/>
          <p:nvPr/>
        </p:nvSpPr>
        <p:spPr>
          <a:xfrm rot="20700227">
            <a:off x="6219825" y="2046288"/>
            <a:ext cx="276225" cy="77787"/>
          </a:xfrm>
          <a:prstGeom prst="rect">
            <a:avLst/>
          </a:prstGeom>
          <a:solidFill>
            <a:srgbClr val="B7E2F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9" name="Straight Arrow Connector 18">
            <a:extLst>
              <a:ext uri="{FF2B5EF4-FFF2-40B4-BE49-F238E27FC236}">
                <a16:creationId xmlns:a16="http://schemas.microsoft.com/office/drawing/2014/main" id="{31127575-BF39-4C67-B1B2-FC668B64D660}"/>
              </a:ext>
            </a:extLst>
          </p:cNvPr>
          <p:cNvCxnSpPr>
            <a:cxnSpLocks/>
          </p:cNvCxnSpPr>
          <p:nvPr/>
        </p:nvCxnSpPr>
        <p:spPr bwMode="auto">
          <a:xfrm flipV="1">
            <a:off x="6299199" y="2119310"/>
            <a:ext cx="409575" cy="68262"/>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EAB258A0-203E-40CB-B598-8CD59DAF4FC4}"/>
              </a:ext>
            </a:extLst>
          </p:cNvPr>
          <p:cNvCxnSpPr>
            <a:cxnSpLocks/>
          </p:cNvCxnSpPr>
          <p:nvPr/>
        </p:nvCxnSpPr>
        <p:spPr bwMode="auto">
          <a:xfrm rot="10019129">
            <a:off x="6961184" y="4222748"/>
            <a:ext cx="409575" cy="68263"/>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21" name="Right Arrow 30">
            <a:extLst>
              <a:ext uri="{FF2B5EF4-FFF2-40B4-BE49-F238E27FC236}">
                <a16:creationId xmlns:a16="http://schemas.microsoft.com/office/drawing/2014/main" id="{C9A732B9-6700-4C35-8A99-5E1CF763BD7D}"/>
              </a:ext>
            </a:extLst>
          </p:cNvPr>
          <p:cNvSpPr/>
          <p:nvPr/>
        </p:nvSpPr>
        <p:spPr>
          <a:xfrm rot="10029653">
            <a:off x="7839075" y="2057400"/>
            <a:ext cx="242888"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 name="Right Arrow 52">
            <a:extLst>
              <a:ext uri="{FF2B5EF4-FFF2-40B4-BE49-F238E27FC236}">
                <a16:creationId xmlns:a16="http://schemas.microsoft.com/office/drawing/2014/main" id="{B1162AC3-8562-4201-A0B9-9B2F26FC3ED3}"/>
              </a:ext>
            </a:extLst>
          </p:cNvPr>
          <p:cNvSpPr/>
          <p:nvPr/>
        </p:nvSpPr>
        <p:spPr>
          <a:xfrm rot="10029653">
            <a:off x="8632825" y="3049588"/>
            <a:ext cx="244475"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Right Arrow 53">
            <a:extLst>
              <a:ext uri="{FF2B5EF4-FFF2-40B4-BE49-F238E27FC236}">
                <a16:creationId xmlns:a16="http://schemas.microsoft.com/office/drawing/2014/main" id="{141C854F-F389-47F8-BE0F-CE4D61286C56}"/>
              </a:ext>
            </a:extLst>
          </p:cNvPr>
          <p:cNvSpPr/>
          <p:nvPr/>
        </p:nvSpPr>
        <p:spPr>
          <a:xfrm rot="10029653">
            <a:off x="8655050" y="4132263"/>
            <a:ext cx="242888"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TextBox 31">
            <a:extLst>
              <a:ext uri="{FF2B5EF4-FFF2-40B4-BE49-F238E27FC236}">
                <a16:creationId xmlns:a16="http://schemas.microsoft.com/office/drawing/2014/main" id="{0E0166F0-A280-4DD4-A621-FEC4D0F5349D}"/>
              </a:ext>
            </a:extLst>
          </p:cNvPr>
          <p:cNvSpPr txBox="1">
            <a:spLocks noChangeArrowheads="1"/>
          </p:cNvSpPr>
          <p:nvPr/>
        </p:nvSpPr>
        <p:spPr bwMode="auto">
          <a:xfrm rot="20933161">
            <a:off x="5989638" y="1778000"/>
            <a:ext cx="8016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a:t>20 mm/yr</a:t>
            </a:r>
          </a:p>
        </p:txBody>
      </p:sp>
      <p:sp>
        <p:nvSpPr>
          <p:cNvPr id="25" name="TextBox 55">
            <a:extLst>
              <a:ext uri="{FF2B5EF4-FFF2-40B4-BE49-F238E27FC236}">
                <a16:creationId xmlns:a16="http://schemas.microsoft.com/office/drawing/2014/main" id="{AFCBF3A2-C565-43D3-8F1F-21B70D389C2C}"/>
              </a:ext>
            </a:extLst>
          </p:cNvPr>
          <p:cNvSpPr txBox="1">
            <a:spLocks noChangeArrowheads="1"/>
          </p:cNvSpPr>
          <p:nvPr/>
        </p:nvSpPr>
        <p:spPr bwMode="auto">
          <a:xfrm rot="21400766">
            <a:off x="6831013" y="3881438"/>
            <a:ext cx="8016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a:t>20 mm/yr</a:t>
            </a:r>
          </a:p>
        </p:txBody>
      </p:sp>
      <p:sp>
        <p:nvSpPr>
          <p:cNvPr id="26" name="TextBox 56">
            <a:extLst>
              <a:ext uri="{FF2B5EF4-FFF2-40B4-BE49-F238E27FC236}">
                <a16:creationId xmlns:a16="http://schemas.microsoft.com/office/drawing/2014/main" id="{41A872CF-0A00-421B-91CC-25173FEA08A6}"/>
              </a:ext>
            </a:extLst>
          </p:cNvPr>
          <p:cNvSpPr txBox="1">
            <a:spLocks noChangeArrowheads="1"/>
          </p:cNvSpPr>
          <p:nvPr/>
        </p:nvSpPr>
        <p:spPr bwMode="auto">
          <a:xfrm rot="20933161">
            <a:off x="8031163" y="1892300"/>
            <a:ext cx="8016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a:t>20 mm/yr</a:t>
            </a:r>
          </a:p>
        </p:txBody>
      </p:sp>
      <p:cxnSp>
        <p:nvCxnSpPr>
          <p:cNvPr id="27" name="Straight Arrow Connector 26">
            <a:extLst>
              <a:ext uri="{FF2B5EF4-FFF2-40B4-BE49-F238E27FC236}">
                <a16:creationId xmlns:a16="http://schemas.microsoft.com/office/drawing/2014/main" id="{E7A7DBD8-BC74-4C94-BEB6-B36D4048E81A}"/>
              </a:ext>
            </a:extLst>
          </p:cNvPr>
          <p:cNvCxnSpPr>
            <a:cxnSpLocks/>
          </p:cNvCxnSpPr>
          <p:nvPr/>
        </p:nvCxnSpPr>
        <p:spPr>
          <a:xfrm flipH="1" flipV="1">
            <a:off x="5338763" y="2411413"/>
            <a:ext cx="112712" cy="27305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8" name="TextBox 57">
            <a:extLst>
              <a:ext uri="{FF2B5EF4-FFF2-40B4-BE49-F238E27FC236}">
                <a16:creationId xmlns:a16="http://schemas.microsoft.com/office/drawing/2014/main" id="{81814954-A99B-45E9-B886-856769EC5A81}"/>
              </a:ext>
            </a:extLst>
          </p:cNvPr>
          <p:cNvSpPr txBox="1">
            <a:spLocks noChangeArrowheads="1"/>
          </p:cNvSpPr>
          <p:nvPr/>
        </p:nvSpPr>
        <p:spPr bwMode="auto">
          <a:xfrm>
            <a:off x="4495800" y="2622550"/>
            <a:ext cx="179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200" b="1" dirty="0">
                <a:solidFill>
                  <a:srgbClr val="FF0000"/>
                </a:solidFill>
              </a:rPr>
              <a:t>January 12, 2010 M7.0</a:t>
            </a:r>
          </a:p>
        </p:txBody>
      </p:sp>
      <p:grpSp>
        <p:nvGrpSpPr>
          <p:cNvPr id="29" name="Group 28">
            <a:extLst>
              <a:ext uri="{FF2B5EF4-FFF2-40B4-BE49-F238E27FC236}">
                <a16:creationId xmlns:a16="http://schemas.microsoft.com/office/drawing/2014/main" id="{91B13904-D95F-44CE-8BEC-B3F114AA52E0}"/>
              </a:ext>
            </a:extLst>
          </p:cNvPr>
          <p:cNvGrpSpPr/>
          <p:nvPr/>
        </p:nvGrpSpPr>
        <p:grpSpPr>
          <a:xfrm>
            <a:off x="4495800" y="1003300"/>
            <a:ext cx="4572000" cy="4283075"/>
            <a:chOff x="4495800" y="1003300"/>
            <a:chExt cx="4572000" cy="4283075"/>
          </a:xfrm>
        </p:grpSpPr>
        <p:grpSp>
          <p:nvGrpSpPr>
            <p:cNvPr id="30" name="Group 29">
              <a:extLst>
                <a:ext uri="{FF2B5EF4-FFF2-40B4-BE49-F238E27FC236}">
                  <a16:creationId xmlns:a16="http://schemas.microsoft.com/office/drawing/2014/main" id="{04AE30EF-1061-4DC2-AC7D-E9A8264CDACD}"/>
                </a:ext>
              </a:extLst>
            </p:cNvPr>
            <p:cNvGrpSpPr/>
            <p:nvPr/>
          </p:nvGrpSpPr>
          <p:grpSpPr>
            <a:xfrm>
              <a:off x="4495800" y="1003300"/>
              <a:ext cx="4572000" cy="4283075"/>
              <a:chOff x="4495800" y="1003300"/>
              <a:chExt cx="4572000" cy="4283075"/>
            </a:xfrm>
          </p:grpSpPr>
          <p:grpSp>
            <p:nvGrpSpPr>
              <p:cNvPr id="32" name="Group 8">
                <a:extLst>
                  <a:ext uri="{FF2B5EF4-FFF2-40B4-BE49-F238E27FC236}">
                    <a16:creationId xmlns:a16="http://schemas.microsoft.com/office/drawing/2014/main" id="{EA83B091-37A0-4F50-B410-174C4EC90CA9}"/>
                  </a:ext>
                </a:extLst>
              </p:cNvPr>
              <p:cNvGrpSpPr>
                <a:grpSpLocks/>
              </p:cNvGrpSpPr>
              <p:nvPr/>
            </p:nvGrpSpPr>
            <p:grpSpPr bwMode="auto">
              <a:xfrm>
                <a:off x="4495800" y="1003300"/>
                <a:ext cx="4572000" cy="4283075"/>
                <a:chOff x="4300380" y="738717"/>
                <a:chExt cx="4572000" cy="4283301"/>
              </a:xfrm>
            </p:grpSpPr>
            <p:pic>
              <p:nvPicPr>
                <p:cNvPr id="59" name="Picture 4">
                  <a:extLst>
                    <a:ext uri="{FF2B5EF4-FFF2-40B4-BE49-F238E27FC236}">
                      <a16:creationId xmlns:a16="http://schemas.microsoft.com/office/drawing/2014/main" id="{F5521176-F8BA-46F6-8A00-70AE79C7AA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0000" b="31650"/>
                <a:stretch>
                  <a:fillRect/>
                </a:stretch>
              </p:blipFill>
              <p:spPr bwMode="auto">
                <a:xfrm>
                  <a:off x="4300380" y="738717"/>
                  <a:ext cx="4572000" cy="4042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16">
                  <a:extLst>
                    <a:ext uri="{FF2B5EF4-FFF2-40B4-BE49-F238E27FC236}">
                      <a16:creationId xmlns:a16="http://schemas.microsoft.com/office/drawing/2014/main" id="{E593E5BB-0979-4639-8272-7D5D13B07C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320" t="57480" r="82719" b="28479"/>
                <a:stretch>
                  <a:fillRect/>
                </a:stretch>
              </p:blipFill>
              <p:spPr bwMode="auto">
                <a:xfrm>
                  <a:off x="7418646" y="4185119"/>
                  <a:ext cx="1276350" cy="83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18">
                  <a:extLst>
                    <a:ext uri="{FF2B5EF4-FFF2-40B4-BE49-F238E27FC236}">
                      <a16:creationId xmlns:a16="http://schemas.microsoft.com/office/drawing/2014/main" id="{216439C4-7FEA-4A58-BB3B-B5C793131A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8874" t="90677" r="2786" b="4897"/>
                <a:stretch>
                  <a:fillRect/>
                </a:stretch>
              </p:blipFill>
              <p:spPr bwMode="auto">
                <a:xfrm>
                  <a:off x="4300380" y="4760219"/>
                  <a:ext cx="2591433" cy="26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7">
                  <a:extLst>
                    <a:ext uri="{FF2B5EF4-FFF2-40B4-BE49-F238E27FC236}">
                      <a16:creationId xmlns:a16="http://schemas.microsoft.com/office/drawing/2014/main" id="{C199DCC6-5B32-474C-AF5C-0CED57DAC751}"/>
                    </a:ext>
                  </a:extLst>
                </p:cNvPr>
                <p:cNvSpPr txBox="1">
                  <a:spLocks noChangeArrowheads="1"/>
                </p:cNvSpPr>
                <p:nvPr/>
              </p:nvSpPr>
              <p:spPr bwMode="auto">
                <a:xfrm>
                  <a:off x="5596096" y="1082675"/>
                  <a:ext cx="153118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i="1"/>
                    <a:t>North America Plate</a:t>
                  </a:r>
                </a:p>
              </p:txBody>
            </p:sp>
            <p:sp>
              <p:nvSpPr>
                <p:cNvPr id="63" name="5-Point Star 20">
                  <a:extLst>
                    <a:ext uri="{FF2B5EF4-FFF2-40B4-BE49-F238E27FC236}">
                      <a16:creationId xmlns:a16="http://schemas.microsoft.com/office/drawing/2014/main" id="{24A825FF-735B-4B7C-AEFE-35B9C2D1AAEA}"/>
                    </a:ext>
                  </a:extLst>
                </p:cNvPr>
                <p:cNvSpPr>
                  <a:spLocks noChangeAspect="1"/>
                </p:cNvSpPr>
                <p:nvPr/>
              </p:nvSpPr>
              <p:spPr bwMode="auto">
                <a:xfrm>
                  <a:off x="7291230" y="3759889"/>
                  <a:ext cx="219075" cy="21908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3" name="TextBox 9">
                <a:extLst>
                  <a:ext uri="{FF2B5EF4-FFF2-40B4-BE49-F238E27FC236}">
                    <a16:creationId xmlns:a16="http://schemas.microsoft.com/office/drawing/2014/main" id="{B06E3D4A-9DB4-4D8F-B2F0-2F04F76FAEB3}"/>
                  </a:ext>
                </a:extLst>
              </p:cNvPr>
              <p:cNvSpPr txBox="1">
                <a:spLocks noChangeArrowheads="1"/>
              </p:cNvSpPr>
              <p:nvPr/>
            </p:nvSpPr>
            <p:spPr bwMode="auto">
              <a:xfrm>
                <a:off x="7239000" y="3678238"/>
                <a:ext cx="13541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200" b="1">
                    <a:solidFill>
                      <a:srgbClr val="FF0000"/>
                    </a:solidFill>
                  </a:rPr>
                  <a:t>August 21, 2018</a:t>
                </a:r>
              </a:p>
            </p:txBody>
          </p:sp>
          <p:sp>
            <p:nvSpPr>
              <p:cNvPr id="34" name="TextBox 10">
                <a:extLst>
                  <a:ext uri="{FF2B5EF4-FFF2-40B4-BE49-F238E27FC236}">
                    <a16:creationId xmlns:a16="http://schemas.microsoft.com/office/drawing/2014/main" id="{DC224F67-0FC8-4B7F-B9F1-49E4B606FBB6}"/>
                  </a:ext>
                </a:extLst>
              </p:cNvPr>
              <p:cNvSpPr txBox="1">
                <a:spLocks noChangeArrowheads="1"/>
              </p:cNvSpPr>
              <p:nvPr/>
            </p:nvSpPr>
            <p:spPr bwMode="auto">
              <a:xfrm>
                <a:off x="5657850" y="3384550"/>
                <a:ext cx="17986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200" b="1">
                    <a:solidFill>
                      <a:srgbClr val="FF0000"/>
                    </a:solidFill>
                  </a:rPr>
                  <a:t>October 29, 1900 M7.7</a:t>
                </a:r>
              </a:p>
            </p:txBody>
          </p:sp>
          <p:cxnSp>
            <p:nvCxnSpPr>
              <p:cNvPr id="35" name="Straight Arrow Connector 34">
                <a:extLst>
                  <a:ext uri="{FF2B5EF4-FFF2-40B4-BE49-F238E27FC236}">
                    <a16:creationId xmlns:a16="http://schemas.microsoft.com/office/drawing/2014/main" id="{888EFDF7-8AF2-44F2-B74C-D3776F4362DD}"/>
                  </a:ext>
                </a:extLst>
              </p:cNvPr>
              <p:cNvCxnSpPr>
                <a:cxnSpLocks/>
              </p:cNvCxnSpPr>
              <p:nvPr/>
            </p:nvCxnSpPr>
            <p:spPr>
              <a:xfrm flipH="1">
                <a:off x="7673975" y="3903663"/>
                <a:ext cx="246063" cy="1365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058F8135-B9AA-4D66-8620-2A0AF393B9C9}"/>
                  </a:ext>
                </a:extLst>
              </p:cNvPr>
              <p:cNvCxnSpPr>
                <a:cxnSpLocks/>
              </p:cNvCxnSpPr>
              <p:nvPr/>
            </p:nvCxnSpPr>
            <p:spPr>
              <a:xfrm>
                <a:off x="6667500" y="3632200"/>
                <a:ext cx="190500" cy="482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7" name="Rectangle 36">
                <a:extLst>
                  <a:ext uri="{FF2B5EF4-FFF2-40B4-BE49-F238E27FC236}">
                    <a16:creationId xmlns:a16="http://schemas.microsoft.com/office/drawing/2014/main" id="{DBFEE9ED-F888-41FB-8DA5-A41E95D019D9}"/>
                  </a:ext>
                </a:extLst>
              </p:cNvPr>
              <p:cNvSpPr/>
              <p:nvPr/>
            </p:nvSpPr>
            <p:spPr>
              <a:xfrm rot="20700227">
                <a:off x="6405563" y="1984375"/>
                <a:ext cx="276225" cy="77788"/>
              </a:xfrm>
              <a:prstGeom prst="rect">
                <a:avLst/>
              </a:prstGeom>
              <a:solidFill>
                <a:srgbClr val="B7E2F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 name="Rectangle 37">
                <a:extLst>
                  <a:ext uri="{FF2B5EF4-FFF2-40B4-BE49-F238E27FC236}">
                    <a16:creationId xmlns:a16="http://schemas.microsoft.com/office/drawing/2014/main" id="{23EE56B0-6C92-4584-AC76-D32ECC650B66}"/>
                  </a:ext>
                </a:extLst>
              </p:cNvPr>
              <p:cNvSpPr/>
              <p:nvPr/>
            </p:nvSpPr>
            <p:spPr>
              <a:xfrm rot="20700227">
                <a:off x="6219825" y="2046288"/>
                <a:ext cx="276225" cy="77787"/>
              </a:xfrm>
              <a:prstGeom prst="rect">
                <a:avLst/>
              </a:prstGeom>
              <a:solidFill>
                <a:srgbClr val="B7E2F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 name="Rectangle 38">
                <a:extLst>
                  <a:ext uri="{FF2B5EF4-FFF2-40B4-BE49-F238E27FC236}">
                    <a16:creationId xmlns:a16="http://schemas.microsoft.com/office/drawing/2014/main" id="{C0154C79-C240-4E8C-9C30-28D460A51B0C}"/>
                  </a:ext>
                </a:extLst>
              </p:cNvPr>
              <p:cNvSpPr/>
              <p:nvPr/>
            </p:nvSpPr>
            <p:spPr>
              <a:xfrm rot="20700227">
                <a:off x="7951788" y="2046288"/>
                <a:ext cx="276225" cy="77787"/>
              </a:xfrm>
              <a:prstGeom prst="rect">
                <a:avLst/>
              </a:prstGeom>
              <a:solidFill>
                <a:srgbClr val="EFF7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 name="Rectangle 39">
                <a:extLst>
                  <a:ext uri="{FF2B5EF4-FFF2-40B4-BE49-F238E27FC236}">
                    <a16:creationId xmlns:a16="http://schemas.microsoft.com/office/drawing/2014/main" id="{2E68D1C8-5ED5-4E4F-B8EC-41B17EEA15E6}"/>
                  </a:ext>
                </a:extLst>
              </p:cNvPr>
              <p:cNvSpPr/>
              <p:nvPr/>
            </p:nvSpPr>
            <p:spPr>
              <a:xfrm rot="20700227">
                <a:off x="7743825" y="2106613"/>
                <a:ext cx="276225" cy="77787"/>
              </a:xfrm>
              <a:prstGeom prst="rect">
                <a:avLst/>
              </a:prstGeom>
              <a:solidFill>
                <a:srgbClr val="EFF7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 name="Rectangle 40">
                <a:extLst>
                  <a:ext uri="{FF2B5EF4-FFF2-40B4-BE49-F238E27FC236}">
                    <a16:creationId xmlns:a16="http://schemas.microsoft.com/office/drawing/2014/main" id="{BA16C63F-A0E3-4DBC-9C7B-4841A37DBFF6}"/>
                  </a:ext>
                </a:extLst>
              </p:cNvPr>
              <p:cNvSpPr/>
              <p:nvPr/>
            </p:nvSpPr>
            <p:spPr>
              <a:xfrm rot="20700227">
                <a:off x="8705850" y="3179763"/>
                <a:ext cx="195263" cy="79375"/>
              </a:xfrm>
              <a:prstGeom prst="rect">
                <a:avLst/>
              </a:prstGeom>
              <a:solidFill>
                <a:srgbClr val="CBEBF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 name="Rectangle 42">
                <a:extLst>
                  <a:ext uri="{FF2B5EF4-FFF2-40B4-BE49-F238E27FC236}">
                    <a16:creationId xmlns:a16="http://schemas.microsoft.com/office/drawing/2014/main" id="{EC196365-832D-4DA7-B7CF-F0231A588CD1}"/>
                  </a:ext>
                </a:extLst>
              </p:cNvPr>
              <p:cNvSpPr/>
              <p:nvPr/>
            </p:nvSpPr>
            <p:spPr>
              <a:xfrm>
                <a:off x="8574088" y="3033713"/>
                <a:ext cx="288925" cy="85725"/>
              </a:xfrm>
              <a:prstGeom prst="rect">
                <a:avLst/>
              </a:prstGeom>
              <a:solidFill>
                <a:srgbClr val="E4F9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 name="Rectangle 43">
                <a:extLst>
                  <a:ext uri="{FF2B5EF4-FFF2-40B4-BE49-F238E27FC236}">
                    <a16:creationId xmlns:a16="http://schemas.microsoft.com/office/drawing/2014/main" id="{7630BF30-87DC-495A-AA63-F23D7ACCD18E}"/>
                  </a:ext>
                </a:extLst>
              </p:cNvPr>
              <p:cNvSpPr/>
              <p:nvPr/>
            </p:nvSpPr>
            <p:spPr>
              <a:xfrm rot="20516622">
                <a:off x="8675688" y="4175125"/>
                <a:ext cx="227012" cy="71438"/>
              </a:xfrm>
              <a:prstGeom prst="rect">
                <a:avLst/>
              </a:prstGeom>
              <a:solidFill>
                <a:srgbClr val="E4F9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Rectangle 44">
                <a:extLst>
                  <a:ext uri="{FF2B5EF4-FFF2-40B4-BE49-F238E27FC236}">
                    <a16:creationId xmlns:a16="http://schemas.microsoft.com/office/drawing/2014/main" id="{FC73E35A-AC2F-4923-9EBE-5A0810679B75}"/>
                  </a:ext>
                </a:extLst>
              </p:cNvPr>
              <p:cNvSpPr/>
              <p:nvPr/>
            </p:nvSpPr>
            <p:spPr>
              <a:xfrm>
                <a:off x="8574088" y="4305300"/>
                <a:ext cx="258762" cy="92075"/>
              </a:xfrm>
              <a:prstGeom prst="rect">
                <a:avLst/>
              </a:prstGeom>
              <a:solidFill>
                <a:srgbClr val="E4F9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46" name="Group 29">
                <a:extLst>
                  <a:ext uri="{FF2B5EF4-FFF2-40B4-BE49-F238E27FC236}">
                    <a16:creationId xmlns:a16="http://schemas.microsoft.com/office/drawing/2014/main" id="{B2E954ED-D014-4570-B075-47113ECB1B11}"/>
                  </a:ext>
                </a:extLst>
              </p:cNvPr>
              <p:cNvGrpSpPr>
                <a:grpSpLocks/>
              </p:cNvGrpSpPr>
              <p:nvPr/>
            </p:nvGrpSpPr>
            <p:grpSpPr bwMode="auto">
              <a:xfrm>
                <a:off x="6257925" y="1987550"/>
                <a:ext cx="450849" cy="200022"/>
                <a:chOff x="5953738" y="1987510"/>
                <a:chExt cx="450337" cy="199841"/>
              </a:xfrm>
            </p:grpSpPr>
            <p:cxnSp>
              <p:nvCxnSpPr>
                <p:cNvPr id="57" name="Straight Arrow Connector 56">
                  <a:extLst>
                    <a:ext uri="{FF2B5EF4-FFF2-40B4-BE49-F238E27FC236}">
                      <a16:creationId xmlns:a16="http://schemas.microsoft.com/office/drawing/2014/main" id="{9C0DDC2C-5441-4146-84BF-0504AE6DF739}"/>
                    </a:ext>
                  </a:extLst>
                </p:cNvPr>
                <p:cNvCxnSpPr>
                  <a:cxnSpLocks/>
                </p:cNvCxnSpPr>
                <p:nvPr/>
              </p:nvCxnSpPr>
              <p:spPr>
                <a:xfrm flipH="1">
                  <a:off x="5953738" y="1987510"/>
                  <a:ext cx="409110" cy="68201"/>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Straight Arrow Connector 57">
                  <a:extLst>
                    <a:ext uri="{FF2B5EF4-FFF2-40B4-BE49-F238E27FC236}">
                      <a16:creationId xmlns:a16="http://schemas.microsoft.com/office/drawing/2014/main" id="{0C0B83D8-43FB-4EF0-B456-DB0EB386E683}"/>
                    </a:ext>
                  </a:extLst>
                </p:cNvPr>
                <p:cNvCxnSpPr>
                  <a:cxnSpLocks/>
                </p:cNvCxnSpPr>
                <p:nvPr/>
              </p:nvCxnSpPr>
              <p:spPr>
                <a:xfrm flipV="1">
                  <a:off x="5994965" y="2119151"/>
                  <a:ext cx="409110" cy="68200"/>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47" name="Group 46">
                <a:extLst>
                  <a:ext uri="{FF2B5EF4-FFF2-40B4-BE49-F238E27FC236}">
                    <a16:creationId xmlns:a16="http://schemas.microsoft.com/office/drawing/2014/main" id="{94F6ED79-68B2-4D6F-899B-ED1848919377}"/>
                  </a:ext>
                </a:extLst>
              </p:cNvPr>
              <p:cNvGrpSpPr>
                <a:grpSpLocks/>
              </p:cNvGrpSpPr>
              <p:nvPr/>
            </p:nvGrpSpPr>
            <p:grpSpPr bwMode="auto">
              <a:xfrm rot="10019129" flipH="1">
                <a:off x="6945954" y="4089229"/>
                <a:ext cx="451146" cy="198777"/>
                <a:chOff x="5953354" y="1990631"/>
                <a:chExt cx="450634" cy="198597"/>
              </a:xfrm>
            </p:grpSpPr>
            <p:cxnSp>
              <p:nvCxnSpPr>
                <p:cNvPr id="55" name="Straight Arrow Connector 54">
                  <a:extLst>
                    <a:ext uri="{FF2B5EF4-FFF2-40B4-BE49-F238E27FC236}">
                      <a16:creationId xmlns:a16="http://schemas.microsoft.com/office/drawing/2014/main" id="{1DA6EEAF-D572-4BAE-A475-9E6C2368429C}"/>
                    </a:ext>
                  </a:extLst>
                </p:cNvPr>
                <p:cNvCxnSpPr>
                  <a:cxnSpLocks/>
                </p:cNvCxnSpPr>
                <p:nvPr/>
              </p:nvCxnSpPr>
              <p:spPr>
                <a:xfrm flipH="1">
                  <a:off x="5953354" y="1990631"/>
                  <a:ext cx="409110" cy="68201"/>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Straight Arrow Connector 55">
                  <a:extLst>
                    <a:ext uri="{FF2B5EF4-FFF2-40B4-BE49-F238E27FC236}">
                      <a16:creationId xmlns:a16="http://schemas.microsoft.com/office/drawing/2014/main" id="{3F5D5E8B-4D4B-4EB9-B2FF-CBA97BD2F268}"/>
                    </a:ext>
                  </a:extLst>
                </p:cNvPr>
                <p:cNvCxnSpPr>
                  <a:cxnSpLocks/>
                </p:cNvCxnSpPr>
                <p:nvPr/>
              </p:nvCxnSpPr>
              <p:spPr>
                <a:xfrm flipV="1">
                  <a:off x="5994878" y="2121027"/>
                  <a:ext cx="409110" cy="68201"/>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48" name="Right Arrow 30">
                <a:extLst>
                  <a:ext uri="{FF2B5EF4-FFF2-40B4-BE49-F238E27FC236}">
                    <a16:creationId xmlns:a16="http://schemas.microsoft.com/office/drawing/2014/main" id="{8284FC2F-CB72-4144-A0E1-34C7D17435C2}"/>
                  </a:ext>
                </a:extLst>
              </p:cNvPr>
              <p:cNvSpPr/>
              <p:nvPr/>
            </p:nvSpPr>
            <p:spPr>
              <a:xfrm rot="10029653">
                <a:off x="7839075" y="2057400"/>
                <a:ext cx="242888"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 name="Right Arrow 52">
                <a:extLst>
                  <a:ext uri="{FF2B5EF4-FFF2-40B4-BE49-F238E27FC236}">
                    <a16:creationId xmlns:a16="http://schemas.microsoft.com/office/drawing/2014/main" id="{E7A871F4-0F69-4204-821E-CDBF2248B638}"/>
                  </a:ext>
                </a:extLst>
              </p:cNvPr>
              <p:cNvSpPr/>
              <p:nvPr/>
            </p:nvSpPr>
            <p:spPr>
              <a:xfrm rot="10029653">
                <a:off x="8632825" y="3049588"/>
                <a:ext cx="244475"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0" name="Right Arrow 53">
                <a:extLst>
                  <a:ext uri="{FF2B5EF4-FFF2-40B4-BE49-F238E27FC236}">
                    <a16:creationId xmlns:a16="http://schemas.microsoft.com/office/drawing/2014/main" id="{A2815DF4-D611-4EB8-992C-3EF02D81BC98}"/>
                  </a:ext>
                </a:extLst>
              </p:cNvPr>
              <p:cNvSpPr/>
              <p:nvPr/>
            </p:nvSpPr>
            <p:spPr>
              <a:xfrm rot="10029653">
                <a:off x="8655050" y="4132263"/>
                <a:ext cx="242888"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 name="TextBox 31">
                <a:extLst>
                  <a:ext uri="{FF2B5EF4-FFF2-40B4-BE49-F238E27FC236}">
                    <a16:creationId xmlns:a16="http://schemas.microsoft.com/office/drawing/2014/main" id="{3A6A38F4-1AF1-42A8-B495-F0478D5926E3}"/>
                  </a:ext>
                </a:extLst>
              </p:cNvPr>
              <p:cNvSpPr txBox="1">
                <a:spLocks noChangeArrowheads="1"/>
              </p:cNvSpPr>
              <p:nvPr/>
            </p:nvSpPr>
            <p:spPr bwMode="auto">
              <a:xfrm rot="20933161">
                <a:off x="5989638" y="1778000"/>
                <a:ext cx="8016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a:t>20 mm/yr</a:t>
                </a:r>
              </a:p>
            </p:txBody>
          </p:sp>
          <p:sp>
            <p:nvSpPr>
              <p:cNvPr id="52" name="TextBox 55">
                <a:extLst>
                  <a:ext uri="{FF2B5EF4-FFF2-40B4-BE49-F238E27FC236}">
                    <a16:creationId xmlns:a16="http://schemas.microsoft.com/office/drawing/2014/main" id="{25F0E779-8098-427D-9F2D-CF7D3E3D8DCA}"/>
                  </a:ext>
                </a:extLst>
              </p:cNvPr>
              <p:cNvSpPr txBox="1">
                <a:spLocks noChangeArrowheads="1"/>
              </p:cNvSpPr>
              <p:nvPr/>
            </p:nvSpPr>
            <p:spPr bwMode="auto">
              <a:xfrm rot="21400766">
                <a:off x="6831013" y="3881438"/>
                <a:ext cx="8016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a:t>20 mm/yr</a:t>
                </a:r>
              </a:p>
            </p:txBody>
          </p:sp>
          <p:sp>
            <p:nvSpPr>
              <p:cNvPr id="53" name="TextBox 56">
                <a:extLst>
                  <a:ext uri="{FF2B5EF4-FFF2-40B4-BE49-F238E27FC236}">
                    <a16:creationId xmlns:a16="http://schemas.microsoft.com/office/drawing/2014/main" id="{2C03F28E-0AC8-418A-B6E4-4DB372C9D9AF}"/>
                  </a:ext>
                </a:extLst>
              </p:cNvPr>
              <p:cNvSpPr txBox="1">
                <a:spLocks noChangeArrowheads="1"/>
              </p:cNvSpPr>
              <p:nvPr/>
            </p:nvSpPr>
            <p:spPr bwMode="auto">
              <a:xfrm rot="20933161">
                <a:off x="8031163" y="1892300"/>
                <a:ext cx="8016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a:t>20 mm/yr</a:t>
                </a:r>
              </a:p>
            </p:txBody>
          </p:sp>
          <p:cxnSp>
            <p:nvCxnSpPr>
              <p:cNvPr id="54" name="Straight Arrow Connector 53">
                <a:extLst>
                  <a:ext uri="{FF2B5EF4-FFF2-40B4-BE49-F238E27FC236}">
                    <a16:creationId xmlns:a16="http://schemas.microsoft.com/office/drawing/2014/main" id="{ACF5C33E-E930-4B9F-BBC3-92A139639BCE}"/>
                  </a:ext>
                </a:extLst>
              </p:cNvPr>
              <p:cNvCxnSpPr>
                <a:cxnSpLocks/>
              </p:cNvCxnSpPr>
              <p:nvPr/>
            </p:nvCxnSpPr>
            <p:spPr>
              <a:xfrm flipH="1" flipV="1">
                <a:off x="5338763" y="2411413"/>
                <a:ext cx="112712" cy="27305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31" name="TextBox 57">
              <a:extLst>
                <a:ext uri="{FF2B5EF4-FFF2-40B4-BE49-F238E27FC236}">
                  <a16:creationId xmlns:a16="http://schemas.microsoft.com/office/drawing/2014/main" id="{DFCCAE99-BF0A-470F-82E4-21C92DDE9FEC}"/>
                </a:ext>
              </a:extLst>
            </p:cNvPr>
            <p:cNvSpPr txBox="1">
              <a:spLocks noChangeArrowheads="1"/>
            </p:cNvSpPr>
            <p:nvPr/>
          </p:nvSpPr>
          <p:spPr bwMode="auto">
            <a:xfrm>
              <a:off x="4495800" y="2622550"/>
              <a:ext cx="179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200" b="1" dirty="0">
                  <a:solidFill>
                    <a:srgbClr val="FF0000"/>
                  </a:solidFill>
                </a:rPr>
                <a:t>January 12, 2010 M7.0</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AC48E5-9076-4B0C-9048-DB9CC5A398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pic>
        <p:nvPicPr>
          <p:cNvPr id="18434" name="Picture 8" descr="IRIS_TMlogo.png">
            <a:extLst>
              <a:ext uri="{FF2B5EF4-FFF2-40B4-BE49-F238E27FC236}">
                <a16:creationId xmlns:a16="http://schemas.microsoft.com/office/drawing/2014/main" id="{2176F16A-EE12-41DB-8E90-32CC624459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9">
            <a:extLst>
              <a:ext uri="{FF2B5EF4-FFF2-40B4-BE49-F238E27FC236}">
                <a16:creationId xmlns:a16="http://schemas.microsoft.com/office/drawing/2014/main" id="{04C1864B-62ED-4D5E-A827-2E4BE96DB726}"/>
              </a:ext>
            </a:extLst>
          </p:cNvPr>
          <p:cNvSpPr txBox="1">
            <a:spLocks noChangeArrowheads="1"/>
          </p:cNvSpPr>
          <p:nvPr/>
        </p:nvSpPr>
        <p:spPr bwMode="auto">
          <a:xfrm>
            <a:off x="260350" y="1143000"/>
            <a:ext cx="3244850" cy="56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800" dirty="0">
                <a:latin typeface="Arial" panose="020B0604020202020204" pitchFamily="34" charset="0"/>
                <a:ea typeface="MS PGothic" panose="020B0600070205080204" pitchFamily="34" charset="-128"/>
              </a:rPr>
              <a:t>The most recent 1000 earthquakes are shown on the map with earthquakes color coded by depth. </a:t>
            </a:r>
          </a:p>
          <a:p>
            <a:pPr eaLnBrk="1" hangingPunct="1">
              <a:spcBef>
                <a:spcPct val="0"/>
              </a:spcBef>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None/>
            </a:pPr>
            <a:r>
              <a:rPr lang="en-US" altLang="en-US" sz="1800" dirty="0">
                <a:latin typeface="Arial" panose="020B0604020202020204" pitchFamily="34" charset="0"/>
                <a:ea typeface="MS PGothic" panose="020B0600070205080204" pitchFamily="34" charset="-128"/>
              </a:rPr>
              <a:t>The South America Plate begins its subduction beneath the Caribbean Plate about 550 km to the east of today’s earthquake and reaches depths close to 150 km in the vicinity of this event. </a:t>
            </a:r>
          </a:p>
          <a:p>
            <a:pPr eaLnBrk="1" hangingPunct="1">
              <a:spcBef>
                <a:spcPct val="0"/>
              </a:spcBef>
              <a:buFont typeface="Arial" panose="020B0604020202020204" pitchFamily="34" charset="0"/>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None/>
            </a:pPr>
            <a:r>
              <a:rPr lang="en-US" altLang="en-US" sz="1800" dirty="0">
                <a:latin typeface="Arial" panose="020B0604020202020204" pitchFamily="34" charset="0"/>
                <a:ea typeface="MS PGothic" panose="020B0600070205080204" pitchFamily="34" charset="-128"/>
              </a:rPr>
              <a:t>This earthquake occurred within the subducting South American plate and fits this general depth pattern. See a 3-D view on the next slide.</a:t>
            </a:r>
          </a:p>
          <a:p>
            <a:pPr eaLnBrk="1" hangingPunct="1">
              <a:spcBef>
                <a:spcPct val="0"/>
              </a:spcBef>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endParaRPr>
          </a:p>
          <a:p>
            <a:pPr eaLnBrk="1" hangingPunct="1">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endParaRPr>
          </a:p>
        </p:txBody>
      </p:sp>
      <p:sp>
        <p:nvSpPr>
          <p:cNvPr id="18436" name="Rectangle 12">
            <a:extLst>
              <a:ext uri="{FF2B5EF4-FFF2-40B4-BE49-F238E27FC236}">
                <a16:creationId xmlns:a16="http://schemas.microsoft.com/office/drawing/2014/main" id="{4DD352DB-3853-4E4A-9185-DDB05CC36D6E}"/>
              </a:ext>
            </a:extLst>
          </p:cNvPr>
          <p:cNvSpPr>
            <a:spLocks noChangeArrowheads="1"/>
          </p:cNvSpPr>
          <p:nvPr/>
        </p:nvSpPr>
        <p:spPr bwMode="auto">
          <a:xfrm>
            <a:off x="4191000" y="5180012"/>
            <a:ext cx="4953000"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Image from IRIS Earthquake Browser http://www.iris.edu/ieb </a:t>
            </a:r>
          </a:p>
        </p:txBody>
      </p:sp>
      <p:pic>
        <p:nvPicPr>
          <p:cNvPr id="3" name="Picture 2">
            <a:extLst>
              <a:ext uri="{FF2B5EF4-FFF2-40B4-BE49-F238E27FC236}">
                <a16:creationId xmlns:a16="http://schemas.microsoft.com/office/drawing/2014/main" id="{ED212F9F-6A20-4E96-8E85-02D37CB012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80493" y="1524000"/>
            <a:ext cx="5473498" cy="3538830"/>
          </a:xfrm>
          <a:prstGeom prst="rect">
            <a:avLst/>
          </a:prstGeom>
        </p:spPr>
      </p:pic>
      <p:pic>
        <p:nvPicPr>
          <p:cNvPr id="7" name="Picture 6">
            <a:extLst>
              <a:ext uri="{FF2B5EF4-FFF2-40B4-BE49-F238E27FC236}">
                <a16:creationId xmlns:a16="http://schemas.microsoft.com/office/drawing/2014/main" id="{91B5A040-108B-45E5-B4E2-3C1214A234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65979" y="2600156"/>
            <a:ext cx="457264" cy="2419688"/>
          </a:xfrm>
          <a:prstGeom prst="rect">
            <a:avLst/>
          </a:prstGeom>
        </p:spPr>
      </p:pic>
      <p:sp>
        <p:nvSpPr>
          <p:cNvPr id="8" name="TextBox 7">
            <a:extLst>
              <a:ext uri="{FF2B5EF4-FFF2-40B4-BE49-F238E27FC236}">
                <a16:creationId xmlns:a16="http://schemas.microsoft.com/office/drawing/2014/main" id="{ABAE2AFF-7B74-4796-8FFF-1C92C211B5A6}"/>
              </a:ext>
            </a:extLst>
          </p:cNvPr>
          <p:cNvSpPr txBox="1"/>
          <p:nvPr/>
        </p:nvSpPr>
        <p:spPr>
          <a:xfrm>
            <a:off x="5196958" y="2681514"/>
            <a:ext cx="1109498" cy="307777"/>
          </a:xfrm>
          <a:prstGeom prst="rect">
            <a:avLst/>
          </a:prstGeom>
          <a:noFill/>
        </p:spPr>
        <p:txBody>
          <a:bodyPr wrap="square" rtlCol="0">
            <a:spAutoFit/>
          </a:bodyPr>
          <a:lstStyle/>
          <a:p>
            <a:r>
              <a:rPr lang="en-US" sz="1400" dirty="0"/>
              <a:t>Earthquake</a:t>
            </a:r>
          </a:p>
        </p:txBody>
      </p:sp>
      <p:cxnSp>
        <p:nvCxnSpPr>
          <p:cNvPr id="10" name="Straight Arrow Connector 9">
            <a:extLst>
              <a:ext uri="{FF2B5EF4-FFF2-40B4-BE49-F238E27FC236}">
                <a16:creationId xmlns:a16="http://schemas.microsoft.com/office/drawing/2014/main" id="{CEE8B500-DA2B-4D6D-ACF8-41AC5E97D882}"/>
              </a:ext>
            </a:extLst>
          </p:cNvPr>
          <p:cNvCxnSpPr>
            <a:cxnSpLocks/>
          </p:cNvCxnSpPr>
          <p:nvPr/>
        </p:nvCxnSpPr>
        <p:spPr>
          <a:xfrm>
            <a:off x="5943600" y="3025115"/>
            <a:ext cx="228600" cy="2683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C6FB851-DAE2-4D44-8EFD-F0E8C5349321}"/>
              </a:ext>
            </a:extLst>
          </p:cNvPr>
          <p:cNvSpPr txBox="1"/>
          <p:nvPr/>
        </p:nvSpPr>
        <p:spPr>
          <a:xfrm>
            <a:off x="4191000" y="1828800"/>
            <a:ext cx="1838965" cy="369332"/>
          </a:xfrm>
          <a:prstGeom prst="rect">
            <a:avLst/>
          </a:prstGeom>
          <a:noFill/>
        </p:spPr>
        <p:txBody>
          <a:bodyPr wrap="none" rtlCol="0">
            <a:spAutoFit/>
          </a:bodyPr>
          <a:lstStyle/>
          <a:p>
            <a:r>
              <a:rPr lang="en-US" dirty="0"/>
              <a:t>Caribbean Plate</a:t>
            </a:r>
          </a:p>
        </p:txBody>
      </p:sp>
      <p:sp>
        <p:nvSpPr>
          <p:cNvPr id="14" name="TextBox 13">
            <a:extLst>
              <a:ext uri="{FF2B5EF4-FFF2-40B4-BE49-F238E27FC236}">
                <a16:creationId xmlns:a16="http://schemas.microsoft.com/office/drawing/2014/main" id="{89012DAC-E849-413E-8732-85F8601AC1C6}"/>
              </a:ext>
            </a:extLst>
          </p:cNvPr>
          <p:cNvSpPr txBox="1"/>
          <p:nvPr/>
        </p:nvSpPr>
        <p:spPr>
          <a:xfrm>
            <a:off x="6226815" y="4419600"/>
            <a:ext cx="2656835" cy="369332"/>
          </a:xfrm>
          <a:prstGeom prst="rect">
            <a:avLst/>
          </a:prstGeom>
          <a:noFill/>
        </p:spPr>
        <p:txBody>
          <a:bodyPr wrap="square" rtlCol="0">
            <a:spAutoFit/>
          </a:bodyPr>
          <a:lstStyle/>
          <a:p>
            <a:r>
              <a:rPr lang="en-US" dirty="0"/>
              <a:t>South American Plate</a:t>
            </a:r>
          </a:p>
        </p:txBody>
      </p:sp>
      <p:sp>
        <p:nvSpPr>
          <p:cNvPr id="20" name="Title 1">
            <a:extLst>
              <a:ext uri="{FF2B5EF4-FFF2-40B4-BE49-F238E27FC236}">
                <a16:creationId xmlns:a16="http://schemas.microsoft.com/office/drawing/2014/main" id="{E602A5FB-1B62-4CBD-958C-F38756EB6DF3}"/>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7.3 VENEZUELA</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August 21, 2018 at 21:31:42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A5B02C6-E042-4AED-B8A9-70B1A8EDC49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6" name="Picture 8" descr="IRIS_TMlogo.png">
            <a:extLst>
              <a:ext uri="{FF2B5EF4-FFF2-40B4-BE49-F238E27FC236}">
                <a16:creationId xmlns:a16="http://schemas.microsoft.com/office/drawing/2014/main" id="{979E210D-EFE1-4B32-BA7F-9E3E914785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7">
            <a:extLst>
              <a:ext uri="{FF2B5EF4-FFF2-40B4-BE49-F238E27FC236}">
                <a16:creationId xmlns:a16="http://schemas.microsoft.com/office/drawing/2014/main" id="{FC5B7CFB-A355-4576-B590-1C55B1C585F1}"/>
              </a:ext>
            </a:extLst>
          </p:cNvPr>
          <p:cNvSpPr txBox="1">
            <a:spLocks noChangeArrowheads="1"/>
          </p:cNvSpPr>
          <p:nvPr/>
        </p:nvSpPr>
        <p:spPr bwMode="auto">
          <a:xfrm>
            <a:off x="254000" y="1074738"/>
            <a:ext cx="347980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This 3D view is from the NW.</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This earthquake occurred near the southern end of the Caribbean subduction zone. At shallow depth, the plate boundary in this region transitions to transform faulting along the San Sebastian – El Pilar fault system along Northern Venezuela.</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The depth and focal mechanism solution of today’s earthquake is consistent with faulting at depth, within the subducted lithosphere of the South America Plate, rather than along the shallow right-lateral transform plate boundary.</a:t>
            </a:r>
          </a:p>
        </p:txBody>
      </p:sp>
      <p:sp>
        <p:nvSpPr>
          <p:cNvPr id="6" name="Rectangle 5">
            <a:extLst>
              <a:ext uri="{FF2B5EF4-FFF2-40B4-BE49-F238E27FC236}">
                <a16:creationId xmlns:a16="http://schemas.microsoft.com/office/drawing/2014/main" id="{1854C851-5AAB-4505-A14B-5DA9DE69F832}"/>
              </a:ext>
            </a:extLst>
          </p:cNvPr>
          <p:cNvSpPr/>
          <p:nvPr/>
        </p:nvSpPr>
        <p:spPr>
          <a:xfrm>
            <a:off x="4921685" y="4970236"/>
            <a:ext cx="4218686" cy="1077218"/>
          </a:xfrm>
          <a:prstGeom prst="rect">
            <a:avLst/>
          </a:prstGeom>
        </p:spPr>
        <p:txBody>
          <a:bodyPr wrap="square">
            <a:spAutoFit/>
          </a:bodyPr>
          <a:lstStyle/>
          <a:p>
            <a:pPr eaLnBrk="1" hangingPunct="1"/>
            <a:r>
              <a:rPr lang="en-US" altLang="en-US" sz="1600" dirty="0"/>
              <a:t>This modified screen capture from the 3-D feature of IRIS’ Earthquake Browser shows a cross sectional view from the earthquakes on the previous slide.</a:t>
            </a:r>
          </a:p>
        </p:txBody>
      </p:sp>
      <p:sp>
        <p:nvSpPr>
          <p:cNvPr id="21" name="Rectangle 12">
            <a:extLst>
              <a:ext uri="{FF2B5EF4-FFF2-40B4-BE49-F238E27FC236}">
                <a16:creationId xmlns:a16="http://schemas.microsoft.com/office/drawing/2014/main" id="{972B214B-002D-42E7-816C-9B9783478524}"/>
              </a:ext>
            </a:extLst>
          </p:cNvPr>
          <p:cNvSpPr>
            <a:spLocks noChangeArrowheads="1"/>
          </p:cNvSpPr>
          <p:nvPr/>
        </p:nvSpPr>
        <p:spPr bwMode="auto">
          <a:xfrm>
            <a:off x="3860800" y="6509893"/>
            <a:ext cx="5283200"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Image from IRIS Earthquake Browser http://www.iris.edu/ieb </a:t>
            </a:r>
          </a:p>
        </p:txBody>
      </p:sp>
      <p:pic>
        <p:nvPicPr>
          <p:cNvPr id="4" name="Picture 3">
            <a:extLst>
              <a:ext uri="{FF2B5EF4-FFF2-40B4-BE49-F238E27FC236}">
                <a16:creationId xmlns:a16="http://schemas.microsoft.com/office/drawing/2014/main" id="{ECCDF245-5625-48F8-BB6F-49C8B5046E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6200" y="1139434"/>
            <a:ext cx="4857750" cy="3752850"/>
          </a:xfrm>
          <a:prstGeom prst="rect">
            <a:avLst/>
          </a:prstGeom>
        </p:spPr>
      </p:pic>
      <p:cxnSp>
        <p:nvCxnSpPr>
          <p:cNvPr id="8" name="Straight Arrow Connector 7">
            <a:extLst>
              <a:ext uri="{FF2B5EF4-FFF2-40B4-BE49-F238E27FC236}">
                <a16:creationId xmlns:a16="http://schemas.microsoft.com/office/drawing/2014/main" id="{2AF9FD42-9EE3-4C6A-9FAB-0C8DF75FD086}"/>
              </a:ext>
            </a:extLst>
          </p:cNvPr>
          <p:cNvCxnSpPr/>
          <p:nvPr/>
        </p:nvCxnSpPr>
        <p:spPr>
          <a:xfrm flipV="1">
            <a:off x="6061075" y="3809901"/>
            <a:ext cx="152400" cy="304899"/>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163E9AD-CDBE-4B0F-8940-0D40B3E3F4D8}"/>
              </a:ext>
            </a:extLst>
          </p:cNvPr>
          <p:cNvSpPr txBox="1"/>
          <p:nvPr/>
        </p:nvSpPr>
        <p:spPr>
          <a:xfrm>
            <a:off x="5587284" y="4114800"/>
            <a:ext cx="1099981" cy="307777"/>
          </a:xfrm>
          <a:prstGeom prst="rect">
            <a:avLst/>
          </a:prstGeom>
          <a:noFill/>
        </p:spPr>
        <p:txBody>
          <a:bodyPr wrap="none" rtlCol="0">
            <a:spAutoFit/>
          </a:bodyPr>
          <a:lstStyle/>
          <a:p>
            <a:r>
              <a:rPr lang="en-US" sz="1400" dirty="0">
                <a:solidFill>
                  <a:schemeClr val="bg1"/>
                </a:solidFill>
              </a:rPr>
              <a:t>Earthquake</a:t>
            </a:r>
          </a:p>
        </p:txBody>
      </p:sp>
      <p:pic>
        <p:nvPicPr>
          <p:cNvPr id="20" name="Picture 9" descr="IEBDepthLegend.tiff">
            <a:extLst>
              <a:ext uri="{FF2B5EF4-FFF2-40B4-BE49-F238E27FC236}">
                <a16:creationId xmlns:a16="http://schemas.microsoft.com/office/drawing/2014/main" id="{FC4005F6-E224-4CAE-A243-AB8F76F28CB3}"/>
              </a:ext>
            </a:extLst>
          </p:cNvPr>
          <p:cNvPicPr>
            <a:picLocks noChangeAspect="1"/>
          </p:cNvPicPr>
          <p:nvPr/>
        </p:nvPicPr>
        <p:blipFill>
          <a:blip r:embed="rId5">
            <a:extLst>
              <a:ext uri="{28A0092B-C50C-407E-A947-70E740481C1C}">
                <a14:useLocalDpi xmlns:a14="http://schemas.microsoft.com/office/drawing/2010/main" val="0"/>
              </a:ext>
            </a:extLst>
          </a:blip>
          <a:srcRect l="5733" t="996" r="6801" b="595"/>
          <a:stretch>
            <a:fillRect/>
          </a:stretch>
        </p:blipFill>
        <p:spPr bwMode="auto">
          <a:xfrm>
            <a:off x="8659734" y="2554465"/>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8" name="Title 1">
            <a:extLst>
              <a:ext uri="{FF2B5EF4-FFF2-40B4-BE49-F238E27FC236}">
                <a16:creationId xmlns:a16="http://schemas.microsoft.com/office/drawing/2014/main" id="{DBF68827-FAC8-4DD8-B3A1-E8992CE67259}"/>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7.3 VENEZUELA</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August 21, 2018 at 21:31:42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2978851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1">
            <a:extLst>
              <a:ext uri="{FF2B5EF4-FFF2-40B4-BE49-F238E27FC236}">
                <a16:creationId xmlns:a16="http://schemas.microsoft.com/office/drawing/2014/main" id="{16D33846-D30F-4899-A1D1-C29F37388658}"/>
              </a:ext>
            </a:extLst>
          </p:cNvPr>
          <p:cNvSpPr txBox="1">
            <a:spLocks noChangeArrowheads="1"/>
          </p:cNvSpPr>
          <p:nvPr/>
        </p:nvSpPr>
        <p:spPr bwMode="auto">
          <a:xfrm>
            <a:off x="381000" y="6273114"/>
            <a:ext cx="22399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USGS Centroid Moment Tensor Solution</a:t>
            </a:r>
            <a:endParaRPr lang="en-US" altLang="en-US" sz="1800" dirty="0">
              <a:latin typeface="Arial" panose="020B0604020202020204" pitchFamily="34" charset="0"/>
            </a:endParaRPr>
          </a:p>
        </p:txBody>
      </p:sp>
      <p:sp>
        <p:nvSpPr>
          <p:cNvPr id="15" name="Rectangle 14">
            <a:extLst>
              <a:ext uri="{FF2B5EF4-FFF2-40B4-BE49-F238E27FC236}">
                <a16:creationId xmlns:a16="http://schemas.microsoft.com/office/drawing/2014/main" id="{DA5B02C6-E042-4AED-B8A9-70B1A8EDC49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6" name="Picture 8" descr="IRIS_TMlogo.png">
            <a:extLst>
              <a:ext uri="{FF2B5EF4-FFF2-40B4-BE49-F238E27FC236}">
                <a16:creationId xmlns:a16="http://schemas.microsoft.com/office/drawing/2014/main" id="{979E210D-EFE1-4B32-BA7F-9E3E914785E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7">
            <a:extLst>
              <a:ext uri="{FF2B5EF4-FFF2-40B4-BE49-F238E27FC236}">
                <a16:creationId xmlns:a16="http://schemas.microsoft.com/office/drawing/2014/main" id="{FC5B7CFB-A355-4576-B590-1C55B1C585F1}"/>
              </a:ext>
            </a:extLst>
          </p:cNvPr>
          <p:cNvSpPr txBox="1">
            <a:spLocks noChangeArrowheads="1"/>
          </p:cNvSpPr>
          <p:nvPr/>
        </p:nvSpPr>
        <p:spPr bwMode="auto">
          <a:xfrm>
            <a:off x="254000" y="1074738"/>
            <a:ext cx="34798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This earthquake occurred as the result of oblique reverse faulting at intermediate depth.</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Intermediate-depth earthquakes represent deformation within subducted lithosphere rather than at the shallow plate interfaces between subducting and overriding tectonic plates.</a:t>
            </a:r>
          </a:p>
        </p:txBody>
      </p:sp>
      <p:sp>
        <p:nvSpPr>
          <p:cNvPr id="6" name="Rectangle 5">
            <a:extLst>
              <a:ext uri="{FF2B5EF4-FFF2-40B4-BE49-F238E27FC236}">
                <a16:creationId xmlns:a16="http://schemas.microsoft.com/office/drawing/2014/main" id="{1854C851-5AAB-4505-A14B-5DA9DE69F832}"/>
              </a:ext>
            </a:extLst>
          </p:cNvPr>
          <p:cNvSpPr/>
          <p:nvPr/>
        </p:nvSpPr>
        <p:spPr>
          <a:xfrm>
            <a:off x="3165415" y="5257800"/>
            <a:ext cx="5978585" cy="1569660"/>
          </a:xfrm>
          <a:prstGeom prst="rect">
            <a:avLst/>
          </a:prstGeom>
        </p:spPr>
        <p:txBody>
          <a:bodyPr wrap="square">
            <a:spAutoFit/>
          </a:bodyPr>
          <a:lstStyle/>
          <a:p>
            <a:pPr lvl="0">
              <a:spcBef>
                <a:spcPct val="30000"/>
              </a:spcBef>
              <a:defRPr/>
            </a:pPr>
            <a:r>
              <a:rPr lang="en-US" altLang="en-US" sz="1600" dirty="0">
                <a:cs typeface="Arial" panose="020B0604020202020204" pitchFamily="34" charset="0"/>
              </a:rPr>
              <a:t>Shaded areas show quadrants of the focal sphere in which the P-wave first-motions are away from the source, and unshaded areas show quadrants in which the P-wave first-motions are toward the source. The letters represent the axis of maximum compressional strain (P) and the axis of maximum extensional strain (T) resulting from the earthquake.</a:t>
            </a:r>
          </a:p>
        </p:txBody>
      </p:sp>
      <p:pic>
        <p:nvPicPr>
          <p:cNvPr id="4" name="Picture 3">
            <a:extLst>
              <a:ext uri="{FF2B5EF4-FFF2-40B4-BE49-F238E27FC236}">
                <a16:creationId xmlns:a16="http://schemas.microsoft.com/office/drawing/2014/main" id="{6008E421-9C26-444C-8370-2E4FCAA792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 y="3990777"/>
            <a:ext cx="2964685" cy="2181423"/>
          </a:xfrm>
          <a:prstGeom prst="rect">
            <a:avLst/>
          </a:prstGeom>
        </p:spPr>
      </p:pic>
      <p:sp>
        <p:nvSpPr>
          <p:cNvPr id="17" name="Title 1">
            <a:extLst>
              <a:ext uri="{FF2B5EF4-FFF2-40B4-BE49-F238E27FC236}">
                <a16:creationId xmlns:a16="http://schemas.microsoft.com/office/drawing/2014/main" id="{7AA4F9F5-3E37-4360-8A73-3D7143619FCE}"/>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7.3 VENEZUELA</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August 21, 2018 at 21:31:42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3" name="Fault_RightLateralObliqueThrust">
            <a:hlinkClick r:id="" action="ppaction://media"/>
            <a:extLst>
              <a:ext uri="{FF2B5EF4-FFF2-40B4-BE49-F238E27FC236}">
                <a16:creationId xmlns:a16="http://schemas.microsoft.com/office/drawing/2014/main" id="{9EEEFE03-CC48-4EF5-9C53-5B2B0711666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962400" y="1074738"/>
            <a:ext cx="4953000" cy="3714750"/>
          </a:xfrm>
          <a:prstGeom prst="rect">
            <a:avLst/>
          </a:prstGeom>
        </p:spPr>
      </p:pic>
    </p:spTree>
    <p:extLst>
      <p:ext uri="{BB962C8B-B14F-4D97-AF65-F5344CB8AC3E}">
        <p14:creationId xmlns:p14="http://schemas.microsoft.com/office/powerpoint/2010/main" val="407338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7E2227-2481-FF49-900E-83BE401977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289" y="990600"/>
            <a:ext cx="6924311" cy="5669280"/>
          </a:xfrm>
          <a:prstGeom prst="rect">
            <a:avLst/>
          </a:prstGeom>
        </p:spPr>
      </p:pic>
      <p:sp>
        <p:nvSpPr>
          <p:cNvPr id="5" name="Rectangle 4"/>
          <p:cNvSpPr/>
          <p:nvPr/>
        </p:nvSpPr>
        <p:spPr>
          <a:xfrm>
            <a:off x="6791689" y="5503629"/>
            <a:ext cx="1600200" cy="679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8436" name="Picture 1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7"/>
          <p:cNvSpPr txBox="1">
            <a:spLocks noChangeArrowheads="1"/>
          </p:cNvSpPr>
          <p:nvPr/>
        </p:nvSpPr>
        <p:spPr bwMode="auto">
          <a:xfrm>
            <a:off x="2134398" y="982391"/>
            <a:ext cx="6332537" cy="554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lnSpc>
                <a:spcPts val="1800"/>
              </a:lnSpc>
              <a:spcBef>
                <a:spcPct val="0"/>
              </a:spcBef>
              <a:buFontTx/>
              <a:buNone/>
            </a:pPr>
            <a:r>
              <a:rPr lang="en-US" altLang="en-US" sz="1400" dirty="0">
                <a:solidFill>
                  <a:srgbClr val="000000"/>
                </a:solidFill>
                <a:latin typeface="Arial" charset="0"/>
                <a:ea typeface="MS PGothic" charset="-128"/>
              </a:rPr>
              <a:t>The record of the earthquake in Bend, Oregon (BNOR) is illustrated below. Bend is 6677 km (4149 miles, 60.2°) from the location of this earthquake. </a:t>
            </a:r>
          </a:p>
        </p:txBody>
      </p:sp>
      <p:sp>
        <p:nvSpPr>
          <p:cNvPr id="18438" name="TextBox 4"/>
          <p:cNvSpPr txBox="1">
            <a:spLocks noChangeArrowheads="1"/>
          </p:cNvSpPr>
          <p:nvPr/>
        </p:nvSpPr>
        <p:spPr bwMode="auto">
          <a:xfrm>
            <a:off x="2933040" y="1973060"/>
            <a:ext cx="376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pPr>
            <a:r>
              <a:rPr lang="en-US" altLang="en-US" sz="1800" b="1" dirty="0">
                <a:solidFill>
                  <a:srgbClr val="000000"/>
                </a:solidFill>
                <a:latin typeface="Arial" charset="0"/>
                <a:ea typeface="MS PGothic" charset="-128"/>
              </a:rPr>
              <a:t>P</a:t>
            </a:r>
          </a:p>
        </p:txBody>
      </p:sp>
      <p:sp>
        <p:nvSpPr>
          <p:cNvPr id="18439" name="TextBox 11"/>
          <p:cNvSpPr txBox="1">
            <a:spLocks noChangeArrowheads="1"/>
          </p:cNvSpPr>
          <p:nvPr/>
        </p:nvSpPr>
        <p:spPr bwMode="auto">
          <a:xfrm>
            <a:off x="4217126" y="1829369"/>
            <a:ext cx="304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pPr>
            <a:r>
              <a:rPr lang="en-US" altLang="en-US" sz="1800" b="1" dirty="0">
                <a:solidFill>
                  <a:srgbClr val="000000"/>
                </a:solidFill>
                <a:latin typeface="Arial" charset="0"/>
                <a:ea typeface="MS PGothic" charset="-128"/>
              </a:rPr>
              <a:t>S</a:t>
            </a:r>
          </a:p>
        </p:txBody>
      </p:sp>
      <p:sp>
        <p:nvSpPr>
          <p:cNvPr id="12" name="TextBox 11"/>
          <p:cNvSpPr txBox="1"/>
          <p:nvPr/>
        </p:nvSpPr>
        <p:spPr>
          <a:xfrm>
            <a:off x="6008355" y="1848958"/>
            <a:ext cx="2152650" cy="369888"/>
          </a:xfrm>
          <a:prstGeom prst="rect">
            <a:avLst/>
          </a:prstGeom>
          <a:solidFill>
            <a:schemeClr val="bg1"/>
          </a:solidFill>
        </p:spPr>
        <p:txBody>
          <a:bodyPr>
            <a:spAutoFit/>
          </a:bodyPr>
          <a:lstStyle/>
          <a:p>
            <a:pPr eaLnBrk="1" hangingPunct="1">
              <a:defRPr/>
            </a:pPr>
            <a:r>
              <a:rPr lang="en-US" spc="200" dirty="0">
                <a:solidFill>
                  <a:prstClr val="black"/>
                </a:solidFill>
                <a:ea typeface="MS PGothic" charset="-128"/>
                <a:cs typeface="Arial" panose="020B0604020202020204" pitchFamily="34" charset="0"/>
              </a:rPr>
              <a:t>Surface Waves</a:t>
            </a:r>
          </a:p>
        </p:txBody>
      </p:sp>
      <p:sp>
        <p:nvSpPr>
          <p:cNvPr id="18442" name="TextBox 4"/>
          <p:cNvSpPr txBox="1">
            <a:spLocks noChangeArrowheads="1"/>
          </p:cNvSpPr>
          <p:nvPr/>
        </p:nvSpPr>
        <p:spPr bwMode="auto">
          <a:xfrm>
            <a:off x="1871670" y="3155298"/>
            <a:ext cx="6807201"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pPr>
            <a:r>
              <a:rPr lang="en-US" altLang="en-US" sz="1400" dirty="0">
                <a:solidFill>
                  <a:srgbClr val="000000"/>
                </a:solidFill>
                <a:latin typeface="Arial" charset="0"/>
                <a:ea typeface="MS PGothic" charset="-128"/>
              </a:rPr>
              <a:t>Following the earthquake, it </a:t>
            </a:r>
            <a:r>
              <a:rPr lang="en-US" altLang="en-US" sz="1400" dirty="0">
                <a:latin typeface="Arial" charset="0"/>
                <a:ea typeface="MS PGothic" charset="-128"/>
              </a:rPr>
              <a:t>took 9 minutes and 54 seconds </a:t>
            </a:r>
            <a:r>
              <a:rPr lang="en-US" altLang="en-US" sz="1400" dirty="0">
                <a:solidFill>
                  <a:srgbClr val="000000"/>
                </a:solidFill>
                <a:latin typeface="Arial" charset="0"/>
                <a:ea typeface="MS PGothic" charset="-128"/>
              </a:rPr>
              <a:t>for the </a:t>
            </a:r>
            <a:br>
              <a:rPr lang="en-US" altLang="en-US" sz="1400" dirty="0">
                <a:solidFill>
                  <a:srgbClr val="000000"/>
                </a:solidFill>
                <a:latin typeface="Arial" charset="0"/>
                <a:ea typeface="MS PGothic" charset="-128"/>
              </a:rPr>
            </a:br>
            <a:r>
              <a:rPr lang="en-US" altLang="en-US" sz="1400" dirty="0">
                <a:solidFill>
                  <a:srgbClr val="000000"/>
                </a:solidFill>
                <a:latin typeface="Arial" charset="0"/>
                <a:ea typeface="MS PGothic" charset="-128"/>
              </a:rPr>
              <a:t>compressional P waves to travel a curved path through the mantle to Bend, Oregon.</a:t>
            </a:r>
          </a:p>
        </p:txBody>
      </p:sp>
      <p:sp>
        <p:nvSpPr>
          <p:cNvPr id="18443" name="TextBox 9"/>
          <p:cNvSpPr txBox="1">
            <a:spLocks noChangeArrowheads="1"/>
          </p:cNvSpPr>
          <p:nvPr/>
        </p:nvSpPr>
        <p:spPr bwMode="auto">
          <a:xfrm>
            <a:off x="1846270" y="3892833"/>
            <a:ext cx="685800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pPr>
            <a:r>
              <a:rPr lang="en-US" altLang="en-US" sz="1400" dirty="0">
                <a:solidFill>
                  <a:srgbClr val="000000"/>
                </a:solidFill>
                <a:latin typeface="Arial" charset="0"/>
                <a:ea typeface="MS PGothic" charset="-128"/>
              </a:rPr>
              <a:t>S waves are shear waves that follow the same path through the mantle as P waves.  S waves </a:t>
            </a:r>
            <a:r>
              <a:rPr lang="en-US" altLang="en-US" sz="1400" dirty="0">
                <a:latin typeface="Arial" charset="0"/>
                <a:ea typeface="MS PGothic" charset="-128"/>
              </a:rPr>
              <a:t>took 17 minutes and 59 seconds </a:t>
            </a:r>
            <a:r>
              <a:rPr lang="en-US" altLang="en-US" sz="1400" dirty="0">
                <a:solidFill>
                  <a:srgbClr val="000000"/>
                </a:solidFill>
                <a:latin typeface="Arial" charset="0"/>
                <a:ea typeface="MS PGothic" charset="-128"/>
              </a:rPr>
              <a:t>to travel from the earthquake to Bend.</a:t>
            </a:r>
          </a:p>
        </p:txBody>
      </p:sp>
      <p:sp>
        <p:nvSpPr>
          <p:cNvPr id="18444" name="TextBox 6"/>
          <p:cNvSpPr txBox="1">
            <a:spLocks noChangeArrowheads="1"/>
          </p:cNvSpPr>
          <p:nvPr/>
        </p:nvSpPr>
        <p:spPr bwMode="auto">
          <a:xfrm>
            <a:off x="1944695" y="4630367"/>
            <a:ext cx="666115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None/>
            </a:pPr>
            <a:r>
              <a:rPr lang="en-US" altLang="en-US" sz="1400" dirty="0">
                <a:solidFill>
                  <a:srgbClr val="000000"/>
                </a:solidFill>
                <a:latin typeface="Arial" charset="0"/>
                <a:ea typeface="MS PGothic" charset="-128"/>
              </a:rPr>
              <a:t>Surface waves traveled the 6677 km (4149 miles) along the perimeter of the Earth from the earthquake to the recording station. The surface waves began to arrive in Bend </a:t>
            </a:r>
            <a:r>
              <a:rPr lang="en-US" altLang="en-US" sz="1400" dirty="0">
                <a:latin typeface="Arial" charset="0"/>
                <a:ea typeface="MS PGothic" charset="-128"/>
              </a:rPr>
              <a:t>about 32 minutes </a:t>
            </a:r>
            <a:r>
              <a:rPr lang="en-US" altLang="en-US" sz="1400" dirty="0">
                <a:solidFill>
                  <a:srgbClr val="000000"/>
                </a:solidFill>
                <a:latin typeface="Arial" charset="0"/>
                <a:ea typeface="MS PGothic" charset="-128"/>
              </a:rPr>
              <a:t>after the earthquake occurred in Venezuela.  </a:t>
            </a:r>
          </a:p>
        </p:txBody>
      </p:sp>
      <p:sp>
        <p:nvSpPr>
          <p:cNvPr id="13" name="Title 1">
            <a:extLst>
              <a:ext uri="{FF2B5EF4-FFF2-40B4-BE49-F238E27FC236}">
                <a16:creationId xmlns:a16="http://schemas.microsoft.com/office/drawing/2014/main" id="{00E7AA7B-EC66-4483-9728-440770C866BE}"/>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7.3 VENEZUELA</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August 21, 2018 at 21:31:42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10517</TotalTime>
  <Words>1187</Words>
  <Application>Microsoft Office PowerPoint</Application>
  <PresentationFormat>On-screen Show (4:3)</PresentationFormat>
  <Paragraphs>138</Paragraphs>
  <Slides>10</Slides>
  <Notes>10</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MS PGothic</vt:lpstr>
      <vt:lpstr>MS PGothic</vt: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cp:lastModifiedBy>
  <cp:revision>830</cp:revision>
  <cp:lastPrinted>2018-05-05T19:31:49Z</cp:lastPrinted>
  <dcterms:created xsi:type="dcterms:W3CDTF">2009-05-31T20:07:40Z</dcterms:created>
  <dcterms:modified xsi:type="dcterms:W3CDTF">2018-08-22T04:55:09Z</dcterms:modified>
</cp:coreProperties>
</file>