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6"/>
  </p:notesMasterIdLst>
  <p:sldIdLst>
    <p:sldId id="384" r:id="rId4"/>
    <p:sldId id="349" r:id="rId5"/>
    <p:sldId id="365" r:id="rId6"/>
    <p:sldId id="412" r:id="rId7"/>
    <p:sldId id="353" r:id="rId8"/>
    <p:sldId id="411" r:id="rId9"/>
    <p:sldId id="409" r:id="rId10"/>
    <p:sldId id="354" r:id="rId11"/>
    <p:sldId id="357" r:id="rId12"/>
    <p:sldId id="358" r:id="rId13"/>
    <p:sldId id="386" r:id="rId14"/>
    <p:sldId id="373"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38" autoAdjust="0"/>
    <p:restoredTop sz="88144" autoAdjust="0"/>
  </p:normalViewPr>
  <p:slideViewPr>
    <p:cSldViewPr showGuides="1">
      <p:cViewPr varScale="1">
        <p:scale>
          <a:sx n="68" d="100"/>
          <a:sy n="68" d="100"/>
        </p:scale>
        <p:origin x="1494" y="78"/>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8/24/2018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10</a:t>
            </a:fld>
            <a:endParaRPr lang="en-US" altLang="en-US"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Travel-time Curves: How they are created </a:t>
            </a:r>
          </a:p>
          <a:p>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11</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s-VE"/>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s-VE"/>
          </a:p>
        </p:txBody>
      </p:sp>
      <p:sp>
        <p:nvSpPr>
          <p:cNvPr id="6148" name="Slide Number Placeholder 3">
            <a:extLst>
              <a:ext uri="{FF2B5EF4-FFF2-40B4-BE49-F238E27FC236}">
                <a16:creationId xmlns:a16="http://schemas.microsoft.com/office/drawing/2014/main"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6FDC764-8E3C-41F9-A795-96CA069CC4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8CBC0D52-C4E2-4B05-AB26-6F46A44965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a:p>
            <a:pPr eaLnBrk="1" hangingPunct="1">
              <a:spcBef>
                <a:spcPct val="0"/>
              </a:spcBef>
            </a:pPr>
            <a:endParaRPr lang="en-US" altLang="en-US">
              <a:ea typeface="ＭＳ Ｐゴシック" panose="020B0600070205080204" pitchFamily="34" charset="-128"/>
            </a:endParaRPr>
          </a:p>
        </p:txBody>
      </p:sp>
      <p:sp>
        <p:nvSpPr>
          <p:cNvPr id="21507" name="Slide Number Placeholder 3">
            <a:extLst>
              <a:ext uri="{FF2B5EF4-FFF2-40B4-BE49-F238E27FC236}">
                <a16:creationId xmlns:a16="http://schemas.microsoft.com/office/drawing/2014/main" id="{FFFE1BF6-E39B-413F-94C9-5887D1EF1D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6EC01A-8BC2-4547-A19F-EABA0B7E331B}" type="slidenum">
              <a:rPr lang="en-US" altLang="en-US">
                <a:latin typeface="Calibri" panose="020F0502020204030204" pitchFamily="34" charset="0"/>
                <a:ea typeface="ＭＳ Ｐゴシック" panose="020B0600070205080204" pitchFamily="34" charset="-128"/>
              </a:rPr>
              <a:pPr/>
              <a:t>4</a:t>
            </a:fld>
            <a:endParaRPr lang="en-US" altLang="en-US">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201FA1B3-2633-C542-8F74-14DC35E1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4105620F-270B-3D4E-AB54-FF3CA538D3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 </a:t>
            </a:r>
            <a:r>
              <a:rPr lang="en-US" sz="1200" b="1" i="0" kern="1200" dirty="0">
                <a:solidFill>
                  <a:schemeClr val="tx1"/>
                </a:solidFill>
                <a:effectLst/>
                <a:latin typeface="+mn-lt"/>
                <a:ea typeface="+mn-ea"/>
                <a:cs typeface="+mn-cs"/>
              </a:rPr>
              <a:t>Peru-Chile Subduction Zone: Earthquakes &amp; Tectonics”</a:t>
            </a:r>
            <a:r>
              <a:rPr lang="en-US" altLang="en-US" b="1" dirty="0">
                <a:solidFill>
                  <a:srgbClr val="393996"/>
                </a:solidFill>
              </a:rPr>
              <a:t>: </a:t>
            </a:r>
            <a:r>
              <a:rPr lang="en-US" sz="1200" b="0" i="0" kern="1200" dirty="0">
                <a:solidFill>
                  <a:schemeClr val="tx1"/>
                </a:solidFill>
                <a:effectLst/>
                <a:latin typeface="+mn-lt"/>
                <a:ea typeface="+mn-ea"/>
                <a:cs typeface="+mn-cs"/>
                <a:hlinkClick r:id="rId3"/>
              </a:rPr>
              <a:t>https://www.iris.edu/hq/inclass/animation/236</a:t>
            </a:r>
            <a:r>
              <a:rPr lang="en-US" sz="1200" b="0" i="0" kern="1200" dirty="0">
                <a:solidFill>
                  <a:schemeClr val="tx1"/>
                </a:solidFill>
                <a:effectLst/>
                <a:latin typeface="+mn-lt"/>
                <a:ea typeface="+mn-ea"/>
                <a:cs typeface="+mn-cs"/>
              </a:rPr>
              <a:t> </a:t>
            </a:r>
            <a:endParaRPr lang="en-US" altLang="en-US" b="1" dirty="0">
              <a:solidFill>
                <a:srgbClr val="393996"/>
              </a:solidFill>
            </a:endParaRPr>
          </a:p>
        </p:txBody>
      </p:sp>
      <p:sp>
        <p:nvSpPr>
          <p:cNvPr id="19459" name="Slide Number Placeholder 3">
            <a:extLst>
              <a:ext uri="{FF2B5EF4-FFF2-40B4-BE49-F238E27FC236}">
                <a16:creationId xmlns:a16="http://schemas.microsoft.com/office/drawing/2014/main" id="{8011B37B-C8DE-5643-AB03-11F9645DA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824F1D8-5287-9049-85BF-29249F2639FC}"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4197518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6C3B676-E594-E842-AFEC-2A130AAB7C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747950B-F28C-1C47-9A1F-8AB0858E72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Explore the seismicity further:  </a:t>
            </a:r>
            <a:r>
              <a:rPr lang="en-US" altLang="en-US" dirty="0"/>
              <a:t>Image from IRIS Earthquake Browser (www.iris.edu/ieb)</a:t>
            </a:r>
          </a:p>
          <a:p>
            <a:pPr eaLnBrk="1" hangingPunct="1">
              <a:spcBef>
                <a:spcPct val="0"/>
              </a:spcBef>
            </a:pPr>
            <a:r>
              <a:rPr lang="en-US" altLang="en-US" dirty="0"/>
              <a:t>Screen grab of graphic from : https://</a:t>
            </a:r>
            <a:r>
              <a:rPr lang="en-US" altLang="en-US" dirty="0" err="1"/>
              <a:t>youtu.be</a:t>
            </a:r>
            <a:r>
              <a:rPr lang="en-US" altLang="en-US" dirty="0"/>
              <a:t>/j1rcpx-QZqA </a:t>
            </a:r>
          </a:p>
        </p:txBody>
      </p:sp>
      <p:sp>
        <p:nvSpPr>
          <p:cNvPr id="15363" name="Slide Number Placeholder 3">
            <a:extLst>
              <a:ext uri="{FF2B5EF4-FFF2-40B4-BE49-F238E27FC236}">
                <a16:creationId xmlns:a16="http://schemas.microsoft.com/office/drawing/2014/main" id="{57ABC2B1-D4C1-EA44-8C7B-41FC58AC96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FBBEB4F-3746-BF4C-9BC5-E85386D9F8C5}" type="slidenum">
              <a:rPr lang="en-US" altLang="en-US" sz="1300">
                <a:ea typeface="ＭＳ Ｐゴシック" panose="020B0600070205080204" pitchFamily="34" charset="-128"/>
              </a:rPr>
              <a:pPr>
                <a:spcBef>
                  <a:spcPct val="0"/>
                </a:spcBef>
              </a:pPr>
              <a:t>6</a:t>
            </a:fld>
            <a:endParaRPr lang="en-US" altLang="en-US" sz="1300">
              <a:ea typeface="ＭＳ Ｐゴシック" panose="020B0600070205080204" pitchFamily="34" charset="-128"/>
            </a:endParaRPr>
          </a:p>
        </p:txBody>
      </p:sp>
    </p:spTree>
    <p:extLst>
      <p:ext uri="{BB962C8B-B14F-4D97-AF65-F5344CB8AC3E}">
        <p14:creationId xmlns:p14="http://schemas.microsoft.com/office/powerpoint/2010/main" val="2169997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EE434B6B-110A-4B0F-841E-DE5C1AE471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AA73E351-B009-42C5-90AE-C5D06CD468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solidFill>
                  <a:srgbClr val="393996"/>
                </a:solidFill>
              </a:rPr>
              <a:t>Relevant Animation:</a:t>
            </a:r>
          </a:p>
          <a:p>
            <a:pPr eaLnBrk="1" hangingPunct="1">
              <a:spcBef>
                <a:spcPct val="0"/>
              </a:spcBef>
            </a:pPr>
            <a:r>
              <a:rPr lang="en-US" altLang="en-US"/>
              <a:t>South America – Earthquakes and Tectonics:  http://www.iris.edu/hq/inclass/animation/peruchile_subduction_zone_earthquakes__tectonics </a:t>
            </a:r>
          </a:p>
        </p:txBody>
      </p:sp>
      <p:sp>
        <p:nvSpPr>
          <p:cNvPr id="26628" name="Slide Number Placeholder 3">
            <a:extLst>
              <a:ext uri="{FF2B5EF4-FFF2-40B4-BE49-F238E27FC236}">
                <a16:creationId xmlns:a16="http://schemas.microsoft.com/office/drawing/2014/main" id="{319CFCE0-E649-4340-8FEF-43A483E96F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B7BB60-1488-4FBE-B477-90C40A373BC9}" type="slidenum">
              <a:rPr lang="en-US" altLang="en-US" sz="1200" smtClean="0">
                <a:latin typeface="Calibri" panose="020F0502020204030204" pitchFamily="34" charset="0"/>
                <a:cs typeface="Arial" panose="020B0604020202020204" pitchFamily="34" charset="0"/>
              </a:rPr>
              <a:pPr/>
              <a:t>7</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latin typeface="Arial" panose="020B0604020202020204" pitchFamily="34" charset="0"/>
                <a:cs typeface="Arial" panose="020B0604020202020204" pitchFamily="34" charset="0"/>
              </a:rPr>
              <a:t>Relevant Animation:</a:t>
            </a:r>
          </a:p>
          <a:p>
            <a:r>
              <a:rPr lang="en-US" altLang="en-US" sz="1600" dirty="0">
                <a:latin typeface="Arial" panose="020B0604020202020204" pitchFamily="34" charset="0"/>
                <a:cs typeface="Arial" panose="020B0604020202020204" pitchFamily="34" charset="0"/>
              </a:rPr>
              <a:t>Earthquake focal mechanisms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8</a:t>
            </a:fld>
            <a:endParaRPr lang="en-US" altLang="en-US" sz="1300"/>
          </a:p>
        </p:txBody>
      </p:sp>
    </p:spTree>
    <p:extLst>
      <p:ext uri="{BB962C8B-B14F-4D97-AF65-F5344CB8AC3E}">
        <p14:creationId xmlns:p14="http://schemas.microsoft.com/office/powerpoint/2010/main" val="3217025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B6764343-89A6-4DD0-92DB-29D1C6F807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E2BAC41F-B87F-439C-BA98-DDBAACBDD00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9A4C8B4E-F62D-44EC-96B1-BA2C44C276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A2A0662-FB8F-437A-A5DC-06110DB74911}" type="slidenum">
              <a:rPr lang="en-US" altLang="en-US" sz="1300">
                <a:ea typeface="ＭＳ Ｐゴシック" panose="020B0600070205080204" pitchFamily="34" charset="-128"/>
              </a:rPr>
              <a:pPr>
                <a:spcBef>
                  <a:spcPct val="0"/>
                </a:spcBef>
              </a:pPr>
              <a:t>9</a:t>
            </a:fld>
            <a:endParaRPr lang="en-US" altLang="en-US" sz="130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8/24/2018</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8/24/2018</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8/24/2018</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8/24/2018</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8/24/2018</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8/24/2018</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8/24/2018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8/24/2018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8/24/2018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8/24/2018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8/24/2018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8/24/2018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8/24/2018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8/24/2018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8/24/2018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8/24/2018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8/24/2018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8/24/2018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8/24/2018</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8/24/2018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0.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03200" y="1084263"/>
            <a:ext cx="46736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rPr>
              <a:t>A magnitude 7.1 earthquake struck Peru's border with Brazil 38km (23.6 mi) WNW of Iberia, Peru and 223.8 km (139.0 mi) W of </a:t>
            </a:r>
            <a:r>
              <a:rPr lang="en-US" altLang="en-US" sz="1800" dirty="0" err="1">
                <a:latin typeface="Arial" panose="020B0604020202020204" pitchFamily="34" charset="0"/>
              </a:rPr>
              <a:t>Cobija</a:t>
            </a:r>
            <a:r>
              <a:rPr lang="en-US" altLang="en-US" sz="1800" dirty="0">
                <a:latin typeface="Arial" panose="020B0604020202020204" pitchFamily="34" charset="0"/>
              </a:rPr>
              <a:t>, Bolivia at a depth of 609.5 km (378.7 miles). There are no initial reports of casualties or damage.</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7" name="Picture 6">
            <a:extLst>
              <a:ext uri="{FF2B5EF4-FFF2-40B4-BE49-F238E27FC236}">
                <a16:creationId xmlns:a16="http://schemas.microsoft.com/office/drawing/2014/main" id="{06C2CA8E-D05B-46D4-8770-32C2EE137A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2868" y="762000"/>
            <a:ext cx="4172532" cy="3591426"/>
          </a:xfrm>
          <a:prstGeom prst="rect">
            <a:avLst/>
          </a:prstGeom>
        </p:spPr>
      </p:pic>
      <p:pic>
        <p:nvPicPr>
          <p:cNvPr id="14" name="Picture 13">
            <a:extLst>
              <a:ext uri="{FF2B5EF4-FFF2-40B4-BE49-F238E27FC236}">
                <a16:creationId xmlns:a16="http://schemas.microsoft.com/office/drawing/2014/main" id="{ECF729A3-47B4-4B07-BC97-BF4133EC4C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468" y="2919552"/>
            <a:ext cx="4401133" cy="2475637"/>
          </a:xfrm>
          <a:prstGeom prst="rect">
            <a:avLst/>
          </a:prstGeom>
        </p:spPr>
      </p:pic>
      <p:sp>
        <p:nvSpPr>
          <p:cNvPr id="19" name="TextBox 18">
            <a:extLst>
              <a:ext uri="{FF2B5EF4-FFF2-40B4-BE49-F238E27FC236}">
                <a16:creationId xmlns:a16="http://schemas.microsoft.com/office/drawing/2014/main" id="{0CD62DFC-074D-4C99-A6DB-8760981502E7}"/>
              </a:ext>
            </a:extLst>
          </p:cNvPr>
          <p:cNvSpPr txBox="1"/>
          <p:nvPr/>
        </p:nvSpPr>
        <p:spPr>
          <a:xfrm>
            <a:off x="229019" y="5452089"/>
            <a:ext cx="3352800" cy="369332"/>
          </a:xfrm>
          <a:prstGeom prst="rect">
            <a:avLst/>
          </a:prstGeom>
          <a:noFill/>
        </p:spPr>
        <p:txBody>
          <a:bodyPr wrap="square" rtlCol="0">
            <a:spAutoFit/>
          </a:bodyPr>
          <a:lstStyle/>
          <a:p>
            <a:r>
              <a:rPr lang="en-US" dirty="0"/>
              <a:t>Plaza de </a:t>
            </a:r>
            <a:r>
              <a:rPr lang="en-US" dirty="0" err="1"/>
              <a:t>Armas</a:t>
            </a:r>
            <a:r>
              <a:rPr lang="en-US" dirty="0"/>
              <a:t> in Iberia, Peru</a:t>
            </a:r>
          </a:p>
        </p:txBody>
      </p:sp>
      <p:pic>
        <p:nvPicPr>
          <p:cNvPr id="21" name="Picture 20">
            <a:extLst>
              <a:ext uri="{FF2B5EF4-FFF2-40B4-BE49-F238E27FC236}">
                <a16:creationId xmlns:a16="http://schemas.microsoft.com/office/drawing/2014/main" id="{83E92E4E-E757-478D-9064-32D57FE84E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6800" y="3759200"/>
            <a:ext cx="4045531" cy="2697021"/>
          </a:xfrm>
          <a:prstGeom prst="rect">
            <a:avLst/>
          </a:prstGeom>
        </p:spPr>
      </p:pic>
      <p:sp>
        <p:nvSpPr>
          <p:cNvPr id="25" name="TextBox 24">
            <a:extLst>
              <a:ext uri="{FF2B5EF4-FFF2-40B4-BE49-F238E27FC236}">
                <a16:creationId xmlns:a16="http://schemas.microsoft.com/office/drawing/2014/main" id="{5D37C425-C17D-40F4-BFCD-8EC90147234C}"/>
              </a:ext>
            </a:extLst>
          </p:cNvPr>
          <p:cNvSpPr txBox="1"/>
          <p:nvPr/>
        </p:nvSpPr>
        <p:spPr>
          <a:xfrm>
            <a:off x="1143000" y="5867400"/>
            <a:ext cx="3740731" cy="646331"/>
          </a:xfrm>
          <a:prstGeom prst="rect">
            <a:avLst/>
          </a:prstGeom>
          <a:noFill/>
        </p:spPr>
        <p:txBody>
          <a:bodyPr wrap="square" rtlCol="0">
            <a:spAutoFit/>
          </a:bodyPr>
          <a:lstStyle/>
          <a:p>
            <a:r>
              <a:rPr lang="en-US" dirty="0"/>
              <a:t>Parque Nacional Alto Purus, Peru (90km (56 miles) W of earthquake)</a:t>
            </a:r>
          </a:p>
        </p:txBody>
      </p:sp>
      <p:sp>
        <p:nvSpPr>
          <p:cNvPr id="2" name="TextBox 1">
            <a:extLst>
              <a:ext uri="{FF2B5EF4-FFF2-40B4-BE49-F238E27FC236}">
                <a16:creationId xmlns:a16="http://schemas.microsoft.com/office/drawing/2014/main" id="{2749A809-6BF1-4F70-87E3-E523EA093D5C}"/>
              </a:ext>
            </a:extLst>
          </p:cNvPr>
          <p:cNvSpPr txBox="1"/>
          <p:nvPr/>
        </p:nvSpPr>
        <p:spPr>
          <a:xfrm>
            <a:off x="6900204" y="6477000"/>
            <a:ext cx="2199107" cy="307777"/>
          </a:xfrm>
          <a:prstGeom prst="rect">
            <a:avLst/>
          </a:prstGeom>
          <a:noFill/>
        </p:spPr>
        <p:txBody>
          <a:bodyPr wrap="square" rtlCol="0">
            <a:spAutoFit/>
          </a:bodyPr>
          <a:lstStyle/>
          <a:p>
            <a:r>
              <a:rPr lang="en-US" altLang="en-US" sz="1400" i="1" dirty="0"/>
              <a:t>Images courtesy Google</a:t>
            </a:r>
            <a:endParaRPr lang="en-US" dirty="0"/>
          </a:p>
        </p:txBody>
      </p:sp>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21">
            <a:extLst>
              <a:ext uri="{FF2B5EF4-FFF2-40B4-BE49-F238E27FC236}">
                <a16:creationId xmlns:a16="http://schemas.microsoft.com/office/drawing/2014/main" id="{BA7961A4-6BBC-4850-8503-4E8C534238B6}"/>
              </a:ext>
            </a:extLst>
          </p:cNvPr>
          <p:cNvSpPr txBox="1">
            <a:spLocks noChangeArrowheads="1"/>
          </p:cNvSpPr>
          <p:nvPr/>
        </p:nvSpPr>
        <p:spPr bwMode="auto">
          <a:xfrm>
            <a:off x="330200" y="6557963"/>
            <a:ext cx="5454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a:latin typeface="Arial" panose="020B0604020202020204" pitchFamily="34" charset="0"/>
              </a:rPr>
              <a:t>Map created using the IRIS Earthquake Browser:  </a:t>
            </a:r>
            <a:r>
              <a:rPr lang="en-US" altLang="en-US" sz="1400" i="1">
                <a:latin typeface="Arial" panose="020B0604020202020204" pitchFamily="34" charset="0"/>
              </a:rPr>
              <a:t>www.iris.edu/ieb</a:t>
            </a:r>
          </a:p>
        </p:txBody>
      </p:sp>
      <p:pic>
        <p:nvPicPr>
          <p:cNvPr id="17414" name="Picture 1">
            <a:extLst>
              <a:ext uri="{FF2B5EF4-FFF2-40B4-BE49-F238E27FC236}">
                <a16:creationId xmlns:a16="http://schemas.microsoft.com/office/drawing/2014/main" id="{5362A570-0C91-44AD-89B3-BBDD65F081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8463" y="1541463"/>
            <a:ext cx="7615237"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a:latin typeface="Arial" panose="020B0604020202020204" pitchFamily="34" charset="0"/>
                <a:cs typeface="Arial" panose="020B0604020202020204" pitchFamily="34" charset="0"/>
              </a:rPr>
              <a:t>Locations where these deep large earthquake occur.</a:t>
            </a:r>
          </a:p>
        </p:txBody>
      </p:sp>
      <p:sp>
        <p:nvSpPr>
          <p:cNvPr id="9" name="Title 1">
            <a:extLst>
              <a:ext uri="{FF2B5EF4-FFF2-40B4-BE49-F238E27FC236}">
                <a16:creationId xmlns:a16="http://schemas.microsoft.com/office/drawing/2014/main" id="{98173A95-3D44-4654-8759-334C65DA377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F94A63-2216-954F-B45D-4EAB3A404B1D}"/>
              </a:ext>
            </a:extLst>
          </p:cNvPr>
          <p:cNvPicPr>
            <a:picLocks noChangeAspect="1"/>
          </p:cNvPicPr>
          <p:nvPr/>
        </p:nvPicPr>
        <p:blipFill rotWithShape="1">
          <a:blip r:embed="rId3">
            <a:extLst>
              <a:ext uri="{28A0092B-C50C-407E-A947-70E740481C1C}">
                <a14:useLocalDpi xmlns:a14="http://schemas.microsoft.com/office/drawing/2010/main" val="0"/>
              </a:ext>
            </a:extLst>
          </a:blip>
          <a:srcRect t="16658" r="4829"/>
          <a:stretch/>
        </p:blipFill>
        <p:spPr>
          <a:xfrm>
            <a:off x="838200" y="1132607"/>
            <a:ext cx="7413625" cy="5659585"/>
          </a:xfrm>
          <a:prstGeom prst="rect">
            <a:avLst/>
          </a:prstGeom>
        </p:spPr>
      </p:pic>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646704" y="3032977"/>
            <a:ext cx="6811169"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Following the earthquake, it </a:t>
            </a:r>
            <a:r>
              <a:rPr lang="en-US" altLang="en-US" sz="1400" dirty="0">
                <a:latin typeface="Arial" panose="020B0604020202020204" pitchFamily="34" charset="0"/>
                <a:ea typeface="MS PGothic" panose="020B0600070205080204" pitchFamily="34" charset="-128"/>
              </a:rPr>
              <a:t>took 10 minutes and 22 seconds </a:t>
            </a:r>
            <a:r>
              <a:rPr lang="en-US" altLang="en-US" sz="1400" dirty="0">
                <a:solidFill>
                  <a:srgbClr val="000000"/>
                </a:solidFill>
                <a:latin typeface="Arial" panose="020B0604020202020204" pitchFamily="34" charset="0"/>
                <a:ea typeface="MS PGothic" panose="020B0600070205080204" pitchFamily="34" charset="-128"/>
              </a:rPr>
              <a:t>for the compressional P waves to travel a curved path through the mantle to Bend, Oregon.</a:t>
            </a: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632284" y="840498"/>
            <a:ext cx="6595269" cy="522288"/>
          </a:xfrm>
          <a:prstGeom prst="rect">
            <a:avLst/>
          </a:prstGeom>
          <a:solidFill>
            <a:schemeClr val="bg1"/>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The record of the earthquake in Bend, Oregon (BNOR) is illustrated below. Bend is 7981 km (4959 miles, 71.9°) from the location of this earthquake. </a:t>
            </a: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1684804" y="5257800"/>
            <a:ext cx="67818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400" dirty="0">
                <a:solidFill>
                  <a:srgbClr val="000000"/>
                </a:solidFill>
                <a:latin typeface="Arial" panose="020B0604020202020204" pitchFamily="34" charset="0"/>
                <a:ea typeface="MS PGothic" panose="020B0600070205080204" pitchFamily="34" charset="-128"/>
              </a:rPr>
              <a:t>Surface waves traveled the 7981 km (4959 miles) along the perimeter of the Earth from the earthquake to the recording station. Because this was a deep earthquake, only a small portion of seismic energy w</a:t>
            </a:r>
            <a:r>
              <a:rPr lang="en-US" altLang="en-US" sz="1400" dirty="0">
                <a:latin typeface="Arial" panose="020B0604020202020204" pitchFamily="34" charset="0"/>
                <a:ea typeface="MS PGothic" panose="020B0600070205080204" pitchFamily="34" charset="-128"/>
              </a:rPr>
              <a:t>as released as surface waves. </a:t>
            </a:r>
            <a:r>
              <a:rPr lang="en-US" altLang="en-US" sz="1400" dirty="0">
                <a:solidFill>
                  <a:srgbClr val="000000"/>
                </a:solidFill>
                <a:latin typeface="Arial" panose="020B0604020202020204" pitchFamily="34" charset="0"/>
                <a:ea typeface="MS PGothic" panose="020B0600070205080204" pitchFamily="34" charset="-128"/>
              </a:rPr>
              <a:t> </a:t>
            </a: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1664368" y="4587696"/>
            <a:ext cx="6858000"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S waves are shear waves that follow the same path through the mantle as P waves.  S waves </a:t>
            </a:r>
            <a:r>
              <a:rPr lang="en-US" altLang="en-US" sz="1400" dirty="0">
                <a:latin typeface="Arial" panose="020B0604020202020204" pitchFamily="34" charset="0"/>
                <a:ea typeface="MS PGothic" panose="020B0600070205080204" pitchFamily="34" charset="-128"/>
              </a:rPr>
              <a:t>took 18 minutes and 56 seconds </a:t>
            </a:r>
            <a:r>
              <a:rPr lang="en-US" altLang="en-US" sz="1400" dirty="0">
                <a:solidFill>
                  <a:srgbClr val="000000"/>
                </a:solidFill>
                <a:latin typeface="Arial" panose="020B0604020202020204" pitchFamily="34" charset="0"/>
                <a:ea typeface="MS PGothic" panose="020B0600070205080204" pitchFamily="34" charset="-128"/>
              </a:rPr>
              <a:t>to travel from the earthquake to Bend.</a:t>
            </a:r>
          </a:p>
        </p:txBody>
      </p:sp>
      <p:sp>
        <p:nvSpPr>
          <p:cNvPr id="14344" name="TextBox 4">
            <a:extLst>
              <a:ext uri="{FF2B5EF4-FFF2-40B4-BE49-F238E27FC236}">
                <a16:creationId xmlns:a16="http://schemas.microsoft.com/office/drawing/2014/main" id="{41C89711-89E1-5445-A466-F14E2B4B1930}"/>
              </a:ext>
            </a:extLst>
          </p:cNvPr>
          <p:cNvSpPr txBox="1">
            <a:spLocks noChangeArrowheads="1"/>
          </p:cNvSpPr>
          <p:nvPr/>
        </p:nvSpPr>
        <p:spPr bwMode="auto">
          <a:xfrm>
            <a:off x="2277444" y="1873473"/>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a:t>
            </a:r>
          </a:p>
        </p:txBody>
      </p:sp>
      <p:sp>
        <p:nvSpPr>
          <p:cNvPr id="14345" name="TextBox 11">
            <a:extLst>
              <a:ext uri="{FF2B5EF4-FFF2-40B4-BE49-F238E27FC236}">
                <a16:creationId xmlns:a16="http://schemas.microsoft.com/office/drawing/2014/main" id="{CF8D3728-5C14-B146-9655-D0826543F420}"/>
              </a:ext>
            </a:extLst>
          </p:cNvPr>
          <p:cNvSpPr txBox="1">
            <a:spLocks noChangeArrowheads="1"/>
          </p:cNvSpPr>
          <p:nvPr/>
        </p:nvSpPr>
        <p:spPr bwMode="auto">
          <a:xfrm>
            <a:off x="3768887" y="1712119"/>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a:t>
            </a:r>
          </a:p>
        </p:txBody>
      </p:sp>
      <p:sp>
        <p:nvSpPr>
          <p:cNvPr id="12" name="TextBox 11">
            <a:extLst>
              <a:ext uri="{FF2B5EF4-FFF2-40B4-BE49-F238E27FC236}">
                <a16:creationId xmlns:a16="http://schemas.microsoft.com/office/drawing/2014/main" id="{32A2D248-DFCE-3F4C-809E-F44ABAB84AE5}"/>
              </a:ext>
            </a:extLst>
          </p:cNvPr>
          <p:cNvSpPr txBox="1"/>
          <p:nvPr/>
        </p:nvSpPr>
        <p:spPr>
          <a:xfrm>
            <a:off x="5638800" y="1756739"/>
            <a:ext cx="2152650" cy="368300"/>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4349" name="TextBox 4">
            <a:extLst>
              <a:ext uri="{FF2B5EF4-FFF2-40B4-BE49-F238E27FC236}">
                <a16:creationId xmlns:a16="http://schemas.microsoft.com/office/drawing/2014/main" id="{B45F105D-B9AC-3A48-A904-E4426954E5BE}"/>
              </a:ext>
            </a:extLst>
          </p:cNvPr>
          <p:cNvSpPr txBox="1">
            <a:spLocks noChangeArrowheads="1"/>
          </p:cNvSpPr>
          <p:nvPr/>
        </p:nvSpPr>
        <p:spPr bwMode="auto">
          <a:xfrm>
            <a:off x="2840207" y="1485106"/>
            <a:ext cx="531812" cy="338137"/>
          </a:xfrm>
          <a:prstGeom prst="rect">
            <a:avLst/>
          </a:prstGeom>
          <a:solidFill>
            <a:schemeClr val="bg1"/>
          </a:solid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b="1" dirty="0" err="1">
                <a:latin typeface="Arial" panose="020B0604020202020204" pitchFamily="34" charset="0"/>
                <a:ea typeface="MS PGothic" panose="020B0600070205080204" pitchFamily="34" charset="-128"/>
              </a:rPr>
              <a:t>pP</a:t>
            </a:r>
            <a:endParaRPr lang="en-US" altLang="en-US" sz="1600" b="1" dirty="0">
              <a:latin typeface="Arial" panose="020B0604020202020204" pitchFamily="34" charset="0"/>
              <a:ea typeface="MS PGothic" panose="020B0600070205080204" pitchFamily="34" charset="-128"/>
            </a:endParaRPr>
          </a:p>
        </p:txBody>
      </p:sp>
      <p:cxnSp>
        <p:nvCxnSpPr>
          <p:cNvPr id="24" name="Straight Arrow Connector 23">
            <a:extLst>
              <a:ext uri="{FF2B5EF4-FFF2-40B4-BE49-F238E27FC236}">
                <a16:creationId xmlns:a16="http://schemas.microsoft.com/office/drawing/2014/main" id="{F103D794-53EC-164C-8521-BDF407738FB0}"/>
              </a:ext>
            </a:extLst>
          </p:cNvPr>
          <p:cNvCxnSpPr/>
          <p:nvPr/>
        </p:nvCxnSpPr>
        <p:spPr>
          <a:xfrm>
            <a:off x="2534898" y="2129854"/>
            <a:ext cx="173038" cy="223838"/>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352" name="TextBox 5">
            <a:extLst>
              <a:ext uri="{FF2B5EF4-FFF2-40B4-BE49-F238E27FC236}">
                <a16:creationId xmlns:a16="http://schemas.microsoft.com/office/drawing/2014/main" id="{4F27F289-7E4E-7C4E-8A2A-0C2717D0709F}"/>
              </a:ext>
            </a:extLst>
          </p:cNvPr>
          <p:cNvSpPr txBox="1">
            <a:spLocks noChangeArrowheads="1"/>
          </p:cNvSpPr>
          <p:nvPr/>
        </p:nvSpPr>
        <p:spPr bwMode="auto">
          <a:xfrm>
            <a:off x="1649093" y="3702148"/>
            <a:ext cx="7005623" cy="738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err="1">
                <a:latin typeface="Arial" panose="020B0604020202020204" pitchFamily="34" charset="0"/>
                <a:ea typeface="MS PGothic" panose="020B0600070205080204" pitchFamily="34" charset="-128"/>
              </a:rPr>
              <a:t>pP</a:t>
            </a:r>
            <a:r>
              <a:rPr lang="en-US" altLang="en-US" sz="1400" dirty="0">
                <a:latin typeface="Arial" panose="020B0604020202020204" pitchFamily="34" charset="0"/>
                <a:ea typeface="MS PGothic" panose="020B0600070205080204" pitchFamily="34" charset="-128"/>
              </a:rPr>
              <a:t> is a compressional wave that travelled upward from the hypocenter, bounced off the surface, then traveled a curved path through the mantle similar to the direct P wave</a:t>
            </a:r>
            <a:r>
              <a:rPr lang="en-US" altLang="ja-JP" sz="1400" dirty="0">
                <a:latin typeface="Arial" panose="020B0604020202020204" pitchFamily="34" charset="0"/>
              </a:rPr>
              <a:t>.  As shown by this seismogram, deep earthquakes often produce a distinct </a:t>
            </a:r>
            <a:r>
              <a:rPr lang="en-US" altLang="ja-JP" sz="1400" dirty="0" err="1">
                <a:latin typeface="Arial" panose="020B0604020202020204" pitchFamily="34" charset="0"/>
              </a:rPr>
              <a:t>pP</a:t>
            </a:r>
            <a:r>
              <a:rPr lang="en-US" altLang="ja-JP" sz="1400" dirty="0">
                <a:latin typeface="Arial" panose="020B0604020202020204" pitchFamily="34" charset="0"/>
              </a:rPr>
              <a:t> arrival.</a:t>
            </a:r>
            <a:endParaRPr lang="en-US" altLang="en-US" sz="1400" dirty="0">
              <a:latin typeface="Arial" panose="020B0604020202020204" pitchFamily="34" charset="0"/>
              <a:ea typeface="MS PGothic" panose="020B0600070205080204" pitchFamily="34" charset="-128"/>
            </a:endParaRPr>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59247D16-38A5-4B6B-A0C9-F4BD8F2DF5D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13">
            <a:extLst>
              <a:ext uri="{FF2B5EF4-FFF2-40B4-BE49-F238E27FC236}">
                <a16:creationId xmlns:a16="http://schemas.microsoft.com/office/drawing/2014/main" id="{8DB6D9C5-027D-448F-B221-BAC10A731E04}"/>
              </a:ext>
            </a:extLst>
          </p:cNvPr>
          <p:cNvSpPr txBox="1">
            <a:spLocks noChangeArrowheads="1"/>
          </p:cNvSpPr>
          <p:nvPr/>
        </p:nvSpPr>
        <p:spPr bwMode="auto">
          <a:xfrm>
            <a:off x="271463" y="3873500"/>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b="1" dirty="0">
                <a:latin typeface="Arial" panose="020B0604020202020204" pitchFamily="34" charset="0"/>
              </a:rPr>
              <a:t>Modified Mercalli Intensity</a:t>
            </a:r>
          </a:p>
        </p:txBody>
      </p:sp>
      <p:sp>
        <p:nvSpPr>
          <p:cNvPr id="5125" name="TextBox 14">
            <a:extLst>
              <a:ext uri="{FF2B5EF4-FFF2-40B4-BE49-F238E27FC236}">
                <a16:creationId xmlns:a16="http://schemas.microsoft.com/office/drawing/2014/main" id="{03008836-3788-4227-A60C-359D80C08D92}"/>
              </a:ext>
            </a:extLst>
          </p:cNvPr>
          <p:cNvSpPr txBox="1">
            <a:spLocks noChangeArrowheads="1"/>
          </p:cNvSpPr>
          <p:nvPr/>
        </p:nvSpPr>
        <p:spPr bwMode="auto">
          <a:xfrm>
            <a:off x="2541588" y="3656013"/>
            <a:ext cx="1219200" cy="327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s-VE" sz="1400" b="1">
                <a:latin typeface="Arial" panose="020B0604020202020204" pitchFamily="34" charset="0"/>
              </a:rPr>
              <a:t>Perceived </a:t>
            </a:r>
          </a:p>
          <a:p>
            <a:pPr algn="ctr" eaLnBrk="1" hangingPunct="1">
              <a:spcBef>
                <a:spcPct val="0"/>
              </a:spcBef>
              <a:spcAft>
                <a:spcPts val="600"/>
              </a:spcAft>
              <a:buFontTx/>
              <a:buNone/>
            </a:pPr>
            <a:r>
              <a:rPr lang="en-US" altLang="es-VE" sz="1400" b="1">
                <a:latin typeface="Arial" panose="020B0604020202020204" pitchFamily="34" charset="0"/>
              </a:rPr>
              <a:t>  Shaking</a:t>
            </a:r>
          </a:p>
          <a:p>
            <a:pPr algn="ctr" eaLnBrk="1" hangingPunct="1">
              <a:spcBef>
                <a:spcPct val="0"/>
              </a:spcBef>
              <a:spcAft>
                <a:spcPts val="400"/>
              </a:spcAft>
              <a:buFontTx/>
              <a:buNone/>
            </a:pPr>
            <a:r>
              <a:rPr lang="en-US" altLang="es-VE"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s-VE"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s-VE"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s-VE" sz="1400">
                <a:latin typeface="Arial" panose="020B0604020202020204" pitchFamily="34" charset="0"/>
              </a:rPr>
              <a:t>Moderate</a:t>
            </a:r>
          </a:p>
          <a:p>
            <a:pPr algn="ctr" eaLnBrk="1" hangingPunct="1">
              <a:spcBef>
                <a:spcPct val="0"/>
              </a:spcBef>
              <a:spcAft>
                <a:spcPts val="400"/>
              </a:spcAft>
              <a:buFontTx/>
              <a:buNone/>
            </a:pPr>
            <a:r>
              <a:rPr lang="en-US" altLang="es-VE" sz="1400">
                <a:latin typeface="Arial" panose="020B0604020202020204" pitchFamily="34" charset="0"/>
              </a:rPr>
              <a:t>Light</a:t>
            </a:r>
          </a:p>
          <a:p>
            <a:pPr algn="ctr" eaLnBrk="1" hangingPunct="1">
              <a:spcBef>
                <a:spcPct val="0"/>
              </a:spcBef>
              <a:spcAft>
                <a:spcPts val="400"/>
              </a:spcAft>
              <a:buFontTx/>
              <a:buNone/>
            </a:pPr>
            <a:r>
              <a:rPr lang="en-US" altLang="es-VE" sz="1400">
                <a:latin typeface="Arial" panose="020B0604020202020204" pitchFamily="34" charset="0"/>
              </a:rPr>
              <a:t>Weak</a:t>
            </a:r>
          </a:p>
          <a:p>
            <a:pPr algn="ctr" eaLnBrk="1" hangingPunct="1">
              <a:spcBef>
                <a:spcPct val="0"/>
              </a:spcBef>
              <a:spcAft>
                <a:spcPts val="400"/>
              </a:spcAft>
              <a:buFontTx/>
              <a:buNone/>
            </a:pPr>
            <a:r>
              <a:rPr lang="en-US" altLang="es-VE" sz="1400">
                <a:latin typeface="Arial" panose="020B0604020202020204" pitchFamily="34" charset="0"/>
              </a:rPr>
              <a:t>Not Felt</a:t>
            </a:r>
          </a:p>
          <a:p>
            <a:pPr eaLnBrk="1" hangingPunct="1">
              <a:spcBef>
                <a:spcPct val="0"/>
              </a:spcBef>
              <a:buFontTx/>
              <a:buNone/>
            </a:pPr>
            <a:endParaRPr lang="en-US" altLang="es-VE" sz="1800">
              <a:latin typeface="Arial" panose="020B0604020202020204" pitchFamily="34" charset="0"/>
            </a:endParaRPr>
          </a:p>
        </p:txBody>
      </p:sp>
      <p:sp>
        <p:nvSpPr>
          <p:cNvPr id="5126" name="TextBox 15">
            <a:extLst>
              <a:ext uri="{FF2B5EF4-FFF2-40B4-BE49-F238E27FC236}">
                <a16:creationId xmlns:a16="http://schemas.microsoft.com/office/drawing/2014/main" id="{B07FA3CC-34FA-4CF8-B33D-3A760162ED61}"/>
              </a:ext>
            </a:extLst>
          </p:cNvPr>
          <p:cNvSpPr txBox="1">
            <a:spLocks noChangeArrowheads="1"/>
          </p:cNvSpPr>
          <p:nvPr/>
        </p:nvSpPr>
        <p:spPr bwMode="auto">
          <a:xfrm>
            <a:off x="4114800" y="6175375"/>
            <a:ext cx="5148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USGS Estimated shaking Intensity from M 7.1 Earthquake</a:t>
            </a:r>
          </a:p>
        </p:txBody>
      </p:sp>
      <p:sp>
        <p:nvSpPr>
          <p:cNvPr id="5127" name="TextBox 15">
            <a:extLst>
              <a:ext uri="{FF2B5EF4-FFF2-40B4-BE49-F238E27FC236}">
                <a16:creationId xmlns:a16="http://schemas.microsoft.com/office/drawing/2014/main" id="{7B890747-A6D1-4A78-9C17-D86FE6AA620C}"/>
              </a:ext>
            </a:extLst>
          </p:cNvPr>
          <p:cNvSpPr txBox="1">
            <a:spLocks noChangeArrowheads="1"/>
          </p:cNvSpPr>
          <p:nvPr/>
        </p:nvSpPr>
        <p:spPr bwMode="auto">
          <a:xfrm>
            <a:off x="293688" y="1128713"/>
            <a:ext cx="352583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800" dirty="0">
                <a:latin typeface="Arial" panose="020B0604020202020204" pitchFamily="34" charset="0"/>
              </a:rPr>
              <a:t>The Modified-Mercalli Intensity</a:t>
            </a:r>
          </a:p>
          <a:p>
            <a:pPr eaLnBrk="1" hangingPunct="1">
              <a:spcBef>
                <a:spcPct val="0"/>
              </a:spcBef>
              <a:buFontTx/>
              <a:buNone/>
            </a:pPr>
            <a:r>
              <a:rPr lang="en-US" altLang="es-VE" sz="1800" dirty="0">
                <a:latin typeface="Arial" panose="020B0604020202020204" pitchFamily="34" charset="0"/>
              </a:rPr>
              <a:t>scale is a twelve-stage scale, from I to XII, that indicates the severity of ground shaking. </a:t>
            </a:r>
          </a:p>
          <a:p>
            <a:pPr eaLnBrk="1" hangingPunct="1">
              <a:spcBef>
                <a:spcPct val="0"/>
              </a:spcBef>
              <a:buFontTx/>
              <a:buNone/>
            </a:pPr>
            <a:endParaRPr lang="en-US" altLang="es-VE" sz="1800" dirty="0">
              <a:latin typeface="Arial" panose="020B0604020202020204" pitchFamily="34" charset="0"/>
            </a:endParaRPr>
          </a:p>
          <a:p>
            <a:pPr eaLnBrk="1" hangingPunct="1">
              <a:spcBef>
                <a:spcPct val="0"/>
              </a:spcBef>
              <a:buFontTx/>
              <a:buNone/>
            </a:pPr>
            <a:r>
              <a:rPr lang="en-US" altLang="es-VE" sz="1800" dirty="0">
                <a:latin typeface="Arial" panose="020B0604020202020204" pitchFamily="34" charset="0"/>
              </a:rPr>
              <a:t>Due to the depth of 609.5 km (378.7 miles), the area nearest the earthquake experienced only weak shaking.</a:t>
            </a:r>
          </a:p>
        </p:txBody>
      </p:sp>
      <p:pic>
        <p:nvPicPr>
          <p:cNvPr id="5128" name="Picture 8" descr="IRIS_TMlogo.png">
            <a:extLst>
              <a:ext uri="{FF2B5EF4-FFF2-40B4-BE49-F238E27FC236}">
                <a16:creationId xmlns:a16="http://schemas.microsoft.com/office/drawing/2014/main"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5">
            <a:extLst>
              <a:ext uri="{FF2B5EF4-FFF2-40B4-BE49-F238E27FC236}">
                <a16:creationId xmlns:a16="http://schemas.microsoft.com/office/drawing/2014/main" id="{798F1922-187F-4863-8706-56B94B1A1455}"/>
              </a:ext>
            </a:extLst>
          </p:cNvPr>
          <p:cNvSpPr txBox="1">
            <a:spLocks noChangeArrowheads="1"/>
          </p:cNvSpPr>
          <p:nvPr/>
        </p:nvSpPr>
        <p:spPr bwMode="auto">
          <a:xfrm>
            <a:off x="320032" y="6549081"/>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Image courtesy of the US Geological Survey</a:t>
            </a:r>
          </a:p>
        </p:txBody>
      </p:sp>
      <p:pic>
        <p:nvPicPr>
          <p:cNvPr id="3" name="Picture 2">
            <a:extLst>
              <a:ext uri="{FF2B5EF4-FFF2-40B4-BE49-F238E27FC236}">
                <a16:creationId xmlns:a16="http://schemas.microsoft.com/office/drawing/2014/main" id="{A2A7A51A-0CCA-4167-8A0F-26345B181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5980" y="1128713"/>
            <a:ext cx="5112586" cy="4980931"/>
          </a:xfrm>
          <a:prstGeom prst="rect">
            <a:avLst/>
          </a:prstGeom>
        </p:spPr>
      </p:pic>
      <p:sp>
        <p:nvSpPr>
          <p:cNvPr id="14" name="Title 1">
            <a:extLst>
              <a:ext uri="{FF2B5EF4-FFF2-40B4-BE49-F238E27FC236}">
                <a16:creationId xmlns:a16="http://schemas.microsoft.com/office/drawing/2014/main" id="{5C164BA6-A138-4641-8C33-DEC7D565BA9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2926794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010" name="TextBox 15">
            <a:extLst>
              <a:ext uri="{FF2B5EF4-FFF2-40B4-BE49-F238E27FC236}">
                <a16:creationId xmlns:a16="http://schemas.microsoft.com/office/drawing/2014/main" id="{D7AAC747-1453-3B43-BE43-D12FA171523A}"/>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15">
            <a:extLst>
              <a:ext uri="{FF2B5EF4-FFF2-40B4-BE49-F238E27FC236}">
                <a16:creationId xmlns:a16="http://schemas.microsoft.com/office/drawing/2014/main" id="{40030937-8F88-2448-953A-96577826969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43013" name="TextBox 20">
            <a:extLst>
              <a:ext uri="{FF2B5EF4-FFF2-40B4-BE49-F238E27FC236}">
                <a16:creationId xmlns:a16="http://schemas.microsoft.com/office/drawing/2014/main" id="{0548614F-3610-0849-9996-0D6AE1FA32AF}"/>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43014" name="TextBox 18">
            <a:extLst>
              <a:ext uri="{FF2B5EF4-FFF2-40B4-BE49-F238E27FC236}">
                <a16:creationId xmlns:a16="http://schemas.microsoft.com/office/drawing/2014/main" id="{6807614E-67D3-B545-8F5C-AF54DEC9553B}"/>
              </a:ext>
            </a:extLst>
          </p:cNvPr>
          <p:cNvSpPr txBox="1">
            <a:spLocks noChangeArrowheads="1"/>
          </p:cNvSpPr>
          <p:nvPr/>
        </p:nvSpPr>
        <p:spPr bwMode="auto">
          <a:xfrm>
            <a:off x="242887" y="1095375"/>
            <a:ext cx="43291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USGS estimates that over 8.5 million people felt weak shaking from this earthquake.</a:t>
            </a:r>
          </a:p>
        </p:txBody>
      </p:sp>
      <p:pic>
        <p:nvPicPr>
          <p:cNvPr id="3" name="Picture 2">
            <a:extLst>
              <a:ext uri="{FF2B5EF4-FFF2-40B4-BE49-F238E27FC236}">
                <a16:creationId xmlns:a16="http://schemas.microsoft.com/office/drawing/2014/main" id="{78B70346-6B2C-44E2-8878-5FA01918C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2536" y="1254915"/>
            <a:ext cx="4191007" cy="4191007"/>
          </a:xfrm>
          <a:prstGeom prst="rect">
            <a:avLst/>
          </a:prstGeom>
        </p:spPr>
      </p:pic>
      <p:sp>
        <p:nvSpPr>
          <p:cNvPr id="13" name="Title 1">
            <a:extLst>
              <a:ext uri="{FF2B5EF4-FFF2-40B4-BE49-F238E27FC236}">
                <a16:creationId xmlns:a16="http://schemas.microsoft.com/office/drawing/2014/main" id="{812FFA10-241C-4C86-ACB4-86D6642ACC8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6" name="Picture 5">
            <a:extLst>
              <a:ext uri="{FF2B5EF4-FFF2-40B4-BE49-F238E27FC236}">
                <a16:creationId xmlns:a16="http://schemas.microsoft.com/office/drawing/2014/main" id="{0951FC0C-4A8C-4820-A0E8-3961C645E1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505" y="3124200"/>
            <a:ext cx="2638095" cy="3647619"/>
          </a:xfrm>
          <a:prstGeom prst="rect">
            <a:avLst/>
          </a:prstGeom>
        </p:spPr>
      </p:pic>
    </p:spTree>
    <p:extLst>
      <p:ext uri="{BB962C8B-B14F-4D97-AF65-F5344CB8AC3E}">
        <p14:creationId xmlns:p14="http://schemas.microsoft.com/office/powerpoint/2010/main" val="161866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586001C-6424-4CD3-A07F-F3BF332013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solidFill>
                <a:srgbClr val="FFFFFF"/>
              </a:solidFill>
              <a:cs typeface="Arial" panose="020B0604020202020204" pitchFamily="34" charset="0"/>
            </a:endParaRPr>
          </a:p>
        </p:txBody>
      </p:sp>
      <p:pic>
        <p:nvPicPr>
          <p:cNvPr id="20482" name="Picture 8" descr="IRIS_TMlogo.png">
            <a:extLst>
              <a:ext uri="{FF2B5EF4-FFF2-40B4-BE49-F238E27FC236}">
                <a16:creationId xmlns:a16="http://schemas.microsoft.com/office/drawing/2014/main" id="{C9D59510-CD9E-4538-A3A7-0A4B826742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9">
            <a:extLst>
              <a:ext uri="{FF2B5EF4-FFF2-40B4-BE49-F238E27FC236}">
                <a16:creationId xmlns:a16="http://schemas.microsoft.com/office/drawing/2014/main" id="{5CD7E7B4-5FCB-4F5C-8154-6F9B27EE54ED}"/>
              </a:ext>
            </a:extLst>
          </p:cNvPr>
          <p:cNvSpPr txBox="1">
            <a:spLocks noChangeArrowheads="1"/>
          </p:cNvSpPr>
          <p:nvPr/>
        </p:nvSpPr>
        <p:spPr bwMode="auto">
          <a:xfrm>
            <a:off x="271463" y="1100138"/>
            <a:ext cx="3854450" cy="3145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363"/>
              </a:lnSpc>
              <a:spcBef>
                <a:spcPct val="0"/>
              </a:spcBef>
              <a:buFontTx/>
              <a:buNone/>
            </a:pPr>
            <a:r>
              <a:rPr lang="en-US" altLang="en-US" sz="1800" dirty="0">
                <a:latin typeface="Arial" panose="020B0604020202020204" pitchFamily="34" charset="0"/>
                <a:ea typeface="ＭＳ Ｐゴシック" panose="020B0600070205080204" pitchFamily="34" charset="-128"/>
              </a:rPr>
              <a:t>Epicenters are shown on a map of regional historic seismicity on the right</a:t>
            </a:r>
            <a:r>
              <a:rPr lang="en-US" altLang="en-US" sz="1800" dirty="0">
                <a:latin typeface="Arial" panose="020B0604020202020204" pitchFamily="34" charset="0"/>
              </a:rPr>
              <a:t>, a 3D view is shown below. </a:t>
            </a:r>
            <a:r>
              <a:rPr lang="en-US" altLang="en-US" sz="1800" dirty="0">
                <a:latin typeface="Arial" panose="020B0604020202020204" pitchFamily="34" charset="0"/>
                <a:ea typeface="ＭＳ Ｐゴシック" panose="020B0600070205080204" pitchFamily="34" charset="-128"/>
              </a:rPr>
              <a:t>Earthquakes are </a:t>
            </a:r>
            <a:r>
              <a:rPr lang="en-US" altLang="en-US" sz="1800" dirty="0">
                <a:latin typeface="Arial" panose="020B0604020202020204" pitchFamily="34" charset="0"/>
              </a:rPr>
              <a:t>shallow near west side of the map area.  As the Nazca Plate subducts to the east beneath the South American Plate, earthquakes within the Nazca Plate increase in depth from west to east. </a:t>
            </a:r>
          </a:p>
          <a:p>
            <a:pPr eaLnBrk="1" hangingPunct="1">
              <a:lnSpc>
                <a:spcPts val="2363"/>
              </a:lnSpc>
              <a:spcBef>
                <a:spcPct val="0"/>
              </a:spcBef>
              <a:buFontTx/>
              <a:buNone/>
            </a:pPr>
            <a:endParaRPr lang="en-US" altLang="en-US" sz="1800" dirty="0">
              <a:latin typeface="Arial" panose="020B0604020202020204" pitchFamily="34" charset="0"/>
              <a:ea typeface="ＭＳ Ｐゴシック" panose="020B0600070205080204" pitchFamily="34" charset="-128"/>
            </a:endParaRPr>
          </a:p>
        </p:txBody>
      </p:sp>
      <p:cxnSp>
        <p:nvCxnSpPr>
          <p:cNvPr id="27" name="Straight Arrow Connector 26">
            <a:extLst>
              <a:ext uri="{FF2B5EF4-FFF2-40B4-BE49-F238E27FC236}">
                <a16:creationId xmlns:a16="http://schemas.microsoft.com/office/drawing/2014/main" id="{99DA287A-91B8-4C1E-A3D3-88E13EAD44CE}"/>
              </a:ext>
            </a:extLst>
          </p:cNvPr>
          <p:cNvCxnSpPr>
            <a:cxnSpLocks noChangeShapeType="1"/>
          </p:cNvCxnSpPr>
          <p:nvPr/>
        </p:nvCxnSpPr>
        <p:spPr bwMode="auto">
          <a:xfrm flipV="1">
            <a:off x="5738813" y="5562600"/>
            <a:ext cx="1066800" cy="3048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20485" name="Picture 7" descr="MagLegend.tiff">
            <a:extLst>
              <a:ext uri="{FF2B5EF4-FFF2-40B4-BE49-F238E27FC236}">
                <a16:creationId xmlns:a16="http://schemas.microsoft.com/office/drawing/2014/main" id="{CE3ACDAA-246D-40A5-AF1D-93046D1938D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39988" y="6230937"/>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Box 13">
            <a:extLst>
              <a:ext uri="{FF2B5EF4-FFF2-40B4-BE49-F238E27FC236}">
                <a16:creationId xmlns:a16="http://schemas.microsoft.com/office/drawing/2014/main" id="{93CA536E-37A0-4DC2-8980-A5475C8C85BB}"/>
              </a:ext>
            </a:extLst>
          </p:cNvPr>
          <p:cNvSpPr txBox="1">
            <a:spLocks noChangeArrowheads="1"/>
          </p:cNvSpPr>
          <p:nvPr/>
        </p:nvSpPr>
        <p:spPr bwMode="auto">
          <a:xfrm>
            <a:off x="4138613" y="5715000"/>
            <a:ext cx="1582737" cy="646113"/>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b="1">
                <a:solidFill>
                  <a:schemeClr val="bg1"/>
                </a:solidFill>
                <a:latin typeface="Arial" panose="020B0604020202020204" pitchFamily="34" charset="0"/>
                <a:ea typeface="ＭＳ Ｐゴシック" panose="020B0600070205080204" pitchFamily="34" charset="-128"/>
              </a:rPr>
              <a:t>M7.8</a:t>
            </a:r>
          </a:p>
          <a:p>
            <a:pPr>
              <a:spcBef>
                <a:spcPct val="0"/>
              </a:spcBef>
              <a:buFontTx/>
              <a:buNone/>
            </a:pPr>
            <a:r>
              <a:rPr lang="en-US" altLang="en-US" sz="1800" b="1">
                <a:solidFill>
                  <a:schemeClr val="bg1"/>
                </a:solidFill>
                <a:latin typeface="Arial" panose="020B0604020202020204" pitchFamily="34" charset="0"/>
                <a:ea typeface="ＭＳ Ｐゴシック" panose="020B0600070205080204" pitchFamily="34" charset="-128"/>
              </a:rPr>
              <a:t>May 30, 2015</a:t>
            </a:r>
          </a:p>
        </p:txBody>
      </p:sp>
      <p:sp>
        <p:nvSpPr>
          <p:cNvPr id="20487" name="TextBox 15">
            <a:extLst>
              <a:ext uri="{FF2B5EF4-FFF2-40B4-BE49-F238E27FC236}">
                <a16:creationId xmlns:a16="http://schemas.microsoft.com/office/drawing/2014/main" id="{E3B8A825-7E2C-43AB-811E-2D2B13DDCA25}"/>
              </a:ext>
            </a:extLst>
          </p:cNvPr>
          <p:cNvSpPr txBox="1">
            <a:spLocks noChangeArrowheads="1"/>
          </p:cNvSpPr>
          <p:nvPr/>
        </p:nvSpPr>
        <p:spPr bwMode="auto">
          <a:xfrm>
            <a:off x="5029200" y="6477000"/>
            <a:ext cx="3962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ea typeface="ＭＳ Ｐゴシック" panose="020B0600070205080204" pitchFamily="34" charset="-128"/>
              </a:rPr>
              <a:t>Map generated using IRIS Earthquake Browser</a:t>
            </a:r>
          </a:p>
        </p:txBody>
      </p:sp>
      <p:grpSp>
        <p:nvGrpSpPr>
          <p:cNvPr id="20488" name="Group 6">
            <a:extLst>
              <a:ext uri="{FF2B5EF4-FFF2-40B4-BE49-F238E27FC236}">
                <a16:creationId xmlns:a16="http://schemas.microsoft.com/office/drawing/2014/main" id="{DCDACA6B-0568-4BBC-AA32-610468171608}"/>
              </a:ext>
            </a:extLst>
          </p:cNvPr>
          <p:cNvGrpSpPr>
            <a:grpSpLocks/>
          </p:cNvGrpSpPr>
          <p:nvPr/>
        </p:nvGrpSpPr>
        <p:grpSpPr bwMode="auto">
          <a:xfrm>
            <a:off x="381000" y="4079875"/>
            <a:ext cx="3286125" cy="2092325"/>
            <a:chOff x="443946" y="4327407"/>
            <a:chExt cx="3285467" cy="2091649"/>
          </a:xfrm>
        </p:grpSpPr>
        <p:pic>
          <p:nvPicPr>
            <p:cNvPr id="20497" name="Picture 4">
              <a:extLst>
                <a:ext uri="{FF2B5EF4-FFF2-40B4-BE49-F238E27FC236}">
                  <a16:creationId xmlns:a16="http://schemas.microsoft.com/office/drawing/2014/main" id="{C0A69C6F-B29F-4633-B7C8-78DB0E0016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3946" y="4327407"/>
              <a:ext cx="3285467" cy="209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8" name="TextBox 4">
              <a:extLst>
                <a:ext uri="{FF2B5EF4-FFF2-40B4-BE49-F238E27FC236}">
                  <a16:creationId xmlns:a16="http://schemas.microsoft.com/office/drawing/2014/main" id="{53888A84-9B1B-4282-8AEE-EC51957BDC06}"/>
                </a:ext>
              </a:extLst>
            </p:cNvPr>
            <p:cNvSpPr txBox="1">
              <a:spLocks noChangeArrowheads="1"/>
            </p:cNvSpPr>
            <p:nvPr/>
          </p:nvSpPr>
          <p:spPr bwMode="auto">
            <a:xfrm>
              <a:off x="1219200" y="5607095"/>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chemeClr val="bg1"/>
                  </a:solidFill>
                  <a:latin typeface="Arial" panose="020B0604020202020204" pitchFamily="34" charset="0"/>
                </a:rPr>
                <a:t>Earthquake</a:t>
              </a:r>
            </a:p>
          </p:txBody>
        </p:sp>
        <p:cxnSp>
          <p:nvCxnSpPr>
            <p:cNvPr id="21" name="Straight Arrow Connector 20">
              <a:extLst>
                <a:ext uri="{FF2B5EF4-FFF2-40B4-BE49-F238E27FC236}">
                  <a16:creationId xmlns:a16="http://schemas.microsoft.com/office/drawing/2014/main" id="{86BA19AA-8461-42AF-9823-445FE95853F9}"/>
                </a:ext>
              </a:extLst>
            </p:cNvPr>
            <p:cNvCxnSpPr/>
            <p:nvPr/>
          </p:nvCxnSpPr>
          <p:spPr>
            <a:xfrm>
              <a:off x="2358088" y="5773153"/>
              <a:ext cx="380924" cy="152351"/>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489" name="Group 10">
            <a:extLst>
              <a:ext uri="{FF2B5EF4-FFF2-40B4-BE49-F238E27FC236}">
                <a16:creationId xmlns:a16="http://schemas.microsoft.com/office/drawing/2014/main" id="{6A6031C2-207C-4758-BA7C-46F1F1B3089E}"/>
              </a:ext>
            </a:extLst>
          </p:cNvPr>
          <p:cNvGrpSpPr>
            <a:grpSpLocks/>
          </p:cNvGrpSpPr>
          <p:nvPr/>
        </p:nvGrpSpPr>
        <p:grpSpPr bwMode="auto">
          <a:xfrm>
            <a:off x="4191000" y="1144588"/>
            <a:ext cx="4724400" cy="5240337"/>
            <a:chOff x="4191000" y="1145013"/>
            <a:chExt cx="4725059" cy="5239481"/>
          </a:xfrm>
        </p:grpSpPr>
        <p:pic>
          <p:nvPicPr>
            <p:cNvPr id="20492" name="Picture 2">
              <a:extLst>
                <a:ext uri="{FF2B5EF4-FFF2-40B4-BE49-F238E27FC236}">
                  <a16:creationId xmlns:a16="http://schemas.microsoft.com/office/drawing/2014/main" id="{4FF549BA-BD74-410D-AEB3-408F012878A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1145013"/>
              <a:ext cx="4725059" cy="523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TextBox 4">
              <a:extLst>
                <a:ext uri="{FF2B5EF4-FFF2-40B4-BE49-F238E27FC236}">
                  <a16:creationId xmlns:a16="http://schemas.microsoft.com/office/drawing/2014/main" id="{457AA182-485C-46DF-AF6F-EB4852801880}"/>
                </a:ext>
              </a:extLst>
            </p:cNvPr>
            <p:cNvSpPr txBox="1">
              <a:spLocks noChangeArrowheads="1"/>
            </p:cNvSpPr>
            <p:nvPr/>
          </p:nvSpPr>
          <p:spPr bwMode="auto">
            <a:xfrm>
              <a:off x="7159626" y="1854464"/>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latin typeface="Arial" panose="020B0604020202020204" pitchFamily="34" charset="0"/>
                </a:rPr>
                <a:t>Earthquake</a:t>
              </a:r>
            </a:p>
          </p:txBody>
        </p:sp>
        <p:cxnSp>
          <p:nvCxnSpPr>
            <p:cNvPr id="23" name="Straight Arrow Connector 22">
              <a:extLst>
                <a:ext uri="{FF2B5EF4-FFF2-40B4-BE49-F238E27FC236}">
                  <a16:creationId xmlns:a16="http://schemas.microsoft.com/office/drawing/2014/main" id="{9BE8DDCC-9F04-4CCE-AC39-FD1AA3608814}"/>
                </a:ext>
              </a:extLst>
            </p:cNvPr>
            <p:cNvCxnSpPr/>
            <p:nvPr/>
          </p:nvCxnSpPr>
          <p:spPr>
            <a:xfrm flipH="1">
              <a:off x="7172741" y="2144975"/>
              <a:ext cx="85737" cy="52220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29106A2-93CA-4326-BBC4-178DBD81815C}"/>
                </a:ext>
              </a:extLst>
            </p:cNvPr>
            <p:cNvCxnSpPr/>
            <p:nvPr/>
          </p:nvCxnSpPr>
          <p:spPr>
            <a:xfrm flipV="1">
              <a:off x="5097589" y="2487819"/>
              <a:ext cx="2438740" cy="20586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496" name="TextBox 4">
              <a:extLst>
                <a:ext uri="{FF2B5EF4-FFF2-40B4-BE49-F238E27FC236}">
                  <a16:creationId xmlns:a16="http://schemas.microsoft.com/office/drawing/2014/main" id="{C41E105B-7F9D-4007-A37F-DBACCD4CD648}"/>
                </a:ext>
              </a:extLst>
            </p:cNvPr>
            <p:cNvSpPr txBox="1">
              <a:spLocks noChangeArrowheads="1"/>
            </p:cNvSpPr>
            <p:nvPr/>
          </p:nvSpPr>
          <p:spPr bwMode="auto">
            <a:xfrm>
              <a:off x="4563984" y="4556563"/>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latin typeface="Arial" panose="020B0604020202020204" pitchFamily="34" charset="0"/>
                </a:rPr>
                <a:t>Cross Section</a:t>
              </a:r>
            </a:p>
          </p:txBody>
        </p:sp>
      </p:grpSp>
      <p:pic>
        <p:nvPicPr>
          <p:cNvPr id="20490" name="Picture 8" descr="DepthLegend.tiff">
            <a:extLst>
              <a:ext uri="{FF2B5EF4-FFF2-40B4-BE49-F238E27FC236}">
                <a16:creationId xmlns:a16="http://schemas.microsoft.com/office/drawing/2014/main" id="{615BBABA-0F6E-4B24-BCCE-B0CF8ED60DC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957638" y="3886200"/>
            <a:ext cx="5842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itle 1">
            <a:extLst>
              <a:ext uri="{FF2B5EF4-FFF2-40B4-BE49-F238E27FC236}">
                <a16:creationId xmlns:a16="http://schemas.microsoft.com/office/drawing/2014/main" id="{6994C63B-600D-4BA9-86BA-FC0B788E78C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2" name="TextBox 1">
            <a:extLst>
              <a:ext uri="{FF2B5EF4-FFF2-40B4-BE49-F238E27FC236}">
                <a16:creationId xmlns:a16="http://schemas.microsoft.com/office/drawing/2014/main" id="{C19DA8B9-93BF-4A74-A5C9-8ED6304BF858}"/>
              </a:ext>
            </a:extLst>
          </p:cNvPr>
          <p:cNvSpPr txBox="1"/>
          <p:nvPr/>
        </p:nvSpPr>
        <p:spPr>
          <a:xfrm>
            <a:off x="4046538" y="3105834"/>
            <a:ext cx="1295400" cy="646331"/>
          </a:xfrm>
          <a:prstGeom prst="rect">
            <a:avLst/>
          </a:prstGeom>
          <a:noFill/>
        </p:spPr>
        <p:txBody>
          <a:bodyPr wrap="square" rtlCol="0">
            <a:spAutoFit/>
          </a:bodyPr>
          <a:lstStyle/>
          <a:p>
            <a:pPr algn="ctr"/>
            <a:r>
              <a:rPr lang="en-US" b="1" dirty="0"/>
              <a:t>Nazca Plate</a:t>
            </a:r>
          </a:p>
        </p:txBody>
      </p:sp>
      <p:sp>
        <p:nvSpPr>
          <p:cNvPr id="25" name="TextBox 24">
            <a:extLst>
              <a:ext uri="{FF2B5EF4-FFF2-40B4-BE49-F238E27FC236}">
                <a16:creationId xmlns:a16="http://schemas.microsoft.com/office/drawing/2014/main" id="{DD3A59C1-D1E8-45B0-B4FD-2BC0EAAC1BD5}"/>
              </a:ext>
            </a:extLst>
          </p:cNvPr>
          <p:cNvSpPr txBox="1"/>
          <p:nvPr/>
        </p:nvSpPr>
        <p:spPr>
          <a:xfrm>
            <a:off x="6888162" y="1182889"/>
            <a:ext cx="2027237" cy="646331"/>
          </a:xfrm>
          <a:prstGeom prst="rect">
            <a:avLst/>
          </a:prstGeom>
          <a:noFill/>
        </p:spPr>
        <p:txBody>
          <a:bodyPr wrap="square" rtlCol="0">
            <a:spAutoFit/>
          </a:bodyPr>
          <a:lstStyle/>
          <a:p>
            <a:pPr algn="ctr"/>
            <a:r>
              <a:rPr lang="en-US" b="1" dirty="0"/>
              <a:t>South American Plate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6584D34-40E6-414E-8C51-0FEF0BDCE897}"/>
              </a:ext>
            </a:extLst>
          </p:cNvPr>
          <p:cNvPicPr>
            <a:picLocks noChangeAspect="1"/>
          </p:cNvPicPr>
          <p:nvPr/>
        </p:nvPicPr>
        <p:blipFill rotWithShape="1">
          <a:blip r:embed="rId3">
            <a:extLst>
              <a:ext uri="{28A0092B-C50C-407E-A947-70E740481C1C}">
                <a14:useLocalDpi xmlns:a14="http://schemas.microsoft.com/office/drawing/2010/main" val="0"/>
              </a:ext>
            </a:extLst>
          </a:blip>
          <a:srcRect l="20000" t="5008" r="15654" b="5773"/>
          <a:stretch/>
        </p:blipFill>
        <p:spPr>
          <a:xfrm>
            <a:off x="3124200" y="994998"/>
            <a:ext cx="5883828" cy="4848447"/>
          </a:xfrm>
          <a:prstGeom prst="rect">
            <a:avLst/>
          </a:prstGeom>
        </p:spPr>
      </p:pic>
      <p:sp>
        <p:nvSpPr>
          <p:cNvPr id="4" name="Rectangle 3">
            <a:extLst>
              <a:ext uri="{FF2B5EF4-FFF2-40B4-BE49-F238E27FC236}">
                <a16:creationId xmlns:a16="http://schemas.microsoft.com/office/drawing/2014/main" id="{702B695E-59F2-FF47-BEA4-2A4F4E1546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sp>
        <p:nvSpPr>
          <p:cNvPr id="18434" name="TextBox 9">
            <a:extLst>
              <a:ext uri="{FF2B5EF4-FFF2-40B4-BE49-F238E27FC236}">
                <a16:creationId xmlns:a16="http://schemas.microsoft.com/office/drawing/2014/main" id="{986AEBA8-D873-2B40-B05C-E5B6C79B3519}"/>
              </a:ext>
            </a:extLst>
          </p:cNvPr>
          <p:cNvSpPr txBox="1">
            <a:spLocks noChangeArrowheads="1"/>
          </p:cNvSpPr>
          <p:nvPr/>
        </p:nvSpPr>
        <p:spPr bwMode="auto">
          <a:xfrm>
            <a:off x="228600" y="1055906"/>
            <a:ext cx="2867025"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This illustration shows the rate and direction of motion of the Nazca Plate with respect to the South American Plate.  Locations of active Andean volcanoes are shown by the orange triangles.  </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n-US" altLang="en-US" sz="1600" dirty="0">
                <a:latin typeface="Arial" panose="020B0604020202020204" pitchFamily="34" charset="0"/>
                <a:cs typeface="Arial" panose="020B0604020202020204" pitchFamily="34" charset="0"/>
              </a:rPr>
              <a:t>The epicenter of the August 24 earthquake is shown by the red star.  At the location of this  earthquake, the Nazca Plate subducts beneath the South America Plate at a velocity of about 58 mm/yr.</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n-US" altLang="en-US" sz="1600" dirty="0">
                <a:latin typeface="Arial" panose="020B0604020202020204" pitchFamily="34" charset="0"/>
                <a:cs typeface="Arial" panose="020B0604020202020204" pitchFamily="34" charset="0"/>
              </a:rPr>
              <a:t>In most of Peru and on the Chile/Argentina border at</a:t>
            </a:r>
          </a:p>
        </p:txBody>
      </p:sp>
      <p:pic>
        <p:nvPicPr>
          <p:cNvPr id="18435" name="Picture 18" descr="IRIS_TMlogo.png">
            <a:extLst>
              <a:ext uri="{FF2B5EF4-FFF2-40B4-BE49-F238E27FC236}">
                <a16:creationId xmlns:a16="http://schemas.microsoft.com/office/drawing/2014/main" id="{4AC5EBE8-D064-9844-8DC0-750D8F6C33E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5-Point Star 2">
            <a:extLst>
              <a:ext uri="{FF2B5EF4-FFF2-40B4-BE49-F238E27FC236}">
                <a16:creationId xmlns:a16="http://schemas.microsoft.com/office/drawing/2014/main" id="{62BC2972-F4F8-724D-A868-C68C441C69D4}"/>
              </a:ext>
            </a:extLst>
          </p:cNvPr>
          <p:cNvSpPr/>
          <p:nvPr/>
        </p:nvSpPr>
        <p:spPr bwMode="auto">
          <a:xfrm>
            <a:off x="6252683" y="2460625"/>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16" name="Picture 15">
            <a:extLst>
              <a:ext uri="{FF2B5EF4-FFF2-40B4-BE49-F238E27FC236}">
                <a16:creationId xmlns:a16="http://schemas.microsoft.com/office/drawing/2014/main" id="{36EFA025-8784-2148-9FC0-08240B688745}"/>
              </a:ext>
            </a:extLst>
          </p:cNvPr>
          <p:cNvPicPr>
            <a:picLocks noChangeAspect="1"/>
          </p:cNvPicPr>
          <p:nvPr/>
        </p:nvPicPr>
        <p:blipFill rotWithShape="1">
          <a:blip r:embed="rId3">
            <a:extLst>
              <a:ext uri="{28A0092B-C50C-407E-A947-70E740481C1C}">
                <a14:useLocalDpi xmlns:a14="http://schemas.microsoft.com/office/drawing/2010/main" val="0"/>
              </a:ext>
            </a:extLst>
          </a:blip>
          <a:srcRect l="72505" t="66815" r="4006" b="7162"/>
          <a:stretch/>
        </p:blipFill>
        <p:spPr>
          <a:xfrm>
            <a:off x="6712085" y="4331762"/>
            <a:ext cx="2295943" cy="1511684"/>
          </a:xfrm>
          <a:prstGeom prst="rect">
            <a:avLst/>
          </a:prstGeom>
        </p:spPr>
      </p:pic>
      <p:sp>
        <p:nvSpPr>
          <p:cNvPr id="18444" name="TextBox 12">
            <a:extLst>
              <a:ext uri="{FF2B5EF4-FFF2-40B4-BE49-F238E27FC236}">
                <a16:creationId xmlns:a16="http://schemas.microsoft.com/office/drawing/2014/main" id="{AE4AD54F-CEDA-CC4E-9A37-E19DD31101AB}"/>
              </a:ext>
            </a:extLst>
          </p:cNvPr>
          <p:cNvSpPr txBox="1">
            <a:spLocks noChangeArrowheads="1"/>
          </p:cNvSpPr>
          <p:nvPr/>
        </p:nvSpPr>
        <p:spPr bwMode="auto">
          <a:xfrm>
            <a:off x="6629400" y="2885601"/>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17" name="TextBox 12">
            <a:extLst>
              <a:ext uri="{FF2B5EF4-FFF2-40B4-BE49-F238E27FC236}">
                <a16:creationId xmlns:a16="http://schemas.microsoft.com/office/drawing/2014/main" id="{784BCB79-F404-6746-9662-F989667906AC}"/>
              </a:ext>
            </a:extLst>
          </p:cNvPr>
          <p:cNvSpPr txBox="1">
            <a:spLocks noChangeArrowheads="1"/>
          </p:cNvSpPr>
          <p:nvPr/>
        </p:nvSpPr>
        <p:spPr bwMode="auto">
          <a:xfrm>
            <a:off x="4038600" y="3080667"/>
            <a:ext cx="1389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Nazca Plate</a:t>
            </a:r>
          </a:p>
        </p:txBody>
      </p:sp>
      <p:sp>
        <p:nvSpPr>
          <p:cNvPr id="2" name="TextBox 1">
            <a:extLst>
              <a:ext uri="{FF2B5EF4-FFF2-40B4-BE49-F238E27FC236}">
                <a16:creationId xmlns:a16="http://schemas.microsoft.com/office/drawing/2014/main" id="{4A458601-6982-814C-ACF3-3FEF2EA8CBD9}"/>
              </a:ext>
            </a:extLst>
          </p:cNvPr>
          <p:cNvSpPr txBox="1"/>
          <p:nvPr/>
        </p:nvSpPr>
        <p:spPr>
          <a:xfrm>
            <a:off x="6415417" y="2280586"/>
            <a:ext cx="1814920" cy="523220"/>
          </a:xfrm>
          <a:prstGeom prst="rect">
            <a:avLst/>
          </a:prstGeom>
          <a:noFill/>
        </p:spPr>
        <p:txBody>
          <a:bodyPr wrap="none" rtlCol="0">
            <a:spAutoFit/>
          </a:bodyPr>
          <a:lstStyle/>
          <a:p>
            <a:r>
              <a:rPr lang="en-US"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August 24, 2018</a:t>
            </a:r>
          </a:p>
          <a:p>
            <a:r>
              <a:rPr lang="en-US"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M 7.1  610 km depth</a:t>
            </a:r>
            <a:endParaRPr lang="en-US" sz="1400" dirty="0">
              <a:solidFill>
                <a:schemeClr val="bg1"/>
              </a:solidFill>
            </a:endParaRPr>
          </a:p>
        </p:txBody>
      </p:sp>
      <p:sp>
        <p:nvSpPr>
          <p:cNvPr id="5" name="TextBox 4">
            <a:extLst>
              <a:ext uri="{FF2B5EF4-FFF2-40B4-BE49-F238E27FC236}">
                <a16:creationId xmlns:a16="http://schemas.microsoft.com/office/drawing/2014/main" id="{E5AC3CBA-5342-F54A-BA73-61DB6E83EE78}"/>
              </a:ext>
            </a:extLst>
          </p:cNvPr>
          <p:cNvSpPr txBox="1"/>
          <p:nvPr/>
        </p:nvSpPr>
        <p:spPr>
          <a:xfrm>
            <a:off x="6267923" y="1629822"/>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7" name="Straight Arrow Connector 6">
            <a:extLst>
              <a:ext uri="{FF2B5EF4-FFF2-40B4-BE49-F238E27FC236}">
                <a16:creationId xmlns:a16="http://schemas.microsoft.com/office/drawing/2014/main" id="{14818614-6B31-7040-BFCA-43992D9144FB}"/>
              </a:ext>
            </a:extLst>
          </p:cNvPr>
          <p:cNvCxnSpPr>
            <a:cxnSpLocks/>
          </p:cNvCxnSpPr>
          <p:nvPr/>
        </p:nvCxnSpPr>
        <p:spPr>
          <a:xfrm flipH="1">
            <a:off x="6004561" y="1788153"/>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A34D88C-0A6D-E64C-9C42-34308F284332}"/>
              </a:ext>
            </a:extLst>
          </p:cNvPr>
          <p:cNvSpPr txBox="1"/>
          <p:nvPr/>
        </p:nvSpPr>
        <p:spPr>
          <a:xfrm>
            <a:off x="6579148" y="3875458"/>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9" name="Straight Arrow Connector 18">
            <a:extLst>
              <a:ext uri="{FF2B5EF4-FFF2-40B4-BE49-F238E27FC236}">
                <a16:creationId xmlns:a16="http://schemas.microsoft.com/office/drawing/2014/main" id="{776532CF-0236-0C44-A2D6-DD773C669030}"/>
              </a:ext>
            </a:extLst>
          </p:cNvPr>
          <p:cNvCxnSpPr>
            <a:cxnSpLocks/>
          </p:cNvCxnSpPr>
          <p:nvPr/>
        </p:nvCxnSpPr>
        <p:spPr>
          <a:xfrm flipH="1" flipV="1">
            <a:off x="6677266" y="3652149"/>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5FFA90-6161-5540-91FC-9FD499651DC9}"/>
              </a:ext>
            </a:extLst>
          </p:cNvPr>
          <p:cNvCxnSpPr>
            <a:cxnSpLocks/>
          </p:cNvCxnSpPr>
          <p:nvPr/>
        </p:nvCxnSpPr>
        <p:spPr>
          <a:xfrm flipH="1">
            <a:off x="6492587" y="4139889"/>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9">
            <a:extLst>
              <a:ext uri="{FF2B5EF4-FFF2-40B4-BE49-F238E27FC236}">
                <a16:creationId xmlns:a16="http://schemas.microsoft.com/office/drawing/2014/main" id="{D22FB0DC-7D42-F44F-A6AE-E98EAF893007}"/>
              </a:ext>
            </a:extLst>
          </p:cNvPr>
          <p:cNvSpPr txBox="1">
            <a:spLocks noChangeArrowheads="1"/>
          </p:cNvSpPr>
          <p:nvPr/>
        </p:nvSpPr>
        <p:spPr bwMode="auto">
          <a:xfrm>
            <a:off x="228600" y="5943600"/>
            <a:ext cx="8763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cs typeface="Arial" panose="020B0604020202020204" pitchFamily="34" charset="0"/>
              </a:rPr>
              <a:t>about 30°S, there are no active volcanoes.  These are areas of “flat slab” subduction that is explained in the following slide.  The August 24 earthquake is within the northern region of “flat slab” subduction. </a:t>
            </a:r>
          </a:p>
        </p:txBody>
      </p:sp>
      <p:sp>
        <p:nvSpPr>
          <p:cNvPr id="20" name="Title 1">
            <a:extLst>
              <a:ext uri="{FF2B5EF4-FFF2-40B4-BE49-F238E27FC236}">
                <a16:creationId xmlns:a16="http://schemas.microsoft.com/office/drawing/2014/main" id="{19369F8A-AD36-4B06-BE1F-4DA3ECB8ACD7}"/>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658624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CD6B3B-0812-3141-BEA4-FBE225F06D6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8CABF516-4EF9-9747-8286-CECB6CA24BA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1">
            <a:extLst>
              <a:ext uri="{FF2B5EF4-FFF2-40B4-BE49-F238E27FC236}">
                <a16:creationId xmlns:a16="http://schemas.microsoft.com/office/drawing/2014/main" id="{0990AE75-F548-4644-ADA4-8A4777C14C9D}"/>
              </a:ext>
            </a:extLst>
          </p:cNvPr>
          <p:cNvSpPr txBox="1">
            <a:spLocks noChangeArrowheads="1"/>
          </p:cNvSpPr>
          <p:nvPr/>
        </p:nvSpPr>
        <p:spPr bwMode="auto">
          <a:xfrm>
            <a:off x="261938" y="1025525"/>
            <a:ext cx="431006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In most of Peru, earthquakes reveal what is called “flat-slab” subduction. In these segments, the oceanic plate dives to 100 km depth then slides along the bottom of the South American Plate for several hundred kilometers before resuming its descent into Earth’s mantle.  The focus of the August 24 earthquake deep within the subducting Nazca Plate is shown by the red star.</a:t>
            </a:r>
          </a:p>
        </p:txBody>
      </p:sp>
      <p:sp>
        <p:nvSpPr>
          <p:cNvPr id="14340" name="TextBox 6">
            <a:extLst>
              <a:ext uri="{FF2B5EF4-FFF2-40B4-BE49-F238E27FC236}">
                <a16:creationId xmlns:a16="http://schemas.microsoft.com/office/drawing/2014/main" id="{4B6CBBEF-7506-A748-A125-8ECE204265F0}"/>
              </a:ext>
            </a:extLst>
          </p:cNvPr>
          <p:cNvSpPr txBox="1">
            <a:spLocks noChangeArrowheads="1"/>
          </p:cNvSpPr>
          <p:nvPr/>
        </p:nvSpPr>
        <p:spPr bwMode="auto">
          <a:xfrm>
            <a:off x="7021513" y="2890838"/>
            <a:ext cx="18732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ea typeface="ＭＳ Ｐゴシック" panose="020B0600070205080204" pitchFamily="34" charset="-128"/>
              </a:rPr>
              <a:t>White box indicates area of cross section.</a:t>
            </a:r>
          </a:p>
        </p:txBody>
      </p:sp>
      <p:pic>
        <p:nvPicPr>
          <p:cNvPr id="14341" name="Picture 9" descr="IEBDepthLegend.tiff">
            <a:extLst>
              <a:ext uri="{FF2B5EF4-FFF2-40B4-BE49-F238E27FC236}">
                <a16:creationId xmlns:a16="http://schemas.microsoft.com/office/drawing/2014/main" id="{75E711B1-B8D7-1540-BCCC-79C19E7EF78E}"/>
              </a:ext>
            </a:extLst>
          </p:cNvPr>
          <p:cNvPicPr>
            <a:picLocks noChangeAspect="1"/>
          </p:cNvPicPr>
          <p:nvPr/>
        </p:nvPicPr>
        <p:blipFill>
          <a:blip r:embed="rId4">
            <a:extLst>
              <a:ext uri="{28A0092B-C50C-407E-A947-70E740481C1C}">
                <a14:useLocalDpi xmlns:a14="http://schemas.microsoft.com/office/drawing/2010/main" val="0"/>
              </a:ext>
            </a:extLst>
          </a:blip>
          <a:srcRect l="5733" t="996" r="6801" b="595"/>
          <a:stretch>
            <a:fillRect/>
          </a:stretch>
        </p:blipFill>
        <p:spPr bwMode="auto">
          <a:xfrm>
            <a:off x="261938" y="4100513"/>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342" name="Picture 1">
            <a:extLst>
              <a:ext uri="{FF2B5EF4-FFF2-40B4-BE49-F238E27FC236}">
                <a16:creationId xmlns:a16="http://schemas.microsoft.com/office/drawing/2014/main" id="{0276E39B-AE8E-0D4B-A24F-7B018CF4F23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29175" y="931863"/>
            <a:ext cx="4065588"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4">
            <a:extLst>
              <a:ext uri="{FF2B5EF4-FFF2-40B4-BE49-F238E27FC236}">
                <a16:creationId xmlns:a16="http://schemas.microsoft.com/office/drawing/2014/main" id="{38F47A2D-F076-A741-B5AA-69CA433A9A15}"/>
              </a:ext>
            </a:extLst>
          </p:cNvPr>
          <p:cNvSpPr txBox="1">
            <a:spLocks noChangeArrowheads="1"/>
          </p:cNvSpPr>
          <p:nvPr/>
        </p:nvSpPr>
        <p:spPr bwMode="auto">
          <a:xfrm>
            <a:off x="6324600" y="4808538"/>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chemeClr val="bg1"/>
                </a:solidFill>
                <a:latin typeface="Arial" panose="020B0604020202020204" pitchFamily="34" charset="0"/>
              </a:rPr>
              <a:t>Earthquake</a:t>
            </a:r>
          </a:p>
        </p:txBody>
      </p:sp>
      <p:cxnSp>
        <p:nvCxnSpPr>
          <p:cNvPr id="7" name="Straight Arrow Connector 6">
            <a:extLst>
              <a:ext uri="{FF2B5EF4-FFF2-40B4-BE49-F238E27FC236}">
                <a16:creationId xmlns:a16="http://schemas.microsoft.com/office/drawing/2014/main" id="{DC30B3A3-472C-D84B-9AB2-880FB15BD77C}"/>
              </a:ext>
            </a:extLst>
          </p:cNvPr>
          <p:cNvCxnSpPr/>
          <p:nvPr/>
        </p:nvCxnSpPr>
        <p:spPr>
          <a:xfrm>
            <a:off x="7367588" y="4964113"/>
            <a:ext cx="381000" cy="15240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346" name="TextBox 6">
            <a:extLst>
              <a:ext uri="{FF2B5EF4-FFF2-40B4-BE49-F238E27FC236}">
                <a16:creationId xmlns:a16="http://schemas.microsoft.com/office/drawing/2014/main" id="{7B75890A-8840-EE4F-9B30-596BC6ED7257}"/>
              </a:ext>
            </a:extLst>
          </p:cNvPr>
          <p:cNvSpPr txBox="1">
            <a:spLocks noChangeArrowheads="1"/>
          </p:cNvSpPr>
          <p:nvPr/>
        </p:nvSpPr>
        <p:spPr bwMode="auto">
          <a:xfrm>
            <a:off x="4787900" y="3505200"/>
            <a:ext cx="40909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b="1" dirty="0">
                <a:latin typeface="Arial" panose="020B0604020202020204" pitchFamily="34" charset="0"/>
                <a:ea typeface="ＭＳ Ｐゴシック" panose="020B0600070205080204" pitchFamily="34" charset="-128"/>
              </a:rPr>
              <a:t>Above</a:t>
            </a:r>
            <a:r>
              <a:rPr lang="en-US" altLang="en-US" sz="1200" dirty="0">
                <a:latin typeface="Arial" panose="020B0604020202020204" pitchFamily="34" charset="0"/>
                <a:ea typeface="ＭＳ Ｐゴシック" panose="020B0600070205080204" pitchFamily="34" charset="-128"/>
              </a:rPr>
              <a:t>: 3-D view from the IRIS Earthquake Browser (IEB) with rough sketch of interpreted plate outlines.</a:t>
            </a:r>
          </a:p>
          <a:p>
            <a:pPr eaLnBrk="1" hangingPunct="1">
              <a:spcBef>
                <a:spcPct val="0"/>
              </a:spcBef>
              <a:buFontTx/>
              <a:buNone/>
            </a:pPr>
            <a:r>
              <a:rPr lang="en-US" altLang="en-US" sz="1200" b="1" dirty="0">
                <a:latin typeface="Arial" panose="020B0604020202020204" pitchFamily="34" charset="0"/>
                <a:ea typeface="ＭＳ Ｐゴシック" panose="020B0600070205080204" pitchFamily="34" charset="-128"/>
              </a:rPr>
              <a:t>Below</a:t>
            </a:r>
            <a:r>
              <a:rPr lang="en-US" altLang="en-US" sz="1200" dirty="0">
                <a:latin typeface="Arial" panose="020B0604020202020204" pitchFamily="34" charset="0"/>
                <a:ea typeface="ＭＳ Ｐゴシック" panose="020B0600070205080204" pitchFamily="34" charset="-128"/>
              </a:rPr>
              <a:t>: Graphic representation of cross section of this region of the flat-slab subduction of the Nazca Plate  </a:t>
            </a:r>
          </a:p>
        </p:txBody>
      </p:sp>
      <p:sp>
        <p:nvSpPr>
          <p:cNvPr id="14347" name="TextBox 2">
            <a:extLst>
              <a:ext uri="{FF2B5EF4-FFF2-40B4-BE49-F238E27FC236}">
                <a16:creationId xmlns:a16="http://schemas.microsoft.com/office/drawing/2014/main" id="{CD2BEB6E-B72C-034A-B36E-E465599D69F5}"/>
              </a:ext>
            </a:extLst>
          </p:cNvPr>
          <p:cNvSpPr txBox="1">
            <a:spLocks noChangeArrowheads="1"/>
          </p:cNvSpPr>
          <p:nvPr/>
        </p:nvSpPr>
        <p:spPr bwMode="auto">
          <a:xfrm>
            <a:off x="5386388" y="2349500"/>
            <a:ext cx="1109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chemeClr val="bg1"/>
                </a:solidFill>
                <a:latin typeface="Arial" panose="020B0604020202020204" pitchFamily="34" charset="0"/>
              </a:rPr>
              <a:t>Flat slab</a:t>
            </a:r>
          </a:p>
        </p:txBody>
      </p:sp>
      <p:cxnSp>
        <p:nvCxnSpPr>
          <p:cNvPr id="6" name="Straight Arrow Connector 5">
            <a:extLst>
              <a:ext uri="{FF2B5EF4-FFF2-40B4-BE49-F238E27FC236}">
                <a16:creationId xmlns:a16="http://schemas.microsoft.com/office/drawing/2014/main" id="{A3927B45-FAB5-324D-85E8-EAF89DB0E7EE}"/>
              </a:ext>
            </a:extLst>
          </p:cNvPr>
          <p:cNvCxnSpPr/>
          <p:nvPr/>
        </p:nvCxnSpPr>
        <p:spPr>
          <a:xfrm flipV="1">
            <a:off x="6324600" y="1725613"/>
            <a:ext cx="530225" cy="638175"/>
          </a:xfrm>
          <a:prstGeom prst="straightConnector1">
            <a:avLst/>
          </a:prstGeom>
          <a:ln w="12700">
            <a:solidFill>
              <a:schemeClr val="bg2"/>
            </a:solidFill>
            <a:tailEnd type="triangle"/>
          </a:ln>
        </p:spPr>
        <p:style>
          <a:lnRef idx="1">
            <a:schemeClr val="accent1"/>
          </a:lnRef>
          <a:fillRef idx="0">
            <a:schemeClr val="accent1"/>
          </a:fillRef>
          <a:effectRef idx="0">
            <a:schemeClr val="accent1"/>
          </a:effectRef>
          <a:fontRef idx="minor">
            <a:schemeClr val="tx1"/>
          </a:fontRef>
        </p:style>
      </p:cxnSp>
      <p:pic>
        <p:nvPicPr>
          <p:cNvPr id="14349" name="Picture 2">
            <a:extLst>
              <a:ext uri="{FF2B5EF4-FFF2-40B4-BE49-F238E27FC236}">
                <a16:creationId xmlns:a16="http://schemas.microsoft.com/office/drawing/2014/main" id="{0F1A7572-809E-4246-B6A7-BF458C23D9A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114800"/>
            <a:ext cx="1597025"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TextBox 2">
            <a:extLst>
              <a:ext uri="{FF2B5EF4-FFF2-40B4-BE49-F238E27FC236}">
                <a16:creationId xmlns:a16="http://schemas.microsoft.com/office/drawing/2014/main" id="{9C5D51F2-0394-6942-A9A4-E64DF443D74D}"/>
              </a:ext>
            </a:extLst>
          </p:cNvPr>
          <p:cNvSpPr txBox="1">
            <a:spLocks noChangeArrowheads="1"/>
          </p:cNvSpPr>
          <p:nvPr/>
        </p:nvSpPr>
        <p:spPr bwMode="auto">
          <a:xfrm>
            <a:off x="5480050" y="5570538"/>
            <a:ext cx="1109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chemeClr val="bg1"/>
                </a:solidFill>
                <a:latin typeface="Arial" panose="020B0604020202020204" pitchFamily="34" charset="0"/>
              </a:rPr>
              <a:t>Flat slab</a:t>
            </a:r>
          </a:p>
        </p:txBody>
      </p:sp>
      <p:sp>
        <p:nvSpPr>
          <p:cNvPr id="8" name="Rectangle 7">
            <a:extLst>
              <a:ext uri="{FF2B5EF4-FFF2-40B4-BE49-F238E27FC236}">
                <a16:creationId xmlns:a16="http://schemas.microsoft.com/office/drawing/2014/main" id="{F65841F0-237C-B043-972C-03AC98EA3DB0}"/>
              </a:ext>
            </a:extLst>
          </p:cNvPr>
          <p:cNvSpPr/>
          <p:nvPr/>
        </p:nvSpPr>
        <p:spPr>
          <a:xfrm>
            <a:off x="904875" y="4699000"/>
            <a:ext cx="644525" cy="304800"/>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n-US" altLang="en-US">
              <a:solidFill>
                <a:srgbClr val="FFFFFF"/>
              </a:solidFill>
              <a:latin typeface="Calibri" panose="020F0502020204030204" pitchFamily="34" charset="0"/>
            </a:endParaRPr>
          </a:p>
        </p:txBody>
      </p:sp>
      <p:cxnSp>
        <p:nvCxnSpPr>
          <p:cNvPr id="10" name="Straight Connector 9">
            <a:extLst>
              <a:ext uri="{FF2B5EF4-FFF2-40B4-BE49-F238E27FC236}">
                <a16:creationId xmlns:a16="http://schemas.microsoft.com/office/drawing/2014/main" id="{E12CD51A-5F70-084C-BC77-D11D619163E8}"/>
              </a:ext>
            </a:extLst>
          </p:cNvPr>
          <p:cNvCxnSpPr/>
          <p:nvPr/>
        </p:nvCxnSpPr>
        <p:spPr>
          <a:xfrm flipV="1">
            <a:off x="1549400" y="4435475"/>
            <a:ext cx="3311525" cy="2778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1FF7040-A34D-3240-B1DC-D2AA7572B789}"/>
              </a:ext>
            </a:extLst>
          </p:cNvPr>
          <p:cNvCxnSpPr/>
          <p:nvPr/>
        </p:nvCxnSpPr>
        <p:spPr>
          <a:xfrm>
            <a:off x="1566863" y="5014913"/>
            <a:ext cx="3294062" cy="1598612"/>
          </a:xfrm>
          <a:prstGeom prst="line">
            <a:avLst/>
          </a:prstGeom>
        </p:spPr>
        <p:style>
          <a:lnRef idx="1">
            <a:schemeClr val="accent1"/>
          </a:lnRef>
          <a:fillRef idx="0">
            <a:schemeClr val="accent1"/>
          </a:fillRef>
          <a:effectRef idx="0">
            <a:schemeClr val="accent1"/>
          </a:effectRef>
          <a:fontRef idx="minor">
            <a:schemeClr val="tx1"/>
          </a:fontRef>
        </p:style>
      </p:cxnSp>
      <p:pic>
        <p:nvPicPr>
          <p:cNvPr id="14354" name="Picture 14">
            <a:extLst>
              <a:ext uri="{FF2B5EF4-FFF2-40B4-BE49-F238E27FC236}">
                <a16:creationId xmlns:a16="http://schemas.microsoft.com/office/drawing/2014/main" id="{FCF6152B-B3E0-464C-A063-D003FA6B9D4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60925" y="4435475"/>
            <a:ext cx="4033838" cy="2193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2" name="5-Point Star 21">
            <a:extLst>
              <a:ext uri="{FF2B5EF4-FFF2-40B4-BE49-F238E27FC236}">
                <a16:creationId xmlns:a16="http://schemas.microsoft.com/office/drawing/2014/main" id="{BF2DFB0E-F27D-AA41-A04C-B461C487B4D7}"/>
              </a:ext>
            </a:extLst>
          </p:cNvPr>
          <p:cNvSpPr/>
          <p:nvPr/>
        </p:nvSpPr>
        <p:spPr>
          <a:xfrm>
            <a:off x="8305800" y="6321425"/>
            <a:ext cx="311150" cy="303213"/>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TextBox 22">
            <a:extLst>
              <a:ext uri="{FF2B5EF4-FFF2-40B4-BE49-F238E27FC236}">
                <a16:creationId xmlns:a16="http://schemas.microsoft.com/office/drawing/2014/main" id="{FB3CFF22-14DA-4048-B72A-E93F6B300E46}"/>
              </a:ext>
            </a:extLst>
          </p:cNvPr>
          <p:cNvSpPr txBox="1"/>
          <p:nvPr/>
        </p:nvSpPr>
        <p:spPr>
          <a:xfrm>
            <a:off x="4870450" y="5014913"/>
            <a:ext cx="615950" cy="257175"/>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a:ea typeface="ＭＳ Ｐゴシック" panose="020B0600070205080204" pitchFamily="34" charset="-128"/>
                <a:cs typeface="ＭＳ Ｐゴシック" panose="020B0600070205080204" pitchFamily="34" charset="-128"/>
              </a:rPr>
              <a:t> Nazca</a:t>
            </a:r>
            <a:endParaRPr lang="en-US" altLang="en-US" sz="1000"/>
          </a:p>
        </p:txBody>
      </p:sp>
      <p:sp>
        <p:nvSpPr>
          <p:cNvPr id="36" name="TextBox 35">
            <a:extLst>
              <a:ext uri="{FF2B5EF4-FFF2-40B4-BE49-F238E27FC236}">
                <a16:creationId xmlns:a16="http://schemas.microsoft.com/office/drawing/2014/main" id="{A2DBBEC6-F71A-8441-B62F-236460883E97}"/>
              </a:ext>
            </a:extLst>
          </p:cNvPr>
          <p:cNvSpPr txBox="1"/>
          <p:nvPr/>
        </p:nvSpPr>
        <p:spPr>
          <a:xfrm>
            <a:off x="7280275" y="5078413"/>
            <a:ext cx="1976438" cy="254000"/>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a:ea typeface="ＭＳ Ｐゴシック" panose="020B0600070205080204" pitchFamily="34" charset="-128"/>
                <a:cs typeface="ＭＳ Ｐゴシック" panose="020B0600070205080204" pitchFamily="34" charset="-128"/>
              </a:rPr>
              <a:t>South AmericanPlate</a:t>
            </a:r>
            <a:endParaRPr lang="en-US" altLang="en-US" sz="1000"/>
          </a:p>
        </p:txBody>
      </p:sp>
      <p:sp>
        <p:nvSpPr>
          <p:cNvPr id="26" name="Left Brace 25">
            <a:extLst>
              <a:ext uri="{FF2B5EF4-FFF2-40B4-BE49-F238E27FC236}">
                <a16:creationId xmlns:a16="http://schemas.microsoft.com/office/drawing/2014/main" id="{C672B2E6-8CE2-284C-BCBA-30C9C1F67D8A}"/>
              </a:ext>
            </a:extLst>
          </p:cNvPr>
          <p:cNvSpPr/>
          <p:nvPr/>
        </p:nvSpPr>
        <p:spPr>
          <a:xfrm>
            <a:off x="8686800" y="4953000"/>
            <a:ext cx="131763" cy="501650"/>
          </a:xfrm>
          <a:prstGeom prst="leftBrace">
            <a:avLst>
              <a:gd name="adj1" fmla="val 2360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n-US" altLang="en-US">
              <a:latin typeface="Calibri" panose="020F0502020204030204" pitchFamily="34" charset="0"/>
            </a:endParaRPr>
          </a:p>
        </p:txBody>
      </p:sp>
      <p:sp>
        <p:nvSpPr>
          <p:cNvPr id="39" name="Left Brace 38">
            <a:extLst>
              <a:ext uri="{FF2B5EF4-FFF2-40B4-BE49-F238E27FC236}">
                <a16:creationId xmlns:a16="http://schemas.microsoft.com/office/drawing/2014/main" id="{D32CE5C3-B1BC-E943-8C32-17C5E381B42D}"/>
              </a:ext>
            </a:extLst>
          </p:cNvPr>
          <p:cNvSpPr/>
          <p:nvPr/>
        </p:nvSpPr>
        <p:spPr>
          <a:xfrm flipH="1">
            <a:off x="4937125" y="5003800"/>
            <a:ext cx="46038" cy="268288"/>
          </a:xfrm>
          <a:prstGeom prst="leftBrace">
            <a:avLst>
              <a:gd name="adj1" fmla="val 2360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n-US" altLang="en-US">
              <a:latin typeface="Calibri" panose="020F0502020204030204" pitchFamily="34" charset="0"/>
            </a:endParaRPr>
          </a:p>
        </p:txBody>
      </p:sp>
      <p:sp>
        <p:nvSpPr>
          <p:cNvPr id="40" name="TextBox 39">
            <a:extLst>
              <a:ext uri="{FF2B5EF4-FFF2-40B4-BE49-F238E27FC236}">
                <a16:creationId xmlns:a16="http://schemas.microsoft.com/office/drawing/2014/main" id="{A01360EF-503F-A143-BF23-FB1D9E7ABF72}"/>
              </a:ext>
            </a:extLst>
          </p:cNvPr>
          <p:cNvSpPr txBox="1"/>
          <p:nvPr/>
        </p:nvSpPr>
        <p:spPr>
          <a:xfrm rot="505464">
            <a:off x="5372100" y="5078413"/>
            <a:ext cx="549275" cy="258762"/>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a:ea typeface="ＭＳ Ｐゴシック" panose="020B0600070205080204" pitchFamily="34" charset="-128"/>
                <a:cs typeface="ＭＳ Ｐゴシック" panose="020B0600070205080204" pitchFamily="34" charset="-128"/>
              </a:rPr>
              <a:t>Plate</a:t>
            </a:r>
            <a:endParaRPr lang="en-US" altLang="en-US" sz="1000"/>
          </a:p>
        </p:txBody>
      </p:sp>
      <p:sp>
        <p:nvSpPr>
          <p:cNvPr id="14361" name="TextBox 2">
            <a:extLst>
              <a:ext uri="{FF2B5EF4-FFF2-40B4-BE49-F238E27FC236}">
                <a16:creationId xmlns:a16="http://schemas.microsoft.com/office/drawing/2014/main" id="{209FB1C6-5EDF-1F4D-87B5-F5AA6C1D0218}"/>
              </a:ext>
            </a:extLst>
          </p:cNvPr>
          <p:cNvSpPr txBox="1">
            <a:spLocks noChangeArrowheads="1"/>
          </p:cNvSpPr>
          <p:nvPr/>
        </p:nvSpPr>
        <p:spPr bwMode="auto">
          <a:xfrm>
            <a:off x="5573713" y="5570538"/>
            <a:ext cx="1109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chemeClr val="bg1"/>
                </a:solidFill>
                <a:latin typeface="Arial" panose="020B0604020202020204" pitchFamily="34" charset="0"/>
              </a:rPr>
              <a:t>Flat slab</a:t>
            </a:r>
          </a:p>
        </p:txBody>
      </p:sp>
      <p:sp>
        <p:nvSpPr>
          <p:cNvPr id="45" name="5-Point Star 44">
            <a:extLst>
              <a:ext uri="{FF2B5EF4-FFF2-40B4-BE49-F238E27FC236}">
                <a16:creationId xmlns:a16="http://schemas.microsoft.com/office/drawing/2014/main" id="{A0F57993-7729-1245-961C-0B4C489977F4}"/>
              </a:ext>
            </a:extLst>
          </p:cNvPr>
          <p:cNvSpPr/>
          <p:nvPr/>
        </p:nvSpPr>
        <p:spPr>
          <a:xfrm>
            <a:off x="7748588" y="2867025"/>
            <a:ext cx="260350" cy="252413"/>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Title 1">
            <a:extLst>
              <a:ext uri="{FF2B5EF4-FFF2-40B4-BE49-F238E27FC236}">
                <a16:creationId xmlns:a16="http://schemas.microsoft.com/office/drawing/2014/main" id="{7D0AFB82-AAF6-436B-A7BE-989BBAD0FC52}"/>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032434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B7C5F12-92BA-49E0-9B56-DCD7ED5AE68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8" descr="IRIS_TMlogo.png">
            <a:extLst>
              <a:ext uri="{FF2B5EF4-FFF2-40B4-BE49-F238E27FC236}">
                <a16:creationId xmlns:a16="http://schemas.microsoft.com/office/drawing/2014/main" id="{913C2789-6054-46CD-9A0F-B7D2762B8B7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2">
            <a:extLst>
              <a:ext uri="{FF2B5EF4-FFF2-40B4-BE49-F238E27FC236}">
                <a16:creationId xmlns:a16="http://schemas.microsoft.com/office/drawing/2014/main" id="{769422F9-99E6-45C0-804B-2F666BBBCDDD}"/>
              </a:ext>
            </a:extLst>
          </p:cNvPr>
          <p:cNvSpPr txBox="1">
            <a:spLocks noChangeArrowheads="1"/>
          </p:cNvSpPr>
          <p:nvPr/>
        </p:nvSpPr>
        <p:spPr bwMode="auto">
          <a:xfrm>
            <a:off x="609600" y="1130406"/>
            <a:ext cx="78922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rPr>
              <a:t>Animation exploring plate tectonics and earthquakes of the Nazca – South America Plate boundary region.</a:t>
            </a:r>
          </a:p>
        </p:txBody>
      </p:sp>
      <p:pic>
        <p:nvPicPr>
          <p:cNvPr id="2" name="PeruChile_140824">
            <a:hlinkClick r:id="" action="ppaction://media"/>
            <a:extLst>
              <a:ext uri="{FF2B5EF4-FFF2-40B4-BE49-F238E27FC236}">
                <a16:creationId xmlns:a16="http://schemas.microsoft.com/office/drawing/2014/main" id="{0F70CF49-6B83-4A0B-B221-972440B1F2D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91356" y="1903844"/>
            <a:ext cx="7810500" cy="4572000"/>
          </a:xfrm>
          <a:prstGeom prst="rect">
            <a:avLst/>
          </a:prstGeom>
        </p:spPr>
      </p:pic>
      <p:sp>
        <p:nvSpPr>
          <p:cNvPr id="9" name="Title 1">
            <a:extLst>
              <a:ext uri="{FF2B5EF4-FFF2-40B4-BE49-F238E27FC236}">
                <a16:creationId xmlns:a16="http://schemas.microsoft.com/office/drawing/2014/main" id="{CAA37011-4588-43F7-9287-4315A8299CC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63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id="{16D33846-D30F-4899-A1D1-C29F37388658}"/>
              </a:ext>
            </a:extLst>
          </p:cNvPr>
          <p:cNvSpPr txBox="1">
            <a:spLocks noChangeArrowheads="1"/>
          </p:cNvSpPr>
          <p:nvPr/>
        </p:nvSpPr>
        <p:spPr bwMode="auto">
          <a:xfrm>
            <a:off x="381000" y="6273114"/>
            <a:ext cx="22399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USGS Centroid Moment Tensor Solution</a:t>
            </a:r>
            <a:endParaRPr lang="en-US" altLang="en-US" sz="1800" dirty="0">
              <a:latin typeface="Arial" panose="020B0604020202020204" pitchFamily="34" charset="0"/>
            </a:endParaRPr>
          </a:p>
        </p:txBody>
      </p:sp>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86614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600" dirty="0">
                <a:latin typeface="Arial" panose="020B0604020202020204" pitchFamily="34" charset="0"/>
              </a:rPr>
              <a:t>The focal mechanism is how seismologists plot the 3-D stress orientations of an earthquake.  An earthquake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A deep-focus earthquake has a hypocenter depth exceeding 300 km.  Deep earthquakes occur exclusively within subducting oceanic lithosphere.  The physical mechanism of rupture of deep focus earthquakes is different than earthquakes that occur at a shallow depth. This earthquake occurred within the subducting Nazca Plate.</a:t>
            </a:r>
          </a:p>
        </p:txBody>
      </p:sp>
      <p:pic>
        <p:nvPicPr>
          <p:cNvPr id="4" name="Picture 3">
            <a:extLst>
              <a:ext uri="{FF2B5EF4-FFF2-40B4-BE49-F238E27FC236}">
                <a16:creationId xmlns:a16="http://schemas.microsoft.com/office/drawing/2014/main" id="{9EF594A7-A2D7-4B7D-9E46-B17E2E1AEB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352" y="3758174"/>
            <a:ext cx="2239964" cy="2386049"/>
          </a:xfrm>
          <a:prstGeom prst="rect">
            <a:avLst/>
          </a:prstGeom>
        </p:spPr>
      </p:pic>
      <p:sp>
        <p:nvSpPr>
          <p:cNvPr id="17" name="TextBox 11">
            <a:extLst>
              <a:ext uri="{FF2B5EF4-FFF2-40B4-BE49-F238E27FC236}">
                <a16:creationId xmlns:a16="http://schemas.microsoft.com/office/drawing/2014/main" id="{77484AB7-12B3-4179-8F60-883DE307DCFF}"/>
              </a:ext>
            </a:extLst>
          </p:cNvPr>
          <p:cNvSpPr txBox="1">
            <a:spLocks noChangeArrowheads="1"/>
          </p:cNvSpPr>
          <p:nvPr/>
        </p:nvSpPr>
        <p:spPr bwMode="auto">
          <a:xfrm>
            <a:off x="4038600" y="6221412"/>
            <a:ext cx="48889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In this case, the focal mechanism indicates this earthquake occurred as the result of thrust faulting.</a:t>
            </a:r>
          </a:p>
        </p:txBody>
      </p:sp>
      <p:pic>
        <p:nvPicPr>
          <p:cNvPr id="19" name="Picture 4">
            <a:extLst>
              <a:ext uri="{FF2B5EF4-FFF2-40B4-BE49-F238E27FC236}">
                <a16:creationId xmlns:a16="http://schemas.microsoft.com/office/drawing/2014/main" id="{398B6BEA-6DD1-4165-9D44-C79E2E365FA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92014" y="5699125"/>
            <a:ext cx="4167188"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a:extLst>
              <a:ext uri="{FF2B5EF4-FFF2-40B4-BE49-F238E27FC236}">
                <a16:creationId xmlns:a16="http://schemas.microsoft.com/office/drawing/2014/main" id="{8A2FEAD4-B263-408D-B650-A6925280D89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16595" y="3757613"/>
            <a:ext cx="4518025" cy="192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itle 1">
            <a:extLst>
              <a:ext uri="{FF2B5EF4-FFF2-40B4-BE49-F238E27FC236}">
                <a16:creationId xmlns:a16="http://schemas.microsoft.com/office/drawing/2014/main" id="{2400FE24-0208-40E8-9631-65042E50CE6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134305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82DFDF-0A48-4CA3-80B4-86E73681E48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cs typeface="Arial" panose="020B0604020202020204" pitchFamily="34" charset="0"/>
            </a:endParaRPr>
          </a:p>
        </p:txBody>
      </p:sp>
      <p:pic>
        <p:nvPicPr>
          <p:cNvPr id="28674" name="Picture 18" descr="IRIS_TMlogo.png">
            <a:extLst>
              <a:ext uri="{FF2B5EF4-FFF2-40B4-BE49-F238E27FC236}">
                <a16:creationId xmlns:a16="http://schemas.microsoft.com/office/drawing/2014/main" id="{F48B4692-C4E5-4107-866C-51A52A4441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Box 1">
            <a:extLst>
              <a:ext uri="{FF2B5EF4-FFF2-40B4-BE49-F238E27FC236}">
                <a16:creationId xmlns:a16="http://schemas.microsoft.com/office/drawing/2014/main" id="{362D399B-0C37-47B1-94D6-689AFC0AEEA7}"/>
              </a:ext>
            </a:extLst>
          </p:cNvPr>
          <p:cNvSpPr txBox="1">
            <a:spLocks noChangeArrowheads="1"/>
          </p:cNvSpPr>
          <p:nvPr/>
        </p:nvSpPr>
        <p:spPr bwMode="auto">
          <a:xfrm>
            <a:off x="268288" y="1116013"/>
            <a:ext cx="85502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a:latin typeface="Arial" panose="020B0604020202020204" pitchFamily="34" charset="0"/>
                <a:ea typeface="ＭＳ Ｐゴシック" panose="020B0600070205080204" pitchFamily="34" charset="-128"/>
              </a:rPr>
              <a:t>To produce earthquakes, rocks must be brittle so they can accumulate elastic energy as they bend then rapidly release that energy during earthquake rupture. Rocks are brittle at low temperatures but become viscoelastic when they reach temperatures of about 600 °C. </a:t>
            </a:r>
          </a:p>
          <a:p>
            <a:pPr eaLnBrk="1" hangingPunct="1">
              <a:spcBef>
                <a:spcPct val="0"/>
              </a:spcBef>
              <a:buFontTx/>
              <a:buNone/>
            </a:pPr>
            <a:endParaRPr lang="en-US" altLang="en-US" sz="1800">
              <a:latin typeface="Arial" panose="020B0604020202020204" pitchFamily="34" charset="0"/>
              <a:ea typeface="ＭＳ Ｐゴシック" panose="020B0600070205080204" pitchFamily="34" charset="-128"/>
            </a:endParaRPr>
          </a:p>
        </p:txBody>
      </p:sp>
      <p:sp>
        <p:nvSpPr>
          <p:cNvPr id="28676" name="TextBox 5">
            <a:extLst>
              <a:ext uri="{FF2B5EF4-FFF2-40B4-BE49-F238E27FC236}">
                <a16:creationId xmlns:a16="http://schemas.microsoft.com/office/drawing/2014/main" id="{02667A15-D104-4BC1-9C84-25AE99D95BA9}"/>
              </a:ext>
            </a:extLst>
          </p:cNvPr>
          <p:cNvSpPr txBox="1">
            <a:spLocks noChangeArrowheads="1"/>
          </p:cNvSpPr>
          <p:nvPr/>
        </p:nvSpPr>
        <p:spPr bwMode="auto">
          <a:xfrm>
            <a:off x="282575" y="2409825"/>
            <a:ext cx="86883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a:latin typeface="Arial" panose="020B0604020202020204" pitchFamily="34" charset="0"/>
                <a:ea typeface="ＭＳ Ｐゴシック" panose="020B0600070205080204" pitchFamily="34" charset="-128"/>
              </a:rPr>
              <a:t>With the exception of subducting oceanic plates, rock in Earth</a:t>
            </a:r>
            <a:r>
              <a:rPr lang="ja-JP" altLang="en-US" sz="1800">
                <a:latin typeface="Arial" panose="020B0604020202020204" pitchFamily="34" charset="0"/>
              </a:rPr>
              <a:t>’</a:t>
            </a:r>
            <a:r>
              <a:rPr lang="en-US" altLang="en-US" sz="1800">
                <a:latin typeface="Arial" panose="020B0604020202020204" pitchFamily="34" charset="0"/>
                <a:ea typeface="ＭＳ Ｐゴシック" panose="020B0600070205080204" pitchFamily="34" charset="-128"/>
              </a:rPr>
              <a:t>s mantle below about 100 km depth is viscoelastic and cannot rupture to produce earthquakes. </a:t>
            </a:r>
          </a:p>
        </p:txBody>
      </p:sp>
      <p:sp>
        <p:nvSpPr>
          <p:cNvPr id="28677" name="TextBox 6">
            <a:extLst>
              <a:ext uri="{FF2B5EF4-FFF2-40B4-BE49-F238E27FC236}">
                <a16:creationId xmlns:a16="http://schemas.microsoft.com/office/drawing/2014/main" id="{6DFC3E93-E3E4-4DBE-8765-7F1A27FB505B}"/>
              </a:ext>
            </a:extLst>
          </p:cNvPr>
          <p:cNvSpPr txBox="1">
            <a:spLocks noChangeArrowheads="1"/>
          </p:cNvSpPr>
          <p:nvPr/>
        </p:nvSpPr>
        <p:spPr bwMode="auto">
          <a:xfrm>
            <a:off x="2955925" y="6348413"/>
            <a:ext cx="61483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a:latin typeface="Arial" panose="020B0604020202020204" pitchFamily="34" charset="0"/>
                <a:ea typeface="ＭＳ Ｐゴシック" panose="020B0600070205080204" pitchFamily="34" charset="-128"/>
              </a:rPr>
              <a:t>Exploring a three-dimensional view from the IRIS Earthquake Browser.  </a:t>
            </a:r>
          </a:p>
        </p:txBody>
      </p:sp>
      <p:pic>
        <p:nvPicPr>
          <p:cNvPr id="28678" name="Picture 9" descr="IEBDepthLegend.tiff">
            <a:extLst>
              <a:ext uri="{FF2B5EF4-FFF2-40B4-BE49-F238E27FC236}">
                <a16:creationId xmlns:a16="http://schemas.microsoft.com/office/drawing/2014/main" id="{2A8F18D0-47CE-4D3C-946D-A6196B915FE8}"/>
              </a:ext>
            </a:extLst>
          </p:cNvPr>
          <p:cNvPicPr>
            <a:picLocks noChangeAspect="1"/>
          </p:cNvPicPr>
          <p:nvPr/>
        </p:nvPicPr>
        <p:blipFill>
          <a:blip r:embed="rId4">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8679" name="Picture 1">
            <a:extLst>
              <a:ext uri="{FF2B5EF4-FFF2-40B4-BE49-F238E27FC236}">
                <a16:creationId xmlns:a16="http://schemas.microsoft.com/office/drawing/2014/main" id="{A05D6EDE-FAFF-4509-BE02-F12B9FEE564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92500" y="3124200"/>
            <a:ext cx="4991100" cy="317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TextBox 2">
            <a:extLst>
              <a:ext uri="{FF2B5EF4-FFF2-40B4-BE49-F238E27FC236}">
                <a16:creationId xmlns:a16="http://schemas.microsoft.com/office/drawing/2014/main" id="{3BA890F9-FFB6-49BA-8B29-FDA911707527}"/>
              </a:ext>
            </a:extLst>
          </p:cNvPr>
          <p:cNvSpPr txBox="1">
            <a:spLocks noChangeArrowheads="1"/>
          </p:cNvSpPr>
          <p:nvPr/>
        </p:nvSpPr>
        <p:spPr bwMode="auto">
          <a:xfrm>
            <a:off x="304800" y="3136900"/>
            <a:ext cx="31242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a:latin typeface="Arial" panose="020B0604020202020204" pitchFamily="34" charset="0"/>
                <a:ea typeface="ＭＳ Ｐゴシック" panose="020B0600070205080204" pitchFamily="34" charset="-128"/>
              </a:rPr>
              <a:t>However, rapidly subducting cool oceanic plates can reach depths up to about 700 km into the hot mantle </a:t>
            </a:r>
          </a:p>
          <a:p>
            <a:pPr eaLnBrk="1" hangingPunct="1">
              <a:spcBef>
                <a:spcPct val="0"/>
              </a:spcBef>
              <a:buFontTx/>
              <a:buNone/>
            </a:pPr>
            <a:r>
              <a:rPr lang="en-US" altLang="en-US" sz="1800">
                <a:latin typeface="Arial" panose="020B0604020202020204" pitchFamily="34" charset="0"/>
                <a:ea typeface="ＭＳ Ｐゴシック" panose="020B0600070205080204" pitchFamily="34" charset="-128"/>
              </a:rPr>
              <a:t>and continue to produce earthquakes.  The deepest earthquakes are thought </a:t>
            </a:r>
          </a:p>
          <a:p>
            <a:pPr eaLnBrk="1" hangingPunct="1">
              <a:spcBef>
                <a:spcPct val="0"/>
              </a:spcBef>
              <a:buFontTx/>
              <a:buNone/>
            </a:pPr>
            <a:r>
              <a:rPr lang="en-US" altLang="en-US" sz="1800">
                <a:latin typeface="Arial" panose="020B0604020202020204" pitchFamily="34" charset="0"/>
                <a:ea typeface="ＭＳ Ｐゴシック" panose="020B0600070205080204" pitchFamily="34" charset="-128"/>
              </a:rPr>
              <a:t>to be due to phase changes of minerals in the high pressure and temperature conditions at those depths.</a:t>
            </a:r>
          </a:p>
          <a:p>
            <a:pPr>
              <a:spcBef>
                <a:spcPct val="0"/>
              </a:spcBef>
              <a:buFontTx/>
              <a:buNone/>
            </a:pPr>
            <a:endParaRPr lang="en-US" altLang="en-US" sz="1800">
              <a:latin typeface="Arial" panose="020B0604020202020204" pitchFamily="34" charset="0"/>
              <a:ea typeface="ＭＳ Ｐゴシック" panose="020B0600070205080204" pitchFamily="34" charset="-128"/>
            </a:endParaRPr>
          </a:p>
        </p:txBody>
      </p:sp>
      <p:sp>
        <p:nvSpPr>
          <p:cNvPr id="28681" name="TextBox 4">
            <a:extLst>
              <a:ext uri="{FF2B5EF4-FFF2-40B4-BE49-F238E27FC236}">
                <a16:creationId xmlns:a16="http://schemas.microsoft.com/office/drawing/2014/main" id="{DEF44B76-EF56-47C7-98EB-528A827ADE61}"/>
              </a:ext>
            </a:extLst>
          </p:cNvPr>
          <p:cNvSpPr txBox="1">
            <a:spLocks noChangeArrowheads="1"/>
          </p:cNvSpPr>
          <p:nvPr/>
        </p:nvSpPr>
        <p:spPr bwMode="auto">
          <a:xfrm>
            <a:off x="5562600" y="5330825"/>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a:solidFill>
                  <a:schemeClr val="bg1"/>
                </a:solidFill>
                <a:latin typeface="Arial" panose="020B0604020202020204" pitchFamily="34" charset="0"/>
              </a:rPr>
              <a:t>Earthquake</a:t>
            </a:r>
          </a:p>
        </p:txBody>
      </p:sp>
      <p:cxnSp>
        <p:nvCxnSpPr>
          <p:cNvPr id="7" name="Straight Arrow Connector 6">
            <a:extLst>
              <a:ext uri="{FF2B5EF4-FFF2-40B4-BE49-F238E27FC236}">
                <a16:creationId xmlns:a16="http://schemas.microsoft.com/office/drawing/2014/main" id="{6ACF59F4-30DE-45C5-912E-D9E31C4DDD51}"/>
              </a:ext>
            </a:extLst>
          </p:cNvPr>
          <p:cNvCxnSpPr/>
          <p:nvPr/>
        </p:nvCxnSpPr>
        <p:spPr>
          <a:xfrm>
            <a:off x="6654800" y="5497513"/>
            <a:ext cx="381000" cy="15240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90056F9D-7130-4549-AB08-9C181ECB0907}"/>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7.1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PERU</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Friday,  August 24, 2018 at 09:04:06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10552</TotalTime>
  <Words>1273</Words>
  <Application>Microsoft Office PowerPoint</Application>
  <PresentationFormat>On-screen Show (4:3)</PresentationFormat>
  <Paragraphs>150</Paragraphs>
  <Slides>12</Slides>
  <Notes>12</Notes>
  <HiddenSlides>0</HiddenSlides>
  <MMClips>1</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ＭＳ Ｐゴシック</vt:lpstr>
      <vt:lpstr>ＭＳ Ｐゴシック</vt: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cp:lastModifiedBy>
  <cp:revision>821</cp:revision>
  <cp:lastPrinted>2018-05-05T19:31:49Z</cp:lastPrinted>
  <dcterms:created xsi:type="dcterms:W3CDTF">2009-05-31T20:07:40Z</dcterms:created>
  <dcterms:modified xsi:type="dcterms:W3CDTF">2018-08-24T21:10:35Z</dcterms:modified>
</cp:coreProperties>
</file>