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5"/>
  </p:notesMasterIdLst>
  <p:sldIdLst>
    <p:sldId id="384" r:id="rId4"/>
    <p:sldId id="349" r:id="rId5"/>
    <p:sldId id="365" r:id="rId6"/>
    <p:sldId id="340" r:id="rId7"/>
    <p:sldId id="339" r:id="rId8"/>
    <p:sldId id="354" r:id="rId9"/>
    <p:sldId id="347" r:id="rId10"/>
    <p:sldId id="359" r:id="rId11"/>
    <p:sldId id="385" r:id="rId12"/>
    <p:sldId id="344"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91" autoAdjust="0"/>
    <p:restoredTop sz="88144" autoAdjust="0"/>
  </p:normalViewPr>
  <p:slideViewPr>
    <p:cSldViewPr showGuides="1">
      <p:cViewPr varScale="1">
        <p:scale>
          <a:sx n="68" d="100"/>
          <a:sy n="68" d="100"/>
        </p:scale>
        <p:origin x="1500" y="78"/>
      </p:cViewPr>
      <p:guideLst>
        <p:guide orient="horz" pos="2160"/>
        <p:guide pos="2880"/>
      </p:guideLst>
    </p:cSldViewPr>
  </p:slideViewPr>
  <p:outlineViewPr>
    <p:cViewPr>
      <p:scale>
        <a:sx n="33" d="100"/>
        <a:sy n="33" d="100"/>
      </p:scale>
      <p:origin x="0" y="0"/>
    </p:cViewPr>
  </p:outlineViewPr>
  <p:notesTextViewPr>
    <p:cViewPr>
      <p:scale>
        <a:sx n="50" d="100"/>
        <a:sy n="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9/6/2018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10</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11</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s-VE"/>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s-VE"/>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latin typeface="Arial" panose="020B0604020202020204" pitchFamily="34" charset="0"/>
                <a:cs typeface="Arial" panose="020B0604020202020204" pitchFamily="34" charset="0"/>
              </a:rPr>
              <a:t>Relevant Animation:</a:t>
            </a:r>
          </a:p>
          <a:p>
            <a:r>
              <a:rPr lang="en-US" altLang="en-US" sz="1600" dirty="0">
                <a:latin typeface="Arial" panose="020B0604020202020204" pitchFamily="34" charset="0"/>
                <a:cs typeface="Arial" panose="020B0604020202020204" pitchFamily="34" charset="0"/>
              </a:rPr>
              <a:t>Earthquake focal mechanisms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600" dirty="0">
                <a:latin typeface="Arial" panose="020B0604020202020204" pitchFamily="34" charset="0"/>
                <a:cs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90377B20-8544-4144-8FC9-AA27E690E6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249E6744-1168-4122-95C0-A9E7CA62012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Images from IRIS Earthquake Browser (www.iris.edu/ieb)</a:t>
            </a:r>
          </a:p>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32C8FFD6-A6C0-420F-AC3F-142D08441F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D422F72-AA17-4C97-90A4-F7870CA592E5}" type="slidenum">
              <a:rPr lang="en-US" altLang="en-US" sz="130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9/6/2018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9/6/2018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9/6/2018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9/6/2018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9/6/2018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9/6/2018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9/6/2018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9/6/2018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9/6/2018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9/6/2018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9/6/2018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9/6/2018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9/6/2018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9/6/2018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9/6/2018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bit.ly/E0lW3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s://bit.ly/2M52tF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7CFC9C4-6015-4C13-91F9-4D62AD5819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9109" y="1927999"/>
            <a:ext cx="5136341" cy="4206269"/>
          </a:xfrm>
          <a:prstGeom prst="rect">
            <a:avLst/>
          </a:prstGeom>
        </p:spPr>
      </p:pic>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03200" y="1084263"/>
            <a:ext cx="858894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 magnitude 7.8 earthquake has occurred </a:t>
            </a:r>
            <a:r>
              <a:rPr lang="es-ES" altLang="en-US" sz="1800" dirty="0">
                <a:latin typeface="Arial" panose="020B0604020202020204" pitchFamily="34" charset="0"/>
              </a:rPr>
              <a:t>101.8 km (63.3 mi) ESE</a:t>
            </a:r>
            <a:r>
              <a:rPr lang="en-US" altLang="en-US" sz="1800" dirty="0">
                <a:latin typeface="Arial" panose="020B0604020202020204" pitchFamily="34" charset="0"/>
              </a:rPr>
              <a:t> of </a:t>
            </a:r>
            <a:r>
              <a:rPr lang="es-ES" altLang="en-US" sz="1800" dirty="0">
                <a:latin typeface="Arial" panose="020B0604020202020204" pitchFamily="34" charset="0"/>
              </a:rPr>
              <a:t>Suva, </a:t>
            </a:r>
            <a:r>
              <a:rPr lang="es-ES" altLang="en-US" sz="1800" dirty="0" err="1">
                <a:latin typeface="Arial" panose="020B0604020202020204" pitchFamily="34" charset="0"/>
              </a:rPr>
              <a:t>Fiji</a:t>
            </a:r>
            <a:r>
              <a:rPr lang="es-ES" altLang="en-US" sz="1800" dirty="0">
                <a:latin typeface="Arial" panose="020B0604020202020204" pitchFamily="34" charset="0"/>
              </a:rPr>
              <a:t> </a:t>
            </a:r>
            <a:r>
              <a:rPr lang="en-US" altLang="en-US" sz="1800" dirty="0">
                <a:latin typeface="Arial" panose="020B0604020202020204" pitchFamily="34" charset="0"/>
              </a:rPr>
              <a:t>at a depth </a:t>
            </a:r>
            <a:r>
              <a:rPr lang="en-US" altLang="es-VE" sz="1800" dirty="0">
                <a:latin typeface="Arial" panose="020B0604020202020204" pitchFamily="34" charset="0"/>
              </a:rPr>
              <a:t>of 608.6 km (378 miles).</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There is no risk of a tsunami </a:t>
            </a:r>
          </a:p>
          <a:p>
            <a:pPr>
              <a:spcBef>
                <a:spcPct val="0"/>
              </a:spcBef>
              <a:buFontTx/>
              <a:buNone/>
            </a:pPr>
            <a:r>
              <a:rPr lang="en-US" altLang="en-US" sz="1800" dirty="0">
                <a:latin typeface="Arial" panose="020B0604020202020204" pitchFamily="34" charset="0"/>
              </a:rPr>
              <a:t>from an earthquake at this </a:t>
            </a:r>
          </a:p>
          <a:p>
            <a:pPr>
              <a:spcBef>
                <a:spcPct val="0"/>
              </a:spcBef>
              <a:buFontTx/>
              <a:buNone/>
            </a:pPr>
            <a:r>
              <a:rPr lang="en-US" altLang="en-US" sz="1800" dirty="0">
                <a:latin typeface="Arial" panose="020B0604020202020204" pitchFamily="34" charset="0"/>
              </a:rPr>
              <a:t>depth.</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6" name="Rectangle 5">
            <a:extLst>
              <a:ext uri="{FF2B5EF4-FFF2-40B4-BE49-F238E27FC236}">
                <a16:creationId xmlns:a16="http://schemas.microsoft.com/office/drawing/2014/main" id="{C62CFD75-4D09-4C96-9CA8-D96484404711}"/>
              </a:ext>
            </a:extLst>
          </p:cNvPr>
          <p:cNvSpPr/>
          <p:nvPr/>
        </p:nvSpPr>
        <p:spPr>
          <a:xfrm>
            <a:off x="6690384" y="3539196"/>
            <a:ext cx="735012" cy="711945"/>
          </a:xfrm>
          <a:prstGeom prst="rect">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84" name="TextBox 15">
            <a:extLst>
              <a:ext uri="{FF2B5EF4-FFF2-40B4-BE49-F238E27FC236}">
                <a16:creationId xmlns:a16="http://schemas.microsoft.com/office/drawing/2014/main" id="{8BBF2B44-A18D-47FD-8002-EDF4F130B0C6}"/>
              </a:ext>
            </a:extLst>
          </p:cNvPr>
          <p:cNvSpPr txBox="1">
            <a:spLocks noChangeArrowheads="1"/>
          </p:cNvSpPr>
          <p:nvPr/>
        </p:nvSpPr>
        <p:spPr bwMode="auto">
          <a:xfrm>
            <a:off x="5094288" y="650695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s-VE" sz="1400" i="1" dirty="0">
                <a:latin typeface="Arial" panose="020B0604020202020204" pitchFamily="34" charset="0"/>
              </a:rPr>
              <a:t>Images courtesy of Google</a:t>
            </a:r>
          </a:p>
        </p:txBody>
      </p:sp>
      <p:pic>
        <p:nvPicPr>
          <p:cNvPr id="3" name="Picture 2">
            <a:extLst>
              <a:ext uri="{FF2B5EF4-FFF2-40B4-BE49-F238E27FC236}">
                <a16:creationId xmlns:a16="http://schemas.microsoft.com/office/drawing/2014/main" id="{810519FD-F0EA-4284-BDFB-205CD56941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7238" y="4002998"/>
            <a:ext cx="3101762" cy="2687726"/>
          </a:xfrm>
          <a:prstGeom prst="rect">
            <a:avLst/>
          </a:prstGeom>
        </p:spPr>
      </p:pic>
      <p:cxnSp>
        <p:nvCxnSpPr>
          <p:cNvPr id="8" name="Straight Connector 7">
            <a:extLst>
              <a:ext uri="{FF2B5EF4-FFF2-40B4-BE49-F238E27FC236}">
                <a16:creationId xmlns:a16="http://schemas.microsoft.com/office/drawing/2014/main" id="{286C6A5A-464B-4D9A-806A-77088C2E3C1C}"/>
              </a:ext>
            </a:extLst>
          </p:cNvPr>
          <p:cNvCxnSpPr>
            <a:cxnSpLocks/>
          </p:cNvCxnSpPr>
          <p:nvPr/>
        </p:nvCxnSpPr>
        <p:spPr>
          <a:xfrm flipV="1">
            <a:off x="3400864" y="4251141"/>
            <a:ext cx="4024532" cy="244039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8F05D2E-6C69-4AEE-A7B0-F9603EB4AF2A}"/>
              </a:ext>
            </a:extLst>
          </p:cNvPr>
          <p:cNvCxnSpPr>
            <a:cxnSpLocks/>
          </p:cNvCxnSpPr>
          <p:nvPr/>
        </p:nvCxnSpPr>
        <p:spPr>
          <a:xfrm flipV="1">
            <a:off x="327238" y="3550534"/>
            <a:ext cx="6363146" cy="47255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4B703E5-2A18-4892-9C71-303A83A78CF6}"/>
              </a:ext>
            </a:extLst>
          </p:cNvPr>
          <p:cNvGrpSpPr/>
          <p:nvPr/>
        </p:nvGrpSpPr>
        <p:grpSpPr>
          <a:xfrm>
            <a:off x="835487" y="1266376"/>
            <a:ext cx="7775113" cy="5511738"/>
            <a:chOff x="835487" y="1266376"/>
            <a:chExt cx="7775113" cy="5511738"/>
          </a:xfrm>
        </p:grpSpPr>
        <p:pic>
          <p:nvPicPr>
            <p:cNvPr id="8" name="Picture 7">
              <a:extLst>
                <a:ext uri="{FF2B5EF4-FFF2-40B4-BE49-F238E27FC236}">
                  <a16:creationId xmlns:a16="http://schemas.microsoft.com/office/drawing/2014/main" id="{AE6D46C7-9C71-4572-9869-A550384C69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487" y="1266376"/>
              <a:ext cx="7775113" cy="5511738"/>
            </a:xfrm>
            <a:prstGeom prst="rect">
              <a:avLst/>
            </a:prstGeom>
          </p:spPr>
        </p:pic>
        <p:sp>
          <p:nvSpPr>
            <p:cNvPr id="14344" name="TextBox 4">
              <a:extLst>
                <a:ext uri="{FF2B5EF4-FFF2-40B4-BE49-F238E27FC236}">
                  <a16:creationId xmlns:a16="http://schemas.microsoft.com/office/drawing/2014/main" id="{41C89711-89E1-5445-A466-F14E2B4B1930}"/>
                </a:ext>
              </a:extLst>
            </p:cNvPr>
            <p:cNvSpPr txBox="1">
              <a:spLocks noChangeArrowheads="1"/>
            </p:cNvSpPr>
            <p:nvPr/>
          </p:nvSpPr>
          <p:spPr bwMode="auto">
            <a:xfrm>
              <a:off x="1822424" y="3122386"/>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id="{CF8D3728-5C14-B146-9655-D0826543F420}"/>
                </a:ext>
              </a:extLst>
            </p:cNvPr>
            <p:cNvSpPr txBox="1">
              <a:spLocks noChangeArrowheads="1"/>
            </p:cNvSpPr>
            <p:nvPr/>
          </p:nvSpPr>
          <p:spPr bwMode="auto">
            <a:xfrm>
              <a:off x="3276600" y="2830512"/>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4348" name="TextBox 4">
              <a:extLst>
                <a:ext uri="{FF2B5EF4-FFF2-40B4-BE49-F238E27FC236}">
                  <a16:creationId xmlns:a16="http://schemas.microsoft.com/office/drawing/2014/main" id="{5B85B819-CA6A-FF47-9A01-3A118F831218}"/>
                </a:ext>
              </a:extLst>
            </p:cNvPr>
            <p:cNvSpPr txBox="1">
              <a:spLocks noChangeArrowheads="1"/>
            </p:cNvSpPr>
            <p:nvPr/>
          </p:nvSpPr>
          <p:spPr bwMode="auto">
            <a:xfrm>
              <a:off x="2830051" y="1876719"/>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PP</a:t>
              </a:r>
            </a:p>
          </p:txBody>
        </p:sp>
        <p:cxnSp>
          <p:nvCxnSpPr>
            <p:cNvPr id="24" name="Straight Arrow Connector 23">
              <a:extLst>
                <a:ext uri="{FF2B5EF4-FFF2-40B4-BE49-F238E27FC236}">
                  <a16:creationId xmlns:a16="http://schemas.microsoft.com/office/drawing/2014/main" id="{F103D794-53EC-164C-8521-BDF407738FB0}"/>
                </a:ext>
              </a:extLst>
            </p:cNvPr>
            <p:cNvCxnSpPr/>
            <p:nvPr/>
          </p:nvCxnSpPr>
          <p:spPr>
            <a:xfrm>
              <a:off x="2036762" y="3357562"/>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905000" y="1347788"/>
            <a:ext cx="67643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a:t>
            </a:r>
            <a:r>
              <a:rPr lang="en-US" altLang="en-US" sz="1400" dirty="0">
                <a:latin typeface="Arial" panose="020B0604020202020204" pitchFamily="34" charset="0"/>
                <a:ea typeface="MS PGothic" panose="020B0600070205080204" pitchFamily="34" charset="-128"/>
              </a:rPr>
              <a:t>earthquake, it took 11 minutes and 22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Bend, Oregon.</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744663" y="762000"/>
            <a:ext cx="63325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Bend, Oregon (BNOR) is illustrated below. Bend is 9213 km (5725 miles, 83°) from the location of this earthquake. </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2036762" y="5389102"/>
            <a:ext cx="6781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400" dirty="0">
                <a:solidFill>
                  <a:srgbClr val="000000"/>
                </a:solidFill>
                <a:latin typeface="Arial" panose="020B0604020202020204" pitchFamily="34" charset="0"/>
                <a:ea typeface="MS PGothic" panose="020B0600070205080204" pitchFamily="34" charset="-128"/>
              </a:rPr>
              <a:t>Surface waves traveled the 9213 km (5725 miles) along the perimeter of the Earth from the earthquake to the recording station. Because this was a deep earthquake, little seismic energy w</a:t>
            </a:r>
            <a:r>
              <a:rPr lang="en-US" altLang="en-US" sz="1400" dirty="0">
                <a:latin typeface="Arial" panose="020B0604020202020204" pitchFamily="34" charset="0"/>
                <a:ea typeface="MS PGothic" panose="020B0600070205080204" pitchFamily="34" charset="-128"/>
              </a:rPr>
              <a:t>as partitioned into surface waves. </a:t>
            </a: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3150799" y="4127506"/>
            <a:ext cx="3631001"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waves are shear waves that follow the same path through the mantle as P waves.  S waves </a:t>
            </a:r>
            <a:r>
              <a:rPr lang="en-US" altLang="en-US" sz="1400" dirty="0">
                <a:latin typeface="Arial" panose="020B0604020202020204" pitchFamily="34" charset="0"/>
                <a:ea typeface="MS PGothic" panose="020B0600070205080204" pitchFamily="34" charset="-128"/>
              </a:rPr>
              <a:t>took 20 minutes and 52 </a:t>
            </a:r>
            <a:r>
              <a:rPr lang="en-US" altLang="en-US" sz="1400" dirty="0">
                <a:solidFill>
                  <a:srgbClr val="000000"/>
                </a:solidFill>
                <a:latin typeface="Arial" panose="020B0604020202020204" pitchFamily="34" charset="0"/>
                <a:ea typeface="MS PGothic" panose="020B0600070205080204" pitchFamily="34" charset="-128"/>
              </a:rPr>
              <a:t>seconds to travel from the earthquake to Bend.</a:t>
            </a:r>
          </a:p>
        </p:txBody>
      </p:sp>
      <p:sp>
        <p:nvSpPr>
          <p:cNvPr id="12" name="TextBox 11">
            <a:extLst>
              <a:ext uri="{FF2B5EF4-FFF2-40B4-BE49-F238E27FC236}">
                <a16:creationId xmlns:a16="http://schemas.microsoft.com/office/drawing/2014/main" id="{32A2D248-DFCE-3F4C-809E-F44ABAB84AE5}"/>
              </a:ext>
            </a:extLst>
          </p:cNvPr>
          <p:cNvSpPr txBox="1"/>
          <p:nvPr/>
        </p:nvSpPr>
        <p:spPr>
          <a:xfrm>
            <a:off x="5503474" y="3158294"/>
            <a:ext cx="2152650" cy="368300"/>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7" name="TextBox 5">
            <a:extLst>
              <a:ext uri="{FF2B5EF4-FFF2-40B4-BE49-F238E27FC236}">
                <a16:creationId xmlns:a16="http://schemas.microsoft.com/office/drawing/2014/main" id="{FB2BCD26-550B-594F-9562-9D637167FAF4}"/>
              </a:ext>
            </a:extLst>
          </p:cNvPr>
          <p:cNvSpPr txBox="1">
            <a:spLocks noChangeArrowheads="1"/>
          </p:cNvSpPr>
          <p:nvPr/>
        </p:nvSpPr>
        <p:spPr bwMode="auto">
          <a:xfrm>
            <a:off x="3322176" y="2163143"/>
            <a:ext cx="513556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ea typeface="MS PGothic" panose="020B0600070205080204" pitchFamily="34" charset="-128"/>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a typeface="MS PGothic" panose="020B0600070205080204" pitchFamily="34" charset="-128"/>
            </a:endParaRP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a:extLst>
              <a:ext uri="{FF2B5EF4-FFF2-40B4-BE49-F238E27FC236}">
                <a16:creationId xmlns:a16="http://schemas.microsoft.com/office/drawing/2014/main" id="{FFC908DB-8C4B-487F-BF95-0E3B88842F5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a:extLst>
              <a:ext uri="{FF2B5EF4-FFF2-40B4-BE49-F238E27FC236}">
                <a16:creationId xmlns:a16="http://schemas.microsoft.com/office/drawing/2014/main" id="{8DB6D9C5-027D-448F-B221-BAC10A731E04}"/>
              </a:ext>
            </a:extLst>
          </p:cNvPr>
          <p:cNvSpPr txBox="1">
            <a:spLocks noChangeArrowheads="1"/>
          </p:cNvSpPr>
          <p:nvPr/>
        </p:nvSpPr>
        <p:spPr bwMode="auto">
          <a:xfrm>
            <a:off x="271463" y="3873500"/>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b="1" dirty="0">
                <a:latin typeface="Arial" panose="020B0604020202020204" pitchFamily="34" charset="0"/>
              </a:rPr>
              <a:t>Modified Mercalli Intensity</a:t>
            </a:r>
          </a:p>
        </p:txBody>
      </p:sp>
      <p:sp>
        <p:nvSpPr>
          <p:cNvPr id="5125" name="TextBox 14">
            <a:extLst>
              <a:ext uri="{FF2B5EF4-FFF2-40B4-BE49-F238E27FC236}">
                <a16:creationId xmlns:a16="http://schemas.microsoft.com/office/drawing/2014/main" id="{03008836-3788-4227-A60C-359D80C08D92}"/>
              </a:ext>
            </a:extLst>
          </p:cNvPr>
          <p:cNvSpPr txBox="1">
            <a:spLocks noChangeArrowheads="1"/>
          </p:cNvSpPr>
          <p:nvPr/>
        </p:nvSpPr>
        <p:spPr bwMode="auto">
          <a:xfrm>
            <a:off x="2541588" y="3656013"/>
            <a:ext cx="12192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s-VE" sz="1400" b="1">
                <a:latin typeface="Arial" panose="020B0604020202020204" pitchFamily="34" charset="0"/>
              </a:rPr>
              <a:t>Perceived </a:t>
            </a:r>
          </a:p>
          <a:p>
            <a:pPr algn="ctr" eaLnBrk="1" hangingPunct="1">
              <a:spcBef>
                <a:spcPct val="0"/>
              </a:spcBef>
              <a:spcAft>
                <a:spcPts val="600"/>
              </a:spcAft>
              <a:buFontTx/>
              <a:buNone/>
            </a:pPr>
            <a:r>
              <a:rPr lang="en-US" altLang="es-VE" sz="1400" b="1">
                <a:latin typeface="Arial" panose="020B0604020202020204" pitchFamily="34" charset="0"/>
              </a:rPr>
              <a:t>  Shaking</a:t>
            </a:r>
          </a:p>
          <a:p>
            <a:pPr algn="ctr" eaLnBrk="1" hangingPunct="1">
              <a:spcBef>
                <a:spcPct val="0"/>
              </a:spcBef>
              <a:spcAft>
                <a:spcPts val="400"/>
              </a:spcAft>
              <a:buFontTx/>
              <a:buNone/>
            </a:pPr>
            <a:r>
              <a:rPr lang="en-US" altLang="es-VE"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s-VE"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s-VE"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s-VE" sz="1400">
                <a:latin typeface="Arial" panose="020B0604020202020204" pitchFamily="34" charset="0"/>
              </a:rPr>
              <a:t>Moderate</a:t>
            </a:r>
          </a:p>
          <a:p>
            <a:pPr algn="ctr" eaLnBrk="1" hangingPunct="1">
              <a:spcBef>
                <a:spcPct val="0"/>
              </a:spcBef>
              <a:spcAft>
                <a:spcPts val="400"/>
              </a:spcAft>
              <a:buFontTx/>
              <a:buNone/>
            </a:pPr>
            <a:r>
              <a:rPr lang="en-US" altLang="es-VE" sz="1400">
                <a:latin typeface="Arial" panose="020B0604020202020204" pitchFamily="34" charset="0"/>
              </a:rPr>
              <a:t>Light</a:t>
            </a:r>
          </a:p>
          <a:p>
            <a:pPr algn="ctr" eaLnBrk="1" hangingPunct="1">
              <a:spcBef>
                <a:spcPct val="0"/>
              </a:spcBef>
              <a:spcAft>
                <a:spcPts val="400"/>
              </a:spcAft>
              <a:buFontTx/>
              <a:buNone/>
            </a:pPr>
            <a:r>
              <a:rPr lang="en-US" altLang="es-VE" sz="1400">
                <a:latin typeface="Arial" panose="020B0604020202020204" pitchFamily="34" charset="0"/>
              </a:rPr>
              <a:t>Weak</a:t>
            </a:r>
          </a:p>
          <a:p>
            <a:pPr algn="ctr" eaLnBrk="1" hangingPunct="1">
              <a:spcBef>
                <a:spcPct val="0"/>
              </a:spcBef>
              <a:spcAft>
                <a:spcPts val="400"/>
              </a:spcAft>
              <a:buFontTx/>
              <a:buNone/>
            </a:pPr>
            <a:r>
              <a:rPr lang="en-US" altLang="es-VE" sz="1400">
                <a:latin typeface="Arial" panose="020B0604020202020204" pitchFamily="34" charset="0"/>
              </a:rPr>
              <a:t>Not Felt</a:t>
            </a:r>
          </a:p>
          <a:p>
            <a:pPr eaLnBrk="1" hangingPunct="1">
              <a:spcBef>
                <a:spcPct val="0"/>
              </a:spcBef>
              <a:buFontTx/>
              <a:buNone/>
            </a:pPr>
            <a:endParaRPr lang="en-US" altLang="es-VE" sz="1800">
              <a:latin typeface="Arial" panose="020B0604020202020204" pitchFamily="34" charset="0"/>
            </a:endParaRPr>
          </a:p>
        </p:txBody>
      </p:sp>
      <p:sp>
        <p:nvSpPr>
          <p:cNvPr id="5126" name="TextBox 15">
            <a:extLst>
              <a:ext uri="{FF2B5EF4-FFF2-40B4-BE49-F238E27FC236}">
                <a16:creationId xmlns:a16="http://schemas.microsoft.com/office/drawing/2014/main" id="{B07FA3CC-34FA-4CF8-B33D-3A760162ED61}"/>
              </a:ext>
            </a:extLst>
          </p:cNvPr>
          <p:cNvSpPr txBox="1">
            <a:spLocks noChangeArrowheads="1"/>
          </p:cNvSpPr>
          <p:nvPr/>
        </p:nvSpPr>
        <p:spPr bwMode="auto">
          <a:xfrm>
            <a:off x="4114800" y="6175375"/>
            <a:ext cx="5148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USGS Estimated shaking Intensity from M 7.8 Earthquake</a:t>
            </a:r>
          </a:p>
        </p:txBody>
      </p:sp>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800" dirty="0">
                <a:latin typeface="Arial" panose="020B0604020202020204" pitchFamily="34" charset="0"/>
              </a:rPr>
              <a:t>The Modified-Mercalli Intensity</a:t>
            </a:r>
          </a:p>
          <a:p>
            <a:pPr eaLnBrk="1" hangingPunct="1">
              <a:spcBef>
                <a:spcPct val="0"/>
              </a:spcBef>
              <a:buFontTx/>
              <a:buNone/>
            </a:pPr>
            <a:r>
              <a:rPr lang="en-US" altLang="es-VE" sz="1800" dirty="0">
                <a:latin typeface="Arial" panose="020B0604020202020204" pitchFamily="34" charset="0"/>
              </a:rPr>
              <a:t>scale is a twelve-stage scale, from I to XII, that indicates the severity of ground shaking. </a:t>
            </a:r>
          </a:p>
          <a:p>
            <a:pPr eaLnBrk="1" hangingPunct="1">
              <a:spcBef>
                <a:spcPct val="0"/>
              </a:spcBef>
              <a:buFontTx/>
              <a:buNone/>
            </a:pPr>
            <a:endParaRPr lang="en-US" altLang="es-VE" sz="1800" dirty="0">
              <a:latin typeface="Arial" panose="020B0604020202020204" pitchFamily="34" charset="0"/>
            </a:endParaRPr>
          </a:p>
          <a:p>
            <a:pPr eaLnBrk="1" hangingPunct="1">
              <a:spcBef>
                <a:spcPct val="0"/>
              </a:spcBef>
              <a:buFontTx/>
              <a:buNone/>
            </a:pPr>
            <a:r>
              <a:rPr lang="en-US" altLang="es-VE" sz="1800" dirty="0">
                <a:latin typeface="Arial" panose="020B0604020202020204" pitchFamily="34" charset="0"/>
              </a:rPr>
              <a:t>Due to the depth of 608.6 km (378 miles), the area nearest the earthquake experienced only light shaking.</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a:extLst>
              <a:ext uri="{FF2B5EF4-FFF2-40B4-BE49-F238E27FC236}">
                <a16:creationId xmlns:a16="http://schemas.microsoft.com/office/drawing/2014/main" id="{798F1922-187F-4863-8706-56B94B1A1455}"/>
              </a:ext>
            </a:extLst>
          </p:cNvPr>
          <p:cNvSpPr txBox="1">
            <a:spLocks noChangeArrowheads="1"/>
          </p:cNvSpPr>
          <p:nvPr/>
        </p:nvSpPr>
        <p:spPr bwMode="auto">
          <a:xfrm>
            <a:off x="320032" y="654908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Image courtesy of the US Geological Survey</a:t>
            </a:r>
          </a:p>
        </p:txBody>
      </p:sp>
      <p:pic>
        <p:nvPicPr>
          <p:cNvPr id="3" name="Picture 2">
            <a:extLst>
              <a:ext uri="{FF2B5EF4-FFF2-40B4-BE49-F238E27FC236}">
                <a16:creationId xmlns:a16="http://schemas.microsoft.com/office/drawing/2014/main" id="{93BF173E-45A0-4ECD-998E-A7D98A991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5664" y="1128714"/>
            <a:ext cx="5220176" cy="4991482"/>
          </a:xfrm>
          <a:prstGeom prst="rect">
            <a:avLst/>
          </a:prstGeom>
        </p:spPr>
      </p:pic>
      <p:sp>
        <p:nvSpPr>
          <p:cNvPr id="14" name="Title 1">
            <a:extLst>
              <a:ext uri="{FF2B5EF4-FFF2-40B4-BE49-F238E27FC236}">
                <a16:creationId xmlns:a16="http://schemas.microsoft.com/office/drawing/2014/main" id="{ECA99194-CCCC-44A7-B8AF-5BA3D07DFB4C}"/>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id="{40030937-8F88-2448-953A-96577826969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43013" name="TextBox 20">
            <a:extLst>
              <a:ext uri="{FF2B5EF4-FFF2-40B4-BE49-F238E27FC236}">
                <a16:creationId xmlns:a16="http://schemas.microsoft.com/office/drawing/2014/main" id="{0548614F-3610-0849-9996-0D6AE1FA32AF}"/>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USGS estimates that 295,000 people felt light shaking from this earthquake.</a:t>
            </a:r>
          </a:p>
        </p:txBody>
      </p:sp>
      <p:pic>
        <p:nvPicPr>
          <p:cNvPr id="3" name="Picture 2">
            <a:extLst>
              <a:ext uri="{FF2B5EF4-FFF2-40B4-BE49-F238E27FC236}">
                <a16:creationId xmlns:a16="http://schemas.microsoft.com/office/drawing/2014/main" id="{F9388614-C83D-42EC-AEF5-D7DE3BBC09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179513"/>
            <a:ext cx="4325339" cy="4319160"/>
          </a:xfrm>
          <a:prstGeom prst="rect">
            <a:avLst/>
          </a:prstGeom>
        </p:spPr>
      </p:pic>
      <p:pic>
        <p:nvPicPr>
          <p:cNvPr id="6" name="Picture 5">
            <a:extLst>
              <a:ext uri="{FF2B5EF4-FFF2-40B4-BE49-F238E27FC236}">
                <a16:creationId xmlns:a16="http://schemas.microsoft.com/office/drawing/2014/main" id="{2946D334-51D1-421D-8210-7CF8231ED1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822" y="3200400"/>
            <a:ext cx="2378258" cy="3525516"/>
          </a:xfrm>
          <a:prstGeom prst="rect">
            <a:avLst/>
          </a:prstGeom>
        </p:spPr>
      </p:pic>
      <p:sp>
        <p:nvSpPr>
          <p:cNvPr id="15" name="Title 1">
            <a:extLst>
              <a:ext uri="{FF2B5EF4-FFF2-40B4-BE49-F238E27FC236}">
                <a16:creationId xmlns:a16="http://schemas.microsoft.com/office/drawing/2014/main" id="{D0A70DDC-DEBD-4612-804F-A1A2BF3A5BE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Australia</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p>
        </p:txBody>
      </p:sp>
      <p:pic>
        <p:nvPicPr>
          <p:cNvPr id="14340" name="Picture 2" descr="JV">
            <a:extLst>
              <a:ext uri="{FF2B5EF4-FFF2-40B4-BE49-F238E27FC236}">
                <a16:creationId xmlns:a16="http://schemas.microsoft.com/office/drawing/2014/main"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1227138"/>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 name="Rectangle 4">
            <a:extLst>
              <a:ext uri="{FF2B5EF4-FFF2-40B4-BE49-F238E27FC236}">
                <a16:creationId xmlns:a16="http://schemas.microsoft.com/office/drawing/2014/main" id="{072A7DE5-374D-BD4E-9814-6A57D75F9E56}"/>
              </a:ext>
            </a:extLst>
          </p:cNvPr>
          <p:cNvSpPr>
            <a:spLocks noChangeArrowheads="1"/>
          </p:cNvSpPr>
          <p:nvPr/>
        </p:nvSpPr>
        <p:spPr bwMode="auto">
          <a:xfrm>
            <a:off x="6400800" y="1981200"/>
            <a:ext cx="1630363" cy="1371600"/>
          </a:xfrm>
          <a:prstGeom prst="rect">
            <a:avLst/>
          </a:prstGeom>
          <a:noFill/>
          <a:ln w="19050">
            <a:solidFill>
              <a:schemeClr val="bg1"/>
            </a:solidFill>
            <a:miter lim="800000"/>
            <a:headEnd/>
            <a:tailEnd/>
          </a:ln>
          <a:effectLst>
            <a:outerShdw blurRad="38100" dist="26940" dir="5400000" algn="ctr" rotWithShape="0">
              <a:srgbClr val="000000">
                <a:alpha val="35001"/>
              </a:srgbClr>
            </a:outerShdw>
          </a:effectLst>
          <a:extLst>
            <a:ext uri="{909E8E84-426E-40dd-AFC4-6F175D3DCCD1}"/>
          </a:extLst>
        </p:spPr>
        <p:txBody>
          <a:bodyPr tIns="91440" bIns="91440"/>
          <a:lstStyle/>
          <a:p>
            <a:pPr eaLnBrk="1" hangingPunct="1">
              <a:defRPr/>
            </a:pPr>
            <a:endParaRPr lang="en-US">
              <a:cs typeface="Arial" charset="0"/>
            </a:endParaRPr>
          </a:p>
        </p:txBody>
      </p:sp>
      <p:sp>
        <p:nvSpPr>
          <p:cNvPr id="14342" name="Text Box 5">
            <a:extLst>
              <a:ext uri="{FF2B5EF4-FFF2-40B4-BE49-F238E27FC236}">
                <a16:creationId xmlns:a16="http://schemas.microsoft.com/office/drawing/2014/main" id="{C452C10A-BF53-4F91-9F79-EBE5FD328DB2}"/>
              </a:ext>
            </a:extLst>
          </p:cNvPr>
          <p:cNvSpPr txBox="1">
            <a:spLocks noChangeArrowheads="1"/>
          </p:cNvSpPr>
          <p:nvPr/>
        </p:nvSpPr>
        <p:spPr bwMode="auto">
          <a:xfrm>
            <a:off x="7239000" y="3848100"/>
            <a:ext cx="1257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Pacific</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endParaRPr lang="en-US" altLang="en-US" sz="2400">
              <a:latin typeface="Arial" panose="020B0604020202020204" pitchFamily="34" charset="0"/>
              <a:ea typeface="MS PGothic" panose="020B0600070205080204" pitchFamily="34" charset="-128"/>
            </a:endParaRPr>
          </a:p>
        </p:txBody>
      </p:sp>
      <p:sp>
        <p:nvSpPr>
          <p:cNvPr id="28674" name="AutoShape 7">
            <a:extLst>
              <a:ext uri="{FF2B5EF4-FFF2-40B4-BE49-F238E27FC236}">
                <a16:creationId xmlns:a16="http://schemas.microsoft.com/office/drawing/2014/main" id="{6E64441E-5FA2-1B46-9256-661DC02E1A00}"/>
              </a:ext>
            </a:extLst>
          </p:cNvPr>
          <p:cNvSpPr>
            <a:spLocks noChangeArrowheads="1"/>
          </p:cNvSpPr>
          <p:nvPr/>
        </p:nvSpPr>
        <p:spPr bwMode="auto">
          <a:xfrm>
            <a:off x="6629400" y="23622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14344" name="Line 8">
            <a:extLst>
              <a:ext uri="{FF2B5EF4-FFF2-40B4-BE49-F238E27FC236}">
                <a16:creationId xmlns:a16="http://schemas.microsoft.com/office/drawing/2014/main" id="{586764ED-84A1-4015-9442-FA29A8E2467A}"/>
              </a:ext>
            </a:extLst>
          </p:cNvPr>
          <p:cNvSpPr>
            <a:spLocks noChangeShapeType="1"/>
          </p:cNvSpPr>
          <p:nvPr/>
        </p:nvSpPr>
        <p:spPr bwMode="auto">
          <a:xfrm flipV="1">
            <a:off x="7696200" y="2286000"/>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45" name="Text Box 9">
            <a:extLst>
              <a:ext uri="{FF2B5EF4-FFF2-40B4-BE49-F238E27FC236}">
                <a16:creationId xmlns:a16="http://schemas.microsoft.com/office/drawing/2014/main" id="{88EF6F43-4109-4284-82B8-4A6AE6FB25D5}"/>
              </a:ext>
            </a:extLst>
          </p:cNvPr>
          <p:cNvSpPr txBox="1">
            <a:spLocks noChangeAspect="1" noChangeArrowheads="1"/>
          </p:cNvSpPr>
          <p:nvPr/>
        </p:nvSpPr>
        <p:spPr bwMode="auto">
          <a:xfrm>
            <a:off x="8010525" y="203835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Tonga</a:t>
            </a:r>
          </a:p>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Trench</a:t>
            </a:r>
          </a:p>
          <a:p>
            <a:pPr eaLnBrk="1" hangingPunct="1">
              <a:spcBef>
                <a:spcPct val="0"/>
              </a:spcBef>
              <a:buFontTx/>
              <a:buNone/>
            </a:pPr>
            <a:endParaRPr lang="en-US" altLang="en-US" sz="240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id="{8FE022A9-F43D-458E-8444-336DE8D147DD}"/>
              </a:ext>
            </a:extLst>
          </p:cNvPr>
          <p:cNvSpPr txBox="1">
            <a:spLocks noChangeArrowheads="1"/>
          </p:cNvSpPr>
          <p:nvPr/>
        </p:nvSpPr>
        <p:spPr bwMode="auto">
          <a:xfrm>
            <a:off x="5410200" y="3389313"/>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dirty="0">
                <a:solidFill>
                  <a:srgbClr val="FFFF00"/>
                </a:solidFill>
                <a:latin typeface="Arial" panose="020B0604020202020204" pitchFamily="34" charset="0"/>
                <a:ea typeface="MS PGothic" panose="020B0600070205080204" pitchFamily="34" charset="-128"/>
              </a:rPr>
              <a:t>Australian</a:t>
            </a:r>
            <a:br>
              <a:rPr lang="en-US" altLang="en-US" sz="1600" dirty="0">
                <a:solidFill>
                  <a:srgbClr val="FFFF00"/>
                </a:solidFill>
                <a:latin typeface="Arial" panose="020B0604020202020204" pitchFamily="34" charset="0"/>
                <a:ea typeface="MS PGothic" panose="020B0600070205080204" pitchFamily="34" charset="-128"/>
              </a:rPr>
            </a:br>
            <a:r>
              <a:rPr lang="en-US" altLang="en-US" sz="1600" dirty="0">
                <a:solidFill>
                  <a:srgbClr val="FFFF00"/>
                </a:solidFill>
                <a:latin typeface="Arial" panose="020B0604020202020204" pitchFamily="34" charset="0"/>
                <a:ea typeface="MS PGothic" panose="020B0600070205080204" pitchFamily="34" charset="-128"/>
              </a:rPr>
              <a:t>Plate</a:t>
            </a:r>
            <a:endParaRPr lang="en-US" altLang="en-US" sz="2400" dirty="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id="{86B54FD6-AF50-4714-B757-4651B7118B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12725" y="1069975"/>
            <a:ext cx="50546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blue arrows show the motion of the Pacific Plate with respect to the Australian Plate.  The epicenter of the earthquake is shown by the red star while the white square outlines the area of historic seismicity shown on the next slide.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This earthquake occurred within the Pacific Plate where it subducts beneath the Australian Plate at this ocean – ocean convergent plate boundary.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rate of convergence at the location of this </a:t>
            </a:r>
            <a:r>
              <a:rPr lang="en-US" altLang="ja-JP" sz="1800" dirty="0">
                <a:latin typeface="Arial" panose="020B0604020202020204" pitchFamily="34" charset="0"/>
              </a:rPr>
              <a:t>earthquake is about 81 mm/</a:t>
            </a:r>
            <a:r>
              <a:rPr lang="en-US" altLang="ja-JP" sz="1800" dirty="0" err="1">
                <a:latin typeface="Arial" panose="020B0604020202020204" pitchFamily="34" charset="0"/>
              </a:rPr>
              <a:t>yr</a:t>
            </a:r>
            <a:r>
              <a:rPr lang="en-US" altLang="ja-JP" sz="1800" dirty="0">
                <a:latin typeface="Arial" panose="020B0604020202020204" pitchFamily="34" charset="0"/>
              </a:rPr>
              <a:t> (8.1 cm/</a:t>
            </a:r>
            <a:r>
              <a:rPr lang="en-US" altLang="ja-JP" sz="1800" dirty="0" err="1">
                <a:latin typeface="Arial" panose="020B0604020202020204" pitchFamily="34" charset="0"/>
              </a:rPr>
              <a:t>yr</a:t>
            </a:r>
            <a:r>
              <a:rPr lang="en-US" altLang="ja-JP" sz="1800" dirty="0">
                <a:latin typeface="Arial" panose="020B0604020202020204" pitchFamily="34" charset="0"/>
              </a:rPr>
              <a:t>).  Notice that the rate and direction of motion of the Pacific Plate change with distance north from New Zealand.  These changes remind us that lithospheric plate motions are actually relative </a:t>
            </a:r>
            <a:r>
              <a:rPr lang="en-US" altLang="ja-JP" sz="1800" u="sng" dirty="0">
                <a:latin typeface="Arial" panose="020B0604020202020204" pitchFamily="34" charset="0"/>
              </a:rPr>
              <a:t>rotations</a:t>
            </a:r>
            <a:r>
              <a:rPr lang="en-US" altLang="ja-JP" sz="1800" dirty="0">
                <a:latin typeface="Arial" panose="020B0604020202020204" pitchFamily="34" charset="0"/>
              </a:rPr>
              <a:t> of spherical shells along Earth’s surface rather than linear motions of flat plates.  </a:t>
            </a:r>
            <a:endParaRPr lang="en-US" altLang="en-US" sz="1800" dirty="0">
              <a:latin typeface="Arial" panose="020B0604020202020204" pitchFamily="34" charset="0"/>
              <a:ea typeface="MS PGothic" panose="020B0600070205080204" pitchFamily="34" charset="-128"/>
            </a:endParaRPr>
          </a:p>
        </p:txBody>
      </p:sp>
      <p:sp>
        <p:nvSpPr>
          <p:cNvPr id="14349" name="Text Box 9">
            <a:extLst>
              <a:ext uri="{FF2B5EF4-FFF2-40B4-BE49-F238E27FC236}">
                <a16:creationId xmlns:a16="http://schemas.microsoft.com/office/drawing/2014/main" id="{6CCBE8AF-B87D-4269-8D3A-920B5289BFA4}"/>
              </a:ext>
            </a:extLst>
          </p:cNvPr>
          <p:cNvSpPr txBox="1">
            <a:spLocks noChangeAspect="1" noChangeArrowheads="1"/>
          </p:cNvSpPr>
          <p:nvPr/>
        </p:nvSpPr>
        <p:spPr bwMode="auto">
          <a:xfrm>
            <a:off x="5562600" y="1676400"/>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Fiji</a:t>
            </a:r>
          </a:p>
        </p:txBody>
      </p:sp>
      <p:sp>
        <p:nvSpPr>
          <p:cNvPr id="14350" name="Line 8">
            <a:extLst>
              <a:ext uri="{FF2B5EF4-FFF2-40B4-BE49-F238E27FC236}">
                <a16:creationId xmlns:a16="http://schemas.microsoft.com/office/drawing/2014/main" id="{A4817C6C-F97C-45FE-9DDC-1810D92C92F2}"/>
              </a:ext>
            </a:extLst>
          </p:cNvPr>
          <p:cNvSpPr>
            <a:spLocks noChangeShapeType="1"/>
          </p:cNvSpPr>
          <p:nvPr/>
        </p:nvSpPr>
        <p:spPr bwMode="auto">
          <a:xfrm flipH="1" flipV="1">
            <a:off x="6172200" y="1981200"/>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8" name="Title 1">
            <a:extLst>
              <a:ext uri="{FF2B5EF4-FFF2-40B4-BE49-F238E27FC236}">
                <a16:creationId xmlns:a16="http://schemas.microsoft.com/office/drawing/2014/main" id="{B8BDF431-F62C-4525-9334-10040B70B58E}"/>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4083050" cy="565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800" dirty="0">
                <a:latin typeface="Arial" panose="020B0604020202020204" pitchFamily="34" charset="0"/>
                <a:ea typeface="MS PGothic" panose="020B0600070205080204" pitchFamily="34" charset="-128"/>
              </a:rPr>
              <a:t>Regional historical seismicity in the northern Tonga Trench is shown on the map below with earthquakes color coded by depth. </a:t>
            </a:r>
          </a:p>
          <a:p>
            <a:pPr eaLnBrk="1" hangingPunct="1">
              <a:spcBef>
                <a:spcPct val="0"/>
              </a:spcBef>
              <a:buFont typeface="Arial" panose="020B0604020202020204" pitchFamily="34" charset="0"/>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Notice that earthquakes are shallow near the Tonga Trench on the east side of the map area.  As the Pacific Plate subducts towards the west beneath the Australian Plate, earthquakes within the Pacific Plate increase in depth from east to west.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This earthquake occurred within the subducting Pacific Plate and fits this general depth pattern.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Explore this view at </a:t>
            </a:r>
            <a:r>
              <a:rPr lang="en-US" sz="1600" dirty="0">
                <a:latin typeface="Arial" panose="020B0604020202020204" pitchFamily="34" charset="0"/>
                <a:cs typeface="Arial" panose="020B0604020202020204" pitchFamily="34" charset="0"/>
                <a:hlinkClick r:id="rId4"/>
              </a:rPr>
              <a:t>https://bit.ly/E0lW3f</a:t>
            </a:r>
            <a:endParaRPr lang="en-US" altLang="en-US" sz="1600" dirty="0">
              <a:latin typeface="Arial" panose="020B0604020202020204" pitchFamily="34" charset="0"/>
              <a:ea typeface="MS PGothic" panose="020B0600070205080204" pitchFamily="34" charset="-128"/>
              <a:cs typeface="Arial" panose="020B0604020202020204" pitchFamily="34" charset="0"/>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See a 3-D view on the next slide.</a:t>
            </a:r>
            <a:endParaRPr lang="en-US" altLang="en-US" sz="1600" dirty="0">
              <a:latin typeface="Arial" panose="020B0604020202020204" pitchFamily="34" charset="0"/>
              <a:ea typeface="MS PGothic" panose="020B0600070205080204" pitchFamily="34" charset="-128"/>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4038600" y="6397625"/>
            <a:ext cx="49530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grpSp>
        <p:nvGrpSpPr>
          <p:cNvPr id="10" name="Group 9">
            <a:extLst>
              <a:ext uri="{FF2B5EF4-FFF2-40B4-BE49-F238E27FC236}">
                <a16:creationId xmlns:a16="http://schemas.microsoft.com/office/drawing/2014/main" id="{F9242398-7443-4A5F-ACD1-61C8044E7EA2}"/>
              </a:ext>
            </a:extLst>
          </p:cNvPr>
          <p:cNvGrpSpPr/>
          <p:nvPr/>
        </p:nvGrpSpPr>
        <p:grpSpPr>
          <a:xfrm>
            <a:off x="4708560" y="761999"/>
            <a:ext cx="4107213" cy="5578225"/>
            <a:chOff x="4708560" y="761999"/>
            <a:chExt cx="4107213" cy="5578225"/>
          </a:xfrm>
        </p:grpSpPr>
        <p:pic>
          <p:nvPicPr>
            <p:cNvPr id="3" name="Picture 2">
              <a:extLst>
                <a:ext uri="{FF2B5EF4-FFF2-40B4-BE49-F238E27FC236}">
                  <a16:creationId xmlns:a16="http://schemas.microsoft.com/office/drawing/2014/main" id="{D42FCF9C-AE45-4344-8F3A-329095F542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8560" y="761999"/>
              <a:ext cx="4048012" cy="5578225"/>
            </a:xfrm>
            <a:prstGeom prst="rect">
              <a:avLst/>
            </a:prstGeom>
          </p:spPr>
        </p:pic>
        <p:sp>
          <p:nvSpPr>
            <p:cNvPr id="18440" name="TextBox 5">
              <a:extLst>
                <a:ext uri="{FF2B5EF4-FFF2-40B4-BE49-F238E27FC236}">
                  <a16:creationId xmlns:a16="http://schemas.microsoft.com/office/drawing/2014/main" id="{C521D5AB-3CCC-478D-9674-668DF14325EE}"/>
                </a:ext>
              </a:extLst>
            </p:cNvPr>
            <p:cNvSpPr txBox="1">
              <a:spLocks noChangeArrowheads="1"/>
            </p:cNvSpPr>
            <p:nvPr/>
          </p:nvSpPr>
          <p:spPr bwMode="auto">
            <a:xfrm>
              <a:off x="4708560" y="2895600"/>
              <a:ext cx="1219199" cy="276999"/>
            </a:xfrm>
            <a:prstGeom prst="rect">
              <a:avLst/>
            </a:prstGeom>
            <a:noFill/>
            <a:ln w="6350">
              <a:no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b="1" dirty="0">
                  <a:solidFill>
                    <a:schemeClr val="bg1"/>
                  </a:solidFill>
                </a:rPr>
                <a:t>Earthquake</a:t>
              </a:r>
            </a:p>
          </p:txBody>
        </p:sp>
        <p:cxnSp>
          <p:nvCxnSpPr>
            <p:cNvPr id="5" name="Straight Arrow Connector 4">
              <a:extLst>
                <a:ext uri="{FF2B5EF4-FFF2-40B4-BE49-F238E27FC236}">
                  <a16:creationId xmlns:a16="http://schemas.microsoft.com/office/drawing/2014/main" id="{670AA1D4-297C-4DBF-A9D8-4545A8D0AC1C}"/>
                </a:ext>
              </a:extLst>
            </p:cNvPr>
            <p:cNvCxnSpPr>
              <a:cxnSpLocks/>
            </p:cNvCxnSpPr>
            <p:nvPr/>
          </p:nvCxnSpPr>
          <p:spPr>
            <a:xfrm flipV="1">
              <a:off x="4953000" y="2568602"/>
              <a:ext cx="533400" cy="326998"/>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FB08D99E-D7DB-4E07-AF91-D231FDD84282}"/>
                </a:ext>
              </a:extLst>
            </p:cNvPr>
            <p:cNvSpPr txBox="1"/>
            <p:nvPr/>
          </p:nvSpPr>
          <p:spPr>
            <a:xfrm>
              <a:off x="7362678" y="4495800"/>
              <a:ext cx="1219200" cy="276999"/>
            </a:xfrm>
            <a:prstGeom prst="rect">
              <a:avLst/>
            </a:prstGeom>
            <a:noFill/>
          </p:spPr>
          <p:txBody>
            <a:bodyPr wrap="square" rtlCol="0">
              <a:spAutoFit/>
            </a:bodyPr>
            <a:lstStyle/>
            <a:p>
              <a:r>
                <a:rPr lang="en-US" sz="1200" b="1" dirty="0">
                  <a:solidFill>
                    <a:schemeClr val="bg1"/>
                  </a:solidFill>
                </a:rPr>
                <a:t>Pacific Plate</a:t>
              </a:r>
            </a:p>
          </p:txBody>
        </p:sp>
        <p:sp>
          <p:nvSpPr>
            <p:cNvPr id="15" name="TextBox 14">
              <a:extLst>
                <a:ext uri="{FF2B5EF4-FFF2-40B4-BE49-F238E27FC236}">
                  <a16:creationId xmlns:a16="http://schemas.microsoft.com/office/drawing/2014/main" id="{35E45532-64DC-4C5C-9752-B3571D50F259}"/>
                </a:ext>
              </a:extLst>
            </p:cNvPr>
            <p:cNvSpPr txBox="1"/>
            <p:nvPr/>
          </p:nvSpPr>
          <p:spPr>
            <a:xfrm>
              <a:off x="4767761" y="4063914"/>
              <a:ext cx="1752600" cy="461665"/>
            </a:xfrm>
            <a:prstGeom prst="rect">
              <a:avLst/>
            </a:prstGeom>
            <a:noFill/>
          </p:spPr>
          <p:txBody>
            <a:bodyPr wrap="square" rtlCol="0">
              <a:spAutoFit/>
            </a:bodyPr>
            <a:lstStyle/>
            <a:p>
              <a:r>
                <a:rPr lang="en-US" sz="1200" b="1" dirty="0">
                  <a:solidFill>
                    <a:schemeClr val="bg1"/>
                  </a:solidFill>
                </a:rPr>
                <a:t>Australian</a:t>
              </a:r>
            </a:p>
            <a:p>
              <a:r>
                <a:rPr lang="en-US" sz="1200" b="1" dirty="0">
                  <a:solidFill>
                    <a:schemeClr val="bg1"/>
                  </a:solidFill>
                </a:rPr>
                <a:t> Plate</a:t>
              </a:r>
            </a:p>
          </p:txBody>
        </p:sp>
        <p:sp>
          <p:nvSpPr>
            <p:cNvPr id="16" name="TextBox 15">
              <a:extLst>
                <a:ext uri="{FF2B5EF4-FFF2-40B4-BE49-F238E27FC236}">
                  <a16:creationId xmlns:a16="http://schemas.microsoft.com/office/drawing/2014/main" id="{45A86F95-E074-4F0C-9709-86128719C3FC}"/>
                </a:ext>
              </a:extLst>
            </p:cNvPr>
            <p:cNvSpPr txBox="1"/>
            <p:nvPr/>
          </p:nvSpPr>
          <p:spPr>
            <a:xfrm>
              <a:off x="7596573" y="3180620"/>
              <a:ext cx="1219200" cy="276999"/>
            </a:xfrm>
            <a:prstGeom prst="rect">
              <a:avLst/>
            </a:prstGeom>
            <a:noFill/>
          </p:spPr>
          <p:txBody>
            <a:bodyPr wrap="square" rtlCol="0">
              <a:spAutoFit/>
            </a:bodyPr>
            <a:lstStyle/>
            <a:p>
              <a:r>
                <a:rPr lang="en-US" sz="1200" b="1" dirty="0">
                  <a:solidFill>
                    <a:schemeClr val="bg1"/>
                  </a:solidFill>
                </a:rPr>
                <a:t>Tonga Trench</a:t>
              </a:r>
            </a:p>
          </p:txBody>
        </p:sp>
        <p:cxnSp>
          <p:nvCxnSpPr>
            <p:cNvPr id="9" name="Straight Arrow Connector 8">
              <a:extLst>
                <a:ext uri="{FF2B5EF4-FFF2-40B4-BE49-F238E27FC236}">
                  <a16:creationId xmlns:a16="http://schemas.microsoft.com/office/drawing/2014/main" id="{92DF405B-CA62-47EA-99B0-F97FB52FEE3E}"/>
                </a:ext>
              </a:extLst>
            </p:cNvPr>
            <p:cNvCxnSpPr/>
            <p:nvPr/>
          </p:nvCxnSpPr>
          <p:spPr>
            <a:xfrm flipH="1" flipV="1">
              <a:off x="7620000" y="2895600"/>
              <a:ext cx="538695" cy="276999"/>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Picture 13">
            <a:extLst>
              <a:ext uri="{FF2B5EF4-FFF2-40B4-BE49-F238E27FC236}">
                <a16:creationId xmlns:a16="http://schemas.microsoft.com/office/drawing/2014/main" id="{71921503-E21A-474D-9BC0-52BFD70DED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38605" y="3920536"/>
            <a:ext cx="466790" cy="2419688"/>
          </a:xfrm>
          <a:prstGeom prst="rect">
            <a:avLst/>
          </a:prstGeom>
        </p:spPr>
      </p:pic>
      <p:pic>
        <p:nvPicPr>
          <p:cNvPr id="18" name="Picture 17">
            <a:extLst>
              <a:ext uri="{FF2B5EF4-FFF2-40B4-BE49-F238E27FC236}">
                <a16:creationId xmlns:a16="http://schemas.microsoft.com/office/drawing/2014/main" id="{4DD13350-794F-4933-A9B4-F766F70F79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62678" y="5759118"/>
            <a:ext cx="1390844" cy="581106"/>
          </a:xfrm>
          <a:prstGeom prst="rect">
            <a:avLst/>
          </a:prstGeom>
        </p:spPr>
      </p:pic>
      <p:sp>
        <p:nvSpPr>
          <p:cNvPr id="24" name="Title 1">
            <a:extLst>
              <a:ext uri="{FF2B5EF4-FFF2-40B4-BE49-F238E27FC236}">
                <a16:creationId xmlns:a16="http://schemas.microsoft.com/office/drawing/2014/main" id="{5945A3CC-DC5E-43D8-B8AE-824BDDD910C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239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USGS Centroid Moment Tensor Solution</a:t>
            </a:r>
            <a:endParaRPr lang="en-US" altLang="en-US" sz="1800" dirty="0">
              <a:latin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4775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deep-focus earthquake has a hypocenter depth</a:t>
            </a:r>
          </a:p>
          <a:p>
            <a:pPr eaLnBrk="1" hangingPunct="1">
              <a:spcBef>
                <a:spcPct val="0"/>
              </a:spcBef>
              <a:buFontTx/>
              <a:buNone/>
            </a:pPr>
            <a:r>
              <a:rPr lang="en-US" altLang="en-US" sz="1600" dirty="0">
                <a:latin typeface="Arial" panose="020B0604020202020204" pitchFamily="34" charset="0"/>
              </a:rPr>
              <a:t>exceeding 300 km.  Deep earthquakes occur exclusively within subducting oceanic lithosphere, especially within old oceanic lithosphere that is subducting rapidly.</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physical mechanism of rupture of deep focus earthquakes is different than earthquakes that occur at a shallow depth. This earthquake occurred within the subducting Pacific Plate.</a:t>
            </a:r>
          </a:p>
        </p:txBody>
      </p:sp>
      <p:sp>
        <p:nvSpPr>
          <p:cNvPr id="6" name="Rectangle 5">
            <a:extLst>
              <a:ext uri="{FF2B5EF4-FFF2-40B4-BE49-F238E27FC236}">
                <a16:creationId xmlns:a16="http://schemas.microsoft.com/office/drawing/2014/main" id="{1854C851-5AAB-4505-A14B-5DA9DE69F832}"/>
              </a:ext>
            </a:extLst>
          </p:cNvPr>
          <p:cNvSpPr/>
          <p:nvPr/>
        </p:nvSpPr>
        <p:spPr>
          <a:xfrm>
            <a:off x="4831305" y="5308448"/>
            <a:ext cx="4218686" cy="1077218"/>
          </a:xfrm>
          <a:prstGeom prst="rect">
            <a:avLst/>
          </a:prstGeom>
        </p:spPr>
        <p:txBody>
          <a:bodyPr wrap="square">
            <a:spAutoFit/>
          </a:bodyPr>
          <a:lstStyle/>
          <a:p>
            <a:pPr eaLnBrk="1" hangingPunct="1"/>
            <a:r>
              <a:rPr lang="en-US" altLang="en-US" sz="1600" dirty="0"/>
              <a:t>This modified screen capture from the 3-D feature of IRIS’ Earthquake Browser shows a cross sectional view from the earthquakes on the previous slide.</a:t>
            </a:r>
          </a:p>
        </p:txBody>
      </p:sp>
      <p:sp>
        <p:nvSpPr>
          <p:cNvPr id="21" name="Rectangle 12">
            <a:extLst>
              <a:ext uri="{FF2B5EF4-FFF2-40B4-BE49-F238E27FC236}">
                <a16:creationId xmlns:a16="http://schemas.microsoft.com/office/drawing/2014/main" id="{972B214B-002D-42E7-816C-9B9783478524}"/>
              </a:ext>
            </a:extLst>
          </p:cNvPr>
          <p:cNvSpPr>
            <a:spLocks noChangeArrowheads="1"/>
          </p:cNvSpPr>
          <p:nvPr/>
        </p:nvSpPr>
        <p:spPr bwMode="auto">
          <a:xfrm>
            <a:off x="3860800" y="6509893"/>
            <a:ext cx="52832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pic>
        <p:nvPicPr>
          <p:cNvPr id="4" name="Picture 3">
            <a:extLst>
              <a:ext uri="{FF2B5EF4-FFF2-40B4-BE49-F238E27FC236}">
                <a16:creationId xmlns:a16="http://schemas.microsoft.com/office/drawing/2014/main" id="{36E5C81A-B370-4049-9F2A-C7764FE3D7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094" y="3700720"/>
            <a:ext cx="2899484" cy="2434967"/>
          </a:xfrm>
          <a:prstGeom prst="rect">
            <a:avLst/>
          </a:prstGeom>
        </p:spPr>
      </p:pic>
      <p:grpSp>
        <p:nvGrpSpPr>
          <p:cNvPr id="37" name="Group 36">
            <a:extLst>
              <a:ext uri="{FF2B5EF4-FFF2-40B4-BE49-F238E27FC236}">
                <a16:creationId xmlns:a16="http://schemas.microsoft.com/office/drawing/2014/main" id="{B7A1AD5F-F475-4ADB-8A64-6B2DA3E64BC3}"/>
              </a:ext>
            </a:extLst>
          </p:cNvPr>
          <p:cNvGrpSpPr/>
          <p:nvPr/>
        </p:nvGrpSpPr>
        <p:grpSpPr>
          <a:xfrm>
            <a:off x="4924075" y="762000"/>
            <a:ext cx="4081392" cy="4422220"/>
            <a:chOff x="4924075" y="762000"/>
            <a:chExt cx="4081392" cy="4422220"/>
          </a:xfrm>
        </p:grpSpPr>
        <p:grpSp>
          <p:nvGrpSpPr>
            <p:cNvPr id="36" name="Group 35">
              <a:extLst>
                <a:ext uri="{FF2B5EF4-FFF2-40B4-BE49-F238E27FC236}">
                  <a16:creationId xmlns:a16="http://schemas.microsoft.com/office/drawing/2014/main" id="{FE6312A5-0626-43FD-87FF-A1C959101F97}"/>
                </a:ext>
              </a:extLst>
            </p:cNvPr>
            <p:cNvGrpSpPr/>
            <p:nvPr/>
          </p:nvGrpSpPr>
          <p:grpSpPr>
            <a:xfrm>
              <a:off x="4940682" y="762000"/>
              <a:ext cx="4064785" cy="4422220"/>
              <a:chOff x="4940682" y="762000"/>
              <a:chExt cx="4064785" cy="4422220"/>
            </a:xfrm>
          </p:grpSpPr>
          <p:grpSp>
            <p:nvGrpSpPr>
              <p:cNvPr id="25" name="Group 24">
                <a:extLst>
                  <a:ext uri="{FF2B5EF4-FFF2-40B4-BE49-F238E27FC236}">
                    <a16:creationId xmlns:a16="http://schemas.microsoft.com/office/drawing/2014/main" id="{A56587B1-E1B8-43D6-82FF-F9BFE100893F}"/>
                  </a:ext>
                </a:extLst>
              </p:cNvPr>
              <p:cNvGrpSpPr/>
              <p:nvPr/>
            </p:nvGrpSpPr>
            <p:grpSpPr>
              <a:xfrm>
                <a:off x="4940682" y="762000"/>
                <a:ext cx="4064785" cy="4422220"/>
                <a:chOff x="4439906" y="19030"/>
                <a:chExt cx="4658375" cy="5068007"/>
              </a:xfrm>
            </p:grpSpPr>
            <p:pic>
              <p:nvPicPr>
                <p:cNvPr id="8" name="Picture 7">
                  <a:extLst>
                    <a:ext uri="{FF2B5EF4-FFF2-40B4-BE49-F238E27FC236}">
                      <a16:creationId xmlns:a16="http://schemas.microsoft.com/office/drawing/2014/main" id="{6682A427-7AC9-4028-BF9D-B43EFE2029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9906" y="19030"/>
                  <a:ext cx="4658375" cy="5068007"/>
                </a:xfrm>
                <a:prstGeom prst="rect">
                  <a:avLst/>
                </a:prstGeom>
              </p:spPr>
            </p:pic>
            <p:sp>
              <p:nvSpPr>
                <p:cNvPr id="17" name="Freeform: Shape 16">
                  <a:extLst>
                    <a:ext uri="{FF2B5EF4-FFF2-40B4-BE49-F238E27FC236}">
                      <a16:creationId xmlns:a16="http://schemas.microsoft.com/office/drawing/2014/main" id="{53688277-8168-4941-BAC1-59E0A5F609BF}"/>
                    </a:ext>
                  </a:extLst>
                </p:cNvPr>
                <p:cNvSpPr/>
                <p:nvPr/>
              </p:nvSpPr>
              <p:spPr>
                <a:xfrm>
                  <a:off x="6147582" y="2333090"/>
                  <a:ext cx="2729132" cy="1885147"/>
                </a:xfrm>
                <a:custGeom>
                  <a:avLst/>
                  <a:gdLst>
                    <a:gd name="connsiteX0" fmla="*/ 2729132 w 2729132"/>
                    <a:gd name="connsiteY0" fmla="*/ 14144 h 1885147"/>
                    <a:gd name="connsiteX1" fmla="*/ 2278966 w 2729132"/>
                    <a:gd name="connsiteY1" fmla="*/ 76 h 1885147"/>
                    <a:gd name="connsiteX2" fmla="*/ 1969476 w 2729132"/>
                    <a:gd name="connsiteY2" fmla="*/ 28211 h 1885147"/>
                    <a:gd name="connsiteX3" fmla="*/ 1885070 w 2729132"/>
                    <a:gd name="connsiteY3" fmla="*/ 70414 h 1885147"/>
                    <a:gd name="connsiteX4" fmla="*/ 1842867 w 2729132"/>
                    <a:gd name="connsiteY4" fmla="*/ 84482 h 1885147"/>
                    <a:gd name="connsiteX5" fmla="*/ 1758461 w 2729132"/>
                    <a:gd name="connsiteY5" fmla="*/ 140753 h 1885147"/>
                    <a:gd name="connsiteX6" fmla="*/ 1716258 w 2729132"/>
                    <a:gd name="connsiteY6" fmla="*/ 168888 h 1885147"/>
                    <a:gd name="connsiteX7" fmla="*/ 1674055 w 2729132"/>
                    <a:gd name="connsiteY7" fmla="*/ 182956 h 1885147"/>
                    <a:gd name="connsiteX8" fmla="*/ 1589649 w 2729132"/>
                    <a:gd name="connsiteY8" fmla="*/ 253294 h 1885147"/>
                    <a:gd name="connsiteX9" fmla="*/ 1561513 w 2729132"/>
                    <a:gd name="connsiteY9" fmla="*/ 281430 h 1885147"/>
                    <a:gd name="connsiteX10" fmla="*/ 1519310 w 2729132"/>
                    <a:gd name="connsiteY10" fmla="*/ 295497 h 1885147"/>
                    <a:gd name="connsiteX11" fmla="*/ 1448972 w 2729132"/>
                    <a:gd name="connsiteY11" fmla="*/ 351768 h 1885147"/>
                    <a:gd name="connsiteX12" fmla="*/ 1420836 w 2729132"/>
                    <a:gd name="connsiteY12" fmla="*/ 379904 h 1885147"/>
                    <a:gd name="connsiteX13" fmla="*/ 1378633 w 2729132"/>
                    <a:gd name="connsiteY13" fmla="*/ 393971 h 1885147"/>
                    <a:gd name="connsiteX14" fmla="*/ 1308295 w 2729132"/>
                    <a:gd name="connsiteY14" fmla="*/ 436174 h 1885147"/>
                    <a:gd name="connsiteX15" fmla="*/ 1252024 w 2729132"/>
                    <a:gd name="connsiteY15" fmla="*/ 506513 h 1885147"/>
                    <a:gd name="connsiteX16" fmla="*/ 1209821 w 2729132"/>
                    <a:gd name="connsiteY16" fmla="*/ 534648 h 1885147"/>
                    <a:gd name="connsiteX17" fmla="*/ 1167618 w 2729132"/>
                    <a:gd name="connsiteY17" fmla="*/ 604987 h 1885147"/>
                    <a:gd name="connsiteX18" fmla="*/ 1069144 w 2729132"/>
                    <a:gd name="connsiteY18" fmla="*/ 717528 h 1885147"/>
                    <a:gd name="connsiteX19" fmla="*/ 998806 w 2729132"/>
                    <a:gd name="connsiteY19" fmla="*/ 773799 h 1885147"/>
                    <a:gd name="connsiteX20" fmla="*/ 942535 w 2729132"/>
                    <a:gd name="connsiteY20" fmla="*/ 830070 h 1885147"/>
                    <a:gd name="connsiteX21" fmla="*/ 900332 w 2729132"/>
                    <a:gd name="connsiteY21" fmla="*/ 872273 h 1885147"/>
                    <a:gd name="connsiteX22" fmla="*/ 844061 w 2729132"/>
                    <a:gd name="connsiteY22" fmla="*/ 956679 h 1885147"/>
                    <a:gd name="connsiteX23" fmla="*/ 815926 w 2729132"/>
                    <a:gd name="connsiteY23" fmla="*/ 998882 h 1885147"/>
                    <a:gd name="connsiteX24" fmla="*/ 759655 w 2729132"/>
                    <a:gd name="connsiteY24" fmla="*/ 1069220 h 1885147"/>
                    <a:gd name="connsiteX25" fmla="*/ 731520 w 2729132"/>
                    <a:gd name="connsiteY25" fmla="*/ 1097356 h 1885147"/>
                    <a:gd name="connsiteX26" fmla="*/ 675249 w 2729132"/>
                    <a:gd name="connsiteY26" fmla="*/ 1181762 h 1885147"/>
                    <a:gd name="connsiteX27" fmla="*/ 618978 w 2729132"/>
                    <a:gd name="connsiteY27" fmla="*/ 1238033 h 1885147"/>
                    <a:gd name="connsiteX28" fmla="*/ 590843 w 2729132"/>
                    <a:gd name="connsiteY28" fmla="*/ 1280236 h 1885147"/>
                    <a:gd name="connsiteX29" fmla="*/ 534572 w 2729132"/>
                    <a:gd name="connsiteY29" fmla="*/ 1336507 h 1885147"/>
                    <a:gd name="connsiteX30" fmla="*/ 464233 w 2729132"/>
                    <a:gd name="connsiteY30" fmla="*/ 1406845 h 1885147"/>
                    <a:gd name="connsiteX31" fmla="*/ 436098 w 2729132"/>
                    <a:gd name="connsiteY31" fmla="*/ 1449048 h 1885147"/>
                    <a:gd name="connsiteX32" fmla="*/ 379827 w 2729132"/>
                    <a:gd name="connsiteY32" fmla="*/ 1505319 h 1885147"/>
                    <a:gd name="connsiteX33" fmla="*/ 323556 w 2729132"/>
                    <a:gd name="connsiteY33" fmla="*/ 1575657 h 1885147"/>
                    <a:gd name="connsiteX34" fmla="*/ 239150 w 2729132"/>
                    <a:gd name="connsiteY34" fmla="*/ 1631928 h 1885147"/>
                    <a:gd name="connsiteX35" fmla="*/ 182880 w 2729132"/>
                    <a:gd name="connsiteY35" fmla="*/ 1702267 h 1885147"/>
                    <a:gd name="connsiteX36" fmla="*/ 154744 w 2729132"/>
                    <a:gd name="connsiteY36" fmla="*/ 1744470 h 1885147"/>
                    <a:gd name="connsiteX37" fmla="*/ 70338 w 2729132"/>
                    <a:gd name="connsiteY37" fmla="*/ 1828876 h 1885147"/>
                    <a:gd name="connsiteX38" fmla="*/ 42203 w 2729132"/>
                    <a:gd name="connsiteY38" fmla="*/ 1871079 h 1885147"/>
                    <a:gd name="connsiteX39" fmla="*/ 0 w 2729132"/>
                    <a:gd name="connsiteY39" fmla="*/ 1885147 h 188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29132" h="1885147">
                      <a:moveTo>
                        <a:pt x="2729132" y="14144"/>
                      </a:moveTo>
                      <a:cubicBezTo>
                        <a:pt x="2579077" y="9455"/>
                        <a:pt x="2429095" y="76"/>
                        <a:pt x="2278966" y="76"/>
                      </a:cubicBezTo>
                      <a:cubicBezTo>
                        <a:pt x="2135034" y="76"/>
                        <a:pt x="2078350" y="-2895"/>
                        <a:pt x="1969476" y="28211"/>
                      </a:cubicBezTo>
                      <a:cubicBezTo>
                        <a:pt x="1886976" y="51782"/>
                        <a:pt x="1967269" y="29315"/>
                        <a:pt x="1885070" y="70414"/>
                      </a:cubicBezTo>
                      <a:cubicBezTo>
                        <a:pt x="1871807" y="77046"/>
                        <a:pt x="1855830" y="77281"/>
                        <a:pt x="1842867" y="84482"/>
                      </a:cubicBezTo>
                      <a:cubicBezTo>
                        <a:pt x="1813308" y="100904"/>
                        <a:pt x="1786596" y="121996"/>
                        <a:pt x="1758461" y="140753"/>
                      </a:cubicBezTo>
                      <a:cubicBezTo>
                        <a:pt x="1744393" y="150131"/>
                        <a:pt x="1732298" y="163541"/>
                        <a:pt x="1716258" y="168888"/>
                      </a:cubicBezTo>
                      <a:lnTo>
                        <a:pt x="1674055" y="182956"/>
                      </a:lnTo>
                      <a:cubicBezTo>
                        <a:pt x="1573803" y="283208"/>
                        <a:pt x="1687577" y="174952"/>
                        <a:pt x="1589649" y="253294"/>
                      </a:cubicBezTo>
                      <a:cubicBezTo>
                        <a:pt x="1579292" y="261580"/>
                        <a:pt x="1572886" y="274606"/>
                        <a:pt x="1561513" y="281430"/>
                      </a:cubicBezTo>
                      <a:cubicBezTo>
                        <a:pt x="1548798" y="289059"/>
                        <a:pt x="1533378" y="290808"/>
                        <a:pt x="1519310" y="295497"/>
                      </a:cubicBezTo>
                      <a:cubicBezTo>
                        <a:pt x="1451381" y="363428"/>
                        <a:pt x="1537698" y="280788"/>
                        <a:pt x="1448972" y="351768"/>
                      </a:cubicBezTo>
                      <a:cubicBezTo>
                        <a:pt x="1438615" y="360054"/>
                        <a:pt x="1432209" y="373080"/>
                        <a:pt x="1420836" y="379904"/>
                      </a:cubicBezTo>
                      <a:cubicBezTo>
                        <a:pt x="1408121" y="387533"/>
                        <a:pt x="1392701" y="389282"/>
                        <a:pt x="1378633" y="393971"/>
                      </a:cubicBezTo>
                      <a:cubicBezTo>
                        <a:pt x="1307345" y="465262"/>
                        <a:pt x="1399604" y="381388"/>
                        <a:pt x="1308295" y="436174"/>
                      </a:cubicBezTo>
                      <a:cubicBezTo>
                        <a:pt x="1273496" y="457053"/>
                        <a:pt x="1280772" y="477765"/>
                        <a:pt x="1252024" y="506513"/>
                      </a:cubicBezTo>
                      <a:cubicBezTo>
                        <a:pt x="1240069" y="518468"/>
                        <a:pt x="1223889" y="525270"/>
                        <a:pt x="1209821" y="534648"/>
                      </a:cubicBezTo>
                      <a:cubicBezTo>
                        <a:pt x="1182923" y="615339"/>
                        <a:pt x="1213962" y="543195"/>
                        <a:pt x="1167618" y="604987"/>
                      </a:cubicBezTo>
                      <a:cubicBezTo>
                        <a:pt x="1085558" y="714401"/>
                        <a:pt x="1147688" y="665166"/>
                        <a:pt x="1069144" y="717528"/>
                      </a:cubicBezTo>
                      <a:cubicBezTo>
                        <a:pt x="1000587" y="820364"/>
                        <a:pt x="1085287" y="712027"/>
                        <a:pt x="998806" y="773799"/>
                      </a:cubicBezTo>
                      <a:cubicBezTo>
                        <a:pt x="977221" y="789217"/>
                        <a:pt x="961292" y="811313"/>
                        <a:pt x="942535" y="830070"/>
                      </a:cubicBezTo>
                      <a:cubicBezTo>
                        <a:pt x="928467" y="844138"/>
                        <a:pt x="911368" y="855720"/>
                        <a:pt x="900332" y="872273"/>
                      </a:cubicBezTo>
                      <a:lnTo>
                        <a:pt x="844061" y="956679"/>
                      </a:lnTo>
                      <a:cubicBezTo>
                        <a:pt x="834683" y="970747"/>
                        <a:pt x="827881" y="986927"/>
                        <a:pt x="815926" y="998882"/>
                      </a:cubicBezTo>
                      <a:cubicBezTo>
                        <a:pt x="748000" y="1066806"/>
                        <a:pt x="830629" y="980501"/>
                        <a:pt x="759655" y="1069220"/>
                      </a:cubicBezTo>
                      <a:cubicBezTo>
                        <a:pt x="751370" y="1079577"/>
                        <a:pt x="739478" y="1086745"/>
                        <a:pt x="731520" y="1097356"/>
                      </a:cubicBezTo>
                      <a:cubicBezTo>
                        <a:pt x="711231" y="1124408"/>
                        <a:pt x="699159" y="1157852"/>
                        <a:pt x="675249" y="1181762"/>
                      </a:cubicBezTo>
                      <a:cubicBezTo>
                        <a:pt x="656492" y="1200519"/>
                        <a:pt x="633692" y="1215962"/>
                        <a:pt x="618978" y="1238033"/>
                      </a:cubicBezTo>
                      <a:cubicBezTo>
                        <a:pt x="609600" y="1252101"/>
                        <a:pt x="601846" y="1267399"/>
                        <a:pt x="590843" y="1280236"/>
                      </a:cubicBezTo>
                      <a:cubicBezTo>
                        <a:pt x="573580" y="1300376"/>
                        <a:pt x="549286" y="1314436"/>
                        <a:pt x="534572" y="1336507"/>
                      </a:cubicBezTo>
                      <a:cubicBezTo>
                        <a:pt x="497057" y="1392778"/>
                        <a:pt x="520504" y="1369332"/>
                        <a:pt x="464233" y="1406845"/>
                      </a:cubicBezTo>
                      <a:cubicBezTo>
                        <a:pt x="454855" y="1420913"/>
                        <a:pt x="447101" y="1436211"/>
                        <a:pt x="436098" y="1449048"/>
                      </a:cubicBezTo>
                      <a:cubicBezTo>
                        <a:pt x="418835" y="1469188"/>
                        <a:pt x="394541" y="1483248"/>
                        <a:pt x="379827" y="1505319"/>
                      </a:cubicBezTo>
                      <a:cubicBezTo>
                        <a:pt x="361368" y="1533008"/>
                        <a:pt x="350286" y="1555610"/>
                        <a:pt x="323556" y="1575657"/>
                      </a:cubicBezTo>
                      <a:cubicBezTo>
                        <a:pt x="296504" y="1595946"/>
                        <a:pt x="239150" y="1631928"/>
                        <a:pt x="239150" y="1631928"/>
                      </a:cubicBezTo>
                      <a:cubicBezTo>
                        <a:pt x="152563" y="1761811"/>
                        <a:pt x="263053" y="1602051"/>
                        <a:pt x="182880" y="1702267"/>
                      </a:cubicBezTo>
                      <a:cubicBezTo>
                        <a:pt x="172318" y="1715469"/>
                        <a:pt x="165977" y="1731833"/>
                        <a:pt x="154744" y="1744470"/>
                      </a:cubicBezTo>
                      <a:cubicBezTo>
                        <a:pt x="128309" y="1774209"/>
                        <a:pt x="92409" y="1795769"/>
                        <a:pt x="70338" y="1828876"/>
                      </a:cubicBezTo>
                      <a:cubicBezTo>
                        <a:pt x="60960" y="1842944"/>
                        <a:pt x="55405" y="1860517"/>
                        <a:pt x="42203" y="1871079"/>
                      </a:cubicBezTo>
                      <a:cubicBezTo>
                        <a:pt x="30624" y="1880342"/>
                        <a:pt x="0" y="1885147"/>
                        <a:pt x="0" y="1885147"/>
                      </a:cubicBez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247D4898-8A9D-425A-B16C-85B65CD3CCE6}"/>
                    </a:ext>
                  </a:extLst>
                </p:cNvPr>
                <p:cNvSpPr/>
                <p:nvPr/>
              </p:nvSpPr>
              <p:spPr>
                <a:xfrm>
                  <a:off x="5247249" y="1826729"/>
                  <a:ext cx="3629465" cy="1800665"/>
                </a:xfrm>
                <a:custGeom>
                  <a:avLst/>
                  <a:gdLst>
                    <a:gd name="connsiteX0" fmla="*/ 3629465 w 3629465"/>
                    <a:gd name="connsiteY0" fmla="*/ 70338 h 1800665"/>
                    <a:gd name="connsiteX1" fmla="*/ 2883877 w 3629465"/>
                    <a:gd name="connsiteY1" fmla="*/ 56271 h 1800665"/>
                    <a:gd name="connsiteX2" fmla="*/ 2799471 w 3629465"/>
                    <a:gd name="connsiteY2" fmla="*/ 28135 h 1800665"/>
                    <a:gd name="connsiteX3" fmla="*/ 2672862 w 3629465"/>
                    <a:gd name="connsiteY3" fmla="*/ 0 h 1800665"/>
                    <a:gd name="connsiteX4" fmla="*/ 1828800 w 3629465"/>
                    <a:gd name="connsiteY4" fmla="*/ 14068 h 1800665"/>
                    <a:gd name="connsiteX5" fmla="*/ 1744394 w 3629465"/>
                    <a:gd name="connsiteY5" fmla="*/ 42203 h 1800665"/>
                    <a:gd name="connsiteX6" fmla="*/ 1702191 w 3629465"/>
                    <a:gd name="connsiteY6" fmla="*/ 70338 h 1800665"/>
                    <a:gd name="connsiteX7" fmla="*/ 1645920 w 3629465"/>
                    <a:gd name="connsiteY7" fmla="*/ 126609 h 1800665"/>
                    <a:gd name="connsiteX8" fmla="*/ 1561514 w 3629465"/>
                    <a:gd name="connsiteY8" fmla="*/ 196948 h 1800665"/>
                    <a:gd name="connsiteX9" fmla="*/ 1533379 w 3629465"/>
                    <a:gd name="connsiteY9" fmla="*/ 239151 h 1800665"/>
                    <a:gd name="connsiteX10" fmla="*/ 1505243 w 3629465"/>
                    <a:gd name="connsiteY10" fmla="*/ 267286 h 1800665"/>
                    <a:gd name="connsiteX11" fmla="*/ 1477108 w 3629465"/>
                    <a:gd name="connsiteY11" fmla="*/ 309489 h 1800665"/>
                    <a:gd name="connsiteX12" fmla="*/ 1420837 w 3629465"/>
                    <a:gd name="connsiteY12" fmla="*/ 365760 h 1800665"/>
                    <a:gd name="connsiteX13" fmla="*/ 1406769 w 3629465"/>
                    <a:gd name="connsiteY13" fmla="*/ 407963 h 1800665"/>
                    <a:gd name="connsiteX14" fmla="*/ 1364566 w 3629465"/>
                    <a:gd name="connsiteY14" fmla="*/ 436098 h 1800665"/>
                    <a:gd name="connsiteX15" fmla="*/ 1336431 w 3629465"/>
                    <a:gd name="connsiteY15" fmla="*/ 464234 h 1800665"/>
                    <a:gd name="connsiteX16" fmla="*/ 1308296 w 3629465"/>
                    <a:gd name="connsiteY16" fmla="*/ 506437 h 1800665"/>
                    <a:gd name="connsiteX17" fmla="*/ 1252025 w 3629465"/>
                    <a:gd name="connsiteY17" fmla="*/ 562708 h 1800665"/>
                    <a:gd name="connsiteX18" fmla="*/ 1209822 w 3629465"/>
                    <a:gd name="connsiteY18" fmla="*/ 647114 h 1800665"/>
                    <a:gd name="connsiteX19" fmla="*/ 1153551 w 3629465"/>
                    <a:gd name="connsiteY19" fmla="*/ 703385 h 1800665"/>
                    <a:gd name="connsiteX20" fmla="*/ 1111348 w 3629465"/>
                    <a:gd name="connsiteY20" fmla="*/ 745588 h 1800665"/>
                    <a:gd name="connsiteX21" fmla="*/ 1055077 w 3629465"/>
                    <a:gd name="connsiteY21" fmla="*/ 815926 h 1800665"/>
                    <a:gd name="connsiteX22" fmla="*/ 1026942 w 3629465"/>
                    <a:gd name="connsiteY22" fmla="*/ 858129 h 1800665"/>
                    <a:gd name="connsiteX23" fmla="*/ 998806 w 3629465"/>
                    <a:gd name="connsiteY23" fmla="*/ 886265 h 1800665"/>
                    <a:gd name="connsiteX24" fmla="*/ 970671 w 3629465"/>
                    <a:gd name="connsiteY24" fmla="*/ 928468 h 1800665"/>
                    <a:gd name="connsiteX25" fmla="*/ 928468 w 3629465"/>
                    <a:gd name="connsiteY25" fmla="*/ 942535 h 1800665"/>
                    <a:gd name="connsiteX26" fmla="*/ 900333 w 3629465"/>
                    <a:gd name="connsiteY26" fmla="*/ 984738 h 1800665"/>
                    <a:gd name="connsiteX27" fmla="*/ 815926 w 3629465"/>
                    <a:gd name="connsiteY27" fmla="*/ 1041009 h 1800665"/>
                    <a:gd name="connsiteX28" fmla="*/ 731520 w 3629465"/>
                    <a:gd name="connsiteY28" fmla="*/ 1097280 h 1800665"/>
                    <a:gd name="connsiteX29" fmla="*/ 689317 w 3629465"/>
                    <a:gd name="connsiteY29" fmla="*/ 1125415 h 1800665"/>
                    <a:gd name="connsiteX30" fmla="*/ 590843 w 3629465"/>
                    <a:gd name="connsiteY30" fmla="*/ 1209821 h 1800665"/>
                    <a:gd name="connsiteX31" fmla="*/ 562708 w 3629465"/>
                    <a:gd name="connsiteY31" fmla="*/ 1252025 h 1800665"/>
                    <a:gd name="connsiteX32" fmla="*/ 520505 w 3629465"/>
                    <a:gd name="connsiteY32" fmla="*/ 1280160 h 1800665"/>
                    <a:gd name="connsiteX33" fmla="*/ 407963 w 3629465"/>
                    <a:gd name="connsiteY33" fmla="*/ 1392701 h 1800665"/>
                    <a:gd name="connsiteX34" fmla="*/ 379828 w 3629465"/>
                    <a:gd name="connsiteY34" fmla="*/ 1420837 h 1800665"/>
                    <a:gd name="connsiteX35" fmla="*/ 351693 w 3629465"/>
                    <a:gd name="connsiteY35" fmla="*/ 1463040 h 1800665"/>
                    <a:gd name="connsiteX36" fmla="*/ 295422 w 3629465"/>
                    <a:gd name="connsiteY36" fmla="*/ 1491175 h 1800665"/>
                    <a:gd name="connsiteX37" fmla="*/ 267286 w 3629465"/>
                    <a:gd name="connsiteY37" fmla="*/ 1519311 h 1800665"/>
                    <a:gd name="connsiteX38" fmla="*/ 239151 w 3629465"/>
                    <a:gd name="connsiteY38" fmla="*/ 1561514 h 1800665"/>
                    <a:gd name="connsiteX39" fmla="*/ 196948 w 3629465"/>
                    <a:gd name="connsiteY39" fmla="*/ 1589649 h 1800665"/>
                    <a:gd name="connsiteX40" fmla="*/ 98474 w 3629465"/>
                    <a:gd name="connsiteY40" fmla="*/ 1674055 h 1800665"/>
                    <a:gd name="connsiteX41" fmla="*/ 42203 w 3629465"/>
                    <a:gd name="connsiteY41" fmla="*/ 1758461 h 1800665"/>
                    <a:gd name="connsiteX42" fmla="*/ 0 w 3629465"/>
                    <a:gd name="connsiteY42" fmla="*/ 1800665 h 1800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629465" h="1800665">
                      <a:moveTo>
                        <a:pt x="3629465" y="70338"/>
                      </a:moveTo>
                      <a:cubicBezTo>
                        <a:pt x="3380936" y="65649"/>
                        <a:pt x="3132130" y="68894"/>
                        <a:pt x="2883877" y="56271"/>
                      </a:cubicBezTo>
                      <a:cubicBezTo>
                        <a:pt x="2854258" y="54765"/>
                        <a:pt x="2828552" y="33951"/>
                        <a:pt x="2799471" y="28135"/>
                      </a:cubicBezTo>
                      <a:cubicBezTo>
                        <a:pt x="2710174" y="10276"/>
                        <a:pt x="2752329" y="19867"/>
                        <a:pt x="2672862" y="0"/>
                      </a:cubicBezTo>
                      <a:cubicBezTo>
                        <a:pt x="2391508" y="4689"/>
                        <a:pt x="2109903" y="1291"/>
                        <a:pt x="1828800" y="14068"/>
                      </a:cubicBezTo>
                      <a:cubicBezTo>
                        <a:pt x="1799173" y="15415"/>
                        <a:pt x="1769070" y="25752"/>
                        <a:pt x="1744394" y="42203"/>
                      </a:cubicBezTo>
                      <a:cubicBezTo>
                        <a:pt x="1730326" y="51581"/>
                        <a:pt x="1715028" y="59335"/>
                        <a:pt x="1702191" y="70338"/>
                      </a:cubicBezTo>
                      <a:cubicBezTo>
                        <a:pt x="1682051" y="87601"/>
                        <a:pt x="1667991" y="111895"/>
                        <a:pt x="1645920" y="126609"/>
                      </a:cubicBezTo>
                      <a:cubicBezTo>
                        <a:pt x="1604424" y="154273"/>
                        <a:pt x="1595362" y="156330"/>
                        <a:pt x="1561514" y="196948"/>
                      </a:cubicBezTo>
                      <a:cubicBezTo>
                        <a:pt x="1550690" y="209936"/>
                        <a:pt x="1543941" y="225949"/>
                        <a:pt x="1533379" y="239151"/>
                      </a:cubicBezTo>
                      <a:cubicBezTo>
                        <a:pt x="1525093" y="249508"/>
                        <a:pt x="1513529" y="256929"/>
                        <a:pt x="1505243" y="267286"/>
                      </a:cubicBezTo>
                      <a:cubicBezTo>
                        <a:pt x="1494681" y="280488"/>
                        <a:pt x="1488111" y="296652"/>
                        <a:pt x="1477108" y="309489"/>
                      </a:cubicBezTo>
                      <a:cubicBezTo>
                        <a:pt x="1459845" y="329629"/>
                        <a:pt x="1420837" y="365760"/>
                        <a:pt x="1420837" y="365760"/>
                      </a:cubicBezTo>
                      <a:cubicBezTo>
                        <a:pt x="1416148" y="379828"/>
                        <a:pt x="1416032" y="396384"/>
                        <a:pt x="1406769" y="407963"/>
                      </a:cubicBezTo>
                      <a:cubicBezTo>
                        <a:pt x="1396207" y="421165"/>
                        <a:pt x="1377768" y="425536"/>
                        <a:pt x="1364566" y="436098"/>
                      </a:cubicBezTo>
                      <a:cubicBezTo>
                        <a:pt x="1354209" y="444384"/>
                        <a:pt x="1344716" y="453877"/>
                        <a:pt x="1336431" y="464234"/>
                      </a:cubicBezTo>
                      <a:cubicBezTo>
                        <a:pt x="1325869" y="477436"/>
                        <a:pt x="1319299" y="493600"/>
                        <a:pt x="1308296" y="506437"/>
                      </a:cubicBezTo>
                      <a:cubicBezTo>
                        <a:pt x="1291033" y="526577"/>
                        <a:pt x="1252025" y="562708"/>
                        <a:pt x="1252025" y="562708"/>
                      </a:cubicBezTo>
                      <a:cubicBezTo>
                        <a:pt x="1238409" y="603555"/>
                        <a:pt x="1239571" y="612407"/>
                        <a:pt x="1209822" y="647114"/>
                      </a:cubicBezTo>
                      <a:cubicBezTo>
                        <a:pt x="1192559" y="667254"/>
                        <a:pt x="1172308" y="684628"/>
                        <a:pt x="1153551" y="703385"/>
                      </a:cubicBezTo>
                      <a:cubicBezTo>
                        <a:pt x="1139483" y="717453"/>
                        <a:pt x="1122383" y="729035"/>
                        <a:pt x="1111348" y="745588"/>
                      </a:cubicBezTo>
                      <a:cubicBezTo>
                        <a:pt x="1024752" y="875484"/>
                        <a:pt x="1135258" y="715700"/>
                        <a:pt x="1055077" y="815926"/>
                      </a:cubicBezTo>
                      <a:cubicBezTo>
                        <a:pt x="1044515" y="829128"/>
                        <a:pt x="1037504" y="844927"/>
                        <a:pt x="1026942" y="858129"/>
                      </a:cubicBezTo>
                      <a:cubicBezTo>
                        <a:pt x="1018656" y="868486"/>
                        <a:pt x="1007092" y="875908"/>
                        <a:pt x="998806" y="886265"/>
                      </a:cubicBezTo>
                      <a:cubicBezTo>
                        <a:pt x="988244" y="899467"/>
                        <a:pt x="983873" y="917906"/>
                        <a:pt x="970671" y="928468"/>
                      </a:cubicBezTo>
                      <a:cubicBezTo>
                        <a:pt x="959092" y="937731"/>
                        <a:pt x="942536" y="937846"/>
                        <a:pt x="928468" y="942535"/>
                      </a:cubicBezTo>
                      <a:cubicBezTo>
                        <a:pt x="919090" y="956603"/>
                        <a:pt x="913057" y="973605"/>
                        <a:pt x="900333" y="984738"/>
                      </a:cubicBezTo>
                      <a:cubicBezTo>
                        <a:pt x="874885" y="1007005"/>
                        <a:pt x="844062" y="1022252"/>
                        <a:pt x="815926" y="1041009"/>
                      </a:cubicBezTo>
                      <a:lnTo>
                        <a:pt x="731520" y="1097280"/>
                      </a:lnTo>
                      <a:cubicBezTo>
                        <a:pt x="717452" y="1106658"/>
                        <a:pt x="701272" y="1113460"/>
                        <a:pt x="689317" y="1125415"/>
                      </a:cubicBezTo>
                      <a:cubicBezTo>
                        <a:pt x="621091" y="1193641"/>
                        <a:pt x="655117" y="1166972"/>
                        <a:pt x="590843" y="1209821"/>
                      </a:cubicBezTo>
                      <a:cubicBezTo>
                        <a:pt x="581465" y="1223889"/>
                        <a:pt x="574663" y="1240070"/>
                        <a:pt x="562708" y="1252025"/>
                      </a:cubicBezTo>
                      <a:cubicBezTo>
                        <a:pt x="550753" y="1263980"/>
                        <a:pt x="531638" y="1267436"/>
                        <a:pt x="520505" y="1280160"/>
                      </a:cubicBezTo>
                      <a:cubicBezTo>
                        <a:pt x="414877" y="1400876"/>
                        <a:pt x="517874" y="1337746"/>
                        <a:pt x="407963" y="1392701"/>
                      </a:cubicBezTo>
                      <a:cubicBezTo>
                        <a:pt x="398585" y="1402080"/>
                        <a:pt x="388113" y="1410480"/>
                        <a:pt x="379828" y="1420837"/>
                      </a:cubicBezTo>
                      <a:cubicBezTo>
                        <a:pt x="369266" y="1434039"/>
                        <a:pt x="364681" y="1452216"/>
                        <a:pt x="351693" y="1463040"/>
                      </a:cubicBezTo>
                      <a:cubicBezTo>
                        <a:pt x="335583" y="1476465"/>
                        <a:pt x="314179" y="1481797"/>
                        <a:pt x="295422" y="1491175"/>
                      </a:cubicBezTo>
                      <a:cubicBezTo>
                        <a:pt x="286043" y="1500554"/>
                        <a:pt x="275572" y="1508954"/>
                        <a:pt x="267286" y="1519311"/>
                      </a:cubicBezTo>
                      <a:cubicBezTo>
                        <a:pt x="256724" y="1532513"/>
                        <a:pt x="251106" y="1549559"/>
                        <a:pt x="239151" y="1561514"/>
                      </a:cubicBezTo>
                      <a:cubicBezTo>
                        <a:pt x="227196" y="1573469"/>
                        <a:pt x="209785" y="1578646"/>
                        <a:pt x="196948" y="1589649"/>
                      </a:cubicBezTo>
                      <a:cubicBezTo>
                        <a:pt x="77552" y="1691988"/>
                        <a:pt x="195362" y="1609464"/>
                        <a:pt x="98474" y="1674055"/>
                      </a:cubicBezTo>
                      <a:cubicBezTo>
                        <a:pt x="79717" y="1702190"/>
                        <a:pt x="66113" y="1734550"/>
                        <a:pt x="42203" y="1758461"/>
                      </a:cubicBezTo>
                      <a:lnTo>
                        <a:pt x="0" y="1800665"/>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E469C1FF-F856-4687-BAD9-0C006BA7E1BE}"/>
                    </a:ext>
                  </a:extLst>
                </p:cNvPr>
                <p:cNvSpPr/>
                <p:nvPr/>
              </p:nvSpPr>
              <p:spPr>
                <a:xfrm>
                  <a:off x="4473526" y="1852829"/>
                  <a:ext cx="2349305" cy="72374"/>
                </a:xfrm>
                <a:custGeom>
                  <a:avLst/>
                  <a:gdLst>
                    <a:gd name="connsiteX0" fmla="*/ 0 w 2349305"/>
                    <a:gd name="connsiteY0" fmla="*/ 58306 h 72374"/>
                    <a:gd name="connsiteX1" fmla="*/ 562708 w 2349305"/>
                    <a:gd name="connsiteY1" fmla="*/ 30171 h 72374"/>
                    <a:gd name="connsiteX2" fmla="*/ 1294228 w 2349305"/>
                    <a:gd name="connsiteY2" fmla="*/ 16103 h 72374"/>
                    <a:gd name="connsiteX3" fmla="*/ 2264899 w 2349305"/>
                    <a:gd name="connsiteY3" fmla="*/ 16103 h 72374"/>
                    <a:gd name="connsiteX4" fmla="*/ 2349305 w 2349305"/>
                    <a:gd name="connsiteY4" fmla="*/ 58306 h 72374"/>
                    <a:gd name="connsiteX5" fmla="*/ 2349305 w 2349305"/>
                    <a:gd name="connsiteY5" fmla="*/ 72374 h 7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49305" h="72374">
                      <a:moveTo>
                        <a:pt x="0" y="58306"/>
                      </a:moveTo>
                      <a:cubicBezTo>
                        <a:pt x="258059" y="29632"/>
                        <a:pt x="129045" y="40621"/>
                        <a:pt x="562708" y="30171"/>
                      </a:cubicBezTo>
                      <a:lnTo>
                        <a:pt x="1294228" y="16103"/>
                      </a:lnTo>
                      <a:cubicBezTo>
                        <a:pt x="1749887" y="-2883"/>
                        <a:pt x="1693228" y="-7717"/>
                        <a:pt x="2264899" y="16103"/>
                      </a:cubicBezTo>
                      <a:cubicBezTo>
                        <a:pt x="2288776" y="17098"/>
                        <a:pt x="2333946" y="42947"/>
                        <a:pt x="2349305" y="58306"/>
                      </a:cubicBezTo>
                      <a:lnTo>
                        <a:pt x="2349305" y="72374"/>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4E0E22A9-B7CB-470A-86B7-F5B76A58C861}"/>
                    </a:ext>
                  </a:extLst>
                </p:cNvPr>
                <p:cNvSpPr/>
                <p:nvPr/>
              </p:nvSpPr>
              <p:spPr>
                <a:xfrm>
                  <a:off x="4740812" y="2445707"/>
                  <a:ext cx="1533379" cy="126610"/>
                </a:xfrm>
                <a:custGeom>
                  <a:avLst/>
                  <a:gdLst>
                    <a:gd name="connsiteX0" fmla="*/ 1533379 w 1533379"/>
                    <a:gd name="connsiteY0" fmla="*/ 70339 h 126610"/>
                    <a:gd name="connsiteX1" fmla="*/ 1350499 w 1533379"/>
                    <a:gd name="connsiteY1" fmla="*/ 28136 h 126610"/>
                    <a:gd name="connsiteX2" fmla="*/ 1308296 w 1533379"/>
                    <a:gd name="connsiteY2" fmla="*/ 14068 h 126610"/>
                    <a:gd name="connsiteX3" fmla="*/ 1223890 w 1533379"/>
                    <a:gd name="connsiteY3" fmla="*/ 0 h 126610"/>
                    <a:gd name="connsiteX4" fmla="*/ 323557 w 1533379"/>
                    <a:gd name="connsiteY4" fmla="*/ 14068 h 126610"/>
                    <a:gd name="connsiteX5" fmla="*/ 239151 w 1533379"/>
                    <a:gd name="connsiteY5" fmla="*/ 42203 h 126610"/>
                    <a:gd name="connsiteX6" fmla="*/ 112542 w 1533379"/>
                    <a:gd name="connsiteY6" fmla="*/ 98474 h 126610"/>
                    <a:gd name="connsiteX7" fmla="*/ 70339 w 1533379"/>
                    <a:gd name="connsiteY7" fmla="*/ 112542 h 126610"/>
                    <a:gd name="connsiteX8" fmla="*/ 0 w 1533379"/>
                    <a:gd name="connsiteY8" fmla="*/ 126610 h 12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379" h="126610">
                      <a:moveTo>
                        <a:pt x="1533379" y="70339"/>
                      </a:moveTo>
                      <a:cubicBezTo>
                        <a:pt x="1477586" y="59180"/>
                        <a:pt x="1401394" y="45101"/>
                        <a:pt x="1350499" y="28136"/>
                      </a:cubicBezTo>
                      <a:cubicBezTo>
                        <a:pt x="1336431" y="23447"/>
                        <a:pt x="1322772" y="17285"/>
                        <a:pt x="1308296" y="14068"/>
                      </a:cubicBezTo>
                      <a:cubicBezTo>
                        <a:pt x="1280452" y="7880"/>
                        <a:pt x="1252025" y="4689"/>
                        <a:pt x="1223890" y="0"/>
                      </a:cubicBezTo>
                      <a:cubicBezTo>
                        <a:pt x="923779" y="4689"/>
                        <a:pt x="623429" y="1216"/>
                        <a:pt x="323557" y="14068"/>
                      </a:cubicBezTo>
                      <a:cubicBezTo>
                        <a:pt x="293927" y="15338"/>
                        <a:pt x="239151" y="42203"/>
                        <a:pt x="239151" y="42203"/>
                      </a:cubicBezTo>
                      <a:cubicBezTo>
                        <a:pt x="172271" y="86791"/>
                        <a:pt x="212989" y="64992"/>
                        <a:pt x="112542" y="98474"/>
                      </a:cubicBezTo>
                      <a:cubicBezTo>
                        <a:pt x="98474" y="103163"/>
                        <a:pt x="84880" y="109634"/>
                        <a:pt x="70339" y="112542"/>
                      </a:cubicBezTo>
                      <a:lnTo>
                        <a:pt x="0" y="12661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8911A92F-2849-4142-ABC6-29C3DD56E97D}"/>
                  </a:ext>
                </a:extLst>
              </p:cNvPr>
              <p:cNvSpPr txBox="1"/>
              <p:nvPr/>
            </p:nvSpPr>
            <p:spPr>
              <a:xfrm>
                <a:off x="5057336" y="3172264"/>
                <a:ext cx="1219200" cy="276999"/>
              </a:xfrm>
              <a:prstGeom prst="rect">
                <a:avLst/>
              </a:prstGeom>
              <a:noFill/>
            </p:spPr>
            <p:txBody>
              <a:bodyPr wrap="square" rtlCol="0">
                <a:spAutoFit/>
              </a:bodyPr>
              <a:lstStyle/>
              <a:p>
                <a:r>
                  <a:rPr lang="en-US" sz="1200" b="1" dirty="0">
                    <a:solidFill>
                      <a:schemeClr val="bg1"/>
                    </a:solidFill>
                  </a:rPr>
                  <a:t>Earthquake</a:t>
                </a:r>
              </a:p>
            </p:txBody>
          </p:sp>
          <p:cxnSp>
            <p:nvCxnSpPr>
              <p:cNvPr id="27" name="Straight Arrow Connector 26">
                <a:extLst>
                  <a:ext uri="{FF2B5EF4-FFF2-40B4-BE49-F238E27FC236}">
                    <a16:creationId xmlns:a16="http://schemas.microsoft.com/office/drawing/2014/main" id="{498C6C42-9E8D-4ED3-9FCB-B6C03624463F}"/>
                  </a:ext>
                </a:extLst>
              </p:cNvPr>
              <p:cNvCxnSpPr>
                <a:cxnSpLocks/>
              </p:cNvCxnSpPr>
              <p:nvPr/>
            </p:nvCxnSpPr>
            <p:spPr>
              <a:xfrm>
                <a:off x="6019800" y="3352800"/>
                <a:ext cx="247059" cy="119433"/>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B320EB6A-F1FC-4D1F-87B2-6036F6940C91}"/>
                </a:ext>
              </a:extLst>
            </p:cNvPr>
            <p:cNvSpPr txBox="1"/>
            <p:nvPr/>
          </p:nvSpPr>
          <p:spPr>
            <a:xfrm>
              <a:off x="7698935" y="2421774"/>
              <a:ext cx="1219200" cy="276999"/>
            </a:xfrm>
            <a:prstGeom prst="rect">
              <a:avLst/>
            </a:prstGeom>
            <a:noFill/>
          </p:spPr>
          <p:txBody>
            <a:bodyPr wrap="square" rtlCol="0">
              <a:spAutoFit/>
            </a:bodyPr>
            <a:lstStyle/>
            <a:p>
              <a:r>
                <a:rPr lang="en-US" sz="1200" b="1" dirty="0">
                  <a:solidFill>
                    <a:schemeClr val="bg1"/>
                  </a:solidFill>
                </a:rPr>
                <a:t>Pacific Plate</a:t>
              </a:r>
            </a:p>
          </p:txBody>
        </p:sp>
        <p:sp>
          <p:nvSpPr>
            <p:cNvPr id="31" name="TextBox 30">
              <a:extLst>
                <a:ext uri="{FF2B5EF4-FFF2-40B4-BE49-F238E27FC236}">
                  <a16:creationId xmlns:a16="http://schemas.microsoft.com/office/drawing/2014/main" id="{F8142713-E5C1-4B04-95BC-C5DE7718787F}"/>
                </a:ext>
              </a:extLst>
            </p:cNvPr>
            <p:cNvSpPr txBox="1"/>
            <p:nvPr/>
          </p:nvSpPr>
          <p:spPr>
            <a:xfrm>
              <a:off x="4924075" y="2342070"/>
              <a:ext cx="1561913" cy="276999"/>
            </a:xfrm>
            <a:prstGeom prst="rect">
              <a:avLst/>
            </a:prstGeom>
            <a:noFill/>
          </p:spPr>
          <p:txBody>
            <a:bodyPr wrap="square" rtlCol="0">
              <a:spAutoFit/>
            </a:bodyPr>
            <a:lstStyle/>
            <a:p>
              <a:r>
                <a:rPr lang="en-US" sz="1200" b="1" dirty="0">
                  <a:solidFill>
                    <a:schemeClr val="bg1"/>
                  </a:solidFill>
                </a:rPr>
                <a:t>Australian Plate</a:t>
              </a:r>
            </a:p>
          </p:txBody>
        </p:sp>
      </p:grpSp>
      <p:pic>
        <p:nvPicPr>
          <p:cNvPr id="20" name="Picture 9" descr="IEBDepthLegend.tiff">
            <a:extLst>
              <a:ext uri="{FF2B5EF4-FFF2-40B4-BE49-F238E27FC236}">
                <a16:creationId xmlns:a16="http://schemas.microsoft.com/office/drawing/2014/main" id="{FC4005F6-E224-4CAE-A243-AB8F76F28CB3}"/>
              </a:ext>
            </a:extLst>
          </p:cNvPr>
          <p:cNvPicPr>
            <a:picLocks noChangeAspect="1"/>
          </p:cNvPicPr>
          <p:nvPr/>
        </p:nvPicPr>
        <p:blipFill>
          <a:blip r:embed="rId6">
            <a:extLst>
              <a:ext uri="{28A0092B-C50C-407E-A947-70E740481C1C}">
                <a14:useLocalDpi xmlns:a14="http://schemas.microsoft.com/office/drawing/2010/main" val="0"/>
              </a:ext>
            </a:extLst>
          </a:blip>
          <a:srcRect l="5733" t="996" r="6801" b="595"/>
          <a:stretch>
            <a:fillRect/>
          </a:stretch>
        </p:blipFill>
        <p:spPr bwMode="auto">
          <a:xfrm>
            <a:off x="8586063" y="2863223"/>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42" name="Title 1">
            <a:extLst>
              <a:ext uri="{FF2B5EF4-FFF2-40B4-BE49-F238E27FC236}">
                <a16:creationId xmlns:a16="http://schemas.microsoft.com/office/drawing/2014/main" id="{03CBD03E-0AB8-4B4F-8AD8-970FC7F97FE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21236F-6131-435D-9E6A-9AEC6D995D3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508" name="TextBox 9">
            <a:extLst>
              <a:ext uri="{FF2B5EF4-FFF2-40B4-BE49-F238E27FC236}">
                <a16:creationId xmlns:a16="http://schemas.microsoft.com/office/drawing/2014/main" id="{1E3FDAD2-8126-4906-9FBC-FF97AAD76006}"/>
              </a:ext>
            </a:extLst>
          </p:cNvPr>
          <p:cNvSpPr txBox="1">
            <a:spLocks noChangeArrowheads="1"/>
          </p:cNvSpPr>
          <p:nvPr/>
        </p:nvSpPr>
        <p:spPr bwMode="auto">
          <a:xfrm>
            <a:off x="258762" y="1066800"/>
            <a:ext cx="858043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dirty="0">
                <a:latin typeface="Arial" panose="020B0604020202020204" pitchFamily="34" charset="0"/>
              </a:rPr>
              <a:t>According to the USGS, the Pacific Plate slab at this location shows evidence of significant distortion at depth, with deep earthquakes associated with this subduction zone spanning several hundreds of kilometers laterally. Some authors have proposed this is evidence for a large slab fragment in this region, with a sub-horizontal geometry lying to the west of the main, steep </a:t>
            </a:r>
            <a:r>
              <a:rPr lang="en-US" altLang="en-US" sz="1600" dirty="0" err="1">
                <a:latin typeface="Arial" panose="020B0604020202020204" pitchFamily="34" charset="0"/>
              </a:rPr>
              <a:t>Wadati</a:t>
            </a:r>
            <a:r>
              <a:rPr lang="en-US" altLang="en-US" sz="1600" dirty="0">
                <a:latin typeface="Arial" panose="020B0604020202020204" pitchFamily="34" charset="0"/>
              </a:rPr>
              <a:t>-Benioff zone of the currently subducting Pacific slab. In this context, the September 6, 2018 earthquake (and perhaps the August 18, 2018 M 8.2 event before it) lies within the sub-horizontal relic slab.</a:t>
            </a:r>
          </a:p>
        </p:txBody>
      </p:sp>
      <p:pic>
        <p:nvPicPr>
          <p:cNvPr id="21509" name="Picture 8" descr="IRIS_TMlogo.png">
            <a:extLst>
              <a:ext uri="{FF2B5EF4-FFF2-40B4-BE49-F238E27FC236}">
                <a16:creationId xmlns:a16="http://schemas.microsoft.com/office/drawing/2014/main" id="{F93CC6A6-81A3-46B1-A9F0-997746E463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TextBox 14">
            <a:extLst>
              <a:ext uri="{FF2B5EF4-FFF2-40B4-BE49-F238E27FC236}">
                <a16:creationId xmlns:a16="http://schemas.microsoft.com/office/drawing/2014/main" id="{5C6B613D-8A75-41C4-98BA-8CCC2DDC50B6}"/>
              </a:ext>
            </a:extLst>
          </p:cNvPr>
          <p:cNvSpPr txBox="1">
            <a:spLocks noChangeArrowheads="1"/>
          </p:cNvSpPr>
          <p:nvPr/>
        </p:nvSpPr>
        <p:spPr bwMode="auto">
          <a:xfrm>
            <a:off x="296863" y="6353175"/>
            <a:ext cx="88249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Regional Seismicity Sept 06, 2017 – Sept 06, 2018</a:t>
            </a:r>
          </a:p>
        </p:txBody>
      </p:sp>
      <p:sp>
        <p:nvSpPr>
          <p:cNvPr id="21512" name="TextBox 14">
            <a:extLst>
              <a:ext uri="{FF2B5EF4-FFF2-40B4-BE49-F238E27FC236}">
                <a16:creationId xmlns:a16="http://schemas.microsoft.com/office/drawing/2014/main" id="{6EC72AA9-5536-4CEA-9503-3D02DEFA8AFF}"/>
              </a:ext>
            </a:extLst>
          </p:cNvPr>
          <p:cNvSpPr txBox="1">
            <a:spLocks noChangeArrowheads="1"/>
          </p:cNvSpPr>
          <p:nvPr/>
        </p:nvSpPr>
        <p:spPr bwMode="auto">
          <a:xfrm>
            <a:off x="3810000" y="5889626"/>
            <a:ext cx="54864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s-VE" sz="1400" dirty="0">
                <a:latin typeface="Arial" panose="020B0604020202020204" pitchFamily="34" charset="0"/>
              </a:rPr>
              <a:t>                 3D View – Explore this view at </a:t>
            </a:r>
            <a:r>
              <a:rPr lang="en-US" sz="1400" dirty="0">
                <a:latin typeface="Arial" panose="020B0604020202020204" pitchFamily="34" charset="0"/>
                <a:cs typeface="Arial" panose="020B0604020202020204" pitchFamily="34" charset="0"/>
                <a:hlinkClick r:id="rId4"/>
              </a:rPr>
              <a:t>https://bit.ly/2M52tFe</a:t>
            </a:r>
            <a:endParaRPr lang="en-US" sz="1400" dirty="0">
              <a:latin typeface="Arial" panose="020B0604020202020204" pitchFamily="34" charset="0"/>
              <a:cs typeface="Arial" panose="020B0604020202020204" pitchFamily="34" charset="0"/>
            </a:endParaRPr>
          </a:p>
          <a:p>
            <a:pPr eaLnBrk="1" hangingPunct="1">
              <a:spcBef>
                <a:spcPct val="0"/>
              </a:spcBef>
              <a:buFontTx/>
              <a:buNone/>
            </a:pPr>
            <a:r>
              <a:rPr lang="en-US" altLang="es-VE" sz="1400" dirty="0">
                <a:latin typeface="Arial" panose="020B0604020202020204" pitchFamily="34" charset="0"/>
                <a:cs typeface="Arial" panose="020B0604020202020204" pitchFamily="34" charset="0"/>
              </a:rPr>
              <a:t> </a:t>
            </a:r>
          </a:p>
        </p:txBody>
      </p:sp>
      <p:pic>
        <p:nvPicPr>
          <p:cNvPr id="3" name="Picture 2">
            <a:extLst>
              <a:ext uri="{FF2B5EF4-FFF2-40B4-BE49-F238E27FC236}">
                <a16:creationId xmlns:a16="http://schemas.microsoft.com/office/drawing/2014/main" id="{027D682B-2259-4589-8419-432763E366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787" y="3135068"/>
            <a:ext cx="4146550" cy="3107009"/>
          </a:xfrm>
          <a:prstGeom prst="rect">
            <a:avLst/>
          </a:prstGeom>
        </p:spPr>
      </p:pic>
      <p:pic>
        <p:nvPicPr>
          <p:cNvPr id="21515" name="Picture 1">
            <a:extLst>
              <a:ext uri="{FF2B5EF4-FFF2-40B4-BE49-F238E27FC236}">
                <a16:creationId xmlns:a16="http://schemas.microsoft.com/office/drawing/2014/main" id="{296A5BB2-ACFC-4F4E-90F8-427F39DF2C5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11807" y="4067189"/>
            <a:ext cx="4270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E60320BE-061C-4338-884A-12E8216FBE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52573" y="2819400"/>
            <a:ext cx="3872315" cy="3001845"/>
          </a:xfrm>
          <a:prstGeom prst="rect">
            <a:avLst/>
          </a:prstGeom>
        </p:spPr>
      </p:pic>
      <p:sp>
        <p:nvSpPr>
          <p:cNvPr id="17" name="Title 1">
            <a:extLst>
              <a:ext uri="{FF2B5EF4-FFF2-40B4-BE49-F238E27FC236}">
                <a16:creationId xmlns:a16="http://schemas.microsoft.com/office/drawing/2014/main" id="{E8A9FE82-6572-4D0D-B864-A3331D595A8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id="{11A277AE-7DFB-46E9-8239-5049FDA8338D}"/>
              </a:ext>
            </a:extLst>
          </p:cNvPr>
          <p:cNvSpPr txBox="1">
            <a:spLocks noChangeArrowheads="1"/>
          </p:cNvSpPr>
          <p:nvPr/>
        </p:nvSpPr>
        <p:spPr bwMode="auto">
          <a:xfrm>
            <a:off x="268288" y="1116013"/>
            <a:ext cx="8836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To produce earthquakes, rocks must be brittle. Brittle rock accumulates elastic energy as they bend then rapidly releases that energy during earthquake rupture. </a:t>
            </a:r>
          </a:p>
        </p:txBody>
      </p:sp>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268288" y="1819275"/>
            <a:ext cx="410051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With the exception of subducting oceanic plates, rock in Earth</a:t>
            </a:r>
            <a:r>
              <a:rPr lang="ja-JP" altLang="en-US" sz="1800">
                <a:latin typeface="Arial" panose="020B0604020202020204" pitchFamily="34" charset="0"/>
              </a:rPr>
              <a:t>’</a:t>
            </a:r>
            <a:r>
              <a:rPr lang="en-US" altLang="en-US" sz="1800">
                <a:latin typeface="Arial" panose="020B0604020202020204" pitchFamily="34" charset="0"/>
              </a:rPr>
              <a:t>s mantle below about 100 km depth is viscoelastic and cannot rupture to produce earthquakes. Rocks are brittle at low temperatures but become viscoelastic when they reach temperatures of about 600</a:t>
            </a:r>
            <a:r>
              <a:rPr lang="en-US" altLang="en-US" sz="1800">
                <a:latin typeface="Myriad Pro" pitchFamily="34" charset="0"/>
              </a:rPr>
              <a:t>°</a:t>
            </a:r>
            <a:r>
              <a:rPr lang="en-US" altLang="en-US" sz="1800">
                <a:latin typeface="Arial" panose="020B0604020202020204" pitchFamily="34" charset="0"/>
              </a:rPr>
              <a:t>C. </a:t>
            </a:r>
          </a:p>
          <a:p>
            <a:pPr eaLnBrk="1" hangingPunct="1">
              <a:spcBef>
                <a:spcPct val="0"/>
              </a:spcBef>
              <a:buFontTx/>
              <a:buNone/>
            </a:pPr>
            <a:endParaRPr lang="en-US" altLang="en-US" sz="1800">
              <a:latin typeface="Arial" panose="020B0604020202020204" pitchFamily="34" charset="0"/>
            </a:endParaRP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2955925" y="6477000"/>
            <a:ext cx="6148388"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Exploring a three-dimensional view from the IRIS Earthquake Browser.  </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9" name="TextBox 2">
            <a:extLst>
              <a:ext uri="{FF2B5EF4-FFF2-40B4-BE49-F238E27FC236}">
                <a16:creationId xmlns:a16="http://schemas.microsoft.com/office/drawing/2014/main" id="{EAF9B544-132D-4618-9433-4BC7BBA75A46}"/>
              </a:ext>
            </a:extLst>
          </p:cNvPr>
          <p:cNvSpPr txBox="1">
            <a:spLocks noChangeArrowheads="1"/>
          </p:cNvSpPr>
          <p:nvPr/>
        </p:nvSpPr>
        <p:spPr bwMode="auto">
          <a:xfrm>
            <a:off x="293688" y="4194175"/>
            <a:ext cx="402748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Rapidly subducting cool oceanic plates, however, can remain brittle up to about 700 km in the hot mantle.  </a:t>
            </a:r>
          </a:p>
          <a:p>
            <a:pPr eaLnBrk="1" hangingPunct="1">
              <a:spcBef>
                <a:spcPct val="0"/>
              </a:spcBef>
              <a:buFontTx/>
              <a:buNone/>
            </a:pPr>
            <a:r>
              <a:rPr lang="en-US" altLang="en-US" sz="1800">
                <a:latin typeface="Arial" panose="020B0604020202020204" pitchFamily="34" charset="0"/>
              </a:rPr>
              <a:t>The deepest earthquakes are thought </a:t>
            </a:r>
          </a:p>
          <a:p>
            <a:pPr eaLnBrk="1" hangingPunct="1">
              <a:spcBef>
                <a:spcPct val="0"/>
              </a:spcBef>
              <a:buFontTx/>
              <a:buNone/>
            </a:pPr>
            <a:r>
              <a:rPr lang="en-US" altLang="en-US" sz="1800">
                <a:latin typeface="Arial" panose="020B0604020202020204" pitchFamily="34" charset="0"/>
              </a:rPr>
              <a:t>to be due to phase changes of minerals in the high pressure and temperature conditions at those depths.</a:t>
            </a:r>
          </a:p>
        </p:txBody>
      </p:sp>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3EB352EE-B213-426F-91A2-8B159ED03012}"/>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Regional tectonics of this earthquake (click for animation).</a:t>
            </a:r>
          </a:p>
        </p:txBody>
      </p:sp>
      <p:sp>
        <p:nvSpPr>
          <p:cNvPr id="8" name="Title 1">
            <a:extLst>
              <a:ext uri="{FF2B5EF4-FFF2-40B4-BE49-F238E27FC236}">
                <a16:creationId xmlns:a16="http://schemas.microsoft.com/office/drawing/2014/main" id="{C024DF74-CAF9-4B6B-AF5D-A2B63CCFD8B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7.8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Thursday,  September 6, 2018 at 15:49:14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3" name="Fiji_M7.8_180906">
            <a:hlinkClick r:id="" action="ppaction://media"/>
            <a:extLst>
              <a:ext uri="{FF2B5EF4-FFF2-40B4-BE49-F238E27FC236}">
                <a16:creationId xmlns:a16="http://schemas.microsoft.com/office/drawing/2014/main" id="{59CF1F4E-44F8-4E37-B607-BE74F5160E3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149350" y="1627822"/>
            <a:ext cx="6845300" cy="4620578"/>
          </a:xfrm>
          <a:prstGeom prst="rect">
            <a:avLst/>
          </a:prstGeom>
        </p:spPr>
      </p:pic>
    </p:spTree>
    <p:extLst>
      <p:ext uri="{BB962C8B-B14F-4D97-AF65-F5344CB8AC3E}">
        <p14:creationId xmlns:p14="http://schemas.microsoft.com/office/powerpoint/2010/main" val="112516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73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10555</TotalTime>
  <Words>1240</Words>
  <Application>Microsoft Office PowerPoint</Application>
  <PresentationFormat>On-screen Show (4:3)</PresentationFormat>
  <Paragraphs>145</Paragraphs>
  <Slides>11</Slides>
  <Notes>11</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11</vt:i4>
      </vt:variant>
    </vt:vector>
  </HeadingPairs>
  <TitlesOfParts>
    <vt:vector size="19" baseType="lpstr">
      <vt:lpstr>ＭＳ Ｐゴシック</vt:lpstr>
      <vt:lpstr>ＭＳ Ｐゴシック</vt:lpstr>
      <vt:lpstr>Arial</vt:lpstr>
      <vt:lpstr>Calibri</vt:lpstr>
      <vt:lpstr>Myriad Pro</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824</cp:revision>
  <cp:lastPrinted>2018-05-05T19:31:49Z</cp:lastPrinted>
  <dcterms:created xsi:type="dcterms:W3CDTF">2009-05-31T20:07:40Z</dcterms:created>
  <dcterms:modified xsi:type="dcterms:W3CDTF">2018-09-06T20:20:09Z</dcterms:modified>
</cp:coreProperties>
</file>