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5"/>
  </p:notesMasterIdLst>
  <p:sldIdLst>
    <p:sldId id="384" r:id="rId4"/>
    <p:sldId id="349" r:id="rId5"/>
    <p:sldId id="365" r:id="rId6"/>
    <p:sldId id="340" r:id="rId7"/>
    <p:sldId id="339" r:id="rId8"/>
    <p:sldId id="354" r:id="rId9"/>
    <p:sldId id="347" r:id="rId10"/>
    <p:sldId id="359" r:id="rId11"/>
    <p:sldId id="385" r:id="rId12"/>
    <p:sldId id="344"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81" autoAdjust="0"/>
    <p:restoredTop sz="85569" autoAdjust="0"/>
  </p:normalViewPr>
  <p:slideViewPr>
    <p:cSldViewPr showGuides="1">
      <p:cViewPr>
        <p:scale>
          <a:sx n="110" d="100"/>
          <a:sy n="110" d="100"/>
        </p:scale>
        <p:origin x="1760" y="-416"/>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9/6/18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2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Curvas Tiempo de Viaje: Como son creadas</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10</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11</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a:p>
            <a:pPr eaLnBrk="1" hangingPunct="1">
              <a:spcBef>
                <a:spcPct val="0"/>
              </a:spcBef>
            </a:pPr>
            <a:endParaRPr lang="en-US" altLang="es-VE" dirty="0"/>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2000" b="1" dirty="0">
                <a:solidFill>
                  <a:srgbClr val="393996"/>
                </a:solidFill>
              </a:rPr>
              <a:t>Animación Relevante:</a:t>
            </a:r>
          </a:p>
          <a:p>
            <a:r>
              <a:rPr lang="es-VE" altLang="en-US" sz="2000" dirty="0"/>
              <a:t>Mecanismos Focales de los Terremotos: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Las áreas sombreadas muestran los cuadrantes de la esfera focal en la que los primeros movimientos de la onda P están lejos de la fuente, y las áreas no sombreadas muestran los cuadrantes en los que los primeros movimientos de la onda P se dirigen hacia la fuente. Las letras representan el eje de deformación </a:t>
            </a:r>
            <a:r>
              <a:rPr lang="es-ES" sz="1200" kern="1200" dirty="0" err="1">
                <a:solidFill>
                  <a:schemeClr val="tx1"/>
                </a:solidFill>
                <a:effectLst/>
                <a:latin typeface="+mn-lt"/>
                <a:ea typeface="ＭＳ Ｐゴシック" panose="020B0600070205080204" pitchFamily="34" charset="-128"/>
                <a:cs typeface="ＭＳ Ｐゴシック" panose="020B0600070205080204" pitchFamily="34" charset="-128"/>
              </a:rPr>
              <a:t>compresional</a:t>
            </a:r>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 máxima (P) y el eje de deformación extensional máxima (T) resultante del terremoto.</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0377B20-8544-4144-8FC9-AA27E690E6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249E6744-1168-4122-95C0-A9E7CA6201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p:txBody>
      </p:sp>
      <p:sp>
        <p:nvSpPr>
          <p:cNvPr id="22532" name="Slide Number Placeholder 3">
            <a:extLst>
              <a:ext uri="{FF2B5EF4-FFF2-40B4-BE49-F238E27FC236}">
                <a16:creationId xmlns:a16="http://schemas.microsoft.com/office/drawing/2014/main" id="{32C8FFD6-A6C0-420F-AC3F-142D08441F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D422F72-AA17-4C97-90A4-F7870CA592E5}"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a:p>
            <a:pPr eaLnBrk="1" hangingPunct="1">
              <a:spcBef>
                <a:spcPct val="0"/>
              </a:spcBef>
            </a:pPr>
            <a:endParaRPr lang="en-US" altLang="en-US" dirty="0"/>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9/6/18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9/6/18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9/6/18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9/6/18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9/6/18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9/6/18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9/6/18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9/6/18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9/6/18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9/6/18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9/6/18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9/6/18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9/6/18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9/6/18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9/6/18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hyperlink" Target="mailto:tkb@iris.edu" TargetMode="Externa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bit.ly/2M52t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7CFC9C4-6015-4C13-91F9-4D62AD5819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9109" y="1927999"/>
            <a:ext cx="5136341" cy="4206269"/>
          </a:xfrm>
          <a:prstGeom prst="rect">
            <a:avLst/>
          </a:prstGeom>
        </p:spPr>
      </p:pic>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03200" y="1084263"/>
            <a:ext cx="8588944" cy="22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800" dirty="0">
                <a:latin typeface="Arial" panose="020B0604020202020204" pitchFamily="34" charset="0"/>
                <a:cs typeface="Arial" panose="020B0604020202020204" pitchFamily="34" charset="0"/>
              </a:rPr>
              <a:t>Un terremoto de magnitud 7,8 ha ocurrido 101,8 km (63,3 mi) ESE de Suva, </a:t>
            </a:r>
            <a:r>
              <a:rPr lang="es-ES" sz="1800" dirty="0" err="1">
                <a:latin typeface="Arial" panose="020B0604020202020204" pitchFamily="34" charset="0"/>
                <a:cs typeface="Arial" panose="020B0604020202020204" pitchFamily="34" charset="0"/>
              </a:rPr>
              <a:t>Fiji</a:t>
            </a:r>
            <a:r>
              <a:rPr lang="es-ES" sz="1800" dirty="0">
                <a:latin typeface="Arial" panose="020B0604020202020204" pitchFamily="34" charset="0"/>
                <a:cs typeface="Arial" panose="020B0604020202020204" pitchFamily="34" charset="0"/>
              </a:rPr>
              <a:t> a una profundidad de 608,6 km (378 millas).</a:t>
            </a:r>
            <a:endParaRPr lang="en-US" sz="1800" dirty="0">
              <a:latin typeface="Arial" panose="020B0604020202020204" pitchFamily="34" charset="0"/>
              <a:cs typeface="Arial" panose="020B0604020202020204" pitchFamily="34" charset="0"/>
            </a:endParaRPr>
          </a:p>
          <a:p>
            <a:pPr>
              <a:buNone/>
            </a:pPr>
            <a:endParaRPr lang="en-US" sz="1800" dirty="0">
              <a:latin typeface="Arial" panose="020B0604020202020204" pitchFamily="34" charset="0"/>
              <a:cs typeface="Arial" panose="020B0604020202020204" pitchFamily="34" charset="0"/>
            </a:endParaRPr>
          </a:p>
          <a:p>
            <a:pPr>
              <a:buNone/>
            </a:pPr>
            <a:r>
              <a:rPr lang="es-ES" sz="1800" dirty="0">
                <a:latin typeface="Arial" panose="020B0604020202020204" pitchFamily="34" charset="0"/>
                <a:cs typeface="Arial" panose="020B0604020202020204" pitchFamily="34" charset="0"/>
              </a:rPr>
              <a:t>No hay riesgo de un tsunami</a:t>
            </a:r>
            <a:endParaRPr lang="en-US" sz="1800" dirty="0">
              <a:latin typeface="Arial" panose="020B0604020202020204" pitchFamily="34" charset="0"/>
              <a:cs typeface="Arial" panose="020B0604020202020204" pitchFamily="34" charset="0"/>
            </a:endParaRPr>
          </a:p>
          <a:p>
            <a:pPr>
              <a:buNone/>
            </a:pPr>
            <a:r>
              <a:rPr lang="es-ES" sz="1800" dirty="0">
                <a:latin typeface="Arial" panose="020B0604020202020204" pitchFamily="34" charset="0"/>
                <a:cs typeface="Arial" panose="020B0604020202020204" pitchFamily="34" charset="0"/>
              </a:rPr>
              <a:t>de un terremoto a esta</a:t>
            </a:r>
            <a:endParaRPr lang="en-US" sz="1800" dirty="0">
              <a:latin typeface="Arial" panose="020B0604020202020204" pitchFamily="34" charset="0"/>
              <a:cs typeface="Arial" panose="020B0604020202020204" pitchFamily="34" charset="0"/>
            </a:endParaRPr>
          </a:p>
          <a:p>
            <a:pPr>
              <a:buNone/>
            </a:pPr>
            <a:r>
              <a:rPr lang="es-ES" sz="1800" dirty="0">
                <a:latin typeface="Arial" panose="020B0604020202020204" pitchFamily="34" charset="0"/>
                <a:cs typeface="Arial" panose="020B0604020202020204" pitchFamily="34" charset="0"/>
              </a:rPr>
              <a:t>profundidad.</a:t>
            </a:r>
            <a:endParaRPr lang="en-US" sz="1800" dirty="0">
              <a:latin typeface="Arial" panose="020B0604020202020204" pitchFamily="34" charset="0"/>
              <a:cs typeface="Arial" panose="020B0604020202020204" pitchFamily="34" charset="0"/>
            </a:endParaRPr>
          </a:p>
          <a:p>
            <a:pPr>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6" name="Rectangle 5">
            <a:extLst>
              <a:ext uri="{FF2B5EF4-FFF2-40B4-BE49-F238E27FC236}">
                <a16:creationId xmlns:a16="http://schemas.microsoft.com/office/drawing/2014/main" id="{C62CFD75-4D09-4C96-9CA8-D96484404711}"/>
              </a:ext>
            </a:extLst>
          </p:cNvPr>
          <p:cNvSpPr/>
          <p:nvPr/>
        </p:nvSpPr>
        <p:spPr>
          <a:xfrm>
            <a:off x="6690384" y="3539196"/>
            <a:ext cx="735012" cy="711945"/>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84" name="TextBox 15">
            <a:extLst>
              <a:ext uri="{FF2B5EF4-FFF2-40B4-BE49-F238E27FC236}">
                <a16:creationId xmlns:a16="http://schemas.microsoft.com/office/drawing/2014/main" id="{8BBF2B44-A18D-47FD-8002-EDF4F130B0C6}"/>
              </a:ext>
            </a:extLst>
          </p:cNvPr>
          <p:cNvSpPr txBox="1">
            <a:spLocks noChangeArrowheads="1"/>
          </p:cNvSpPr>
          <p:nvPr/>
        </p:nvSpPr>
        <p:spPr bwMode="auto">
          <a:xfrm>
            <a:off x="5094288" y="650695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_tradnl" altLang="es-VE" sz="1400" i="1" dirty="0">
                <a:latin typeface="Arial" panose="020B0604020202020204" pitchFamily="34" charset="0"/>
              </a:rPr>
              <a:t>Imagen Cortesía de Google</a:t>
            </a:r>
          </a:p>
        </p:txBody>
      </p:sp>
      <p:pic>
        <p:nvPicPr>
          <p:cNvPr id="3" name="Picture 2">
            <a:extLst>
              <a:ext uri="{FF2B5EF4-FFF2-40B4-BE49-F238E27FC236}">
                <a16:creationId xmlns:a16="http://schemas.microsoft.com/office/drawing/2014/main" id="{810519FD-F0EA-4284-BDFB-205CD56941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238" y="4002998"/>
            <a:ext cx="3101762" cy="2687726"/>
          </a:xfrm>
          <a:prstGeom prst="rect">
            <a:avLst/>
          </a:prstGeom>
        </p:spPr>
      </p:pic>
      <p:cxnSp>
        <p:nvCxnSpPr>
          <p:cNvPr id="8" name="Straight Connector 7">
            <a:extLst>
              <a:ext uri="{FF2B5EF4-FFF2-40B4-BE49-F238E27FC236}">
                <a16:creationId xmlns:a16="http://schemas.microsoft.com/office/drawing/2014/main" id="{286C6A5A-464B-4D9A-806A-77088C2E3C1C}"/>
              </a:ext>
            </a:extLst>
          </p:cNvPr>
          <p:cNvCxnSpPr>
            <a:cxnSpLocks/>
          </p:cNvCxnSpPr>
          <p:nvPr/>
        </p:nvCxnSpPr>
        <p:spPr>
          <a:xfrm flipV="1">
            <a:off x="3400864" y="4251141"/>
            <a:ext cx="4024532" cy="244039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8F05D2E-6C69-4AEE-A7B0-F9603EB4AF2A}"/>
              </a:ext>
            </a:extLst>
          </p:cNvPr>
          <p:cNvCxnSpPr>
            <a:cxnSpLocks/>
          </p:cNvCxnSpPr>
          <p:nvPr/>
        </p:nvCxnSpPr>
        <p:spPr>
          <a:xfrm flipV="1">
            <a:off x="327238" y="3550534"/>
            <a:ext cx="6363146" cy="47255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4B703E5-2A18-4892-9C71-303A83A78CF6}"/>
              </a:ext>
            </a:extLst>
          </p:cNvPr>
          <p:cNvGrpSpPr/>
          <p:nvPr/>
        </p:nvGrpSpPr>
        <p:grpSpPr>
          <a:xfrm>
            <a:off x="835487" y="1266376"/>
            <a:ext cx="7775113" cy="5511738"/>
            <a:chOff x="835487" y="1266376"/>
            <a:chExt cx="7775113" cy="5511738"/>
          </a:xfrm>
        </p:grpSpPr>
        <p:pic>
          <p:nvPicPr>
            <p:cNvPr id="8" name="Picture 7">
              <a:extLst>
                <a:ext uri="{FF2B5EF4-FFF2-40B4-BE49-F238E27FC236}">
                  <a16:creationId xmlns:a16="http://schemas.microsoft.com/office/drawing/2014/main" id="{AE6D46C7-9C71-4572-9869-A550384C6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487" y="1266376"/>
              <a:ext cx="7775113" cy="5511738"/>
            </a:xfrm>
            <a:prstGeom prst="rect">
              <a:avLst/>
            </a:prstGeom>
          </p:spPr>
        </p:pic>
        <p:sp>
          <p:nvSpPr>
            <p:cNvPr id="14344" name="TextBox 4">
              <a:extLst>
                <a:ext uri="{FF2B5EF4-FFF2-40B4-BE49-F238E27FC236}">
                  <a16:creationId xmlns:a16="http://schemas.microsoft.com/office/drawing/2014/main" id="{41C89711-89E1-5445-A466-F14E2B4B1930}"/>
                </a:ext>
              </a:extLst>
            </p:cNvPr>
            <p:cNvSpPr txBox="1">
              <a:spLocks noChangeArrowheads="1"/>
            </p:cNvSpPr>
            <p:nvPr/>
          </p:nvSpPr>
          <p:spPr bwMode="auto">
            <a:xfrm>
              <a:off x="1822424" y="3122386"/>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id="{CF8D3728-5C14-B146-9655-D0826543F420}"/>
                </a:ext>
              </a:extLst>
            </p:cNvPr>
            <p:cNvSpPr txBox="1">
              <a:spLocks noChangeArrowheads="1"/>
            </p:cNvSpPr>
            <p:nvPr/>
          </p:nvSpPr>
          <p:spPr bwMode="auto">
            <a:xfrm>
              <a:off x="3276600" y="2830512"/>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4348" name="TextBox 4">
              <a:extLst>
                <a:ext uri="{FF2B5EF4-FFF2-40B4-BE49-F238E27FC236}">
                  <a16:creationId xmlns:a16="http://schemas.microsoft.com/office/drawing/2014/main" id="{5B85B819-CA6A-FF47-9A01-3A118F831218}"/>
                </a:ext>
              </a:extLst>
            </p:cNvPr>
            <p:cNvSpPr txBox="1">
              <a:spLocks noChangeArrowheads="1"/>
            </p:cNvSpPr>
            <p:nvPr/>
          </p:nvSpPr>
          <p:spPr bwMode="auto">
            <a:xfrm>
              <a:off x="2830051" y="1876719"/>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PP</a:t>
              </a:r>
            </a:p>
          </p:txBody>
        </p:sp>
        <p:cxnSp>
          <p:nvCxnSpPr>
            <p:cNvPr id="24" name="Straight Arrow Connector 23">
              <a:extLst>
                <a:ext uri="{FF2B5EF4-FFF2-40B4-BE49-F238E27FC236}">
                  <a16:creationId xmlns:a16="http://schemas.microsoft.com/office/drawing/2014/main" id="{F103D794-53EC-164C-8521-BDF407738FB0}"/>
                </a:ext>
              </a:extLst>
            </p:cNvPr>
            <p:cNvCxnSpPr/>
            <p:nvPr/>
          </p:nvCxnSpPr>
          <p:spPr>
            <a:xfrm>
              <a:off x="2036762" y="3357562"/>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905000" y="1347788"/>
            <a:ext cx="6764338" cy="4924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300" dirty="0">
                <a:latin typeface="Arial" panose="020B0604020202020204" pitchFamily="34" charset="0"/>
                <a:cs typeface="Arial" panose="020B0604020202020204" pitchFamily="34" charset="0"/>
              </a:rPr>
              <a:t>Después del terremoto, las ondas de compresión P se tomaron 11 minutos y 22 segundos en viajaran una trayectoria curva a través del manto hasta Bend, Oregón.</a:t>
            </a:r>
            <a:endParaRPr lang="en-US" altLang="en-US" sz="1300" dirty="0">
              <a:solidFill>
                <a:srgbClr val="000000"/>
              </a:solidFill>
              <a:latin typeface="Arial" panose="020B0604020202020204" pitchFamily="34" charset="0"/>
              <a:ea typeface="MS PGothic" panose="020B0600070205080204" pitchFamily="34" charset="-128"/>
            </a:endParaRP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744663" y="762000"/>
            <a:ext cx="6713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sz="1400" dirty="0">
                <a:latin typeface="Arial" panose="020B0604020202020204" pitchFamily="34" charset="0"/>
                <a:cs typeface="Arial" panose="020B0604020202020204" pitchFamily="34" charset="0"/>
              </a:rPr>
              <a:t>El registro del terremoto en Bend, Oregón (BNOR) es ilustrado en la parte inferior. Bend se encuentra a 9213 km (5725 millas, 83</a:t>
            </a:r>
            <a:r>
              <a:rPr lang="es-ES_tradnl" altLang="en-US" sz="1400" dirty="0">
                <a:solidFill>
                  <a:srgbClr val="000000"/>
                </a:solidFill>
                <a:latin typeface="Arial" panose="020B0604020202020204" pitchFamily="34" charset="0"/>
                <a:ea typeface="MS PGothic" panose="020B0600070205080204" pitchFamily="34" charset="-128"/>
              </a:rPr>
              <a:t>°</a:t>
            </a:r>
            <a:r>
              <a:rPr lang="es-ES_tradnl" sz="1400" dirty="0">
                <a:latin typeface="Arial" panose="020B0604020202020204" pitchFamily="34" charset="0"/>
                <a:cs typeface="Arial" panose="020B0604020202020204" pitchFamily="34" charset="0"/>
              </a:rPr>
              <a:t>) de la ubicación del terremoto. </a:t>
            </a:r>
            <a:endParaRPr lang="es-ES_tradnl" altLang="en-US" sz="1400" dirty="0">
              <a:solidFill>
                <a:srgbClr val="000000"/>
              </a:solidFill>
              <a:latin typeface="Arial" panose="020B0604020202020204" pitchFamily="34" charset="0"/>
              <a:ea typeface="MS PGothic" panose="020B0600070205080204" pitchFamily="34" charset="-128"/>
            </a:endParaRP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2036762" y="5389102"/>
            <a:ext cx="6781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400" dirty="0">
                <a:latin typeface="Arial" panose="020B0604020202020204" pitchFamily="34" charset="0"/>
                <a:cs typeface="Arial" panose="020B0604020202020204" pitchFamily="34" charset="0"/>
              </a:rPr>
              <a:t>Las ondas superficiales viajaron los 9213 km (5725 millas) a lo largo del perímetro de la Tierra desde el terremoto hasta la estación de registro. Debido a que este fue un terremoto profundo, se dividió poca energía sísmica en ondas superficiales.</a:t>
            </a:r>
            <a:endParaRPr lang="en-US" sz="1400" dirty="0">
              <a:latin typeface="Arial" panose="020B0604020202020204" pitchFamily="34" charset="0"/>
              <a:cs typeface="Arial" panose="020B0604020202020204" pitchFamily="34" charset="0"/>
            </a:endParaRP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150799" y="4127506"/>
            <a:ext cx="3631001"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400" dirty="0">
                <a:latin typeface="Arial" panose="020B0604020202020204" pitchFamily="34" charset="0"/>
                <a:cs typeface="Arial" panose="020B0604020202020204" pitchFamily="34" charset="0"/>
              </a:rPr>
              <a:t>Las ondas S son ondas de corte que siguen el mismo camino a través del manto que las ondas P. Las ondas S tomaron 20 minutos y 52 segundos para viajar del terremoto a Bend.</a:t>
            </a:r>
            <a:endParaRPr lang="en-US" sz="14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2A2D248-DFCE-3F4C-809E-F44ABAB84AE5}"/>
              </a:ext>
            </a:extLst>
          </p:cNvPr>
          <p:cNvSpPr txBox="1"/>
          <p:nvPr/>
        </p:nvSpPr>
        <p:spPr>
          <a:xfrm>
            <a:off x="5503474" y="3158294"/>
            <a:ext cx="2795574" cy="369332"/>
          </a:xfrm>
          <a:prstGeom prst="rect">
            <a:avLst/>
          </a:prstGeom>
          <a:solidFill>
            <a:schemeClr val="bg1"/>
          </a:solidFill>
        </p:spPr>
        <p:txBody>
          <a:bodyPr wrap="square">
            <a:spAutoFit/>
          </a:bodyPr>
          <a:lstStyle/>
          <a:p>
            <a:pPr eaLnBrk="1" hangingPunct="1">
              <a:defRPr/>
            </a:pPr>
            <a:r>
              <a:rPr lang="es-ES_tradnl" spc="200">
                <a:latin typeface="Arial" charset="0"/>
                <a:ea typeface="MS PGothic" charset="-128"/>
              </a:rPr>
              <a:t>Ondas de Superficie</a:t>
            </a:r>
          </a:p>
        </p:txBody>
      </p:sp>
      <p:sp>
        <p:nvSpPr>
          <p:cNvPr id="14347" name="TextBox 5">
            <a:extLst>
              <a:ext uri="{FF2B5EF4-FFF2-40B4-BE49-F238E27FC236}">
                <a16:creationId xmlns:a16="http://schemas.microsoft.com/office/drawing/2014/main" id="{FB2BCD26-550B-594F-9562-9D637167FAF4}"/>
              </a:ext>
            </a:extLst>
          </p:cNvPr>
          <p:cNvSpPr txBox="1">
            <a:spLocks noChangeArrowheads="1"/>
          </p:cNvSpPr>
          <p:nvPr/>
        </p:nvSpPr>
        <p:spPr bwMode="auto">
          <a:xfrm>
            <a:off x="3322176" y="1981200"/>
            <a:ext cx="5135562" cy="8309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600" dirty="0"/>
              <a:t>PP es una onda de compresión que rebotó en la superficie a mitad de camino entre el terremoto y la estación de registro.</a:t>
            </a:r>
            <a:endParaRPr lang="en-US" sz="1600" dirty="0"/>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2744A037-588F-C140-8CAB-5F1D2B3FA98B}"/>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3A3EC1DA-1A0D-FC4E-879D-E49A3401D868}"/>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600" dirty="0">
                <a:latin typeface="Arial" panose="020B0604020202020204" pitchFamily="34" charset="0"/>
                <a:cs typeface="Arial" panose="020B0604020202020204" pitchFamily="34" charset="0"/>
              </a:rPr>
              <a:t>La modificación de la escala de intensidad de  </a:t>
            </a:r>
            <a:r>
              <a:rPr lang="es-ES" altLang="en-US" sz="1600" dirty="0" err="1">
                <a:latin typeface="Arial" panose="020B0604020202020204" pitchFamily="34" charset="0"/>
                <a:cs typeface="Arial" panose="020B0604020202020204" pitchFamily="34" charset="0"/>
              </a:rPr>
              <a:t>Marcelli</a:t>
            </a:r>
            <a:r>
              <a:rPr lang="es-ES" altLang="en-US" sz="1600" dirty="0">
                <a:latin typeface="Arial" panose="020B0604020202020204" pitchFamily="34" charset="0"/>
                <a:cs typeface="Arial" panose="020B0604020202020204" pitchFamily="34" charset="0"/>
              </a:rPr>
              <a:t> es una escala de doce niveles, numeradas del  I al XII, que indica la severidad de los movimientos telúricos.</a:t>
            </a:r>
          </a:p>
          <a:p>
            <a:pPr eaLnBrk="1" hangingPunct="1">
              <a:spcBef>
                <a:spcPct val="0"/>
              </a:spcBef>
              <a:buFontTx/>
              <a:buNone/>
            </a:pPr>
            <a:endParaRPr lang="es-ES" altLang="en-US" sz="1600" dirty="0">
              <a:latin typeface="Arial" panose="020B0604020202020204" pitchFamily="34" charset="0"/>
              <a:cs typeface="Arial" panose="020B0604020202020204" pitchFamily="34" charset="0"/>
            </a:endParaRPr>
          </a:p>
          <a:p>
            <a:pPr eaLnBrk="1" hangingPunct="1">
              <a:spcBef>
                <a:spcPct val="0"/>
              </a:spcBef>
              <a:buFontTx/>
              <a:buNone/>
            </a:pPr>
            <a:r>
              <a:rPr lang="es-ES" altLang="en-US" sz="1600" dirty="0">
                <a:latin typeface="Arial" panose="020B0604020202020204" pitchFamily="34" charset="0"/>
                <a:cs typeface="Arial" panose="020B0604020202020204" pitchFamily="34" charset="0"/>
              </a:rPr>
              <a:t>Debido a la profundidad de 608.6 km (378 millas), el área más cercana al terremoto solo experimentó sacudidas ligeras.</a:t>
            </a:r>
          </a:p>
          <a:p>
            <a:pPr eaLnBrk="1" hangingPunct="1">
              <a:spcBef>
                <a:spcPct val="0"/>
              </a:spcBef>
              <a:buFontTx/>
              <a:buNone/>
            </a:pPr>
            <a:endParaRPr lang="en-US" altLang="es-VE" sz="1600" dirty="0">
              <a:latin typeface="Arial" panose="020B0604020202020204" pitchFamily="34" charset="0"/>
            </a:endParaRP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93BF173E-45A0-4ECD-998E-A7D98A991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5664" y="1128714"/>
            <a:ext cx="5220176" cy="4991482"/>
          </a:xfrm>
          <a:prstGeom prst="rect">
            <a:avLst/>
          </a:prstGeom>
        </p:spPr>
      </p:pic>
      <p:sp>
        <p:nvSpPr>
          <p:cNvPr id="12" name="Title 1">
            <a:extLst>
              <a:ext uri="{FF2B5EF4-FFF2-40B4-BE49-F238E27FC236}">
                <a16:creationId xmlns:a16="http://schemas.microsoft.com/office/drawing/2014/main" id="{B77EC03C-574F-AD4D-9A09-8944583B612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3" name="TextBox 15">
            <a:extLst>
              <a:ext uri="{FF2B5EF4-FFF2-40B4-BE49-F238E27FC236}">
                <a16:creationId xmlns:a16="http://schemas.microsoft.com/office/drawing/2014/main" id="{AC6ABB28-1B20-C74A-BF37-6E5A459B0913}"/>
              </a:ext>
            </a:extLst>
          </p:cNvPr>
          <p:cNvSpPr txBox="1">
            <a:spLocks noChangeArrowheads="1"/>
          </p:cNvSpPr>
          <p:nvPr/>
        </p:nvSpPr>
        <p:spPr bwMode="auto">
          <a:xfrm>
            <a:off x="4191000" y="64135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7,8</a:t>
            </a:r>
          </a:p>
        </p:txBody>
      </p:sp>
      <p:sp>
        <p:nvSpPr>
          <p:cNvPr id="15" name="TextBox 14">
            <a:extLst>
              <a:ext uri="{FF2B5EF4-FFF2-40B4-BE49-F238E27FC236}">
                <a16:creationId xmlns:a16="http://schemas.microsoft.com/office/drawing/2014/main" id="{549FCACB-10E4-1F4A-BD5B-9E11F0E4757E}"/>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a:latin typeface="Arial" panose="020B0604020202020204" pitchFamily="34" charset="0"/>
              </a:rPr>
              <a:t>Imagen Cortesía del Servicio Geológico de los EE.UU.</a:t>
            </a:r>
          </a:p>
        </p:txBody>
      </p:sp>
      <p:sp>
        <p:nvSpPr>
          <p:cNvPr id="16" name="TextBox 13">
            <a:extLst>
              <a:ext uri="{FF2B5EF4-FFF2-40B4-BE49-F238E27FC236}">
                <a16:creationId xmlns:a16="http://schemas.microsoft.com/office/drawing/2014/main" id="{2B44D4A3-B2B8-6146-A05D-1B08F76C5C83}"/>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b="1">
                <a:latin typeface="Arial" panose="020B0604020202020204" pitchFamily="34" charset="0"/>
              </a:rPr>
              <a:t>Intensidad de Mercalli modificada</a:t>
            </a:r>
          </a:p>
        </p:txBody>
      </p:sp>
      <p:sp>
        <p:nvSpPr>
          <p:cNvPr id="17" name="TextBox 14">
            <a:extLst>
              <a:ext uri="{FF2B5EF4-FFF2-40B4-BE49-F238E27FC236}">
                <a16:creationId xmlns:a16="http://schemas.microsoft.com/office/drawing/2014/main" id="{100E0B77-FE12-A243-AA5C-48BC9C0E54DB}"/>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Percibida </a:t>
            </a:r>
          </a:p>
          <a:p>
            <a:pPr algn="ctr" eaLnBrk="1" hangingPunct="1">
              <a:spcBef>
                <a:spcPct val="0"/>
              </a:spcBef>
              <a:spcAft>
                <a:spcPts val="600"/>
              </a:spcAft>
              <a:buFontTx/>
              <a:buNone/>
            </a:pPr>
            <a:r>
              <a:rPr lang="es-VE" altLang="en-US" sz="1400" b="1" dirty="0">
                <a:latin typeface="Arial" panose="020B0604020202020204" pitchFamily="34" charset="0"/>
              </a:rPr>
              <a:t> Temblor</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defRPr/>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defRPr/>
            </a:pPr>
            <a:r>
              <a:rPr lang="es-ES_tradnl" altLang="en-US" sz="1600" dirty="0">
                <a:latin typeface="Arial" panose="020B0604020202020204" pitchFamily="34" charset="0"/>
                <a:cs typeface="Arial" panose="020B0604020202020204" pitchFamily="34" charset="0"/>
              </a:rPr>
              <a:t>El Servicio Geológico de los EE.UU estima que más de 295,000 personas sintieron temblores débiles como consecuencia de este terremoto. </a:t>
            </a:r>
          </a:p>
        </p:txBody>
      </p:sp>
      <p:pic>
        <p:nvPicPr>
          <p:cNvPr id="3" name="Picture 2">
            <a:extLst>
              <a:ext uri="{FF2B5EF4-FFF2-40B4-BE49-F238E27FC236}">
                <a16:creationId xmlns:a16="http://schemas.microsoft.com/office/drawing/2014/main" id="{F9388614-C83D-42EC-AEF5-D7DE3BBC09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179513"/>
            <a:ext cx="4325339" cy="4319160"/>
          </a:xfrm>
          <a:prstGeom prst="rect">
            <a:avLst/>
          </a:prstGeom>
        </p:spPr>
      </p:pic>
      <p:pic>
        <p:nvPicPr>
          <p:cNvPr id="6" name="Picture 5">
            <a:extLst>
              <a:ext uri="{FF2B5EF4-FFF2-40B4-BE49-F238E27FC236}">
                <a16:creationId xmlns:a16="http://schemas.microsoft.com/office/drawing/2014/main" id="{2946D334-51D1-421D-8210-7CF8231ED1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822" y="3200400"/>
            <a:ext cx="2378258" cy="3525516"/>
          </a:xfrm>
          <a:prstGeom prst="rect">
            <a:avLst/>
          </a:prstGeom>
        </p:spPr>
      </p:pic>
      <p:sp>
        <p:nvSpPr>
          <p:cNvPr id="11" name="Title 1">
            <a:extLst>
              <a:ext uri="{FF2B5EF4-FFF2-40B4-BE49-F238E27FC236}">
                <a16:creationId xmlns:a16="http://schemas.microsoft.com/office/drawing/2014/main" id="{1707C55F-69D4-EF48-91FE-E29065AC984E}"/>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2" name="TextBox 20">
            <a:extLst>
              <a:ext uri="{FF2B5EF4-FFF2-40B4-BE49-F238E27FC236}">
                <a16:creationId xmlns:a16="http://schemas.microsoft.com/office/drawing/2014/main" id="{B078F92D-3B9B-D24F-B590-DC63D2385F1D}"/>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60786E8B-2527-F34F-A257-B61FCCB1F373}"/>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
        <p:nvSpPr>
          <p:cNvPr id="14" name="TextBox 15">
            <a:extLst>
              <a:ext uri="{FF2B5EF4-FFF2-40B4-BE49-F238E27FC236}">
                <a16:creationId xmlns:a16="http://schemas.microsoft.com/office/drawing/2014/main" id="{96614B19-EA0B-6340-BF15-55CD59F672CC}"/>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VE" altLang="en-US" sz="1600" i="1" dirty="0">
                <a:latin typeface="Arial" panose="020B0604020202020204" pitchFamily="34" charset="0"/>
              </a:rPr>
              <a:t>USGS PAGER </a:t>
            </a:r>
          </a:p>
          <a:p>
            <a:pPr algn="r">
              <a:spcBef>
                <a:spcPct val="0"/>
              </a:spcBef>
              <a:buFontTx/>
              <a:buNone/>
            </a:pPr>
            <a:r>
              <a:rPr lang="es-VE" altLang="en-US" sz="1400" i="1" dirty="0">
                <a:latin typeface="Arial" panose="020B0604020202020204" pitchFamily="34" charset="0"/>
              </a:rPr>
              <a:t>Población Expuesta a los Movimientos Telúricos</a:t>
            </a: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a:solidFill>
                  <a:srgbClr val="FFFF00"/>
                </a:solidFill>
                <a:latin typeface="Arial" panose="020B0604020202020204" pitchFamily="34" charset="0"/>
                <a:ea typeface="MS PGothic" panose="020B0600070205080204" pitchFamily="34" charset="-128"/>
              </a:rPr>
              <a:t>Australia</a:t>
            </a:r>
            <a:br>
              <a:rPr lang="es-ES_tradnl" altLang="en-US" sz="1600">
                <a:solidFill>
                  <a:srgbClr val="FFFF00"/>
                </a:solidFill>
                <a:latin typeface="Arial" panose="020B0604020202020204" pitchFamily="34" charset="0"/>
                <a:ea typeface="MS PGothic" panose="020B0600070205080204" pitchFamily="34" charset="-128"/>
              </a:rPr>
            </a:br>
            <a:r>
              <a:rPr lang="es-ES_tradnl" altLang="en-US" sz="1600">
                <a:solidFill>
                  <a:srgbClr val="FFFF00"/>
                </a:solidFill>
                <a:latin typeface="Arial" panose="020B0604020202020204" pitchFamily="34" charset="0"/>
                <a:ea typeface="MS PGothic" panose="020B0600070205080204" pitchFamily="34" charset="-128"/>
              </a:rPr>
              <a:t>Plate</a:t>
            </a:r>
          </a:p>
        </p:txBody>
      </p:sp>
      <p:pic>
        <p:nvPicPr>
          <p:cNvPr id="14340" name="Picture 2" descr="JV">
            <a:extLst>
              <a:ext uri="{FF2B5EF4-FFF2-40B4-BE49-F238E27FC236}">
                <a16:creationId xmlns:a16="http://schemas.microsoft.com/office/drawing/2014/main"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1227138"/>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 name="Rectangle 4">
            <a:extLst>
              <a:ext uri="{FF2B5EF4-FFF2-40B4-BE49-F238E27FC236}">
                <a16:creationId xmlns:a16="http://schemas.microsoft.com/office/drawing/2014/main" id="{072A7DE5-374D-BD4E-9814-6A57D75F9E56}"/>
              </a:ext>
            </a:extLst>
          </p:cNvPr>
          <p:cNvSpPr>
            <a:spLocks noChangeArrowheads="1"/>
          </p:cNvSpPr>
          <p:nvPr/>
        </p:nvSpPr>
        <p:spPr bwMode="auto">
          <a:xfrm>
            <a:off x="6400800" y="1981200"/>
            <a:ext cx="1630363" cy="1371600"/>
          </a:xfrm>
          <a:prstGeom prst="rect">
            <a:avLst/>
          </a:prstGeom>
          <a:noFill/>
          <a:ln w="19050">
            <a:solidFill>
              <a:schemeClr val="bg1"/>
            </a:solidFill>
            <a:miter lim="800000"/>
            <a:headEnd/>
            <a:tailEnd/>
          </a:ln>
          <a:effectLst>
            <a:outerShdw blurRad="38100" dist="26940" dir="5400000" algn="ctr" rotWithShape="0">
              <a:srgbClr val="000000">
                <a:alpha val="35001"/>
              </a:srgbClr>
            </a:outerShdw>
          </a:effectLst>
          <a:extLst>
            <a:ext uri="{909E8E84-426E-40dd-AFC4-6F175D3DCCD1}"/>
          </a:extLst>
        </p:spPr>
        <p:txBody>
          <a:bodyPr tIns="91440" bIns="91440"/>
          <a:lstStyle/>
          <a:p>
            <a:pPr eaLnBrk="1" hangingPunct="1">
              <a:defRPr/>
            </a:pPr>
            <a:endParaRPr lang="es-ES_tradnl">
              <a:cs typeface="Arial" charset="0"/>
            </a:endParaRPr>
          </a:p>
        </p:txBody>
      </p:sp>
      <p:sp>
        <p:nvSpPr>
          <p:cNvPr id="14342" name="Text Box 5">
            <a:extLst>
              <a:ext uri="{FF2B5EF4-FFF2-40B4-BE49-F238E27FC236}">
                <a16:creationId xmlns:a16="http://schemas.microsoft.com/office/drawing/2014/main" id="{C452C10A-BF53-4F91-9F79-EBE5FD328DB2}"/>
              </a:ext>
            </a:extLst>
          </p:cNvPr>
          <p:cNvSpPr txBox="1">
            <a:spLocks noChangeArrowheads="1"/>
          </p:cNvSpPr>
          <p:nvPr/>
        </p:nvSpPr>
        <p:spPr bwMode="auto">
          <a:xfrm>
            <a:off x="7239000" y="3848100"/>
            <a:ext cx="1257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dirty="0">
                <a:solidFill>
                  <a:srgbClr val="FFFF00"/>
                </a:solidFill>
                <a:latin typeface="Arial" panose="020B0604020202020204" pitchFamily="34" charset="0"/>
                <a:ea typeface="MS PGothic" panose="020B0600070205080204" pitchFamily="34" charset="-128"/>
              </a:rPr>
              <a:t>Placa del Pacífico</a:t>
            </a:r>
            <a:endParaRPr lang="es-ES_tradnl" altLang="en-US" sz="2400" dirty="0">
              <a:latin typeface="Arial" panose="020B0604020202020204" pitchFamily="34" charset="0"/>
              <a:ea typeface="MS PGothic" panose="020B0600070205080204" pitchFamily="34" charset="-128"/>
            </a:endParaRPr>
          </a:p>
        </p:txBody>
      </p:sp>
      <p:sp>
        <p:nvSpPr>
          <p:cNvPr id="28674" name="AutoShape 7">
            <a:extLst>
              <a:ext uri="{FF2B5EF4-FFF2-40B4-BE49-F238E27FC236}">
                <a16:creationId xmlns:a16="http://schemas.microsoft.com/office/drawing/2014/main" id="{6E64441E-5FA2-1B46-9256-661DC02E1A00}"/>
              </a:ext>
            </a:extLst>
          </p:cNvPr>
          <p:cNvSpPr>
            <a:spLocks noChangeArrowheads="1"/>
          </p:cNvSpPr>
          <p:nvPr/>
        </p:nvSpPr>
        <p:spPr bwMode="auto">
          <a:xfrm>
            <a:off x="6629400" y="23622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s-ES_tradnl">
              <a:cs typeface="Arial" charset="0"/>
            </a:endParaRPr>
          </a:p>
        </p:txBody>
      </p:sp>
      <p:sp>
        <p:nvSpPr>
          <p:cNvPr id="14344" name="Line 8">
            <a:extLst>
              <a:ext uri="{FF2B5EF4-FFF2-40B4-BE49-F238E27FC236}">
                <a16:creationId xmlns:a16="http://schemas.microsoft.com/office/drawing/2014/main" id="{586764ED-84A1-4015-9442-FA29A8E2467A}"/>
              </a:ext>
            </a:extLst>
          </p:cNvPr>
          <p:cNvSpPr>
            <a:spLocks noChangeShapeType="1"/>
          </p:cNvSpPr>
          <p:nvPr/>
        </p:nvSpPr>
        <p:spPr bwMode="auto">
          <a:xfrm flipV="1">
            <a:off x="7696200" y="2286000"/>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a:p>
        </p:txBody>
      </p:sp>
      <p:sp>
        <p:nvSpPr>
          <p:cNvPr id="14345" name="Text Box 9">
            <a:extLst>
              <a:ext uri="{FF2B5EF4-FFF2-40B4-BE49-F238E27FC236}">
                <a16:creationId xmlns:a16="http://schemas.microsoft.com/office/drawing/2014/main" id="{88EF6F43-4109-4284-82B8-4A6AE6FB25D5}"/>
              </a:ext>
            </a:extLst>
          </p:cNvPr>
          <p:cNvSpPr txBox="1">
            <a:spLocks noChangeAspect="1" noChangeArrowheads="1"/>
          </p:cNvSpPr>
          <p:nvPr/>
        </p:nvSpPr>
        <p:spPr bwMode="auto">
          <a:xfrm>
            <a:off x="8010525" y="203835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b="1">
                <a:solidFill>
                  <a:srgbClr val="FFFF00"/>
                </a:solidFill>
                <a:latin typeface="Arial" panose="020B0604020202020204" pitchFamily="34" charset="0"/>
                <a:ea typeface="MS PGothic" panose="020B0600070205080204" pitchFamily="34" charset="-128"/>
              </a:rPr>
              <a:t>Fosa de Tonga</a:t>
            </a:r>
          </a:p>
          <a:p>
            <a:pPr eaLnBrk="1" hangingPunct="1">
              <a:spcBef>
                <a:spcPct val="0"/>
              </a:spcBef>
              <a:buFontTx/>
              <a:buNone/>
            </a:pPr>
            <a:endParaRPr lang="es-ES_tradnl" altLang="en-US" sz="240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id="{8FE022A9-F43D-458E-8444-336DE8D147DD}"/>
              </a:ext>
            </a:extLst>
          </p:cNvPr>
          <p:cNvSpPr txBox="1">
            <a:spLocks noChangeArrowheads="1"/>
          </p:cNvSpPr>
          <p:nvPr/>
        </p:nvSpPr>
        <p:spPr bwMode="auto">
          <a:xfrm>
            <a:off x="5410200" y="3389313"/>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a:solidFill>
                  <a:srgbClr val="FFFF00"/>
                </a:solidFill>
                <a:latin typeface="Arial" panose="020B0604020202020204" pitchFamily="34" charset="0"/>
                <a:ea typeface="MS PGothic" panose="020B0600070205080204" pitchFamily="34" charset="-128"/>
              </a:rPr>
              <a:t>Placa Australiana</a:t>
            </a:r>
            <a:endParaRPr lang="es-ES_tradnl" altLang="en-US" sz="240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id="{86B54FD6-AF50-4714-B757-4651B7118B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12725" y="1069975"/>
            <a:ext cx="5054600" cy="5459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_tradnl" sz="1600">
                <a:latin typeface="Arial" panose="020B0604020202020204" pitchFamily="34" charset="0"/>
                <a:cs typeface="Arial" panose="020B0604020202020204" pitchFamily="34" charset="0"/>
              </a:rPr>
              <a:t>Las flechas azules muestran el movimiento de la Placa del Pacífico con respecto a la Placa Australiana. El epicentro del terremoto se muestra con la estrella roja, mientras que el cuadrado blanco describe el área de sismicidad histórica que se muestra en la siguiente diapositiva.</a:t>
            </a:r>
          </a:p>
          <a:p>
            <a:pPr>
              <a:buNone/>
            </a:pPr>
            <a:endParaRPr lang="es-ES_tradnl" sz="1600">
              <a:latin typeface="Arial" panose="020B0604020202020204" pitchFamily="34" charset="0"/>
              <a:cs typeface="Arial" panose="020B0604020202020204" pitchFamily="34" charset="0"/>
            </a:endParaRPr>
          </a:p>
          <a:p>
            <a:pPr>
              <a:buNone/>
            </a:pPr>
            <a:r>
              <a:rPr lang="es-ES_tradnl" sz="1600">
                <a:latin typeface="Arial" panose="020B0604020202020204" pitchFamily="34" charset="0"/>
                <a:cs typeface="Arial" panose="020B0604020202020204" pitchFamily="34" charset="0"/>
              </a:rPr>
              <a:t>Este terremoto se produjo dentro de la Placa del Pacífico, donde se subduce debajo de la Placa de Australia en este límite de placa convergente océano - océano.</a:t>
            </a:r>
          </a:p>
          <a:p>
            <a:pPr>
              <a:buNone/>
            </a:pPr>
            <a:endParaRPr lang="es-ES_tradnl" sz="1600">
              <a:latin typeface="Arial" panose="020B0604020202020204" pitchFamily="34" charset="0"/>
              <a:cs typeface="Arial" panose="020B0604020202020204" pitchFamily="34" charset="0"/>
            </a:endParaRPr>
          </a:p>
          <a:p>
            <a:pPr>
              <a:buNone/>
            </a:pPr>
            <a:r>
              <a:rPr lang="es-ES_tradnl" sz="1600">
                <a:latin typeface="Arial" panose="020B0604020202020204" pitchFamily="34" charset="0"/>
                <a:cs typeface="Arial" panose="020B0604020202020204" pitchFamily="34" charset="0"/>
              </a:rPr>
              <a:t>La velocidad de convergencia en la ubicación de este terremoto es de aproximadamente 81 mm / año (8,1 cm / año). Observe que la velocidad y la dirección de movimiento de la Placa del Pacífico cambian con la distancia al norte de Nueva Zelanda. Estos cambios nos recuerdan que los movimientos de la placa litosférica son en realidad rotaciones relativas de capas esféricas a lo largo de la superficie de la Tierra en lugar de movimientos lineales de placas planas. </a:t>
            </a:r>
            <a:endParaRPr lang="es-ES_tradnl" altLang="en-US" sz="1600">
              <a:latin typeface="Arial" panose="020B0604020202020204" pitchFamily="34" charset="0"/>
              <a:ea typeface="MS PGothic" panose="020B0600070205080204" pitchFamily="34" charset="-128"/>
              <a:cs typeface="Arial" panose="020B0604020202020204" pitchFamily="34" charset="0"/>
            </a:endParaRPr>
          </a:p>
        </p:txBody>
      </p:sp>
      <p:sp>
        <p:nvSpPr>
          <p:cNvPr id="14349" name="Text Box 9">
            <a:extLst>
              <a:ext uri="{FF2B5EF4-FFF2-40B4-BE49-F238E27FC236}">
                <a16:creationId xmlns:a16="http://schemas.microsoft.com/office/drawing/2014/main" id="{6CCBE8AF-B87D-4269-8D3A-920B5289BFA4}"/>
              </a:ext>
            </a:extLst>
          </p:cNvPr>
          <p:cNvSpPr txBox="1">
            <a:spLocks noChangeAspect="1" noChangeArrowheads="1"/>
          </p:cNvSpPr>
          <p:nvPr/>
        </p:nvSpPr>
        <p:spPr bwMode="auto">
          <a:xfrm>
            <a:off x="5562600" y="1676400"/>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600" b="1">
                <a:solidFill>
                  <a:srgbClr val="FFFF00"/>
                </a:solidFill>
                <a:latin typeface="Arial" panose="020B0604020202020204" pitchFamily="34" charset="0"/>
                <a:ea typeface="MS PGothic" panose="020B0600070205080204" pitchFamily="34" charset="-128"/>
              </a:rPr>
              <a:t>Fiji</a:t>
            </a:r>
          </a:p>
        </p:txBody>
      </p:sp>
      <p:sp>
        <p:nvSpPr>
          <p:cNvPr id="14350" name="Line 8">
            <a:extLst>
              <a:ext uri="{FF2B5EF4-FFF2-40B4-BE49-F238E27FC236}">
                <a16:creationId xmlns:a16="http://schemas.microsoft.com/office/drawing/2014/main" id="{A4817C6C-F97C-45FE-9DDC-1810D92C92F2}"/>
              </a:ext>
            </a:extLst>
          </p:cNvPr>
          <p:cNvSpPr>
            <a:spLocks noChangeShapeType="1"/>
          </p:cNvSpPr>
          <p:nvPr/>
        </p:nvSpPr>
        <p:spPr bwMode="auto">
          <a:xfrm flipH="1" flipV="1">
            <a:off x="6172200" y="1981200"/>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a:p>
        </p:txBody>
      </p:sp>
      <p:sp>
        <p:nvSpPr>
          <p:cNvPr id="17" name="Title 1">
            <a:extLst>
              <a:ext uri="{FF2B5EF4-FFF2-40B4-BE49-F238E27FC236}">
                <a16:creationId xmlns:a16="http://schemas.microsoft.com/office/drawing/2014/main" id="{C3220C82-6672-B149-90E7-4A7DDA2F13B5}"/>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ES_tradnl"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4083050" cy="5196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_tradnl" sz="1550">
                <a:latin typeface="Arial" panose="020B0604020202020204" pitchFamily="34" charset="0"/>
                <a:cs typeface="Arial" panose="020B0604020202020204" pitchFamily="34" charset="0"/>
              </a:rPr>
              <a:t>La sismicidad histórica regional en la Fosa norte de Tonga se muestra en el mapa a continuación con los terremotos codificados por color de profundidad.</a:t>
            </a:r>
          </a:p>
          <a:p>
            <a:pPr>
              <a:buNone/>
            </a:pPr>
            <a:endParaRPr lang="es-ES_tradnl" sz="1550">
              <a:latin typeface="Arial" panose="020B0604020202020204" pitchFamily="34" charset="0"/>
              <a:cs typeface="Arial" panose="020B0604020202020204" pitchFamily="34" charset="0"/>
            </a:endParaRPr>
          </a:p>
          <a:p>
            <a:pPr>
              <a:buNone/>
            </a:pPr>
            <a:r>
              <a:rPr lang="es-ES_tradnl" sz="1550">
                <a:latin typeface="Arial" panose="020B0604020202020204" pitchFamily="34" charset="0"/>
                <a:cs typeface="Arial" panose="020B0604020202020204" pitchFamily="34" charset="0"/>
              </a:rPr>
              <a:t>Tenga en cuenta que los terremotos son poco profundos cerca de la Fosa de Tonga en el lado este del área del mapa. A medida que la Placa del Pacífico se subduce hacia el oeste debajo de la Placa Australiana, los terremotos dentro de la placa del Pacífico aumentan en profundidad de este a oeste.</a:t>
            </a:r>
          </a:p>
          <a:p>
            <a:pPr>
              <a:buNone/>
            </a:pPr>
            <a:endParaRPr lang="es-ES_tradnl" sz="1550">
              <a:latin typeface="Arial" panose="020B0604020202020204" pitchFamily="34" charset="0"/>
              <a:cs typeface="Arial" panose="020B0604020202020204" pitchFamily="34" charset="0"/>
            </a:endParaRPr>
          </a:p>
          <a:p>
            <a:pPr>
              <a:buNone/>
            </a:pPr>
            <a:r>
              <a:rPr lang="es-ES_tradnl" sz="1550">
                <a:latin typeface="Arial" panose="020B0604020202020204" pitchFamily="34" charset="0"/>
                <a:cs typeface="Arial" panose="020B0604020202020204" pitchFamily="34" charset="0"/>
              </a:rPr>
              <a:t>Este terremoto ocurrió dentro de la subducción de la Placa del Pacífico y se ajusta a este patrón de profundidad general.</a:t>
            </a:r>
          </a:p>
          <a:p>
            <a:pPr>
              <a:buNone/>
            </a:pPr>
            <a:endParaRPr lang="es-ES_tradnl" sz="1550">
              <a:latin typeface="Arial" panose="020B0604020202020204" pitchFamily="34" charset="0"/>
              <a:cs typeface="Arial" panose="020B0604020202020204" pitchFamily="34" charset="0"/>
            </a:endParaRPr>
          </a:p>
          <a:p>
            <a:pPr>
              <a:buNone/>
            </a:pPr>
            <a:r>
              <a:rPr lang="es-ES_tradnl" sz="1550">
                <a:latin typeface="Arial" panose="020B0604020202020204" pitchFamily="34" charset="0"/>
                <a:cs typeface="Arial" panose="020B0604020202020204" pitchFamily="34" charset="0"/>
              </a:rPr>
              <a:t>Explore esta vista en https://bit.ly/E0lW3f</a:t>
            </a:r>
          </a:p>
          <a:p>
            <a:pPr>
              <a:buNone/>
            </a:pPr>
            <a:r>
              <a:rPr lang="es-ES_tradnl" sz="1550">
                <a:latin typeface="Arial" panose="020B0604020202020204" pitchFamily="34" charset="0"/>
                <a:cs typeface="Arial" panose="020B0604020202020204" pitchFamily="34" charset="0"/>
              </a:rPr>
              <a:t>Vea una vista tridimensional en la siguiente diapositiva.</a:t>
            </a: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4038600" y="6397625"/>
            <a:ext cx="4953000" cy="5232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Imagen extraída del Visualizador de terremotos de IRIS http://</a:t>
            </a:r>
            <a:r>
              <a:rPr lang="es-ES" sz="1400" dirty="0" err="1">
                <a:latin typeface="Arial" panose="020B0604020202020204" pitchFamily="34" charset="0"/>
                <a:cs typeface="Arial" panose="020B0604020202020204" pitchFamily="34" charset="0"/>
              </a:rPr>
              <a:t>www.iris.edu</a:t>
            </a:r>
            <a:r>
              <a:rPr lang="es-ES" sz="1400" dirty="0">
                <a:latin typeface="Arial" panose="020B0604020202020204" pitchFamily="34" charset="0"/>
                <a:cs typeface="Arial" panose="020B0604020202020204" pitchFamily="34" charset="0"/>
              </a:rPr>
              <a:t>/</a:t>
            </a:r>
            <a:r>
              <a:rPr lang="es-ES" sz="1400" dirty="0" err="1">
                <a:latin typeface="Arial" panose="020B0604020202020204" pitchFamily="34" charset="0"/>
                <a:cs typeface="Arial" panose="020B0604020202020204" pitchFamily="34" charset="0"/>
              </a:rPr>
              <a:t>ieb</a:t>
            </a:r>
            <a:r>
              <a:rPr lang="en-US" sz="1400" dirty="0">
                <a:latin typeface="Arial" panose="020B0604020202020204" pitchFamily="34" charset="0"/>
                <a:cs typeface="Arial" panose="020B0604020202020204" pitchFamily="34" charset="0"/>
              </a:rPr>
              <a:t> </a:t>
            </a:r>
            <a:endParaRPr lang="es-ES_tradnl" altLang="en-US" sz="1400" i="1"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F9242398-7443-4A5F-ACD1-61C8044E7EA2}"/>
              </a:ext>
            </a:extLst>
          </p:cNvPr>
          <p:cNvGrpSpPr/>
          <p:nvPr/>
        </p:nvGrpSpPr>
        <p:grpSpPr>
          <a:xfrm>
            <a:off x="4708560" y="761999"/>
            <a:ext cx="4107213" cy="5578225"/>
            <a:chOff x="4708560" y="761999"/>
            <a:chExt cx="4107213" cy="5578225"/>
          </a:xfrm>
        </p:grpSpPr>
        <p:pic>
          <p:nvPicPr>
            <p:cNvPr id="3" name="Picture 2">
              <a:extLst>
                <a:ext uri="{FF2B5EF4-FFF2-40B4-BE49-F238E27FC236}">
                  <a16:creationId xmlns:a16="http://schemas.microsoft.com/office/drawing/2014/main" id="{D42FCF9C-AE45-4344-8F3A-329095F542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560" y="761999"/>
              <a:ext cx="4048012" cy="5578225"/>
            </a:xfrm>
            <a:prstGeom prst="rect">
              <a:avLst/>
            </a:prstGeom>
          </p:spPr>
        </p:pic>
        <p:sp>
          <p:nvSpPr>
            <p:cNvPr id="18440" name="TextBox 5">
              <a:extLst>
                <a:ext uri="{FF2B5EF4-FFF2-40B4-BE49-F238E27FC236}">
                  <a16:creationId xmlns:a16="http://schemas.microsoft.com/office/drawing/2014/main" id="{C521D5AB-3CCC-478D-9674-668DF14325EE}"/>
                </a:ext>
              </a:extLst>
            </p:cNvPr>
            <p:cNvSpPr txBox="1">
              <a:spLocks noChangeArrowheads="1"/>
            </p:cNvSpPr>
            <p:nvPr/>
          </p:nvSpPr>
          <p:spPr bwMode="auto">
            <a:xfrm>
              <a:off x="4708560" y="2895600"/>
              <a:ext cx="1219199" cy="276999"/>
            </a:xfrm>
            <a:prstGeom prst="rect">
              <a:avLst/>
            </a:prstGeom>
            <a:noFill/>
            <a:ln w="6350">
              <a:no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200" b="1">
                  <a:solidFill>
                    <a:schemeClr val="bg1"/>
                  </a:solidFill>
                </a:rPr>
                <a:t>Terremoto</a:t>
              </a:r>
            </a:p>
          </p:txBody>
        </p:sp>
        <p:cxnSp>
          <p:nvCxnSpPr>
            <p:cNvPr id="5" name="Straight Arrow Connector 4">
              <a:extLst>
                <a:ext uri="{FF2B5EF4-FFF2-40B4-BE49-F238E27FC236}">
                  <a16:creationId xmlns:a16="http://schemas.microsoft.com/office/drawing/2014/main" id="{670AA1D4-297C-4DBF-A9D8-4545A8D0AC1C}"/>
                </a:ext>
              </a:extLst>
            </p:cNvPr>
            <p:cNvCxnSpPr>
              <a:cxnSpLocks/>
            </p:cNvCxnSpPr>
            <p:nvPr/>
          </p:nvCxnSpPr>
          <p:spPr>
            <a:xfrm flipV="1">
              <a:off x="4953000" y="2568602"/>
              <a:ext cx="533400" cy="326998"/>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B08D99E-D7DB-4E07-AF91-D231FDD84282}"/>
                </a:ext>
              </a:extLst>
            </p:cNvPr>
            <p:cNvSpPr txBox="1"/>
            <p:nvPr/>
          </p:nvSpPr>
          <p:spPr>
            <a:xfrm>
              <a:off x="7362678" y="4495800"/>
              <a:ext cx="1219200" cy="461665"/>
            </a:xfrm>
            <a:prstGeom prst="rect">
              <a:avLst/>
            </a:prstGeom>
            <a:noFill/>
          </p:spPr>
          <p:txBody>
            <a:bodyPr wrap="square" rtlCol="0">
              <a:spAutoFit/>
            </a:bodyPr>
            <a:lstStyle/>
            <a:p>
              <a:r>
                <a:rPr lang="es-ES_tradnl" sz="1200" b="1">
                  <a:solidFill>
                    <a:schemeClr val="bg1"/>
                  </a:solidFill>
                </a:rPr>
                <a:t>Placa del Pacífico</a:t>
              </a:r>
            </a:p>
          </p:txBody>
        </p:sp>
        <p:sp>
          <p:nvSpPr>
            <p:cNvPr id="15" name="TextBox 14">
              <a:extLst>
                <a:ext uri="{FF2B5EF4-FFF2-40B4-BE49-F238E27FC236}">
                  <a16:creationId xmlns:a16="http://schemas.microsoft.com/office/drawing/2014/main" id="{35E45532-64DC-4C5C-9752-B3571D50F259}"/>
                </a:ext>
              </a:extLst>
            </p:cNvPr>
            <p:cNvSpPr txBox="1"/>
            <p:nvPr/>
          </p:nvSpPr>
          <p:spPr>
            <a:xfrm>
              <a:off x="4767761" y="4063914"/>
              <a:ext cx="1752600" cy="276999"/>
            </a:xfrm>
            <a:prstGeom prst="rect">
              <a:avLst/>
            </a:prstGeom>
            <a:noFill/>
          </p:spPr>
          <p:txBody>
            <a:bodyPr wrap="square" rtlCol="0">
              <a:spAutoFit/>
            </a:bodyPr>
            <a:lstStyle/>
            <a:p>
              <a:r>
                <a:rPr lang="es-ES_tradnl" sz="1200" b="1">
                  <a:solidFill>
                    <a:schemeClr val="bg1"/>
                  </a:solidFill>
                </a:rPr>
                <a:t>Placa Australiana</a:t>
              </a:r>
            </a:p>
          </p:txBody>
        </p:sp>
        <p:sp>
          <p:nvSpPr>
            <p:cNvPr id="16" name="TextBox 15">
              <a:extLst>
                <a:ext uri="{FF2B5EF4-FFF2-40B4-BE49-F238E27FC236}">
                  <a16:creationId xmlns:a16="http://schemas.microsoft.com/office/drawing/2014/main" id="{45A86F95-E074-4F0C-9709-86128719C3FC}"/>
                </a:ext>
              </a:extLst>
            </p:cNvPr>
            <p:cNvSpPr txBox="1"/>
            <p:nvPr/>
          </p:nvSpPr>
          <p:spPr>
            <a:xfrm>
              <a:off x="7596573" y="3180620"/>
              <a:ext cx="1219200" cy="461665"/>
            </a:xfrm>
            <a:prstGeom prst="rect">
              <a:avLst/>
            </a:prstGeom>
            <a:noFill/>
          </p:spPr>
          <p:txBody>
            <a:bodyPr wrap="square" rtlCol="0">
              <a:spAutoFit/>
            </a:bodyPr>
            <a:lstStyle/>
            <a:p>
              <a:r>
                <a:rPr lang="es-ES_tradnl" sz="1200" b="1">
                  <a:solidFill>
                    <a:schemeClr val="bg1"/>
                  </a:solidFill>
                </a:rPr>
                <a:t>Fosa de Tonga</a:t>
              </a:r>
            </a:p>
          </p:txBody>
        </p:sp>
        <p:cxnSp>
          <p:nvCxnSpPr>
            <p:cNvPr id="9" name="Straight Arrow Connector 8">
              <a:extLst>
                <a:ext uri="{FF2B5EF4-FFF2-40B4-BE49-F238E27FC236}">
                  <a16:creationId xmlns:a16="http://schemas.microsoft.com/office/drawing/2014/main" id="{92DF405B-CA62-47EA-99B0-F97FB52FEE3E}"/>
                </a:ext>
              </a:extLst>
            </p:cNvPr>
            <p:cNvCxnSpPr/>
            <p:nvPr/>
          </p:nvCxnSpPr>
          <p:spPr>
            <a:xfrm flipH="1" flipV="1">
              <a:off x="7620000" y="2895600"/>
              <a:ext cx="538695" cy="276999"/>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Picture 13">
            <a:extLst>
              <a:ext uri="{FF2B5EF4-FFF2-40B4-BE49-F238E27FC236}">
                <a16:creationId xmlns:a16="http://schemas.microsoft.com/office/drawing/2014/main" id="{71921503-E21A-474D-9BC0-52BFD70DED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8605" y="3920536"/>
            <a:ext cx="466790" cy="2419688"/>
          </a:xfrm>
          <a:prstGeom prst="rect">
            <a:avLst/>
          </a:prstGeom>
        </p:spPr>
      </p:pic>
      <p:pic>
        <p:nvPicPr>
          <p:cNvPr id="18" name="Picture 17">
            <a:extLst>
              <a:ext uri="{FF2B5EF4-FFF2-40B4-BE49-F238E27FC236}">
                <a16:creationId xmlns:a16="http://schemas.microsoft.com/office/drawing/2014/main" id="{4DD13350-794F-4933-A9B4-F766F70F79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62678" y="5759118"/>
            <a:ext cx="1390844" cy="581106"/>
          </a:xfrm>
          <a:prstGeom prst="rect">
            <a:avLst/>
          </a:prstGeom>
        </p:spPr>
      </p:pic>
      <p:sp>
        <p:nvSpPr>
          <p:cNvPr id="17" name="Title 1">
            <a:extLst>
              <a:ext uri="{FF2B5EF4-FFF2-40B4-BE49-F238E27FC236}">
                <a16:creationId xmlns:a16="http://schemas.microsoft.com/office/drawing/2014/main" id="{9989BB1A-F490-5A46-A20A-1794EC90489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362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400">
                <a:latin typeface="Arial" panose="020B0604020202020204" pitchFamily="34" charset="0"/>
                <a:cs typeface="Arial" panose="020B0604020202020204" pitchFamily="34" charset="0"/>
              </a:rPr>
              <a:t>Solución Tensor  Momento Sísmico, USGS​</a:t>
            </a:r>
            <a:endParaRPr lang="es-ES_tradnl" altLang="en-US" sz="140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477520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_tradnl" sz="1450">
                <a:latin typeface="Arial" panose="020B0604020202020204" pitchFamily="34" charset="0"/>
                <a:cs typeface="Arial" panose="020B0604020202020204" pitchFamily="34" charset="0"/>
              </a:rPr>
              <a:t>Un terremoto de foco profundo tiene una profundidad de hipocentro superior a 300 km. Los terremotos profundos ocurren exclusivamente dentro de la subducción de la litosfera oceánica, especialmente dentro de la antigua litósfera oceánica que se está subduciendo rápidamente.</a:t>
            </a:r>
          </a:p>
          <a:p>
            <a:pPr>
              <a:buNone/>
            </a:pPr>
            <a:r>
              <a:rPr lang="es-ES_tradnl" sz="1450">
                <a:latin typeface="Arial" panose="020B0604020202020204" pitchFamily="34" charset="0"/>
                <a:cs typeface="Arial" panose="020B0604020202020204" pitchFamily="34" charset="0"/>
              </a:rPr>
              <a:t> </a:t>
            </a:r>
          </a:p>
          <a:p>
            <a:pPr>
              <a:buNone/>
            </a:pPr>
            <a:r>
              <a:rPr lang="es-ES_tradnl" sz="1450">
                <a:latin typeface="Arial" panose="020B0604020202020204" pitchFamily="34" charset="0"/>
                <a:cs typeface="Arial" panose="020B0604020202020204" pitchFamily="34" charset="0"/>
              </a:rPr>
              <a:t>El mecanismo físico de ruptura de los terremotos de foco profundo es diferente de los terremotos que ocurren a poca profundidad. Este terremoto ocurrió dentro de la subducción de la Placa del Pacífico.</a:t>
            </a:r>
          </a:p>
        </p:txBody>
      </p:sp>
      <p:sp>
        <p:nvSpPr>
          <p:cNvPr id="6" name="Rectangle 5">
            <a:extLst>
              <a:ext uri="{FF2B5EF4-FFF2-40B4-BE49-F238E27FC236}">
                <a16:creationId xmlns:a16="http://schemas.microsoft.com/office/drawing/2014/main" id="{1854C851-5AAB-4505-A14B-5DA9DE69F832}"/>
              </a:ext>
            </a:extLst>
          </p:cNvPr>
          <p:cNvSpPr/>
          <p:nvPr/>
        </p:nvSpPr>
        <p:spPr>
          <a:xfrm>
            <a:off x="4831305" y="5308448"/>
            <a:ext cx="4218686" cy="954107"/>
          </a:xfrm>
          <a:prstGeom prst="rect">
            <a:avLst/>
          </a:prstGeom>
        </p:spPr>
        <p:txBody>
          <a:bodyPr wrap="square">
            <a:spAutoFit/>
          </a:bodyPr>
          <a:lstStyle/>
          <a:p>
            <a:r>
              <a:rPr lang="es-ES_tradnl" sz="1400"/>
              <a:t>Esta captura de pantalla modificada de la función 3-D del navegador de terremotos de IRIS muestra un corte transversal de los terremotos de la diapositiva anterior.</a:t>
            </a:r>
          </a:p>
        </p:txBody>
      </p:sp>
      <p:sp>
        <p:nvSpPr>
          <p:cNvPr id="21" name="Rectangle 12">
            <a:extLst>
              <a:ext uri="{FF2B5EF4-FFF2-40B4-BE49-F238E27FC236}">
                <a16:creationId xmlns:a16="http://schemas.microsoft.com/office/drawing/2014/main" id="{972B214B-002D-42E7-816C-9B9783478524}"/>
              </a:ext>
            </a:extLst>
          </p:cNvPr>
          <p:cNvSpPr>
            <a:spLocks noChangeArrowheads="1"/>
          </p:cNvSpPr>
          <p:nvPr/>
        </p:nvSpPr>
        <p:spPr bwMode="auto">
          <a:xfrm>
            <a:off x="3048000" y="6509893"/>
            <a:ext cx="6096000" cy="3077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eaLnBrk="1" hangingPunct="1">
              <a:spcBef>
                <a:spcPct val="0"/>
              </a:spcBef>
              <a:buNone/>
              <a:defRPr/>
            </a:pPr>
            <a:r>
              <a:rPr lang="es-ES_tradnl" altLang="en-US" sz="1400" i="1">
                <a:latin typeface="Arial" panose="020B0604020202020204" pitchFamily="34" charset="0"/>
              </a:rPr>
              <a:t>Imagen extraída del Navegador de terremotos de IRIS </a:t>
            </a:r>
            <a:r>
              <a:rPr lang="es-ES_tradnl" altLang="en-US" sz="1400"/>
              <a:t>(www.iris.edu/ieb)</a:t>
            </a:r>
          </a:p>
        </p:txBody>
      </p:sp>
      <p:pic>
        <p:nvPicPr>
          <p:cNvPr id="4" name="Picture 3">
            <a:extLst>
              <a:ext uri="{FF2B5EF4-FFF2-40B4-BE49-F238E27FC236}">
                <a16:creationId xmlns:a16="http://schemas.microsoft.com/office/drawing/2014/main" id="{36E5C81A-B370-4049-9F2A-C7764FE3D7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094" y="3700720"/>
            <a:ext cx="2899484" cy="2434967"/>
          </a:xfrm>
          <a:prstGeom prst="rect">
            <a:avLst/>
          </a:prstGeom>
        </p:spPr>
      </p:pic>
      <p:grpSp>
        <p:nvGrpSpPr>
          <p:cNvPr id="37" name="Group 36">
            <a:extLst>
              <a:ext uri="{FF2B5EF4-FFF2-40B4-BE49-F238E27FC236}">
                <a16:creationId xmlns:a16="http://schemas.microsoft.com/office/drawing/2014/main" id="{B7A1AD5F-F475-4ADB-8A64-6B2DA3E64BC3}"/>
              </a:ext>
            </a:extLst>
          </p:cNvPr>
          <p:cNvGrpSpPr/>
          <p:nvPr/>
        </p:nvGrpSpPr>
        <p:grpSpPr>
          <a:xfrm>
            <a:off x="4924075" y="762000"/>
            <a:ext cx="4081392" cy="4422220"/>
            <a:chOff x="4924075" y="762000"/>
            <a:chExt cx="4081392" cy="4422220"/>
          </a:xfrm>
        </p:grpSpPr>
        <p:grpSp>
          <p:nvGrpSpPr>
            <p:cNvPr id="36" name="Group 35">
              <a:extLst>
                <a:ext uri="{FF2B5EF4-FFF2-40B4-BE49-F238E27FC236}">
                  <a16:creationId xmlns:a16="http://schemas.microsoft.com/office/drawing/2014/main" id="{FE6312A5-0626-43FD-87FF-A1C959101F97}"/>
                </a:ext>
              </a:extLst>
            </p:cNvPr>
            <p:cNvGrpSpPr/>
            <p:nvPr/>
          </p:nvGrpSpPr>
          <p:grpSpPr>
            <a:xfrm>
              <a:off x="4940682" y="762000"/>
              <a:ext cx="4064785" cy="4422220"/>
              <a:chOff x="4940682" y="762000"/>
              <a:chExt cx="4064785" cy="4422220"/>
            </a:xfrm>
          </p:grpSpPr>
          <p:grpSp>
            <p:nvGrpSpPr>
              <p:cNvPr id="25" name="Group 24">
                <a:extLst>
                  <a:ext uri="{FF2B5EF4-FFF2-40B4-BE49-F238E27FC236}">
                    <a16:creationId xmlns:a16="http://schemas.microsoft.com/office/drawing/2014/main" id="{A56587B1-E1B8-43D6-82FF-F9BFE100893F}"/>
                  </a:ext>
                </a:extLst>
              </p:cNvPr>
              <p:cNvGrpSpPr/>
              <p:nvPr/>
            </p:nvGrpSpPr>
            <p:grpSpPr>
              <a:xfrm>
                <a:off x="4940682" y="762000"/>
                <a:ext cx="4064785" cy="4422220"/>
                <a:chOff x="4439906" y="19030"/>
                <a:chExt cx="4658375" cy="5068007"/>
              </a:xfrm>
            </p:grpSpPr>
            <p:pic>
              <p:nvPicPr>
                <p:cNvPr id="8" name="Picture 7">
                  <a:extLst>
                    <a:ext uri="{FF2B5EF4-FFF2-40B4-BE49-F238E27FC236}">
                      <a16:creationId xmlns:a16="http://schemas.microsoft.com/office/drawing/2014/main" id="{6682A427-7AC9-4028-BF9D-B43EFE2029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9906" y="19030"/>
                  <a:ext cx="4658375" cy="5068007"/>
                </a:xfrm>
                <a:prstGeom prst="rect">
                  <a:avLst/>
                </a:prstGeom>
              </p:spPr>
            </p:pic>
            <p:sp>
              <p:nvSpPr>
                <p:cNvPr id="17" name="Freeform: Shape 16">
                  <a:extLst>
                    <a:ext uri="{FF2B5EF4-FFF2-40B4-BE49-F238E27FC236}">
                      <a16:creationId xmlns:a16="http://schemas.microsoft.com/office/drawing/2014/main" id="{53688277-8168-4941-BAC1-59E0A5F609BF}"/>
                    </a:ext>
                  </a:extLst>
                </p:cNvPr>
                <p:cNvSpPr/>
                <p:nvPr/>
              </p:nvSpPr>
              <p:spPr>
                <a:xfrm>
                  <a:off x="6147582" y="2333090"/>
                  <a:ext cx="2729132" cy="1885147"/>
                </a:xfrm>
                <a:custGeom>
                  <a:avLst/>
                  <a:gdLst>
                    <a:gd name="connsiteX0" fmla="*/ 2729132 w 2729132"/>
                    <a:gd name="connsiteY0" fmla="*/ 14144 h 1885147"/>
                    <a:gd name="connsiteX1" fmla="*/ 2278966 w 2729132"/>
                    <a:gd name="connsiteY1" fmla="*/ 76 h 1885147"/>
                    <a:gd name="connsiteX2" fmla="*/ 1969476 w 2729132"/>
                    <a:gd name="connsiteY2" fmla="*/ 28211 h 1885147"/>
                    <a:gd name="connsiteX3" fmla="*/ 1885070 w 2729132"/>
                    <a:gd name="connsiteY3" fmla="*/ 70414 h 1885147"/>
                    <a:gd name="connsiteX4" fmla="*/ 1842867 w 2729132"/>
                    <a:gd name="connsiteY4" fmla="*/ 84482 h 1885147"/>
                    <a:gd name="connsiteX5" fmla="*/ 1758461 w 2729132"/>
                    <a:gd name="connsiteY5" fmla="*/ 140753 h 1885147"/>
                    <a:gd name="connsiteX6" fmla="*/ 1716258 w 2729132"/>
                    <a:gd name="connsiteY6" fmla="*/ 168888 h 1885147"/>
                    <a:gd name="connsiteX7" fmla="*/ 1674055 w 2729132"/>
                    <a:gd name="connsiteY7" fmla="*/ 182956 h 1885147"/>
                    <a:gd name="connsiteX8" fmla="*/ 1589649 w 2729132"/>
                    <a:gd name="connsiteY8" fmla="*/ 253294 h 1885147"/>
                    <a:gd name="connsiteX9" fmla="*/ 1561513 w 2729132"/>
                    <a:gd name="connsiteY9" fmla="*/ 281430 h 1885147"/>
                    <a:gd name="connsiteX10" fmla="*/ 1519310 w 2729132"/>
                    <a:gd name="connsiteY10" fmla="*/ 295497 h 1885147"/>
                    <a:gd name="connsiteX11" fmla="*/ 1448972 w 2729132"/>
                    <a:gd name="connsiteY11" fmla="*/ 351768 h 1885147"/>
                    <a:gd name="connsiteX12" fmla="*/ 1420836 w 2729132"/>
                    <a:gd name="connsiteY12" fmla="*/ 379904 h 1885147"/>
                    <a:gd name="connsiteX13" fmla="*/ 1378633 w 2729132"/>
                    <a:gd name="connsiteY13" fmla="*/ 393971 h 1885147"/>
                    <a:gd name="connsiteX14" fmla="*/ 1308295 w 2729132"/>
                    <a:gd name="connsiteY14" fmla="*/ 436174 h 1885147"/>
                    <a:gd name="connsiteX15" fmla="*/ 1252024 w 2729132"/>
                    <a:gd name="connsiteY15" fmla="*/ 506513 h 1885147"/>
                    <a:gd name="connsiteX16" fmla="*/ 1209821 w 2729132"/>
                    <a:gd name="connsiteY16" fmla="*/ 534648 h 1885147"/>
                    <a:gd name="connsiteX17" fmla="*/ 1167618 w 2729132"/>
                    <a:gd name="connsiteY17" fmla="*/ 604987 h 1885147"/>
                    <a:gd name="connsiteX18" fmla="*/ 1069144 w 2729132"/>
                    <a:gd name="connsiteY18" fmla="*/ 717528 h 1885147"/>
                    <a:gd name="connsiteX19" fmla="*/ 998806 w 2729132"/>
                    <a:gd name="connsiteY19" fmla="*/ 773799 h 1885147"/>
                    <a:gd name="connsiteX20" fmla="*/ 942535 w 2729132"/>
                    <a:gd name="connsiteY20" fmla="*/ 830070 h 1885147"/>
                    <a:gd name="connsiteX21" fmla="*/ 900332 w 2729132"/>
                    <a:gd name="connsiteY21" fmla="*/ 872273 h 1885147"/>
                    <a:gd name="connsiteX22" fmla="*/ 844061 w 2729132"/>
                    <a:gd name="connsiteY22" fmla="*/ 956679 h 1885147"/>
                    <a:gd name="connsiteX23" fmla="*/ 815926 w 2729132"/>
                    <a:gd name="connsiteY23" fmla="*/ 998882 h 1885147"/>
                    <a:gd name="connsiteX24" fmla="*/ 759655 w 2729132"/>
                    <a:gd name="connsiteY24" fmla="*/ 1069220 h 1885147"/>
                    <a:gd name="connsiteX25" fmla="*/ 731520 w 2729132"/>
                    <a:gd name="connsiteY25" fmla="*/ 1097356 h 1885147"/>
                    <a:gd name="connsiteX26" fmla="*/ 675249 w 2729132"/>
                    <a:gd name="connsiteY26" fmla="*/ 1181762 h 1885147"/>
                    <a:gd name="connsiteX27" fmla="*/ 618978 w 2729132"/>
                    <a:gd name="connsiteY27" fmla="*/ 1238033 h 1885147"/>
                    <a:gd name="connsiteX28" fmla="*/ 590843 w 2729132"/>
                    <a:gd name="connsiteY28" fmla="*/ 1280236 h 1885147"/>
                    <a:gd name="connsiteX29" fmla="*/ 534572 w 2729132"/>
                    <a:gd name="connsiteY29" fmla="*/ 1336507 h 1885147"/>
                    <a:gd name="connsiteX30" fmla="*/ 464233 w 2729132"/>
                    <a:gd name="connsiteY30" fmla="*/ 1406845 h 1885147"/>
                    <a:gd name="connsiteX31" fmla="*/ 436098 w 2729132"/>
                    <a:gd name="connsiteY31" fmla="*/ 1449048 h 1885147"/>
                    <a:gd name="connsiteX32" fmla="*/ 379827 w 2729132"/>
                    <a:gd name="connsiteY32" fmla="*/ 1505319 h 1885147"/>
                    <a:gd name="connsiteX33" fmla="*/ 323556 w 2729132"/>
                    <a:gd name="connsiteY33" fmla="*/ 1575657 h 1885147"/>
                    <a:gd name="connsiteX34" fmla="*/ 239150 w 2729132"/>
                    <a:gd name="connsiteY34" fmla="*/ 1631928 h 1885147"/>
                    <a:gd name="connsiteX35" fmla="*/ 182880 w 2729132"/>
                    <a:gd name="connsiteY35" fmla="*/ 1702267 h 1885147"/>
                    <a:gd name="connsiteX36" fmla="*/ 154744 w 2729132"/>
                    <a:gd name="connsiteY36" fmla="*/ 1744470 h 1885147"/>
                    <a:gd name="connsiteX37" fmla="*/ 70338 w 2729132"/>
                    <a:gd name="connsiteY37" fmla="*/ 1828876 h 1885147"/>
                    <a:gd name="connsiteX38" fmla="*/ 42203 w 2729132"/>
                    <a:gd name="connsiteY38" fmla="*/ 1871079 h 1885147"/>
                    <a:gd name="connsiteX39" fmla="*/ 0 w 2729132"/>
                    <a:gd name="connsiteY39" fmla="*/ 1885147 h 188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29132" h="1885147">
                      <a:moveTo>
                        <a:pt x="2729132" y="14144"/>
                      </a:moveTo>
                      <a:cubicBezTo>
                        <a:pt x="2579077" y="9455"/>
                        <a:pt x="2429095" y="76"/>
                        <a:pt x="2278966" y="76"/>
                      </a:cubicBezTo>
                      <a:cubicBezTo>
                        <a:pt x="2135034" y="76"/>
                        <a:pt x="2078350" y="-2895"/>
                        <a:pt x="1969476" y="28211"/>
                      </a:cubicBezTo>
                      <a:cubicBezTo>
                        <a:pt x="1886976" y="51782"/>
                        <a:pt x="1967269" y="29315"/>
                        <a:pt x="1885070" y="70414"/>
                      </a:cubicBezTo>
                      <a:cubicBezTo>
                        <a:pt x="1871807" y="77046"/>
                        <a:pt x="1855830" y="77281"/>
                        <a:pt x="1842867" y="84482"/>
                      </a:cubicBezTo>
                      <a:cubicBezTo>
                        <a:pt x="1813308" y="100904"/>
                        <a:pt x="1786596" y="121996"/>
                        <a:pt x="1758461" y="140753"/>
                      </a:cubicBezTo>
                      <a:cubicBezTo>
                        <a:pt x="1744393" y="150131"/>
                        <a:pt x="1732298" y="163541"/>
                        <a:pt x="1716258" y="168888"/>
                      </a:cubicBezTo>
                      <a:lnTo>
                        <a:pt x="1674055" y="182956"/>
                      </a:lnTo>
                      <a:cubicBezTo>
                        <a:pt x="1573803" y="283208"/>
                        <a:pt x="1687577" y="174952"/>
                        <a:pt x="1589649" y="253294"/>
                      </a:cubicBezTo>
                      <a:cubicBezTo>
                        <a:pt x="1579292" y="261580"/>
                        <a:pt x="1572886" y="274606"/>
                        <a:pt x="1561513" y="281430"/>
                      </a:cubicBezTo>
                      <a:cubicBezTo>
                        <a:pt x="1548798" y="289059"/>
                        <a:pt x="1533378" y="290808"/>
                        <a:pt x="1519310" y="295497"/>
                      </a:cubicBezTo>
                      <a:cubicBezTo>
                        <a:pt x="1451381" y="363428"/>
                        <a:pt x="1537698" y="280788"/>
                        <a:pt x="1448972" y="351768"/>
                      </a:cubicBezTo>
                      <a:cubicBezTo>
                        <a:pt x="1438615" y="360054"/>
                        <a:pt x="1432209" y="373080"/>
                        <a:pt x="1420836" y="379904"/>
                      </a:cubicBezTo>
                      <a:cubicBezTo>
                        <a:pt x="1408121" y="387533"/>
                        <a:pt x="1392701" y="389282"/>
                        <a:pt x="1378633" y="393971"/>
                      </a:cubicBezTo>
                      <a:cubicBezTo>
                        <a:pt x="1307345" y="465262"/>
                        <a:pt x="1399604" y="381388"/>
                        <a:pt x="1308295" y="436174"/>
                      </a:cubicBezTo>
                      <a:cubicBezTo>
                        <a:pt x="1273496" y="457053"/>
                        <a:pt x="1280772" y="477765"/>
                        <a:pt x="1252024" y="506513"/>
                      </a:cubicBezTo>
                      <a:cubicBezTo>
                        <a:pt x="1240069" y="518468"/>
                        <a:pt x="1223889" y="525270"/>
                        <a:pt x="1209821" y="534648"/>
                      </a:cubicBezTo>
                      <a:cubicBezTo>
                        <a:pt x="1182923" y="615339"/>
                        <a:pt x="1213962" y="543195"/>
                        <a:pt x="1167618" y="604987"/>
                      </a:cubicBezTo>
                      <a:cubicBezTo>
                        <a:pt x="1085558" y="714401"/>
                        <a:pt x="1147688" y="665166"/>
                        <a:pt x="1069144" y="717528"/>
                      </a:cubicBezTo>
                      <a:cubicBezTo>
                        <a:pt x="1000587" y="820364"/>
                        <a:pt x="1085287" y="712027"/>
                        <a:pt x="998806" y="773799"/>
                      </a:cubicBezTo>
                      <a:cubicBezTo>
                        <a:pt x="977221" y="789217"/>
                        <a:pt x="961292" y="811313"/>
                        <a:pt x="942535" y="830070"/>
                      </a:cubicBezTo>
                      <a:cubicBezTo>
                        <a:pt x="928467" y="844138"/>
                        <a:pt x="911368" y="855720"/>
                        <a:pt x="900332" y="872273"/>
                      </a:cubicBezTo>
                      <a:lnTo>
                        <a:pt x="844061" y="956679"/>
                      </a:lnTo>
                      <a:cubicBezTo>
                        <a:pt x="834683" y="970747"/>
                        <a:pt x="827881" y="986927"/>
                        <a:pt x="815926" y="998882"/>
                      </a:cubicBezTo>
                      <a:cubicBezTo>
                        <a:pt x="748000" y="1066806"/>
                        <a:pt x="830629" y="980501"/>
                        <a:pt x="759655" y="1069220"/>
                      </a:cubicBezTo>
                      <a:cubicBezTo>
                        <a:pt x="751370" y="1079577"/>
                        <a:pt x="739478" y="1086745"/>
                        <a:pt x="731520" y="1097356"/>
                      </a:cubicBezTo>
                      <a:cubicBezTo>
                        <a:pt x="711231" y="1124408"/>
                        <a:pt x="699159" y="1157852"/>
                        <a:pt x="675249" y="1181762"/>
                      </a:cubicBezTo>
                      <a:cubicBezTo>
                        <a:pt x="656492" y="1200519"/>
                        <a:pt x="633692" y="1215962"/>
                        <a:pt x="618978" y="1238033"/>
                      </a:cubicBezTo>
                      <a:cubicBezTo>
                        <a:pt x="609600" y="1252101"/>
                        <a:pt x="601846" y="1267399"/>
                        <a:pt x="590843" y="1280236"/>
                      </a:cubicBezTo>
                      <a:cubicBezTo>
                        <a:pt x="573580" y="1300376"/>
                        <a:pt x="549286" y="1314436"/>
                        <a:pt x="534572" y="1336507"/>
                      </a:cubicBezTo>
                      <a:cubicBezTo>
                        <a:pt x="497057" y="1392778"/>
                        <a:pt x="520504" y="1369332"/>
                        <a:pt x="464233" y="1406845"/>
                      </a:cubicBezTo>
                      <a:cubicBezTo>
                        <a:pt x="454855" y="1420913"/>
                        <a:pt x="447101" y="1436211"/>
                        <a:pt x="436098" y="1449048"/>
                      </a:cubicBezTo>
                      <a:cubicBezTo>
                        <a:pt x="418835" y="1469188"/>
                        <a:pt x="394541" y="1483248"/>
                        <a:pt x="379827" y="1505319"/>
                      </a:cubicBezTo>
                      <a:cubicBezTo>
                        <a:pt x="361368" y="1533008"/>
                        <a:pt x="350286" y="1555610"/>
                        <a:pt x="323556" y="1575657"/>
                      </a:cubicBezTo>
                      <a:cubicBezTo>
                        <a:pt x="296504" y="1595946"/>
                        <a:pt x="239150" y="1631928"/>
                        <a:pt x="239150" y="1631928"/>
                      </a:cubicBezTo>
                      <a:cubicBezTo>
                        <a:pt x="152563" y="1761811"/>
                        <a:pt x="263053" y="1602051"/>
                        <a:pt x="182880" y="1702267"/>
                      </a:cubicBezTo>
                      <a:cubicBezTo>
                        <a:pt x="172318" y="1715469"/>
                        <a:pt x="165977" y="1731833"/>
                        <a:pt x="154744" y="1744470"/>
                      </a:cubicBezTo>
                      <a:cubicBezTo>
                        <a:pt x="128309" y="1774209"/>
                        <a:pt x="92409" y="1795769"/>
                        <a:pt x="70338" y="1828876"/>
                      </a:cubicBezTo>
                      <a:cubicBezTo>
                        <a:pt x="60960" y="1842944"/>
                        <a:pt x="55405" y="1860517"/>
                        <a:pt x="42203" y="1871079"/>
                      </a:cubicBezTo>
                      <a:cubicBezTo>
                        <a:pt x="30624" y="1880342"/>
                        <a:pt x="0" y="1885147"/>
                        <a:pt x="0" y="1885147"/>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Freeform: Shape 17">
                  <a:extLst>
                    <a:ext uri="{FF2B5EF4-FFF2-40B4-BE49-F238E27FC236}">
                      <a16:creationId xmlns:a16="http://schemas.microsoft.com/office/drawing/2014/main" id="{247D4898-8A9D-425A-B16C-85B65CD3CCE6}"/>
                    </a:ext>
                  </a:extLst>
                </p:cNvPr>
                <p:cNvSpPr/>
                <p:nvPr/>
              </p:nvSpPr>
              <p:spPr>
                <a:xfrm>
                  <a:off x="5247249" y="1826729"/>
                  <a:ext cx="3629465" cy="1800665"/>
                </a:xfrm>
                <a:custGeom>
                  <a:avLst/>
                  <a:gdLst>
                    <a:gd name="connsiteX0" fmla="*/ 3629465 w 3629465"/>
                    <a:gd name="connsiteY0" fmla="*/ 70338 h 1800665"/>
                    <a:gd name="connsiteX1" fmla="*/ 2883877 w 3629465"/>
                    <a:gd name="connsiteY1" fmla="*/ 56271 h 1800665"/>
                    <a:gd name="connsiteX2" fmla="*/ 2799471 w 3629465"/>
                    <a:gd name="connsiteY2" fmla="*/ 28135 h 1800665"/>
                    <a:gd name="connsiteX3" fmla="*/ 2672862 w 3629465"/>
                    <a:gd name="connsiteY3" fmla="*/ 0 h 1800665"/>
                    <a:gd name="connsiteX4" fmla="*/ 1828800 w 3629465"/>
                    <a:gd name="connsiteY4" fmla="*/ 14068 h 1800665"/>
                    <a:gd name="connsiteX5" fmla="*/ 1744394 w 3629465"/>
                    <a:gd name="connsiteY5" fmla="*/ 42203 h 1800665"/>
                    <a:gd name="connsiteX6" fmla="*/ 1702191 w 3629465"/>
                    <a:gd name="connsiteY6" fmla="*/ 70338 h 1800665"/>
                    <a:gd name="connsiteX7" fmla="*/ 1645920 w 3629465"/>
                    <a:gd name="connsiteY7" fmla="*/ 126609 h 1800665"/>
                    <a:gd name="connsiteX8" fmla="*/ 1561514 w 3629465"/>
                    <a:gd name="connsiteY8" fmla="*/ 196948 h 1800665"/>
                    <a:gd name="connsiteX9" fmla="*/ 1533379 w 3629465"/>
                    <a:gd name="connsiteY9" fmla="*/ 239151 h 1800665"/>
                    <a:gd name="connsiteX10" fmla="*/ 1505243 w 3629465"/>
                    <a:gd name="connsiteY10" fmla="*/ 267286 h 1800665"/>
                    <a:gd name="connsiteX11" fmla="*/ 1477108 w 3629465"/>
                    <a:gd name="connsiteY11" fmla="*/ 309489 h 1800665"/>
                    <a:gd name="connsiteX12" fmla="*/ 1420837 w 3629465"/>
                    <a:gd name="connsiteY12" fmla="*/ 365760 h 1800665"/>
                    <a:gd name="connsiteX13" fmla="*/ 1406769 w 3629465"/>
                    <a:gd name="connsiteY13" fmla="*/ 407963 h 1800665"/>
                    <a:gd name="connsiteX14" fmla="*/ 1364566 w 3629465"/>
                    <a:gd name="connsiteY14" fmla="*/ 436098 h 1800665"/>
                    <a:gd name="connsiteX15" fmla="*/ 1336431 w 3629465"/>
                    <a:gd name="connsiteY15" fmla="*/ 464234 h 1800665"/>
                    <a:gd name="connsiteX16" fmla="*/ 1308296 w 3629465"/>
                    <a:gd name="connsiteY16" fmla="*/ 506437 h 1800665"/>
                    <a:gd name="connsiteX17" fmla="*/ 1252025 w 3629465"/>
                    <a:gd name="connsiteY17" fmla="*/ 562708 h 1800665"/>
                    <a:gd name="connsiteX18" fmla="*/ 1209822 w 3629465"/>
                    <a:gd name="connsiteY18" fmla="*/ 647114 h 1800665"/>
                    <a:gd name="connsiteX19" fmla="*/ 1153551 w 3629465"/>
                    <a:gd name="connsiteY19" fmla="*/ 703385 h 1800665"/>
                    <a:gd name="connsiteX20" fmla="*/ 1111348 w 3629465"/>
                    <a:gd name="connsiteY20" fmla="*/ 745588 h 1800665"/>
                    <a:gd name="connsiteX21" fmla="*/ 1055077 w 3629465"/>
                    <a:gd name="connsiteY21" fmla="*/ 815926 h 1800665"/>
                    <a:gd name="connsiteX22" fmla="*/ 1026942 w 3629465"/>
                    <a:gd name="connsiteY22" fmla="*/ 858129 h 1800665"/>
                    <a:gd name="connsiteX23" fmla="*/ 998806 w 3629465"/>
                    <a:gd name="connsiteY23" fmla="*/ 886265 h 1800665"/>
                    <a:gd name="connsiteX24" fmla="*/ 970671 w 3629465"/>
                    <a:gd name="connsiteY24" fmla="*/ 928468 h 1800665"/>
                    <a:gd name="connsiteX25" fmla="*/ 928468 w 3629465"/>
                    <a:gd name="connsiteY25" fmla="*/ 942535 h 1800665"/>
                    <a:gd name="connsiteX26" fmla="*/ 900333 w 3629465"/>
                    <a:gd name="connsiteY26" fmla="*/ 984738 h 1800665"/>
                    <a:gd name="connsiteX27" fmla="*/ 815926 w 3629465"/>
                    <a:gd name="connsiteY27" fmla="*/ 1041009 h 1800665"/>
                    <a:gd name="connsiteX28" fmla="*/ 731520 w 3629465"/>
                    <a:gd name="connsiteY28" fmla="*/ 1097280 h 1800665"/>
                    <a:gd name="connsiteX29" fmla="*/ 689317 w 3629465"/>
                    <a:gd name="connsiteY29" fmla="*/ 1125415 h 1800665"/>
                    <a:gd name="connsiteX30" fmla="*/ 590843 w 3629465"/>
                    <a:gd name="connsiteY30" fmla="*/ 1209821 h 1800665"/>
                    <a:gd name="connsiteX31" fmla="*/ 562708 w 3629465"/>
                    <a:gd name="connsiteY31" fmla="*/ 1252025 h 1800665"/>
                    <a:gd name="connsiteX32" fmla="*/ 520505 w 3629465"/>
                    <a:gd name="connsiteY32" fmla="*/ 1280160 h 1800665"/>
                    <a:gd name="connsiteX33" fmla="*/ 407963 w 3629465"/>
                    <a:gd name="connsiteY33" fmla="*/ 1392701 h 1800665"/>
                    <a:gd name="connsiteX34" fmla="*/ 379828 w 3629465"/>
                    <a:gd name="connsiteY34" fmla="*/ 1420837 h 1800665"/>
                    <a:gd name="connsiteX35" fmla="*/ 351693 w 3629465"/>
                    <a:gd name="connsiteY35" fmla="*/ 1463040 h 1800665"/>
                    <a:gd name="connsiteX36" fmla="*/ 295422 w 3629465"/>
                    <a:gd name="connsiteY36" fmla="*/ 1491175 h 1800665"/>
                    <a:gd name="connsiteX37" fmla="*/ 267286 w 3629465"/>
                    <a:gd name="connsiteY37" fmla="*/ 1519311 h 1800665"/>
                    <a:gd name="connsiteX38" fmla="*/ 239151 w 3629465"/>
                    <a:gd name="connsiteY38" fmla="*/ 1561514 h 1800665"/>
                    <a:gd name="connsiteX39" fmla="*/ 196948 w 3629465"/>
                    <a:gd name="connsiteY39" fmla="*/ 1589649 h 1800665"/>
                    <a:gd name="connsiteX40" fmla="*/ 98474 w 3629465"/>
                    <a:gd name="connsiteY40" fmla="*/ 1674055 h 1800665"/>
                    <a:gd name="connsiteX41" fmla="*/ 42203 w 3629465"/>
                    <a:gd name="connsiteY41" fmla="*/ 1758461 h 1800665"/>
                    <a:gd name="connsiteX42" fmla="*/ 0 w 3629465"/>
                    <a:gd name="connsiteY42" fmla="*/ 1800665 h 180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629465" h="1800665">
                      <a:moveTo>
                        <a:pt x="3629465" y="70338"/>
                      </a:moveTo>
                      <a:cubicBezTo>
                        <a:pt x="3380936" y="65649"/>
                        <a:pt x="3132130" y="68894"/>
                        <a:pt x="2883877" y="56271"/>
                      </a:cubicBezTo>
                      <a:cubicBezTo>
                        <a:pt x="2854258" y="54765"/>
                        <a:pt x="2828552" y="33951"/>
                        <a:pt x="2799471" y="28135"/>
                      </a:cubicBezTo>
                      <a:cubicBezTo>
                        <a:pt x="2710174" y="10276"/>
                        <a:pt x="2752329" y="19867"/>
                        <a:pt x="2672862" y="0"/>
                      </a:cubicBezTo>
                      <a:cubicBezTo>
                        <a:pt x="2391508" y="4689"/>
                        <a:pt x="2109903" y="1291"/>
                        <a:pt x="1828800" y="14068"/>
                      </a:cubicBezTo>
                      <a:cubicBezTo>
                        <a:pt x="1799173" y="15415"/>
                        <a:pt x="1769070" y="25752"/>
                        <a:pt x="1744394" y="42203"/>
                      </a:cubicBezTo>
                      <a:cubicBezTo>
                        <a:pt x="1730326" y="51581"/>
                        <a:pt x="1715028" y="59335"/>
                        <a:pt x="1702191" y="70338"/>
                      </a:cubicBezTo>
                      <a:cubicBezTo>
                        <a:pt x="1682051" y="87601"/>
                        <a:pt x="1667991" y="111895"/>
                        <a:pt x="1645920" y="126609"/>
                      </a:cubicBezTo>
                      <a:cubicBezTo>
                        <a:pt x="1604424" y="154273"/>
                        <a:pt x="1595362" y="156330"/>
                        <a:pt x="1561514" y="196948"/>
                      </a:cubicBezTo>
                      <a:cubicBezTo>
                        <a:pt x="1550690" y="209936"/>
                        <a:pt x="1543941" y="225949"/>
                        <a:pt x="1533379" y="239151"/>
                      </a:cubicBezTo>
                      <a:cubicBezTo>
                        <a:pt x="1525093" y="249508"/>
                        <a:pt x="1513529" y="256929"/>
                        <a:pt x="1505243" y="267286"/>
                      </a:cubicBezTo>
                      <a:cubicBezTo>
                        <a:pt x="1494681" y="280488"/>
                        <a:pt x="1488111" y="296652"/>
                        <a:pt x="1477108" y="309489"/>
                      </a:cubicBezTo>
                      <a:cubicBezTo>
                        <a:pt x="1459845" y="329629"/>
                        <a:pt x="1420837" y="365760"/>
                        <a:pt x="1420837" y="365760"/>
                      </a:cubicBezTo>
                      <a:cubicBezTo>
                        <a:pt x="1416148" y="379828"/>
                        <a:pt x="1416032" y="396384"/>
                        <a:pt x="1406769" y="407963"/>
                      </a:cubicBezTo>
                      <a:cubicBezTo>
                        <a:pt x="1396207" y="421165"/>
                        <a:pt x="1377768" y="425536"/>
                        <a:pt x="1364566" y="436098"/>
                      </a:cubicBezTo>
                      <a:cubicBezTo>
                        <a:pt x="1354209" y="444384"/>
                        <a:pt x="1344716" y="453877"/>
                        <a:pt x="1336431" y="464234"/>
                      </a:cubicBezTo>
                      <a:cubicBezTo>
                        <a:pt x="1325869" y="477436"/>
                        <a:pt x="1319299" y="493600"/>
                        <a:pt x="1308296" y="506437"/>
                      </a:cubicBezTo>
                      <a:cubicBezTo>
                        <a:pt x="1291033" y="526577"/>
                        <a:pt x="1252025" y="562708"/>
                        <a:pt x="1252025" y="562708"/>
                      </a:cubicBezTo>
                      <a:cubicBezTo>
                        <a:pt x="1238409" y="603555"/>
                        <a:pt x="1239571" y="612407"/>
                        <a:pt x="1209822" y="647114"/>
                      </a:cubicBezTo>
                      <a:cubicBezTo>
                        <a:pt x="1192559" y="667254"/>
                        <a:pt x="1172308" y="684628"/>
                        <a:pt x="1153551" y="703385"/>
                      </a:cubicBezTo>
                      <a:cubicBezTo>
                        <a:pt x="1139483" y="717453"/>
                        <a:pt x="1122383" y="729035"/>
                        <a:pt x="1111348" y="745588"/>
                      </a:cubicBezTo>
                      <a:cubicBezTo>
                        <a:pt x="1024752" y="875484"/>
                        <a:pt x="1135258" y="715700"/>
                        <a:pt x="1055077" y="815926"/>
                      </a:cubicBezTo>
                      <a:cubicBezTo>
                        <a:pt x="1044515" y="829128"/>
                        <a:pt x="1037504" y="844927"/>
                        <a:pt x="1026942" y="858129"/>
                      </a:cubicBezTo>
                      <a:cubicBezTo>
                        <a:pt x="1018656" y="868486"/>
                        <a:pt x="1007092" y="875908"/>
                        <a:pt x="998806" y="886265"/>
                      </a:cubicBezTo>
                      <a:cubicBezTo>
                        <a:pt x="988244" y="899467"/>
                        <a:pt x="983873" y="917906"/>
                        <a:pt x="970671" y="928468"/>
                      </a:cubicBezTo>
                      <a:cubicBezTo>
                        <a:pt x="959092" y="937731"/>
                        <a:pt x="942536" y="937846"/>
                        <a:pt x="928468" y="942535"/>
                      </a:cubicBezTo>
                      <a:cubicBezTo>
                        <a:pt x="919090" y="956603"/>
                        <a:pt x="913057" y="973605"/>
                        <a:pt x="900333" y="984738"/>
                      </a:cubicBezTo>
                      <a:cubicBezTo>
                        <a:pt x="874885" y="1007005"/>
                        <a:pt x="844062" y="1022252"/>
                        <a:pt x="815926" y="1041009"/>
                      </a:cubicBezTo>
                      <a:lnTo>
                        <a:pt x="731520" y="1097280"/>
                      </a:lnTo>
                      <a:cubicBezTo>
                        <a:pt x="717452" y="1106658"/>
                        <a:pt x="701272" y="1113460"/>
                        <a:pt x="689317" y="1125415"/>
                      </a:cubicBezTo>
                      <a:cubicBezTo>
                        <a:pt x="621091" y="1193641"/>
                        <a:pt x="655117" y="1166972"/>
                        <a:pt x="590843" y="1209821"/>
                      </a:cubicBezTo>
                      <a:cubicBezTo>
                        <a:pt x="581465" y="1223889"/>
                        <a:pt x="574663" y="1240070"/>
                        <a:pt x="562708" y="1252025"/>
                      </a:cubicBezTo>
                      <a:cubicBezTo>
                        <a:pt x="550753" y="1263980"/>
                        <a:pt x="531638" y="1267436"/>
                        <a:pt x="520505" y="1280160"/>
                      </a:cubicBezTo>
                      <a:cubicBezTo>
                        <a:pt x="414877" y="1400876"/>
                        <a:pt x="517874" y="1337746"/>
                        <a:pt x="407963" y="1392701"/>
                      </a:cubicBezTo>
                      <a:cubicBezTo>
                        <a:pt x="398585" y="1402080"/>
                        <a:pt x="388113" y="1410480"/>
                        <a:pt x="379828" y="1420837"/>
                      </a:cubicBezTo>
                      <a:cubicBezTo>
                        <a:pt x="369266" y="1434039"/>
                        <a:pt x="364681" y="1452216"/>
                        <a:pt x="351693" y="1463040"/>
                      </a:cubicBezTo>
                      <a:cubicBezTo>
                        <a:pt x="335583" y="1476465"/>
                        <a:pt x="314179" y="1481797"/>
                        <a:pt x="295422" y="1491175"/>
                      </a:cubicBezTo>
                      <a:cubicBezTo>
                        <a:pt x="286043" y="1500554"/>
                        <a:pt x="275572" y="1508954"/>
                        <a:pt x="267286" y="1519311"/>
                      </a:cubicBezTo>
                      <a:cubicBezTo>
                        <a:pt x="256724" y="1532513"/>
                        <a:pt x="251106" y="1549559"/>
                        <a:pt x="239151" y="1561514"/>
                      </a:cubicBezTo>
                      <a:cubicBezTo>
                        <a:pt x="227196" y="1573469"/>
                        <a:pt x="209785" y="1578646"/>
                        <a:pt x="196948" y="1589649"/>
                      </a:cubicBezTo>
                      <a:cubicBezTo>
                        <a:pt x="77552" y="1691988"/>
                        <a:pt x="195362" y="1609464"/>
                        <a:pt x="98474" y="1674055"/>
                      </a:cubicBezTo>
                      <a:cubicBezTo>
                        <a:pt x="79717" y="1702190"/>
                        <a:pt x="66113" y="1734550"/>
                        <a:pt x="42203" y="1758461"/>
                      </a:cubicBezTo>
                      <a:lnTo>
                        <a:pt x="0" y="180066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3" name="Freeform: Shape 22">
                  <a:extLst>
                    <a:ext uri="{FF2B5EF4-FFF2-40B4-BE49-F238E27FC236}">
                      <a16:creationId xmlns:a16="http://schemas.microsoft.com/office/drawing/2014/main" id="{E469C1FF-F856-4687-BAD9-0C006BA7E1BE}"/>
                    </a:ext>
                  </a:extLst>
                </p:cNvPr>
                <p:cNvSpPr/>
                <p:nvPr/>
              </p:nvSpPr>
              <p:spPr>
                <a:xfrm>
                  <a:off x="4473526" y="1852829"/>
                  <a:ext cx="2349305" cy="72374"/>
                </a:xfrm>
                <a:custGeom>
                  <a:avLst/>
                  <a:gdLst>
                    <a:gd name="connsiteX0" fmla="*/ 0 w 2349305"/>
                    <a:gd name="connsiteY0" fmla="*/ 58306 h 72374"/>
                    <a:gd name="connsiteX1" fmla="*/ 562708 w 2349305"/>
                    <a:gd name="connsiteY1" fmla="*/ 30171 h 72374"/>
                    <a:gd name="connsiteX2" fmla="*/ 1294228 w 2349305"/>
                    <a:gd name="connsiteY2" fmla="*/ 16103 h 72374"/>
                    <a:gd name="connsiteX3" fmla="*/ 2264899 w 2349305"/>
                    <a:gd name="connsiteY3" fmla="*/ 16103 h 72374"/>
                    <a:gd name="connsiteX4" fmla="*/ 2349305 w 2349305"/>
                    <a:gd name="connsiteY4" fmla="*/ 58306 h 72374"/>
                    <a:gd name="connsiteX5" fmla="*/ 2349305 w 2349305"/>
                    <a:gd name="connsiteY5" fmla="*/ 72374 h 7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9305" h="72374">
                      <a:moveTo>
                        <a:pt x="0" y="58306"/>
                      </a:moveTo>
                      <a:cubicBezTo>
                        <a:pt x="258059" y="29632"/>
                        <a:pt x="129045" y="40621"/>
                        <a:pt x="562708" y="30171"/>
                      </a:cubicBezTo>
                      <a:lnTo>
                        <a:pt x="1294228" y="16103"/>
                      </a:lnTo>
                      <a:cubicBezTo>
                        <a:pt x="1749887" y="-2883"/>
                        <a:pt x="1693228" y="-7717"/>
                        <a:pt x="2264899" y="16103"/>
                      </a:cubicBezTo>
                      <a:cubicBezTo>
                        <a:pt x="2288776" y="17098"/>
                        <a:pt x="2333946" y="42947"/>
                        <a:pt x="2349305" y="58306"/>
                      </a:cubicBezTo>
                      <a:lnTo>
                        <a:pt x="2349305" y="7237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Freeform: Shape 23">
                  <a:extLst>
                    <a:ext uri="{FF2B5EF4-FFF2-40B4-BE49-F238E27FC236}">
                      <a16:creationId xmlns:a16="http://schemas.microsoft.com/office/drawing/2014/main" id="{4E0E22A9-B7CB-470A-86B7-F5B76A58C861}"/>
                    </a:ext>
                  </a:extLst>
                </p:cNvPr>
                <p:cNvSpPr/>
                <p:nvPr/>
              </p:nvSpPr>
              <p:spPr>
                <a:xfrm>
                  <a:off x="4740812" y="2445707"/>
                  <a:ext cx="1533379" cy="126610"/>
                </a:xfrm>
                <a:custGeom>
                  <a:avLst/>
                  <a:gdLst>
                    <a:gd name="connsiteX0" fmla="*/ 1533379 w 1533379"/>
                    <a:gd name="connsiteY0" fmla="*/ 70339 h 126610"/>
                    <a:gd name="connsiteX1" fmla="*/ 1350499 w 1533379"/>
                    <a:gd name="connsiteY1" fmla="*/ 28136 h 126610"/>
                    <a:gd name="connsiteX2" fmla="*/ 1308296 w 1533379"/>
                    <a:gd name="connsiteY2" fmla="*/ 14068 h 126610"/>
                    <a:gd name="connsiteX3" fmla="*/ 1223890 w 1533379"/>
                    <a:gd name="connsiteY3" fmla="*/ 0 h 126610"/>
                    <a:gd name="connsiteX4" fmla="*/ 323557 w 1533379"/>
                    <a:gd name="connsiteY4" fmla="*/ 14068 h 126610"/>
                    <a:gd name="connsiteX5" fmla="*/ 239151 w 1533379"/>
                    <a:gd name="connsiteY5" fmla="*/ 42203 h 126610"/>
                    <a:gd name="connsiteX6" fmla="*/ 112542 w 1533379"/>
                    <a:gd name="connsiteY6" fmla="*/ 98474 h 126610"/>
                    <a:gd name="connsiteX7" fmla="*/ 70339 w 1533379"/>
                    <a:gd name="connsiteY7" fmla="*/ 112542 h 126610"/>
                    <a:gd name="connsiteX8" fmla="*/ 0 w 1533379"/>
                    <a:gd name="connsiteY8" fmla="*/ 126610 h 12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379" h="126610">
                      <a:moveTo>
                        <a:pt x="1533379" y="70339"/>
                      </a:moveTo>
                      <a:cubicBezTo>
                        <a:pt x="1477586" y="59180"/>
                        <a:pt x="1401394" y="45101"/>
                        <a:pt x="1350499" y="28136"/>
                      </a:cubicBezTo>
                      <a:cubicBezTo>
                        <a:pt x="1336431" y="23447"/>
                        <a:pt x="1322772" y="17285"/>
                        <a:pt x="1308296" y="14068"/>
                      </a:cubicBezTo>
                      <a:cubicBezTo>
                        <a:pt x="1280452" y="7880"/>
                        <a:pt x="1252025" y="4689"/>
                        <a:pt x="1223890" y="0"/>
                      </a:cubicBezTo>
                      <a:cubicBezTo>
                        <a:pt x="923779" y="4689"/>
                        <a:pt x="623429" y="1216"/>
                        <a:pt x="323557" y="14068"/>
                      </a:cubicBezTo>
                      <a:cubicBezTo>
                        <a:pt x="293927" y="15338"/>
                        <a:pt x="239151" y="42203"/>
                        <a:pt x="239151" y="42203"/>
                      </a:cubicBezTo>
                      <a:cubicBezTo>
                        <a:pt x="172271" y="86791"/>
                        <a:pt x="212989" y="64992"/>
                        <a:pt x="112542" y="98474"/>
                      </a:cubicBezTo>
                      <a:cubicBezTo>
                        <a:pt x="98474" y="103163"/>
                        <a:pt x="84880" y="109634"/>
                        <a:pt x="70339" y="112542"/>
                      </a:cubicBezTo>
                      <a:lnTo>
                        <a:pt x="0" y="12661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2" name="TextBox 31">
                <a:extLst>
                  <a:ext uri="{FF2B5EF4-FFF2-40B4-BE49-F238E27FC236}">
                    <a16:creationId xmlns:a16="http://schemas.microsoft.com/office/drawing/2014/main" id="{8911A92F-2849-4142-ABC6-29C3DD56E97D}"/>
                  </a:ext>
                </a:extLst>
              </p:cNvPr>
              <p:cNvSpPr txBox="1"/>
              <p:nvPr/>
            </p:nvSpPr>
            <p:spPr>
              <a:xfrm>
                <a:off x="5057336" y="3172264"/>
                <a:ext cx="1219200" cy="276999"/>
              </a:xfrm>
              <a:prstGeom prst="rect">
                <a:avLst/>
              </a:prstGeom>
              <a:noFill/>
            </p:spPr>
            <p:txBody>
              <a:bodyPr wrap="square" rtlCol="0">
                <a:spAutoFit/>
              </a:bodyPr>
              <a:lstStyle/>
              <a:p>
                <a:r>
                  <a:rPr lang="es-ES_tradnl" sz="1200" b="1">
                    <a:solidFill>
                      <a:schemeClr val="bg1"/>
                    </a:solidFill>
                  </a:rPr>
                  <a:t>Terremoto</a:t>
                </a:r>
              </a:p>
            </p:txBody>
          </p:sp>
          <p:cxnSp>
            <p:nvCxnSpPr>
              <p:cNvPr id="27" name="Straight Arrow Connector 26">
                <a:extLst>
                  <a:ext uri="{FF2B5EF4-FFF2-40B4-BE49-F238E27FC236}">
                    <a16:creationId xmlns:a16="http://schemas.microsoft.com/office/drawing/2014/main" id="{498C6C42-9E8D-4ED3-9FCB-B6C03624463F}"/>
                  </a:ext>
                </a:extLst>
              </p:cNvPr>
              <p:cNvCxnSpPr>
                <a:cxnSpLocks/>
              </p:cNvCxnSpPr>
              <p:nvPr/>
            </p:nvCxnSpPr>
            <p:spPr>
              <a:xfrm>
                <a:off x="6019800" y="3352800"/>
                <a:ext cx="247059" cy="119433"/>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B320EB6A-F1FC-4D1F-87B2-6036F6940C91}"/>
                </a:ext>
              </a:extLst>
            </p:cNvPr>
            <p:cNvSpPr txBox="1"/>
            <p:nvPr/>
          </p:nvSpPr>
          <p:spPr>
            <a:xfrm>
              <a:off x="7698935" y="2421774"/>
              <a:ext cx="1219200" cy="461665"/>
            </a:xfrm>
            <a:prstGeom prst="rect">
              <a:avLst/>
            </a:prstGeom>
            <a:noFill/>
          </p:spPr>
          <p:txBody>
            <a:bodyPr wrap="square" rtlCol="0">
              <a:spAutoFit/>
            </a:bodyPr>
            <a:lstStyle/>
            <a:p>
              <a:r>
                <a:rPr lang="es-ES_tradnl" sz="1200" b="1">
                  <a:solidFill>
                    <a:schemeClr val="bg1"/>
                  </a:solidFill>
                </a:rPr>
                <a:t>Placa del Pacífico</a:t>
              </a:r>
            </a:p>
          </p:txBody>
        </p:sp>
        <p:sp>
          <p:nvSpPr>
            <p:cNvPr id="31" name="TextBox 30">
              <a:extLst>
                <a:ext uri="{FF2B5EF4-FFF2-40B4-BE49-F238E27FC236}">
                  <a16:creationId xmlns:a16="http://schemas.microsoft.com/office/drawing/2014/main" id="{F8142713-E5C1-4B04-95BC-C5DE7718787F}"/>
                </a:ext>
              </a:extLst>
            </p:cNvPr>
            <p:cNvSpPr txBox="1"/>
            <p:nvPr/>
          </p:nvSpPr>
          <p:spPr>
            <a:xfrm>
              <a:off x="4924075" y="2342070"/>
              <a:ext cx="1561913" cy="276999"/>
            </a:xfrm>
            <a:prstGeom prst="rect">
              <a:avLst/>
            </a:prstGeom>
            <a:noFill/>
          </p:spPr>
          <p:txBody>
            <a:bodyPr wrap="square" rtlCol="0">
              <a:spAutoFit/>
            </a:bodyPr>
            <a:lstStyle/>
            <a:p>
              <a:r>
                <a:rPr lang="es-ES_tradnl" sz="1200" b="1">
                  <a:solidFill>
                    <a:schemeClr val="bg1"/>
                  </a:solidFill>
                </a:rPr>
                <a:t>Placa Australiana</a:t>
              </a:r>
            </a:p>
          </p:txBody>
        </p:sp>
      </p:grpSp>
      <p:pic>
        <p:nvPicPr>
          <p:cNvPr id="20" name="Picture 9" descr="IEBDepthLegend.tiff">
            <a:extLst>
              <a:ext uri="{FF2B5EF4-FFF2-40B4-BE49-F238E27FC236}">
                <a16:creationId xmlns:a16="http://schemas.microsoft.com/office/drawing/2014/main" id="{FC4005F6-E224-4CAE-A243-AB8F76F28CB3}"/>
              </a:ext>
            </a:extLst>
          </p:cNvPr>
          <p:cNvPicPr>
            <a:picLocks noChangeAspect="1"/>
          </p:cNvPicPr>
          <p:nvPr/>
        </p:nvPicPr>
        <p:blipFill>
          <a:blip r:embed="rId6">
            <a:extLst>
              <a:ext uri="{28A0092B-C50C-407E-A947-70E740481C1C}">
                <a14:useLocalDpi xmlns:a14="http://schemas.microsoft.com/office/drawing/2010/main" val="0"/>
              </a:ext>
            </a:extLst>
          </a:blip>
          <a:srcRect l="5733" t="996" r="6801" b="595"/>
          <a:stretch>
            <a:fillRect/>
          </a:stretch>
        </p:blipFill>
        <p:spPr bwMode="auto">
          <a:xfrm>
            <a:off x="8586063" y="2863223"/>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6" name="Title 1">
            <a:extLst>
              <a:ext uri="{FF2B5EF4-FFF2-40B4-BE49-F238E27FC236}">
                <a16:creationId xmlns:a16="http://schemas.microsoft.com/office/drawing/2014/main" id="{0CABC362-E9D7-8049-ACF0-6B023BE76DB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21236F-6131-435D-9E6A-9AEC6D995D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08" name="TextBox 9">
            <a:extLst>
              <a:ext uri="{FF2B5EF4-FFF2-40B4-BE49-F238E27FC236}">
                <a16:creationId xmlns:a16="http://schemas.microsoft.com/office/drawing/2014/main" id="{1E3FDAD2-8126-4906-9FBC-FF97AAD76006}"/>
              </a:ext>
            </a:extLst>
          </p:cNvPr>
          <p:cNvSpPr txBox="1">
            <a:spLocks noChangeArrowheads="1"/>
          </p:cNvSpPr>
          <p:nvPr/>
        </p:nvSpPr>
        <p:spPr bwMode="auto">
          <a:xfrm>
            <a:off x="258762" y="1066800"/>
            <a:ext cx="85804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500">
                <a:latin typeface="Arial" panose="020B0604020202020204" pitchFamily="34" charset="0"/>
              </a:rPr>
              <a:t>Según el USGS, la losa de la placa del Pacífico en esta ubicación muestra evidencia de una distorsión significativa en profundidad, con terremotos profundos asociados con esta zona de subducción que abarca varios cientos de kilómetros lateralmente. Algunos autores han propuesto que esto es evidencia de un gran fragmento de losa en esta región, con una geometría sub-horizontal que se extiende al oeste de la principal y empinada zona Wadati-Benioff de la losa del Pacífico actualmente en subducción. En este contexto, el terremoto del 6 de septiembre de 2018 (y quizás el evento del 18 de agosto de 2018 M 8,2) se encuentra dentro de la losa reliquia subhorizontal.</a:t>
            </a:r>
          </a:p>
        </p:txBody>
      </p:sp>
      <p:pic>
        <p:nvPicPr>
          <p:cNvPr id="21509" name="Picture 8" descr="IRIS_TMlogo.png">
            <a:extLst>
              <a:ext uri="{FF2B5EF4-FFF2-40B4-BE49-F238E27FC236}">
                <a16:creationId xmlns:a16="http://schemas.microsoft.com/office/drawing/2014/main" id="{F93CC6A6-81A3-46B1-A9F0-997746E463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TextBox 14">
            <a:extLst>
              <a:ext uri="{FF2B5EF4-FFF2-40B4-BE49-F238E27FC236}">
                <a16:creationId xmlns:a16="http://schemas.microsoft.com/office/drawing/2014/main" id="{5C6B613D-8A75-41C4-98BA-8CCC2DDC50B6}"/>
              </a:ext>
            </a:extLst>
          </p:cNvPr>
          <p:cNvSpPr txBox="1">
            <a:spLocks noChangeArrowheads="1"/>
          </p:cNvSpPr>
          <p:nvPr/>
        </p:nvSpPr>
        <p:spPr bwMode="auto">
          <a:xfrm>
            <a:off x="296863" y="6353175"/>
            <a:ext cx="8824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s-VE" sz="1400">
                <a:latin typeface="Arial" panose="020B0604020202020204" pitchFamily="34" charset="0"/>
              </a:rPr>
              <a:t>Sismicidad Regional Sept 06, 2017 – Sept 06, 2018</a:t>
            </a:r>
          </a:p>
        </p:txBody>
      </p:sp>
      <p:sp>
        <p:nvSpPr>
          <p:cNvPr id="21512" name="TextBox 14">
            <a:extLst>
              <a:ext uri="{FF2B5EF4-FFF2-40B4-BE49-F238E27FC236}">
                <a16:creationId xmlns:a16="http://schemas.microsoft.com/office/drawing/2014/main" id="{6EC72AA9-5536-4CEA-9503-3D02DEFA8AFF}"/>
              </a:ext>
            </a:extLst>
          </p:cNvPr>
          <p:cNvSpPr txBox="1">
            <a:spLocks noChangeArrowheads="1"/>
          </p:cNvSpPr>
          <p:nvPr/>
        </p:nvSpPr>
        <p:spPr bwMode="auto">
          <a:xfrm>
            <a:off x="3810000" y="5889626"/>
            <a:ext cx="54864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s-VE" sz="1400">
                <a:latin typeface="Arial" panose="020B0604020202020204" pitchFamily="34" charset="0"/>
              </a:rPr>
              <a:t>                 Vista 3D – Explore esta  </a:t>
            </a:r>
            <a:r>
              <a:rPr lang="es-ES_tradnl" sz="1400">
                <a:latin typeface="Arial" panose="020B0604020202020204" pitchFamily="34" charset="0"/>
                <a:cs typeface="Arial" panose="020B0604020202020204" pitchFamily="34" charset="0"/>
                <a:hlinkClick r:id="rId4"/>
              </a:rPr>
              <a:t>https://bit.ly/2M52tFe</a:t>
            </a:r>
            <a:endParaRPr lang="es-ES_tradnl" sz="1400">
              <a:latin typeface="Arial" panose="020B0604020202020204" pitchFamily="34" charset="0"/>
              <a:cs typeface="Arial" panose="020B0604020202020204" pitchFamily="34" charset="0"/>
            </a:endParaRPr>
          </a:p>
          <a:p>
            <a:pPr eaLnBrk="1" hangingPunct="1">
              <a:spcBef>
                <a:spcPct val="0"/>
              </a:spcBef>
              <a:buFontTx/>
              <a:buNone/>
            </a:pPr>
            <a:r>
              <a:rPr lang="es-ES_tradnl" altLang="es-VE" sz="1400">
                <a:latin typeface="Arial" panose="020B060402020202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027D682B-2259-4589-8419-432763E366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787" y="3135068"/>
            <a:ext cx="4146550" cy="3107009"/>
          </a:xfrm>
          <a:prstGeom prst="rect">
            <a:avLst/>
          </a:prstGeom>
        </p:spPr>
      </p:pic>
      <p:pic>
        <p:nvPicPr>
          <p:cNvPr id="21515" name="Picture 1">
            <a:extLst>
              <a:ext uri="{FF2B5EF4-FFF2-40B4-BE49-F238E27FC236}">
                <a16:creationId xmlns:a16="http://schemas.microsoft.com/office/drawing/2014/main" id="{296A5BB2-ACFC-4F4E-90F8-427F39DF2C5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11807" y="4067189"/>
            <a:ext cx="4270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E60320BE-061C-4338-884A-12E8216FBE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52573" y="2819400"/>
            <a:ext cx="3872315" cy="3001845"/>
          </a:xfrm>
          <a:prstGeom prst="rect">
            <a:avLst/>
          </a:prstGeom>
        </p:spPr>
      </p:pic>
      <p:sp>
        <p:nvSpPr>
          <p:cNvPr id="11" name="Title 1">
            <a:extLst>
              <a:ext uri="{FF2B5EF4-FFF2-40B4-BE49-F238E27FC236}">
                <a16:creationId xmlns:a16="http://schemas.microsoft.com/office/drawing/2014/main" id="{1FAA51BA-6D56-2E41-8926-F8092F61D69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id="{11A277AE-7DFB-46E9-8239-5049FDA8338D}"/>
              </a:ext>
            </a:extLst>
          </p:cNvPr>
          <p:cNvSpPr txBox="1">
            <a:spLocks noChangeArrowheads="1"/>
          </p:cNvSpPr>
          <p:nvPr/>
        </p:nvSpPr>
        <p:spPr bwMode="auto">
          <a:xfrm>
            <a:off x="268288" y="1116013"/>
            <a:ext cx="88360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600" dirty="0">
                <a:latin typeface="Arial" panose="020B0604020202020204" pitchFamily="34" charset="0"/>
                <a:cs typeface="Arial" panose="020B0604020202020204" pitchFamily="34" charset="0"/>
              </a:rPr>
              <a:t>Para producir terremotos, las rocas deben ser frágiles. La roca quebradiza acumula energía elástica a medida que se dobla y luego libera rápidamente esa energía durante la ruptura del terremoto.</a:t>
            </a:r>
            <a:endParaRPr lang="en-US" sz="1600" dirty="0">
              <a:latin typeface="Arial" panose="020B0604020202020204" pitchFamily="34" charset="0"/>
              <a:cs typeface="Arial" panose="020B0604020202020204" pitchFamily="34" charset="0"/>
            </a:endParaRPr>
          </a:p>
        </p:txBody>
      </p:sp>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268288" y="1819275"/>
            <a:ext cx="410051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600" dirty="0">
                <a:latin typeface="Arial" panose="020B0604020202020204" pitchFamily="34" charset="0"/>
                <a:cs typeface="Arial" panose="020B0604020202020204" pitchFamily="34" charset="0"/>
              </a:rPr>
              <a:t>Con la excepción de la subducción de placas oceánicas, la roca en el manto de la Tierra por debajo de unos 100 km de profundidad es </a:t>
            </a:r>
            <a:r>
              <a:rPr lang="es-ES" sz="1600" dirty="0" err="1">
                <a:latin typeface="Arial" panose="020B0604020202020204" pitchFamily="34" charset="0"/>
                <a:cs typeface="Arial" panose="020B0604020202020204" pitchFamily="34" charset="0"/>
              </a:rPr>
              <a:t>viscoelástica</a:t>
            </a:r>
            <a:r>
              <a:rPr lang="es-ES" sz="1600" dirty="0">
                <a:latin typeface="Arial" panose="020B0604020202020204" pitchFamily="34" charset="0"/>
                <a:cs typeface="Arial" panose="020B0604020202020204" pitchFamily="34" charset="0"/>
              </a:rPr>
              <a:t> y no puede romperse para producir terremotos. Las rocas son frágiles a bajas temperaturas, pero se vuelven </a:t>
            </a:r>
            <a:r>
              <a:rPr lang="es-ES" sz="1600" dirty="0" err="1">
                <a:latin typeface="Arial" panose="020B0604020202020204" pitchFamily="34" charset="0"/>
                <a:cs typeface="Arial" panose="020B0604020202020204" pitchFamily="34" charset="0"/>
              </a:rPr>
              <a:t>viscoelásticas</a:t>
            </a:r>
            <a:r>
              <a:rPr lang="es-ES" sz="1600" dirty="0">
                <a:latin typeface="Arial" panose="020B0604020202020204" pitchFamily="34" charset="0"/>
                <a:cs typeface="Arial" panose="020B0604020202020204" pitchFamily="34" charset="0"/>
              </a:rPr>
              <a:t> cuando alcanzan temperaturas de alrededor de 600 ° C.</a:t>
            </a:r>
            <a:endParaRPr lang="en-US" sz="1600" dirty="0">
              <a:latin typeface="Arial" panose="020B0604020202020204" pitchFamily="34" charset="0"/>
              <a:cs typeface="Arial" panose="020B0604020202020204" pitchFamily="34" charset="0"/>
            </a:endParaRP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2514600" y="6477000"/>
            <a:ext cx="6589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_tradnl" altLang="en-US" sz="1400" dirty="0">
                <a:latin typeface="Arial" panose="020B0604020202020204" pitchFamily="34" charset="0"/>
              </a:rPr>
              <a:t>Explorando una vista tridimensional desde el navegador de terremotos de IRIS.</a:t>
            </a:r>
            <a:endParaRPr lang="es-ES_tradnl" altLang="en-US" sz="1400" dirty="0">
              <a:latin typeface="Arial" panose="020B0604020202020204" pitchFamily="34" charset="0"/>
              <a:ea typeface="ＭＳ Ｐゴシック" panose="020B0600070205080204" pitchFamily="34" charset="-128"/>
            </a:endParaRP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9" name="TextBox 2">
            <a:extLst>
              <a:ext uri="{FF2B5EF4-FFF2-40B4-BE49-F238E27FC236}">
                <a16:creationId xmlns:a16="http://schemas.microsoft.com/office/drawing/2014/main" id="{EAF9B544-132D-4618-9433-4BC7BBA75A46}"/>
              </a:ext>
            </a:extLst>
          </p:cNvPr>
          <p:cNvSpPr txBox="1">
            <a:spLocks noChangeArrowheads="1"/>
          </p:cNvSpPr>
          <p:nvPr/>
        </p:nvSpPr>
        <p:spPr bwMode="auto">
          <a:xfrm>
            <a:off x="293688" y="4194175"/>
            <a:ext cx="40274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600" dirty="0">
                <a:latin typeface="Arial" panose="020B0604020202020204" pitchFamily="34" charset="0"/>
                <a:cs typeface="Arial" panose="020B0604020202020204" pitchFamily="34" charset="0"/>
              </a:rPr>
              <a:t>Las placas oceánicas frías que se </a:t>
            </a:r>
            <a:r>
              <a:rPr lang="es-ES" sz="1600" dirty="0" err="1">
                <a:latin typeface="Arial" panose="020B0604020202020204" pitchFamily="34" charset="0"/>
                <a:cs typeface="Arial" panose="020B0604020202020204" pitchFamily="34" charset="0"/>
              </a:rPr>
              <a:t>subducen</a:t>
            </a:r>
            <a:r>
              <a:rPr lang="es-ES" sz="1600" dirty="0">
                <a:latin typeface="Arial" panose="020B0604020202020204" pitchFamily="34" charset="0"/>
                <a:cs typeface="Arial" panose="020B0604020202020204" pitchFamily="34" charset="0"/>
              </a:rPr>
              <a:t> rápidamente, sin embargo, pueden permanecer quebradizas hasta unos 700 km en el manto caliente. Se cree que los terremotos más profundos se deben a los cambios de fase de los minerales en las condiciones de alta presión y temperatura a esas profundidades.</a:t>
            </a:r>
            <a:endParaRPr lang="en-US" sz="1600" dirty="0">
              <a:latin typeface="Arial" panose="020B0604020202020204" pitchFamily="34" charset="0"/>
              <a:cs typeface="Arial" panose="020B0604020202020204" pitchFamily="34" charset="0"/>
            </a:endParaRPr>
          </a:p>
        </p:txBody>
      </p:sp>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a:extLst>
              <a:ext uri="{FF2B5EF4-FFF2-40B4-BE49-F238E27FC236}">
                <a16:creationId xmlns:a16="http://schemas.microsoft.com/office/drawing/2014/main" id="{99E0BA8D-67E1-A945-A967-24F84B60CC4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cs typeface="Arial" panose="020B0604020202020204" pitchFamily="34" charset="0"/>
              </a:rPr>
              <a:t>Tectónica Regional del Terremoto (Haz </a:t>
            </a:r>
            <a:r>
              <a:rPr lang="es-ES_tradnl" altLang="en-US" sz="1800" dirty="0" err="1">
                <a:latin typeface="Arial" panose="020B0604020202020204" pitchFamily="34" charset="0"/>
                <a:cs typeface="Arial" panose="020B0604020202020204" pitchFamily="34" charset="0"/>
              </a:rPr>
              <a:t>click</a:t>
            </a:r>
            <a:r>
              <a:rPr lang="es-ES_tradnl" altLang="en-US" sz="1800" dirty="0">
                <a:latin typeface="Arial" panose="020B0604020202020204" pitchFamily="34" charset="0"/>
                <a:cs typeface="Arial" panose="020B0604020202020204" pitchFamily="34" charset="0"/>
              </a:rPr>
              <a:t> para la animación)</a:t>
            </a:r>
          </a:p>
        </p:txBody>
      </p:sp>
      <p:pic>
        <p:nvPicPr>
          <p:cNvPr id="3" name="Fiji_M7.8_180906">
            <a:hlinkClick r:id="" action="ppaction://media"/>
            <a:extLst>
              <a:ext uri="{FF2B5EF4-FFF2-40B4-BE49-F238E27FC236}">
                <a16:creationId xmlns:a16="http://schemas.microsoft.com/office/drawing/2014/main" id="{59CF1F4E-44F8-4E37-B607-BE74F5160E3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49350" y="1627822"/>
            <a:ext cx="6845300" cy="4620578"/>
          </a:xfrm>
          <a:prstGeom prst="rect">
            <a:avLst/>
          </a:prstGeom>
        </p:spPr>
      </p:pic>
      <p:sp>
        <p:nvSpPr>
          <p:cNvPr id="9" name="Title 1">
            <a:extLst>
              <a:ext uri="{FF2B5EF4-FFF2-40B4-BE49-F238E27FC236}">
                <a16:creationId xmlns:a16="http://schemas.microsoft.com/office/drawing/2014/main" id="{35CEF1DB-8820-6140-AF92-C60F811FA9E5}"/>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7,8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Jueves, 6 de Septiembre, 2018 a las 15:49:14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12516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7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10677</TotalTime>
  <Words>1536</Words>
  <Application>Microsoft Macintosh PowerPoint</Application>
  <PresentationFormat>On-screen Show (4:3)</PresentationFormat>
  <Paragraphs>137</Paragraphs>
  <Slides>11</Slides>
  <Notes>11</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11</vt:i4>
      </vt:variant>
    </vt:vector>
  </HeadingPairs>
  <TitlesOfParts>
    <vt:vector size="18" baseType="lpstr">
      <vt:lpstr>ＭＳ Ｐゴシック</vt:lpstr>
      <vt:lpstr>ＭＳ Ｐゴシック</vt: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824</cp:revision>
  <cp:lastPrinted>2018-05-05T19:31:49Z</cp:lastPrinted>
  <dcterms:created xsi:type="dcterms:W3CDTF">2009-05-31T20:07:40Z</dcterms:created>
  <dcterms:modified xsi:type="dcterms:W3CDTF">2018-09-07T05:57:13Z</dcterms:modified>
</cp:coreProperties>
</file>