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3"/>
  </p:notesMasterIdLst>
  <p:sldIdLst>
    <p:sldId id="384" r:id="rId3"/>
    <p:sldId id="349" r:id="rId4"/>
    <p:sldId id="360" r:id="rId5"/>
    <p:sldId id="385" r:id="rId6"/>
    <p:sldId id="329" r:id="rId7"/>
    <p:sldId id="339" r:id="rId8"/>
    <p:sldId id="386" r:id="rId9"/>
    <p:sldId id="332" r:id="rId10"/>
    <p:sldId id="330" r:id="rId11"/>
    <p:sldId id="373"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75258" autoAdjust="0"/>
  </p:normalViewPr>
  <p:slideViewPr>
    <p:cSldViewPr showGuides="1">
      <p:cViewPr>
        <p:scale>
          <a:sx n="60" d="100"/>
          <a:sy n="60" d="100"/>
        </p:scale>
        <p:origin x="1722"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9/28/2018</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C86DBEED-3387-44DC-A182-32A6E43C43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C7060A41-CEB5-4227-B922-26ABBDEED1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s-VE"/>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s-VE"/>
          </a:p>
        </p:txBody>
      </p:sp>
      <p:sp>
        <p:nvSpPr>
          <p:cNvPr id="6148" name="Slide Number Placeholder 3">
            <a:extLst>
              <a:ext uri="{FF2B5EF4-FFF2-40B4-BE49-F238E27FC236}">
                <a16:creationId xmlns:a16="http://schemas.microsoft.com/office/drawing/2014/main" id="{CC4D8D37-C528-4E67-902D-9FE659B6D4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5BE1413-1520-44AC-AB92-F7433FE6D90F}" type="slidenum">
              <a:rPr lang="en-US" altLang="es-VE" sz="1300" smtClean="0"/>
              <a:pPr>
                <a:spcBef>
                  <a:spcPct val="0"/>
                </a:spcBef>
              </a:pPr>
              <a:t>2</a:t>
            </a:fld>
            <a:endParaRPr lang="en-US" altLang="es-VE" sz="1300"/>
          </a:p>
        </p:txBody>
      </p:sp>
    </p:spTree>
    <p:extLst>
      <p:ext uri="{BB962C8B-B14F-4D97-AF65-F5344CB8AC3E}">
        <p14:creationId xmlns:p14="http://schemas.microsoft.com/office/powerpoint/2010/main" val="367150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AF93046C-A84B-6741-9D8B-93E904798C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6398C855-87DE-D747-B613-320CEFE083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0" i="0" dirty="0">
              <a:latin typeface="Arial" panose="020B0604020202020204" pitchFamily="34" charset="0"/>
              <a:cs typeface="Arial" panose="020B0604020202020204" pitchFamily="34" charset="0"/>
            </a:endParaRPr>
          </a:p>
        </p:txBody>
      </p:sp>
      <p:sp>
        <p:nvSpPr>
          <p:cNvPr id="8196" name="Slide Number Placeholder 3">
            <a:extLst>
              <a:ext uri="{FF2B5EF4-FFF2-40B4-BE49-F238E27FC236}">
                <a16:creationId xmlns:a16="http://schemas.microsoft.com/office/drawing/2014/main" id="{52CAB60B-9804-FD41-A846-0F6748D166F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854B228-D514-4E40-931A-8427CE2E0B0D}" type="slidenum">
              <a:rPr lang="en-US" altLang="en-US" sz="1300" smtClean="0"/>
              <a:pPr>
                <a:spcBef>
                  <a:spcPct val="0"/>
                </a:spcBef>
              </a:pPr>
              <a:t>3</a:t>
            </a:fld>
            <a:endParaRPr lang="en-US" altLang="en-US" sz="1300"/>
          </a:p>
        </p:txBody>
      </p:sp>
    </p:spTree>
    <p:extLst>
      <p:ext uri="{BB962C8B-B14F-4D97-AF65-F5344CB8AC3E}">
        <p14:creationId xmlns:p14="http://schemas.microsoft.com/office/powerpoint/2010/main" val="3092377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338640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dirty="0">
                <a:latin typeface="Arial" panose="020B0604020202020204" pitchFamily="34" charset="0"/>
                <a:cs typeface="Arial" panose="020B0604020202020204" pitchFamily="34" charset="0"/>
              </a:rPr>
              <a:t>Reference: </a:t>
            </a:r>
            <a:r>
              <a:rPr lang="en-US" sz="1200" b="0" kern="1200" dirty="0">
                <a:solidFill>
                  <a:schemeClr val="tx1"/>
                </a:solidFill>
                <a:effectLst/>
                <a:latin typeface="Arial" panose="020B0604020202020204" pitchFamily="34" charset="0"/>
                <a:ea typeface="+mn-ea"/>
                <a:cs typeface="Arial" panose="020B0604020202020204" pitchFamily="34" charset="0"/>
              </a:rPr>
              <a:t>Seismicity of the Earth 1900–2012, Java and Vicinity. US Geological Survey Open File Report 2010-1083-N.</a:t>
            </a:r>
            <a:endParaRPr lang="en-US" altLang="en-US"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5</a:t>
            </a:fld>
            <a:endParaRPr lang="en-US" altLang="en-US" sz="1300"/>
          </a:p>
        </p:txBody>
      </p:sp>
    </p:spTree>
    <p:extLst>
      <p:ext uri="{BB962C8B-B14F-4D97-AF65-F5344CB8AC3E}">
        <p14:creationId xmlns:p14="http://schemas.microsoft.com/office/powerpoint/2010/main" val="2713082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B594471-9231-48C0-8AE5-CBC6AB45AD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AC3BB3AD-1E60-4D58-B920-9B3EBF0E70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Explore the seismicity further:  </a:t>
            </a:r>
            <a:r>
              <a:rPr lang="en-US" altLang="en-US"/>
              <a:t>Image from IRIS Earthquake Browser (www.iris.edu/ieb)</a:t>
            </a:r>
          </a:p>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4CF61896-2570-4054-8AFF-3A2F1F2D0F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01675" indent="-269875">
              <a:defRPr>
                <a:solidFill>
                  <a:schemeClr val="tx1"/>
                </a:solidFill>
                <a:latin typeface="Arial" panose="020B0604020202020204" pitchFamily="34" charset="0"/>
                <a:cs typeface="Arial" panose="020B0604020202020204" pitchFamily="34" charset="0"/>
              </a:defRPr>
            </a:lvl2pPr>
            <a:lvl3pPr marL="1081088" indent="-215900">
              <a:defRPr>
                <a:solidFill>
                  <a:schemeClr val="tx1"/>
                </a:solidFill>
                <a:latin typeface="Arial" panose="020B0604020202020204" pitchFamily="34" charset="0"/>
                <a:cs typeface="Arial" panose="020B0604020202020204" pitchFamily="34" charset="0"/>
              </a:defRPr>
            </a:lvl3pPr>
            <a:lvl4pPr marL="1512888" indent="-215900">
              <a:defRPr>
                <a:solidFill>
                  <a:schemeClr val="tx1"/>
                </a:solidFill>
                <a:latin typeface="Arial" panose="020B0604020202020204" pitchFamily="34" charset="0"/>
                <a:cs typeface="Arial" panose="020B0604020202020204" pitchFamily="34" charset="0"/>
              </a:defRPr>
            </a:lvl4pPr>
            <a:lvl5pPr marL="1944688" indent="-215900">
              <a:defRPr>
                <a:solidFill>
                  <a:schemeClr val="tx1"/>
                </a:solidFill>
                <a:latin typeface="Arial" panose="020B0604020202020204" pitchFamily="34" charset="0"/>
                <a:cs typeface="Arial" panose="020B0604020202020204" pitchFamily="34" charset="0"/>
              </a:defRPr>
            </a:lvl5pPr>
            <a:lvl6pPr marL="24018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8590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162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7734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7F4C892-9190-4AB6-AC02-BA8F751806E2}" type="slidenum">
              <a:rPr lang="en-US" altLang="en-US" sz="1200">
                <a:latin typeface="Calibri" panose="020F0502020204030204" pitchFamily="34" charset="0"/>
                <a:ea typeface="MS PGothic" panose="020B0600070205080204" pitchFamily="34" charset="-128"/>
              </a:rPr>
              <a:pPr/>
              <a:t>6</a:t>
            </a:fld>
            <a:endParaRPr lang="en-US" altLang="en-US" sz="1200">
              <a:latin typeface="Calibri" panose="020F0502020204030204" pitchFamily="34" charset="0"/>
              <a:ea typeface="MS PGothic"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7B594471-9231-48C0-8AE5-CBC6AB45AD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AC3BB3AD-1E60-4D58-B920-9B3EBF0E70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Explore the seismicity further:  </a:t>
            </a:r>
            <a:r>
              <a:rPr lang="en-US" altLang="en-US"/>
              <a:t>Image from IRIS Earthquake Browser (www.iris.edu/ieb)</a:t>
            </a:r>
          </a:p>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4CF61896-2570-4054-8AFF-3A2F1F2D0F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01675" indent="-269875">
              <a:defRPr>
                <a:solidFill>
                  <a:schemeClr val="tx1"/>
                </a:solidFill>
                <a:latin typeface="Arial" panose="020B0604020202020204" pitchFamily="34" charset="0"/>
                <a:cs typeface="Arial" panose="020B0604020202020204" pitchFamily="34" charset="0"/>
              </a:defRPr>
            </a:lvl2pPr>
            <a:lvl3pPr marL="1081088" indent="-215900">
              <a:defRPr>
                <a:solidFill>
                  <a:schemeClr val="tx1"/>
                </a:solidFill>
                <a:latin typeface="Arial" panose="020B0604020202020204" pitchFamily="34" charset="0"/>
                <a:cs typeface="Arial" panose="020B0604020202020204" pitchFamily="34" charset="0"/>
              </a:defRPr>
            </a:lvl3pPr>
            <a:lvl4pPr marL="1512888" indent="-215900">
              <a:defRPr>
                <a:solidFill>
                  <a:schemeClr val="tx1"/>
                </a:solidFill>
                <a:latin typeface="Arial" panose="020B0604020202020204" pitchFamily="34" charset="0"/>
                <a:cs typeface="Arial" panose="020B0604020202020204" pitchFamily="34" charset="0"/>
              </a:defRPr>
            </a:lvl4pPr>
            <a:lvl5pPr marL="1944688" indent="-215900">
              <a:defRPr>
                <a:solidFill>
                  <a:schemeClr val="tx1"/>
                </a:solidFill>
                <a:latin typeface="Arial" panose="020B0604020202020204" pitchFamily="34" charset="0"/>
                <a:cs typeface="Arial" panose="020B0604020202020204" pitchFamily="34" charset="0"/>
              </a:defRPr>
            </a:lvl5pPr>
            <a:lvl6pPr marL="24018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8590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162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7734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7F4C892-9190-4AB6-AC02-BA8F751806E2}" type="slidenum">
              <a:rPr lang="en-US" altLang="en-US" sz="1200">
                <a:latin typeface="Calibri" panose="020F0502020204030204" pitchFamily="34" charset="0"/>
                <a:ea typeface="MS PGothic" panose="020B0600070205080204" pitchFamily="34" charset="-128"/>
              </a:rPr>
              <a:pPr/>
              <a:t>7</a:t>
            </a:fld>
            <a:endParaRPr lang="en-US" altLang="en-US" sz="1200">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324605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8C575BE7-5262-2842-A99B-5DC5D16543F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75EC792A-2B21-EF4D-932C-46A2F32188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latin typeface="Arial" panose="020B0604020202020204" pitchFamily="34" charset="0"/>
              </a:rPr>
              <a:t>Relevant Animation:</a:t>
            </a:r>
          </a:p>
          <a:p>
            <a:r>
              <a:rPr lang="en-US" altLang="en-US" dirty="0">
                <a:latin typeface="Arial" panose="020B0604020202020204" pitchFamily="34" charset="0"/>
              </a:rPr>
              <a:t>Focal Mechanisms Explained https://</a:t>
            </a:r>
            <a:r>
              <a:rPr lang="en-US" altLang="en-US" dirty="0" err="1">
                <a:latin typeface="Arial" panose="020B0604020202020204" pitchFamily="34" charset="0"/>
              </a:rPr>
              <a:t>www.iris.edu</a:t>
            </a:r>
            <a:r>
              <a:rPr lang="en-US" altLang="en-US" dirty="0">
                <a:latin typeface="Arial" panose="020B0604020202020204" pitchFamily="34" charset="0"/>
              </a:rPr>
              <a:t>/</a:t>
            </a:r>
            <a:r>
              <a:rPr lang="en-US" altLang="en-US" dirty="0" err="1">
                <a:latin typeface="Arial" panose="020B0604020202020204" pitchFamily="34" charset="0"/>
              </a:rPr>
              <a:t>hq</a:t>
            </a:r>
            <a:r>
              <a:rPr lang="en-US" altLang="en-US" dirty="0">
                <a:latin typeface="Arial" panose="020B0604020202020204" pitchFamily="34" charset="0"/>
              </a:rPr>
              <a:t>/</a:t>
            </a:r>
            <a:r>
              <a:rPr lang="en-US" altLang="en-US" dirty="0" err="1">
                <a:latin typeface="Arial" panose="020B0604020202020204" pitchFamily="34" charset="0"/>
              </a:rPr>
              <a:t>inclass</a:t>
            </a:r>
            <a:r>
              <a:rPr lang="en-US" altLang="en-US" dirty="0">
                <a:latin typeface="Arial" panose="020B0604020202020204" pitchFamily="34" charset="0"/>
              </a:rPr>
              <a:t>/animation/</a:t>
            </a:r>
            <a:r>
              <a:rPr lang="en-US" altLang="en-US" dirty="0" err="1">
                <a:latin typeface="Arial" panose="020B0604020202020204" pitchFamily="34" charset="0"/>
              </a:rPr>
              <a:t>focal_mechanisms_explained</a:t>
            </a:r>
            <a:r>
              <a:rPr lang="en-US" altLang="en-US" dirty="0">
                <a:latin typeface="Arial" panose="020B0604020202020204" pitchFamily="34" charset="0"/>
              </a:rPr>
              <a:t> </a:t>
            </a:r>
            <a:endParaRPr lang="en-US" altLang="en-US" dirty="0"/>
          </a:p>
        </p:txBody>
      </p:sp>
      <p:sp>
        <p:nvSpPr>
          <p:cNvPr id="16388" name="Slide Number Placeholder 3">
            <a:extLst>
              <a:ext uri="{FF2B5EF4-FFF2-40B4-BE49-F238E27FC236}">
                <a16:creationId xmlns:a16="http://schemas.microsoft.com/office/drawing/2014/main" id="{E08805DD-4E7E-204A-A359-CC2A3F42E4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55C24E1-A9A3-A549-9E32-16467D82219A}"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2520543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5AEDF768-7120-6C44-BB24-738487CF19E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1DFF772D-49EE-2947-936D-677D1DD9B7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mn-lt"/>
                <a:ea typeface="+mn-ea"/>
                <a:cs typeface="+mn-cs"/>
              </a:rPr>
              <a:t>Travel-time Curves: How they are created </a:t>
            </a:r>
            <a:r>
              <a:rPr lang="en-US" altLang="en-US" dirty="0"/>
              <a:t>https://</a:t>
            </a:r>
            <a:r>
              <a:rPr lang="en-US" altLang="en-US" dirty="0" err="1"/>
              <a:t>www.iris.edu</a:t>
            </a:r>
            <a:r>
              <a:rPr lang="en-US" altLang="en-US" dirty="0"/>
              <a:t>/</a:t>
            </a:r>
            <a:r>
              <a:rPr lang="en-US" altLang="en-US" dirty="0" err="1"/>
              <a:t>hq</a:t>
            </a:r>
            <a:r>
              <a:rPr lang="en-US" altLang="en-US" dirty="0"/>
              <a:t>/</a:t>
            </a:r>
            <a:r>
              <a:rPr lang="en-US" altLang="en-US" dirty="0" err="1"/>
              <a:t>inclass</a:t>
            </a:r>
            <a:r>
              <a:rPr lang="en-US" altLang="en-US" dirty="0"/>
              <a:t>/animation/</a:t>
            </a:r>
            <a:r>
              <a:rPr lang="en-US" altLang="en-US" dirty="0" err="1"/>
              <a:t>traveltime_curves_how_they_are_created</a:t>
            </a:r>
            <a:r>
              <a:rPr lang="en-US" altLang="en-US" dirty="0"/>
              <a:t> </a:t>
            </a:r>
          </a:p>
          <a:p>
            <a:r>
              <a:rPr lang="en-US" altLang="en-US" dirty="0"/>
              <a:t>Shadow Zones: https://</a:t>
            </a:r>
            <a:r>
              <a:rPr lang="en-US" altLang="en-US" dirty="0" err="1"/>
              <a:t>www.iris.edu</a:t>
            </a:r>
            <a:r>
              <a:rPr lang="en-US" altLang="en-US" dirty="0"/>
              <a:t>/</a:t>
            </a:r>
            <a:r>
              <a:rPr lang="en-US" altLang="en-US" dirty="0" err="1"/>
              <a:t>hq</a:t>
            </a:r>
            <a:r>
              <a:rPr lang="en-US" altLang="en-US" dirty="0"/>
              <a:t>/</a:t>
            </a:r>
            <a:r>
              <a:rPr lang="en-US" altLang="en-US" dirty="0" err="1"/>
              <a:t>inclass</a:t>
            </a:r>
            <a:r>
              <a:rPr lang="en-US" altLang="en-US" dirty="0"/>
              <a:t>/animation/</a:t>
            </a:r>
            <a:r>
              <a:rPr lang="en-US" altLang="en-US" dirty="0" err="1"/>
              <a:t>seismic_shadow_zone_basic_introduction</a:t>
            </a:r>
            <a:r>
              <a:rPr lang="en-US" altLang="en-US" dirty="0"/>
              <a:t> </a:t>
            </a:r>
          </a:p>
          <a:p>
            <a:pPr eaLnBrk="1" hangingPunct="1">
              <a:spcBef>
                <a:spcPct val="0"/>
              </a:spcBef>
            </a:pPr>
            <a:endParaRPr lang="en-US" altLang="en-US" dirty="0"/>
          </a:p>
        </p:txBody>
      </p:sp>
      <p:sp>
        <p:nvSpPr>
          <p:cNvPr id="18436" name="Slide Number Placeholder 3">
            <a:extLst>
              <a:ext uri="{FF2B5EF4-FFF2-40B4-BE49-F238E27FC236}">
                <a16:creationId xmlns:a16="http://schemas.microsoft.com/office/drawing/2014/main" id="{0BE6DB57-9EC5-FA4D-87FF-56E8D3DF4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01675" indent="-269875">
              <a:spcBef>
                <a:spcPct val="30000"/>
              </a:spcBef>
              <a:defRPr sz="1200">
                <a:solidFill>
                  <a:schemeClr val="tx1"/>
                </a:solidFill>
                <a:latin typeface="Calibri" panose="020F0502020204030204" pitchFamily="34" charset="0"/>
              </a:defRPr>
            </a:lvl2pPr>
            <a:lvl3pPr marL="1081088" indent="-215900">
              <a:spcBef>
                <a:spcPct val="30000"/>
              </a:spcBef>
              <a:defRPr sz="1200">
                <a:solidFill>
                  <a:schemeClr val="tx1"/>
                </a:solidFill>
                <a:latin typeface="Calibri" panose="020F0502020204030204" pitchFamily="34" charset="0"/>
              </a:defRPr>
            </a:lvl3pPr>
            <a:lvl4pPr marL="1512888" indent="-215900">
              <a:spcBef>
                <a:spcPct val="30000"/>
              </a:spcBef>
              <a:defRPr sz="1200">
                <a:solidFill>
                  <a:schemeClr val="tx1"/>
                </a:solidFill>
                <a:latin typeface="Calibri" panose="020F0502020204030204" pitchFamily="34" charset="0"/>
              </a:defRPr>
            </a:lvl4pPr>
            <a:lvl5pPr marL="1944688" indent="-215900">
              <a:spcBef>
                <a:spcPct val="30000"/>
              </a:spcBef>
              <a:defRPr sz="1200">
                <a:solidFill>
                  <a:schemeClr val="tx1"/>
                </a:solidFill>
                <a:latin typeface="Calibri" panose="020F0502020204030204" pitchFamily="34" charset="0"/>
              </a:defRPr>
            </a:lvl5pPr>
            <a:lvl6pPr marL="2401888" indent="-215900" eaLnBrk="0" fontAlgn="base" hangingPunct="0">
              <a:spcBef>
                <a:spcPct val="30000"/>
              </a:spcBef>
              <a:spcAft>
                <a:spcPct val="0"/>
              </a:spcAft>
              <a:defRPr sz="1200">
                <a:solidFill>
                  <a:schemeClr val="tx1"/>
                </a:solidFill>
                <a:latin typeface="Calibri" panose="020F0502020204030204" pitchFamily="34" charset="0"/>
              </a:defRPr>
            </a:lvl6pPr>
            <a:lvl7pPr marL="2859088" indent="-215900" eaLnBrk="0" fontAlgn="base" hangingPunct="0">
              <a:spcBef>
                <a:spcPct val="30000"/>
              </a:spcBef>
              <a:spcAft>
                <a:spcPct val="0"/>
              </a:spcAft>
              <a:defRPr sz="1200">
                <a:solidFill>
                  <a:schemeClr val="tx1"/>
                </a:solidFill>
                <a:latin typeface="Calibri" panose="020F0502020204030204" pitchFamily="34" charset="0"/>
              </a:defRPr>
            </a:lvl7pPr>
            <a:lvl8pPr marL="3316288" indent="-215900" eaLnBrk="0" fontAlgn="base" hangingPunct="0">
              <a:spcBef>
                <a:spcPct val="30000"/>
              </a:spcBef>
              <a:spcAft>
                <a:spcPct val="0"/>
              </a:spcAft>
              <a:defRPr sz="1200">
                <a:solidFill>
                  <a:schemeClr val="tx1"/>
                </a:solidFill>
                <a:latin typeface="Calibri" panose="020F0502020204030204" pitchFamily="34" charset="0"/>
              </a:defRPr>
            </a:lvl8pPr>
            <a:lvl9pPr marL="3773488" indent="-2159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A3F1518-5B14-6348-9B60-AFBA596B47EC}" type="slidenum">
              <a:rPr lang="en-US" altLang="en-US" sz="1300" smtClean="0">
                <a:ea typeface="ＭＳ Ｐゴシック" panose="020B0600070205080204" pitchFamily="34" charset="-128"/>
              </a:rPr>
              <a:pPr>
                <a:spcBef>
                  <a:spcPct val="0"/>
                </a:spcBef>
              </a:pPr>
              <a:t>9</a:t>
            </a:fld>
            <a:endParaRPr lang="en-US" altLang="en-US" sz="130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9/28/2018</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9/28/2018</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9/28/2018</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9/28/2018</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9/28/2018</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9/28/2018</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9/28/2018</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9/28/2018</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9/28/2018</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9/28/2018</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9/28/2018</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9/28/2018</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9/28/2018</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9/28/2018</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03200" y="1084263"/>
            <a:ext cx="60452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dirty="0">
                <a:latin typeface="Arial" panose="020B0604020202020204" pitchFamily="34" charset="0"/>
              </a:rPr>
              <a:t>A magnitude 7.5 earthquake occurred </a:t>
            </a:r>
            <a:r>
              <a:rPr lang="pl-PL" altLang="en-US" sz="1800" dirty="0">
                <a:latin typeface="Arial" panose="020B0604020202020204" pitchFamily="34" charset="0"/>
              </a:rPr>
              <a:t>80.8 km (50.2 mi) </a:t>
            </a:r>
            <a:r>
              <a:rPr lang="en-US" altLang="en-US" sz="1800" dirty="0">
                <a:latin typeface="Arial" panose="020B0604020202020204" pitchFamily="34" charset="0"/>
              </a:rPr>
              <a:t>north of </a:t>
            </a:r>
            <a:r>
              <a:rPr lang="en-US" altLang="en-US" sz="1800" dirty="0" err="1">
                <a:latin typeface="Arial" panose="020B0604020202020204" pitchFamily="34" charset="0"/>
              </a:rPr>
              <a:t>Palu</a:t>
            </a:r>
            <a:r>
              <a:rPr lang="en-US" altLang="en-US" sz="1800" dirty="0">
                <a:latin typeface="Arial" panose="020B0604020202020204" pitchFamily="34" charset="0"/>
              </a:rPr>
              <a:t>, Indonesia at a depth </a:t>
            </a:r>
            <a:r>
              <a:rPr lang="en-US" altLang="es-VE" sz="1800" dirty="0">
                <a:latin typeface="Arial" panose="020B0604020202020204" pitchFamily="34" charset="0"/>
              </a:rPr>
              <a:t>of 10 km (6.2 miles). This earthquake triggered a tsunami with wave heights up to 2 m (6.6 ft) that an official said swept away houses in at least two cities.</a:t>
            </a:r>
          </a:p>
          <a:p>
            <a:pPr>
              <a:spcBef>
                <a:spcPct val="0"/>
              </a:spcBef>
              <a:buFontTx/>
              <a:buNone/>
            </a:pPr>
            <a:endParaRPr lang="en-US" altLang="es-VE" sz="1800" dirty="0">
              <a:latin typeface="Arial" panose="020B0604020202020204" pitchFamily="34" charset="0"/>
            </a:endParaRPr>
          </a:p>
          <a:p>
            <a:pPr>
              <a:spcBef>
                <a:spcPct val="0"/>
              </a:spcBef>
              <a:buFontTx/>
              <a:buNone/>
            </a:pPr>
            <a:r>
              <a:rPr lang="en-US" altLang="es-VE" sz="1800" dirty="0">
                <a:latin typeface="Arial" panose="020B0604020202020204" pitchFamily="34" charset="0"/>
              </a:rPr>
              <a:t>The tsunami hit </a:t>
            </a:r>
            <a:r>
              <a:rPr lang="en-US" altLang="es-VE" sz="1800" dirty="0" err="1">
                <a:latin typeface="Arial" panose="020B0604020202020204" pitchFamily="34" charset="0"/>
              </a:rPr>
              <a:t>Palu</a:t>
            </a:r>
            <a:r>
              <a:rPr lang="en-US" altLang="es-VE" sz="1800" dirty="0">
                <a:latin typeface="Arial" panose="020B0604020202020204" pitchFamily="34" charset="0"/>
              </a:rPr>
              <a:t>, the capital of central Sulawesi province (population 282,000), </a:t>
            </a:r>
            <a:r>
              <a:rPr lang="en-US" altLang="es-VE" sz="1800" dirty="0" err="1">
                <a:latin typeface="Arial" panose="020B0604020202020204" pitchFamily="34" charset="0"/>
              </a:rPr>
              <a:t>Donggala</a:t>
            </a:r>
            <a:r>
              <a:rPr lang="en-US" altLang="es-VE" sz="1800" dirty="0">
                <a:latin typeface="Arial" panose="020B0604020202020204" pitchFamily="34" charset="0"/>
              </a:rPr>
              <a:t>, and several other coastal settlements.</a:t>
            </a:r>
          </a:p>
          <a:p>
            <a:pPr>
              <a:spcBef>
                <a:spcPct val="0"/>
              </a:spcBef>
              <a:buFontTx/>
              <a:buNone/>
            </a:pPr>
            <a:endParaRPr lang="en-US" altLang="es-VE" sz="1800" dirty="0">
              <a:latin typeface="Arial" panose="020B0604020202020204" pitchFamily="34" charset="0"/>
            </a:endParaRPr>
          </a:p>
          <a:p>
            <a:pPr>
              <a:spcBef>
                <a:spcPct val="0"/>
              </a:spcBef>
              <a:buFontTx/>
              <a:buNone/>
            </a:pPr>
            <a:r>
              <a:rPr lang="en-US" altLang="es-VE" sz="1800" dirty="0">
                <a:latin typeface="Arial" panose="020B0604020202020204" pitchFamily="34" charset="0"/>
              </a:rPr>
              <a:t>Considerable damage is being reported, including many people reported missing.  Communications and power have been disrupted.</a:t>
            </a:r>
          </a:p>
          <a:p>
            <a:pPr>
              <a:spcBef>
                <a:spcPct val="0"/>
              </a:spcBef>
              <a:buFontTx/>
              <a:buNone/>
            </a:pPr>
            <a:endParaRPr lang="en-US" altLang="es-VE" sz="1800" dirty="0">
              <a:latin typeface="Arial" panose="020B0604020202020204" pitchFamily="34" charset="0"/>
            </a:endParaRPr>
          </a:p>
          <a:p>
            <a:pPr>
              <a:spcBef>
                <a:spcPct val="0"/>
              </a:spcBef>
              <a:buFontTx/>
              <a:buNone/>
            </a:pPr>
            <a:endParaRPr lang="en-US" altLang="es-VE" sz="1800" dirty="0">
              <a:latin typeface="Arial" panose="020B0604020202020204" pitchFamily="34" charset="0"/>
            </a:endParaRPr>
          </a:p>
        </p:txBody>
      </p:sp>
      <p:sp>
        <p:nvSpPr>
          <p:cNvPr id="14" name="Title 1">
            <a:extLst>
              <a:ext uri="{FF2B5EF4-FFF2-40B4-BE49-F238E27FC236}">
                <a16:creationId xmlns:a16="http://schemas.microsoft.com/office/drawing/2014/main" id="{6F6B1CBA-F00F-407C-A680-023FDC7B080C}"/>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9" name="Picture 8">
            <a:extLst>
              <a:ext uri="{FF2B5EF4-FFF2-40B4-BE49-F238E27FC236}">
                <a16:creationId xmlns:a16="http://schemas.microsoft.com/office/drawing/2014/main" id="{AB2AED4F-42AD-4624-99FF-85E1912B40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3569" y="1185560"/>
            <a:ext cx="2732827" cy="2472040"/>
          </a:xfrm>
          <a:prstGeom prst="rect">
            <a:avLst/>
          </a:prstGeom>
        </p:spPr>
      </p:pic>
      <p:pic>
        <p:nvPicPr>
          <p:cNvPr id="11" name="Picture 10">
            <a:extLst>
              <a:ext uri="{FF2B5EF4-FFF2-40B4-BE49-F238E27FC236}">
                <a16:creationId xmlns:a16="http://schemas.microsoft.com/office/drawing/2014/main" id="{B4FD9981-80B7-4620-860A-A95C9EABD0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6755" y="3819133"/>
            <a:ext cx="1933845" cy="2810267"/>
          </a:xfrm>
          <a:prstGeom prst="rect">
            <a:avLst/>
          </a:prstGeom>
        </p:spPr>
      </p:pic>
      <p:sp>
        <p:nvSpPr>
          <p:cNvPr id="19" name="TextBox 15">
            <a:extLst>
              <a:ext uri="{FF2B5EF4-FFF2-40B4-BE49-F238E27FC236}">
                <a16:creationId xmlns:a16="http://schemas.microsoft.com/office/drawing/2014/main" id="{6AA5F396-E4FD-4FD9-868A-1FF8176F0907}"/>
              </a:ext>
            </a:extLst>
          </p:cNvPr>
          <p:cNvSpPr txBox="1">
            <a:spLocks noChangeArrowheads="1"/>
          </p:cNvSpPr>
          <p:nvPr/>
        </p:nvSpPr>
        <p:spPr bwMode="auto">
          <a:xfrm>
            <a:off x="1828800" y="5966936"/>
            <a:ext cx="463692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s-VE" sz="1400" i="1" dirty="0">
                <a:latin typeface="Arial" panose="020B0604020202020204" pitchFamily="34" charset="0"/>
              </a:rPr>
              <a:t>Still image from a cell phone video of the tsunami wave inundating </a:t>
            </a:r>
            <a:r>
              <a:rPr lang="en-US" altLang="es-VE" sz="1400" i="1" dirty="0" err="1">
                <a:latin typeface="Arial" panose="020B0604020202020204" pitchFamily="34" charset="0"/>
              </a:rPr>
              <a:t>Palu</a:t>
            </a:r>
            <a:r>
              <a:rPr lang="en-US" altLang="es-VE" sz="1400" i="1" dirty="0">
                <a:latin typeface="Arial" panose="020B0604020202020204" pitchFamily="34" charset="0"/>
              </a:rPr>
              <a:t>, Indonesia compounding damage following the earthquake.  Image courtesy BBC.</a:t>
            </a:r>
          </a:p>
        </p:txBody>
      </p:sp>
    </p:spTree>
    <p:extLst>
      <p:ext uri="{BB962C8B-B14F-4D97-AF65-F5344CB8AC3E}">
        <p14:creationId xmlns:p14="http://schemas.microsoft.com/office/powerpoint/2010/main" val="2635612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96D093-C4C2-4C05-A26B-FA4271690FE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123" name="Picture 12" descr="scale.jpg">
            <a:extLst>
              <a:ext uri="{FF2B5EF4-FFF2-40B4-BE49-F238E27FC236}">
                <a16:creationId xmlns:a16="http://schemas.microsoft.com/office/drawing/2014/main" id="{950ABFC8-5A45-4F66-8FD7-5BF1F0C906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9417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Box 13">
            <a:extLst>
              <a:ext uri="{FF2B5EF4-FFF2-40B4-BE49-F238E27FC236}">
                <a16:creationId xmlns:a16="http://schemas.microsoft.com/office/drawing/2014/main" id="{8DB6D9C5-027D-448F-B221-BAC10A731E04}"/>
              </a:ext>
            </a:extLst>
          </p:cNvPr>
          <p:cNvSpPr txBox="1">
            <a:spLocks noChangeArrowheads="1"/>
          </p:cNvSpPr>
          <p:nvPr/>
        </p:nvSpPr>
        <p:spPr bwMode="auto">
          <a:xfrm>
            <a:off x="271463" y="3873500"/>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400" b="1" dirty="0">
                <a:latin typeface="Arial" panose="020B0604020202020204" pitchFamily="34" charset="0"/>
              </a:rPr>
              <a:t>Modified Mercalli Intensity</a:t>
            </a:r>
          </a:p>
        </p:txBody>
      </p:sp>
      <p:sp>
        <p:nvSpPr>
          <p:cNvPr id="5125" name="TextBox 14">
            <a:extLst>
              <a:ext uri="{FF2B5EF4-FFF2-40B4-BE49-F238E27FC236}">
                <a16:creationId xmlns:a16="http://schemas.microsoft.com/office/drawing/2014/main" id="{03008836-3788-4227-A60C-359D80C08D92}"/>
              </a:ext>
            </a:extLst>
          </p:cNvPr>
          <p:cNvSpPr txBox="1">
            <a:spLocks noChangeArrowheads="1"/>
          </p:cNvSpPr>
          <p:nvPr/>
        </p:nvSpPr>
        <p:spPr bwMode="auto">
          <a:xfrm>
            <a:off x="2541588" y="3656013"/>
            <a:ext cx="1219200" cy="327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s-VE" sz="1400" b="1">
                <a:latin typeface="Arial" panose="020B0604020202020204" pitchFamily="34" charset="0"/>
              </a:rPr>
              <a:t>Perceived </a:t>
            </a:r>
          </a:p>
          <a:p>
            <a:pPr algn="ctr" eaLnBrk="1" hangingPunct="1">
              <a:spcBef>
                <a:spcPct val="0"/>
              </a:spcBef>
              <a:spcAft>
                <a:spcPts val="600"/>
              </a:spcAft>
              <a:buFontTx/>
              <a:buNone/>
            </a:pPr>
            <a:r>
              <a:rPr lang="en-US" altLang="es-VE" sz="1400" b="1">
                <a:latin typeface="Arial" panose="020B0604020202020204" pitchFamily="34" charset="0"/>
              </a:rPr>
              <a:t>  Shaking</a:t>
            </a:r>
          </a:p>
          <a:p>
            <a:pPr algn="ctr" eaLnBrk="1" hangingPunct="1">
              <a:spcBef>
                <a:spcPct val="0"/>
              </a:spcBef>
              <a:spcAft>
                <a:spcPts val="400"/>
              </a:spcAft>
              <a:buFontTx/>
              <a:buNone/>
            </a:pPr>
            <a:r>
              <a:rPr lang="en-US" altLang="es-VE"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s-VE"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s-VE"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s-VE"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s-VE"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s-VE" sz="1400">
                <a:latin typeface="Arial" panose="020B0604020202020204" pitchFamily="34" charset="0"/>
              </a:rPr>
              <a:t>Moderate</a:t>
            </a:r>
          </a:p>
          <a:p>
            <a:pPr algn="ctr" eaLnBrk="1" hangingPunct="1">
              <a:spcBef>
                <a:spcPct val="0"/>
              </a:spcBef>
              <a:spcAft>
                <a:spcPts val="400"/>
              </a:spcAft>
              <a:buFontTx/>
              <a:buNone/>
            </a:pPr>
            <a:r>
              <a:rPr lang="en-US" altLang="es-VE" sz="1400">
                <a:latin typeface="Arial" panose="020B0604020202020204" pitchFamily="34" charset="0"/>
              </a:rPr>
              <a:t>Light</a:t>
            </a:r>
          </a:p>
          <a:p>
            <a:pPr algn="ctr" eaLnBrk="1" hangingPunct="1">
              <a:spcBef>
                <a:spcPct val="0"/>
              </a:spcBef>
              <a:spcAft>
                <a:spcPts val="400"/>
              </a:spcAft>
              <a:buFontTx/>
              <a:buNone/>
            </a:pPr>
            <a:r>
              <a:rPr lang="en-US" altLang="es-VE" sz="1400">
                <a:latin typeface="Arial" panose="020B0604020202020204" pitchFamily="34" charset="0"/>
              </a:rPr>
              <a:t>Weak</a:t>
            </a:r>
          </a:p>
          <a:p>
            <a:pPr algn="ctr" eaLnBrk="1" hangingPunct="1">
              <a:spcBef>
                <a:spcPct val="0"/>
              </a:spcBef>
              <a:spcAft>
                <a:spcPts val="400"/>
              </a:spcAft>
              <a:buFontTx/>
              <a:buNone/>
            </a:pPr>
            <a:r>
              <a:rPr lang="en-US" altLang="es-VE" sz="1400">
                <a:latin typeface="Arial" panose="020B0604020202020204" pitchFamily="34" charset="0"/>
              </a:rPr>
              <a:t>Not Felt</a:t>
            </a:r>
          </a:p>
          <a:p>
            <a:pPr eaLnBrk="1" hangingPunct="1">
              <a:spcBef>
                <a:spcPct val="0"/>
              </a:spcBef>
              <a:buFontTx/>
              <a:buNone/>
            </a:pPr>
            <a:endParaRPr lang="en-US" altLang="es-VE" sz="1800">
              <a:latin typeface="Arial" panose="020B0604020202020204" pitchFamily="34" charset="0"/>
            </a:endParaRPr>
          </a:p>
        </p:txBody>
      </p:sp>
      <p:sp>
        <p:nvSpPr>
          <p:cNvPr id="5126" name="TextBox 15">
            <a:extLst>
              <a:ext uri="{FF2B5EF4-FFF2-40B4-BE49-F238E27FC236}">
                <a16:creationId xmlns:a16="http://schemas.microsoft.com/office/drawing/2014/main" id="{B07FA3CC-34FA-4CF8-B33D-3A760162ED61}"/>
              </a:ext>
            </a:extLst>
          </p:cNvPr>
          <p:cNvSpPr txBox="1">
            <a:spLocks noChangeArrowheads="1"/>
          </p:cNvSpPr>
          <p:nvPr/>
        </p:nvSpPr>
        <p:spPr bwMode="auto">
          <a:xfrm>
            <a:off x="4114800" y="6175375"/>
            <a:ext cx="5148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400" i="1" dirty="0">
                <a:latin typeface="Arial" panose="020B0604020202020204" pitchFamily="34" charset="0"/>
              </a:rPr>
              <a:t>USGS Estimated shaking Intensity from M 7.5 Earthquake</a:t>
            </a:r>
          </a:p>
        </p:txBody>
      </p:sp>
      <p:sp>
        <p:nvSpPr>
          <p:cNvPr id="5127" name="TextBox 15">
            <a:extLst>
              <a:ext uri="{FF2B5EF4-FFF2-40B4-BE49-F238E27FC236}">
                <a16:creationId xmlns:a16="http://schemas.microsoft.com/office/drawing/2014/main" id="{7B890747-A6D1-4A78-9C17-D86FE6AA620C}"/>
              </a:ext>
            </a:extLst>
          </p:cNvPr>
          <p:cNvSpPr txBox="1">
            <a:spLocks noChangeArrowheads="1"/>
          </p:cNvSpPr>
          <p:nvPr/>
        </p:nvSpPr>
        <p:spPr bwMode="auto">
          <a:xfrm>
            <a:off x="293688" y="1128713"/>
            <a:ext cx="34067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800" dirty="0">
                <a:latin typeface="Arial" panose="020B0604020202020204" pitchFamily="34" charset="0"/>
              </a:rPr>
              <a:t>The Modified-Mercalli Intensity</a:t>
            </a:r>
          </a:p>
          <a:p>
            <a:pPr eaLnBrk="1" hangingPunct="1">
              <a:spcBef>
                <a:spcPct val="0"/>
              </a:spcBef>
              <a:buFontTx/>
              <a:buNone/>
            </a:pPr>
            <a:r>
              <a:rPr lang="en-US" altLang="es-VE" sz="1800" dirty="0">
                <a:latin typeface="Arial" panose="020B0604020202020204" pitchFamily="34" charset="0"/>
              </a:rPr>
              <a:t>scale is a twelve-stage scale, from I to XII, that indicates the severity of ground shaking. </a:t>
            </a:r>
          </a:p>
          <a:p>
            <a:pPr eaLnBrk="1" hangingPunct="1">
              <a:spcBef>
                <a:spcPct val="0"/>
              </a:spcBef>
              <a:buFontTx/>
              <a:buNone/>
            </a:pPr>
            <a:endParaRPr lang="en-US" altLang="es-VE" sz="1800" dirty="0">
              <a:latin typeface="Arial" panose="020B0604020202020204" pitchFamily="34" charset="0"/>
            </a:endParaRPr>
          </a:p>
          <a:p>
            <a:pPr eaLnBrk="1" hangingPunct="1">
              <a:spcBef>
                <a:spcPct val="0"/>
              </a:spcBef>
              <a:buFontTx/>
              <a:buNone/>
            </a:pPr>
            <a:r>
              <a:rPr lang="en-US" altLang="es-VE" sz="1800" dirty="0">
                <a:latin typeface="Arial" panose="020B0604020202020204" pitchFamily="34" charset="0"/>
              </a:rPr>
              <a:t>The area nearest the earthquake experienced violent shaking.</a:t>
            </a:r>
          </a:p>
        </p:txBody>
      </p:sp>
      <p:pic>
        <p:nvPicPr>
          <p:cNvPr id="5128" name="Picture 8" descr="IRIS_TMlogo.png">
            <a:extLst>
              <a:ext uri="{FF2B5EF4-FFF2-40B4-BE49-F238E27FC236}">
                <a16:creationId xmlns:a16="http://schemas.microsoft.com/office/drawing/2014/main" id="{A5073A1C-404E-4025-BBC9-8FC08062243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Box 15">
            <a:extLst>
              <a:ext uri="{FF2B5EF4-FFF2-40B4-BE49-F238E27FC236}">
                <a16:creationId xmlns:a16="http://schemas.microsoft.com/office/drawing/2014/main" id="{798F1922-187F-4863-8706-56B94B1A1455}"/>
              </a:ext>
            </a:extLst>
          </p:cNvPr>
          <p:cNvSpPr txBox="1">
            <a:spLocks noChangeArrowheads="1"/>
          </p:cNvSpPr>
          <p:nvPr/>
        </p:nvSpPr>
        <p:spPr bwMode="auto">
          <a:xfrm>
            <a:off x="320032" y="6549081"/>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400" i="1" dirty="0">
                <a:latin typeface="Arial" panose="020B0604020202020204" pitchFamily="34" charset="0"/>
              </a:rPr>
              <a:t>Image courtesy of the US Geological Survey</a:t>
            </a:r>
          </a:p>
        </p:txBody>
      </p:sp>
      <p:pic>
        <p:nvPicPr>
          <p:cNvPr id="3" name="Picture 2">
            <a:extLst>
              <a:ext uri="{FF2B5EF4-FFF2-40B4-BE49-F238E27FC236}">
                <a16:creationId xmlns:a16="http://schemas.microsoft.com/office/drawing/2014/main" id="{A0784BA6-F024-46FC-AF44-58390040C0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9526" y="1092286"/>
            <a:ext cx="5053011" cy="4964362"/>
          </a:xfrm>
          <a:prstGeom prst="rect">
            <a:avLst/>
          </a:prstGeom>
        </p:spPr>
      </p:pic>
      <p:sp>
        <p:nvSpPr>
          <p:cNvPr id="14" name="Title 1">
            <a:extLst>
              <a:ext uri="{FF2B5EF4-FFF2-40B4-BE49-F238E27FC236}">
                <a16:creationId xmlns:a16="http://schemas.microsoft.com/office/drawing/2014/main" id="{3584F5A5-954B-48D8-BE7D-0D691BF53975}"/>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926794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C1D87C-8D49-4225-B24A-E6C714FB5B5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171" name="TextBox 15">
            <a:extLst>
              <a:ext uri="{FF2B5EF4-FFF2-40B4-BE49-F238E27FC236}">
                <a16:creationId xmlns:a16="http://schemas.microsoft.com/office/drawing/2014/main" id="{AA28D2E4-4E6D-744B-861A-A817649DFAA9}"/>
              </a:ext>
            </a:extLst>
          </p:cNvPr>
          <p:cNvSpPr txBox="1">
            <a:spLocks noChangeArrowheads="1"/>
          </p:cNvSpPr>
          <p:nvPr/>
        </p:nvSpPr>
        <p:spPr bwMode="auto">
          <a:xfrm>
            <a:off x="5083175" y="760413"/>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7172" name="Picture 8" descr="IRIS_TMlogo.png">
            <a:extLst>
              <a:ext uri="{FF2B5EF4-FFF2-40B4-BE49-F238E27FC236}">
                <a16:creationId xmlns:a16="http://schemas.microsoft.com/office/drawing/2014/main" id="{EC129905-DEA4-9147-B053-3A8A5EE8B09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Box 18">
            <a:extLst>
              <a:ext uri="{FF2B5EF4-FFF2-40B4-BE49-F238E27FC236}">
                <a16:creationId xmlns:a16="http://schemas.microsoft.com/office/drawing/2014/main" id="{DF08B0E0-CC7A-9348-A790-6BF22B947092}"/>
              </a:ext>
            </a:extLst>
          </p:cNvPr>
          <p:cNvSpPr txBox="1">
            <a:spLocks noChangeArrowheads="1"/>
          </p:cNvSpPr>
          <p:nvPr/>
        </p:nvSpPr>
        <p:spPr bwMode="auto">
          <a:xfrm>
            <a:off x="228600" y="1149350"/>
            <a:ext cx="45148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a:t>
            </a:r>
          </a:p>
        </p:txBody>
      </p:sp>
      <p:sp>
        <p:nvSpPr>
          <p:cNvPr id="7174" name="TextBox 15">
            <a:extLst>
              <a:ext uri="{FF2B5EF4-FFF2-40B4-BE49-F238E27FC236}">
                <a16:creationId xmlns:a16="http://schemas.microsoft.com/office/drawing/2014/main" id="{0C7B1CEB-9731-4642-8F9A-BCB92661C514}"/>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7175" name="TextBox 20">
            <a:extLst>
              <a:ext uri="{FF2B5EF4-FFF2-40B4-BE49-F238E27FC236}">
                <a16:creationId xmlns:a16="http://schemas.microsoft.com/office/drawing/2014/main" id="{EC3304A0-452D-A54B-A805-6EBE11DF580E}"/>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11" name="Title 1">
            <a:extLst>
              <a:ext uri="{FF2B5EF4-FFF2-40B4-BE49-F238E27FC236}">
                <a16:creationId xmlns:a16="http://schemas.microsoft.com/office/drawing/2014/main" id="{BC965D46-2ADA-6B4F-ABFC-8863F4D321AD}"/>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8" name="TextBox 7">
            <a:extLst>
              <a:ext uri="{FF2B5EF4-FFF2-40B4-BE49-F238E27FC236}">
                <a16:creationId xmlns:a16="http://schemas.microsoft.com/office/drawing/2014/main" id="{A4D69F3D-F4C3-B444-8C77-B9FEE482958D}"/>
              </a:ext>
            </a:extLst>
          </p:cNvPr>
          <p:cNvSpPr txBox="1"/>
          <p:nvPr/>
        </p:nvSpPr>
        <p:spPr>
          <a:xfrm>
            <a:off x="228600" y="2228671"/>
            <a:ext cx="4116698" cy="1200329"/>
          </a:xfrm>
          <a:prstGeom prst="rect">
            <a:avLst/>
          </a:prstGeom>
          <a:noFill/>
        </p:spPr>
        <p:txBody>
          <a:bodyPr wrap="square" rtlCol="0">
            <a:spAutoFit/>
          </a:bodyPr>
          <a:lstStyle/>
          <a:p>
            <a:r>
              <a:rPr lang="en-US" altLang="en-US" dirty="0"/>
              <a:t>The USGS estimates that approximately 10,000 people felt violent shaking from this earthquake</a:t>
            </a:r>
            <a:r>
              <a:rPr lang="en-US" altLang="en-US" sz="1600" dirty="0"/>
              <a:t>.</a:t>
            </a:r>
          </a:p>
          <a:p>
            <a:endParaRPr lang="en-US" dirty="0"/>
          </a:p>
        </p:txBody>
      </p:sp>
      <p:pic>
        <p:nvPicPr>
          <p:cNvPr id="5" name="Picture 4">
            <a:extLst>
              <a:ext uri="{FF2B5EF4-FFF2-40B4-BE49-F238E27FC236}">
                <a16:creationId xmlns:a16="http://schemas.microsoft.com/office/drawing/2014/main" id="{920AB723-06CC-4BC7-884B-6F73532404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340242"/>
            <a:ext cx="4220197" cy="4146158"/>
          </a:xfrm>
          <a:prstGeom prst="rect">
            <a:avLst/>
          </a:prstGeom>
        </p:spPr>
      </p:pic>
      <p:pic>
        <p:nvPicPr>
          <p:cNvPr id="10" name="Picture 9">
            <a:extLst>
              <a:ext uri="{FF2B5EF4-FFF2-40B4-BE49-F238E27FC236}">
                <a16:creationId xmlns:a16="http://schemas.microsoft.com/office/drawing/2014/main" id="{9AD416C8-11D6-4053-9A02-75852D4257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2179" y="3336689"/>
            <a:ext cx="2423146" cy="3382808"/>
          </a:xfrm>
          <a:prstGeom prst="rect">
            <a:avLst/>
          </a:prstGeom>
        </p:spPr>
      </p:pic>
    </p:spTree>
    <p:extLst>
      <p:ext uri="{BB962C8B-B14F-4D97-AF65-F5344CB8AC3E}">
        <p14:creationId xmlns:p14="http://schemas.microsoft.com/office/powerpoint/2010/main" val="2099730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6057900" y="1081088"/>
            <a:ext cx="30861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Arial" panose="020B0604020202020204" pitchFamily="34" charset="0"/>
              </a:rPr>
              <a:t>The Pacific, Philippine, Eurasian and Australian Plates meet in a complex arrangement of subduction zones in the western Pacific Ocean. </a:t>
            </a:r>
          </a:p>
        </p:txBody>
      </p:sp>
      <p:pic>
        <p:nvPicPr>
          <p:cNvPr id="22532" name="Picture 1">
            <a:extLst>
              <a:ext uri="{FF2B5EF4-FFF2-40B4-BE49-F238E27FC236}">
                <a16:creationId xmlns:a16="http://schemas.microsoft.com/office/drawing/2014/main" id="{5F0317CA-1614-6342-9538-2D4FA273DF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1117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14">
            <a:extLst>
              <a:ext uri="{FF2B5EF4-FFF2-40B4-BE49-F238E27FC236}">
                <a16:creationId xmlns:a16="http://schemas.microsoft.com/office/drawing/2014/main" id="{D58A1B59-BBD3-C04B-A466-861A0D1337A3}"/>
              </a:ext>
            </a:extLst>
          </p:cNvPr>
          <p:cNvSpPr txBox="1">
            <a:spLocks noChangeArrowheads="1"/>
          </p:cNvSpPr>
          <p:nvPr/>
        </p:nvSpPr>
        <p:spPr bwMode="auto">
          <a:xfrm>
            <a:off x="368300" y="5334000"/>
            <a:ext cx="37465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latin typeface="Arial" panose="020B0604020202020204" pitchFamily="34" charset="0"/>
              </a:rPr>
              <a:t>In detail, there are numerous microplates (fragments of larger plates) with convergent, divergent, and transform (strike-slip) boundaries between them.</a:t>
            </a:r>
          </a:p>
        </p:txBody>
      </p:sp>
      <p:pic>
        <p:nvPicPr>
          <p:cNvPr id="22534" name="Picture 4">
            <a:extLst>
              <a:ext uri="{FF2B5EF4-FFF2-40B4-BE49-F238E27FC236}">
                <a16:creationId xmlns:a16="http://schemas.microsoft.com/office/drawing/2014/main" id="{298FE7C2-D8C5-A240-889A-DE5D9D8863C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38650" y="3570288"/>
            <a:ext cx="444817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95F43F63-FFA6-3F4D-9C93-2B52D5A8D485}"/>
              </a:ext>
            </a:extLst>
          </p:cNvPr>
          <p:cNvSpPr/>
          <p:nvPr/>
        </p:nvSpPr>
        <p:spPr>
          <a:xfrm>
            <a:off x="411163" y="2743200"/>
            <a:ext cx="960437" cy="68580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C959A9B9-289C-ED48-AD30-1C54C5CB47E3}"/>
              </a:ext>
            </a:extLst>
          </p:cNvPr>
          <p:cNvCxnSpPr/>
          <p:nvPr/>
        </p:nvCxnSpPr>
        <p:spPr>
          <a:xfrm>
            <a:off x="1371600" y="2743200"/>
            <a:ext cx="7515225" cy="8270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90E55C3-F616-524B-B664-21F3093AF8BB}"/>
              </a:ext>
            </a:extLst>
          </p:cNvPr>
          <p:cNvCxnSpPr/>
          <p:nvPr/>
        </p:nvCxnSpPr>
        <p:spPr>
          <a:xfrm>
            <a:off x="1371600" y="3429000"/>
            <a:ext cx="3067050" cy="33607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2539" name="Group 12">
            <a:extLst>
              <a:ext uri="{FF2B5EF4-FFF2-40B4-BE49-F238E27FC236}">
                <a16:creationId xmlns:a16="http://schemas.microsoft.com/office/drawing/2014/main" id="{DECF0462-5FC6-8140-AE3D-B625282DED13}"/>
              </a:ext>
            </a:extLst>
          </p:cNvPr>
          <p:cNvGrpSpPr>
            <a:grpSpLocks/>
          </p:cNvGrpSpPr>
          <p:nvPr/>
        </p:nvGrpSpPr>
        <p:grpSpPr bwMode="auto">
          <a:xfrm>
            <a:off x="6186488" y="2705100"/>
            <a:ext cx="2865437" cy="800100"/>
            <a:chOff x="354013" y="6046788"/>
            <a:chExt cx="2865937" cy="800100"/>
          </a:xfrm>
        </p:grpSpPr>
        <p:cxnSp>
          <p:nvCxnSpPr>
            <p:cNvPr id="19" name="Straight Connector 18">
              <a:extLst>
                <a:ext uri="{FF2B5EF4-FFF2-40B4-BE49-F238E27FC236}">
                  <a16:creationId xmlns:a16="http://schemas.microsoft.com/office/drawing/2014/main" id="{AD32FE6C-A6B8-A24E-B910-F097A5E1379D}"/>
                </a:ext>
              </a:extLst>
            </p:cNvPr>
            <p:cNvCxnSpPr/>
            <p:nvPr/>
          </p:nvCxnSpPr>
          <p:spPr>
            <a:xfrm>
              <a:off x="355600" y="6180138"/>
              <a:ext cx="711324"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2623F9E-0384-5843-BC06-39BB266D36F1}"/>
                </a:ext>
              </a:extLst>
            </p:cNvPr>
            <p:cNvCxnSpPr/>
            <p:nvPr/>
          </p:nvCxnSpPr>
          <p:spPr>
            <a:xfrm>
              <a:off x="354013" y="6450013"/>
              <a:ext cx="711324" cy="0"/>
            </a:xfrm>
            <a:prstGeom prst="line">
              <a:avLst/>
            </a:prstGeom>
            <a:ln w="317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0EDD3D6-AC82-B84A-B8C7-584FD393B032}"/>
                </a:ext>
              </a:extLst>
            </p:cNvPr>
            <p:cNvCxnSpPr/>
            <p:nvPr/>
          </p:nvCxnSpPr>
          <p:spPr>
            <a:xfrm>
              <a:off x="366715" y="6705601"/>
              <a:ext cx="711324" cy="0"/>
            </a:xfrm>
            <a:prstGeom prst="line">
              <a:avLst/>
            </a:prstGeom>
            <a:ln w="31750">
              <a:solidFill>
                <a:srgbClr val="92D050"/>
              </a:solidFill>
            </a:ln>
          </p:spPr>
          <p:style>
            <a:lnRef idx="1">
              <a:schemeClr val="accent1"/>
            </a:lnRef>
            <a:fillRef idx="0">
              <a:schemeClr val="accent1"/>
            </a:fillRef>
            <a:effectRef idx="0">
              <a:schemeClr val="accent1"/>
            </a:effectRef>
            <a:fontRef idx="minor">
              <a:schemeClr val="tx1"/>
            </a:fontRef>
          </p:style>
        </p:cxnSp>
        <p:sp>
          <p:nvSpPr>
            <p:cNvPr id="22544" name="TextBox 24">
              <a:extLst>
                <a:ext uri="{FF2B5EF4-FFF2-40B4-BE49-F238E27FC236}">
                  <a16:creationId xmlns:a16="http://schemas.microsoft.com/office/drawing/2014/main" id="{2FC9DA26-CFC5-594E-A184-D9F7A50401FE}"/>
                </a:ext>
              </a:extLst>
            </p:cNvPr>
            <p:cNvSpPr txBox="1">
              <a:spLocks noChangeArrowheads="1"/>
            </p:cNvSpPr>
            <p:nvPr/>
          </p:nvSpPr>
          <p:spPr bwMode="auto">
            <a:xfrm>
              <a:off x="1104900" y="6046788"/>
              <a:ext cx="21150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spcAft>
                  <a:spcPts val="600"/>
                </a:spcAft>
                <a:buFontTx/>
                <a:buNone/>
              </a:pPr>
              <a:r>
                <a:rPr lang="en-US" altLang="en-US" sz="1200" dirty="0">
                  <a:latin typeface="Arial" panose="020B0604020202020204" pitchFamily="34" charset="0"/>
                </a:rPr>
                <a:t>Convergent plate boundary</a:t>
              </a:r>
            </a:p>
            <a:p>
              <a:pPr>
                <a:spcBef>
                  <a:spcPct val="0"/>
                </a:spcBef>
                <a:spcAft>
                  <a:spcPts val="600"/>
                </a:spcAft>
                <a:buFontTx/>
                <a:buNone/>
              </a:pPr>
              <a:r>
                <a:rPr lang="en-US" altLang="en-US" sz="1200" dirty="0">
                  <a:latin typeface="Arial" panose="020B0604020202020204" pitchFamily="34" charset="0"/>
                </a:rPr>
                <a:t>Divergent plate boundary</a:t>
              </a:r>
            </a:p>
            <a:p>
              <a:pPr>
                <a:spcBef>
                  <a:spcPct val="0"/>
                </a:spcBef>
                <a:spcAft>
                  <a:spcPts val="600"/>
                </a:spcAft>
                <a:buFontTx/>
                <a:buNone/>
              </a:pPr>
              <a:r>
                <a:rPr lang="en-US" altLang="en-US" sz="1200" dirty="0">
                  <a:latin typeface="Arial" panose="020B0604020202020204" pitchFamily="34" charset="0"/>
                </a:rPr>
                <a:t>Transform plate boundary</a:t>
              </a:r>
            </a:p>
          </p:txBody>
        </p:sp>
      </p:grpSp>
      <p:sp>
        <p:nvSpPr>
          <p:cNvPr id="22540" name="TextBox 15">
            <a:extLst>
              <a:ext uri="{FF2B5EF4-FFF2-40B4-BE49-F238E27FC236}">
                <a16:creationId xmlns:a16="http://schemas.microsoft.com/office/drawing/2014/main" id="{455140D3-EC7B-424C-8003-C76045789E84}"/>
              </a:ext>
            </a:extLst>
          </p:cNvPr>
          <p:cNvSpPr txBox="1">
            <a:spLocks noChangeArrowheads="1"/>
          </p:cNvSpPr>
          <p:nvPr/>
        </p:nvSpPr>
        <p:spPr bwMode="auto">
          <a:xfrm>
            <a:off x="368300" y="4983163"/>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22" name="Title 1">
            <a:extLst>
              <a:ext uri="{FF2B5EF4-FFF2-40B4-BE49-F238E27FC236}">
                <a16:creationId xmlns:a16="http://schemas.microsoft.com/office/drawing/2014/main" id="{EFAD6869-9DF8-4E49-A060-4C5ADF51AED7}"/>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1547602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27E21BA-C147-6344-84A8-B45B0A8CE067}"/>
              </a:ext>
            </a:extLst>
          </p:cNvPr>
          <p:cNvPicPr>
            <a:picLocks noChangeAspect="1"/>
          </p:cNvPicPr>
          <p:nvPr/>
        </p:nvPicPr>
        <p:blipFill rotWithShape="1">
          <a:blip r:embed="rId3">
            <a:extLst>
              <a:ext uri="{28A0092B-C50C-407E-A947-70E740481C1C}">
                <a14:useLocalDpi xmlns:a14="http://schemas.microsoft.com/office/drawing/2010/main" val="0"/>
              </a:ext>
            </a:extLst>
          </a:blip>
          <a:srcRect l="15657" t="1069" r="1118" b="16661"/>
          <a:stretch/>
        </p:blipFill>
        <p:spPr>
          <a:xfrm>
            <a:off x="3397188" y="914400"/>
            <a:ext cx="5670612" cy="5641975"/>
          </a:xfrm>
          <a:prstGeom prst="rect">
            <a:avLst/>
          </a:prstGeom>
        </p:spPr>
      </p:pic>
      <p:sp>
        <p:nvSpPr>
          <p:cNvPr id="15" name="Rectangle 14">
            <a:extLst>
              <a:ext uri="{FF2B5EF4-FFF2-40B4-BE49-F238E27FC236}">
                <a16:creationId xmlns:a16="http://schemas.microsoft.com/office/drawing/2014/main" id="{36EF06E8-B5F4-9947-97D3-D1F8669BE429}"/>
              </a:ext>
            </a:extLst>
          </p:cNvPr>
          <p:cNvSpPr/>
          <p:nvPr/>
        </p:nvSpPr>
        <p:spPr>
          <a:xfrm>
            <a:off x="8974137" y="2434078"/>
            <a:ext cx="93663" cy="304800"/>
          </a:xfrm>
          <a:prstGeom prst="rect">
            <a:avLst/>
          </a:prstGeom>
          <a:solidFill>
            <a:srgbClr val="FDF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1">
            <a:extLst>
              <a:ext uri="{FF2B5EF4-FFF2-40B4-BE49-F238E27FC236}">
                <a16:creationId xmlns:a16="http://schemas.microsoft.com/office/drawing/2014/main" id="{EFAD6869-9DF8-4E49-A060-4C5ADF51AED7}"/>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24" name="Picture 23">
            <a:extLst>
              <a:ext uri="{FF2B5EF4-FFF2-40B4-BE49-F238E27FC236}">
                <a16:creationId xmlns:a16="http://schemas.microsoft.com/office/drawing/2014/main" id="{DCA7E172-1C7D-7A46-838C-7AFBCBEDC76F}"/>
              </a:ext>
            </a:extLst>
          </p:cNvPr>
          <p:cNvPicPr>
            <a:picLocks noChangeAspect="1"/>
          </p:cNvPicPr>
          <p:nvPr/>
        </p:nvPicPr>
        <p:blipFill rotWithShape="1">
          <a:blip r:embed="rId3">
            <a:extLst>
              <a:ext uri="{28A0092B-C50C-407E-A947-70E740481C1C}">
                <a14:useLocalDpi xmlns:a14="http://schemas.microsoft.com/office/drawing/2010/main" val="0"/>
              </a:ext>
            </a:extLst>
          </a:blip>
          <a:srcRect l="82758" t="67782" r="3822" b="8884"/>
          <a:stretch/>
        </p:blipFill>
        <p:spPr>
          <a:xfrm>
            <a:off x="7912971" y="4758095"/>
            <a:ext cx="1024128" cy="1792224"/>
          </a:xfrm>
          <a:prstGeom prst="rect">
            <a:avLst/>
          </a:prstGeom>
        </p:spPr>
      </p:pic>
      <p:pic>
        <p:nvPicPr>
          <p:cNvPr id="25" name="Picture 24">
            <a:extLst>
              <a:ext uri="{FF2B5EF4-FFF2-40B4-BE49-F238E27FC236}">
                <a16:creationId xmlns:a16="http://schemas.microsoft.com/office/drawing/2014/main" id="{6331EAF6-8B5B-AF4E-A564-34DD8BD678D3}"/>
              </a:ext>
            </a:extLst>
          </p:cNvPr>
          <p:cNvPicPr>
            <a:picLocks noChangeAspect="1"/>
          </p:cNvPicPr>
          <p:nvPr/>
        </p:nvPicPr>
        <p:blipFill rotWithShape="1">
          <a:blip r:embed="rId3">
            <a:extLst>
              <a:ext uri="{28A0092B-C50C-407E-A947-70E740481C1C}">
                <a14:useLocalDpi xmlns:a14="http://schemas.microsoft.com/office/drawing/2010/main" val="0"/>
              </a:ext>
            </a:extLst>
          </a:blip>
          <a:srcRect l="1119" t="93778" r="56384"/>
          <a:stretch/>
        </p:blipFill>
        <p:spPr>
          <a:xfrm>
            <a:off x="3397188" y="6129655"/>
            <a:ext cx="2895600" cy="426720"/>
          </a:xfrm>
          <a:prstGeom prst="rect">
            <a:avLst/>
          </a:prstGeom>
        </p:spPr>
      </p:pic>
      <p:sp>
        <p:nvSpPr>
          <p:cNvPr id="5" name="TextBox 4">
            <a:extLst>
              <a:ext uri="{FF2B5EF4-FFF2-40B4-BE49-F238E27FC236}">
                <a16:creationId xmlns:a16="http://schemas.microsoft.com/office/drawing/2014/main" id="{2E2B56CF-6D64-794F-A5A2-076DE9909548}"/>
              </a:ext>
            </a:extLst>
          </p:cNvPr>
          <p:cNvSpPr txBox="1"/>
          <p:nvPr/>
        </p:nvSpPr>
        <p:spPr>
          <a:xfrm>
            <a:off x="6887532" y="5257800"/>
            <a:ext cx="1025439" cy="461665"/>
          </a:xfrm>
          <a:prstGeom prst="rect">
            <a:avLst/>
          </a:prstGeom>
          <a:solidFill>
            <a:srgbClr val="E0E0E1"/>
          </a:solidFill>
        </p:spPr>
        <p:txBody>
          <a:bodyPr wrap="square" rtlCol="0">
            <a:spAutoFit/>
          </a:bodyPr>
          <a:lstStyle/>
          <a:p>
            <a:pPr algn="ctr"/>
            <a:r>
              <a:rPr lang="en-US" sz="1200" dirty="0">
                <a:solidFill>
                  <a:srgbClr val="FF0000"/>
                </a:solidFill>
              </a:rPr>
              <a:t>AUSTRALIA PLATE</a:t>
            </a:r>
          </a:p>
        </p:txBody>
      </p:sp>
      <p:sp>
        <p:nvSpPr>
          <p:cNvPr id="26" name="TextBox 25">
            <a:extLst>
              <a:ext uri="{FF2B5EF4-FFF2-40B4-BE49-F238E27FC236}">
                <a16:creationId xmlns:a16="http://schemas.microsoft.com/office/drawing/2014/main" id="{6433F18D-ECBE-FC46-8B1E-F9A70C5A01FB}"/>
              </a:ext>
            </a:extLst>
          </p:cNvPr>
          <p:cNvSpPr txBox="1"/>
          <p:nvPr/>
        </p:nvSpPr>
        <p:spPr>
          <a:xfrm>
            <a:off x="3944112" y="2938272"/>
            <a:ext cx="764361" cy="461665"/>
          </a:xfrm>
          <a:prstGeom prst="rect">
            <a:avLst/>
          </a:prstGeom>
          <a:solidFill>
            <a:srgbClr val="E0E0E1"/>
          </a:solidFill>
        </p:spPr>
        <p:txBody>
          <a:bodyPr wrap="square" rtlCol="0">
            <a:spAutoFit/>
          </a:bodyPr>
          <a:lstStyle/>
          <a:p>
            <a:pPr algn="ctr"/>
            <a:r>
              <a:rPr lang="en-US" sz="1200" dirty="0">
                <a:solidFill>
                  <a:srgbClr val="FF0000"/>
                </a:solidFill>
              </a:rPr>
              <a:t>SUNDA PLATE</a:t>
            </a:r>
          </a:p>
        </p:txBody>
      </p:sp>
      <p:sp>
        <p:nvSpPr>
          <p:cNvPr id="6" name="5-Point Star 5">
            <a:extLst>
              <a:ext uri="{FF2B5EF4-FFF2-40B4-BE49-F238E27FC236}">
                <a16:creationId xmlns:a16="http://schemas.microsoft.com/office/drawing/2014/main" id="{7CF78B90-D224-9D4E-BC61-37D1262BDC92}"/>
              </a:ext>
            </a:extLst>
          </p:cNvPr>
          <p:cNvSpPr/>
          <p:nvPr/>
        </p:nvSpPr>
        <p:spPr>
          <a:xfrm>
            <a:off x="4970584" y="1085313"/>
            <a:ext cx="218635" cy="218635"/>
          </a:xfrm>
          <a:prstGeom prst="star5">
            <a:avLst/>
          </a:prstGeom>
          <a:solidFill>
            <a:srgbClr val="FF0000"/>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A8F5EB1-AC2B-3A4B-8804-317132C4FA39}"/>
              </a:ext>
            </a:extLst>
          </p:cNvPr>
          <p:cNvSpPr txBox="1"/>
          <p:nvPr/>
        </p:nvSpPr>
        <p:spPr>
          <a:xfrm>
            <a:off x="3449688" y="1026404"/>
            <a:ext cx="1353256" cy="461665"/>
          </a:xfrm>
          <a:prstGeom prst="rect">
            <a:avLst/>
          </a:prstGeom>
          <a:solidFill>
            <a:schemeClr val="bg1"/>
          </a:solidFill>
        </p:spPr>
        <p:txBody>
          <a:bodyPr wrap="none" rtlCol="0">
            <a:spAutoFit/>
          </a:bodyPr>
          <a:lstStyle/>
          <a:p>
            <a:r>
              <a:rPr lang="en-US" sz="1200" dirty="0"/>
              <a:t>M7.5 Earthquake</a:t>
            </a:r>
          </a:p>
          <a:p>
            <a:r>
              <a:rPr lang="en-US" sz="1200" dirty="0"/>
              <a:t>Sept 28, 2018</a:t>
            </a:r>
          </a:p>
        </p:txBody>
      </p:sp>
      <p:sp>
        <p:nvSpPr>
          <p:cNvPr id="10" name="Up Arrow 9">
            <a:extLst>
              <a:ext uri="{FF2B5EF4-FFF2-40B4-BE49-F238E27FC236}">
                <a16:creationId xmlns:a16="http://schemas.microsoft.com/office/drawing/2014/main" id="{C66DF7D8-F2CF-7B41-8D4A-64D2455C0B37}"/>
              </a:ext>
            </a:extLst>
          </p:cNvPr>
          <p:cNvSpPr/>
          <p:nvPr/>
        </p:nvSpPr>
        <p:spPr>
          <a:xfrm rot="331104">
            <a:off x="4311647" y="5329948"/>
            <a:ext cx="471277" cy="778851"/>
          </a:xfrm>
          <a:prstGeom prst="upArrow">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B506779-0568-4C4F-B86F-6C02EA4D47B7}"/>
              </a:ext>
            </a:extLst>
          </p:cNvPr>
          <p:cNvSpPr txBox="1"/>
          <p:nvPr/>
        </p:nvSpPr>
        <p:spPr>
          <a:xfrm rot="16456700">
            <a:off x="4124569" y="5601440"/>
            <a:ext cx="825867" cy="276999"/>
          </a:xfrm>
          <a:prstGeom prst="rect">
            <a:avLst/>
          </a:prstGeom>
          <a:noFill/>
        </p:spPr>
        <p:txBody>
          <a:bodyPr wrap="none" rtlCol="0">
            <a:spAutoFit/>
          </a:bodyPr>
          <a:lstStyle/>
          <a:p>
            <a:r>
              <a:rPr lang="en-US" sz="1200" dirty="0"/>
              <a:t>73 mm/</a:t>
            </a:r>
            <a:r>
              <a:rPr lang="en-US" sz="1200" dirty="0" err="1"/>
              <a:t>yr</a:t>
            </a:r>
            <a:endParaRPr lang="en-US" sz="1200" dirty="0"/>
          </a:p>
        </p:txBody>
      </p:sp>
      <p:sp>
        <p:nvSpPr>
          <p:cNvPr id="29" name="TextBox 15">
            <a:extLst>
              <a:ext uri="{FF2B5EF4-FFF2-40B4-BE49-F238E27FC236}">
                <a16:creationId xmlns:a16="http://schemas.microsoft.com/office/drawing/2014/main" id="{5D891E62-A280-F445-B7C2-60B9C9E937E3}"/>
              </a:ext>
            </a:extLst>
          </p:cNvPr>
          <p:cNvSpPr txBox="1">
            <a:spLocks noChangeArrowheads="1"/>
          </p:cNvSpPr>
          <p:nvPr/>
        </p:nvSpPr>
        <p:spPr bwMode="auto">
          <a:xfrm>
            <a:off x="5257800" y="65500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i="1" dirty="0"/>
              <a:t>Image courtesy of the US Geological Survey</a:t>
            </a:r>
          </a:p>
        </p:txBody>
      </p:sp>
      <p:sp>
        <p:nvSpPr>
          <p:cNvPr id="13" name="TextBox 12">
            <a:extLst>
              <a:ext uri="{FF2B5EF4-FFF2-40B4-BE49-F238E27FC236}">
                <a16:creationId xmlns:a16="http://schemas.microsoft.com/office/drawing/2014/main" id="{376783D0-7148-0B47-B42F-F966B872148B}"/>
              </a:ext>
            </a:extLst>
          </p:cNvPr>
          <p:cNvSpPr txBox="1"/>
          <p:nvPr/>
        </p:nvSpPr>
        <p:spPr>
          <a:xfrm>
            <a:off x="4687631" y="2059491"/>
            <a:ext cx="1107996" cy="369332"/>
          </a:xfrm>
          <a:prstGeom prst="rect">
            <a:avLst/>
          </a:prstGeom>
          <a:noFill/>
        </p:spPr>
        <p:txBody>
          <a:bodyPr wrap="none" rtlCol="0">
            <a:spAutoFit/>
          </a:bodyPr>
          <a:lstStyle/>
          <a:p>
            <a:r>
              <a:rPr lang="en-US" i="1" dirty="0"/>
              <a:t>Sulawesi</a:t>
            </a:r>
          </a:p>
        </p:txBody>
      </p:sp>
      <p:sp>
        <p:nvSpPr>
          <p:cNvPr id="31" name="TextBox 30">
            <a:extLst>
              <a:ext uri="{FF2B5EF4-FFF2-40B4-BE49-F238E27FC236}">
                <a16:creationId xmlns:a16="http://schemas.microsoft.com/office/drawing/2014/main" id="{9B34265F-148A-024D-AC16-B675C5EA138E}"/>
              </a:ext>
            </a:extLst>
          </p:cNvPr>
          <p:cNvSpPr txBox="1"/>
          <p:nvPr/>
        </p:nvSpPr>
        <p:spPr>
          <a:xfrm rot="16970197">
            <a:off x="3134408" y="1750503"/>
            <a:ext cx="928459" cy="369332"/>
          </a:xfrm>
          <a:prstGeom prst="rect">
            <a:avLst/>
          </a:prstGeom>
          <a:noFill/>
        </p:spPr>
        <p:txBody>
          <a:bodyPr wrap="none" rtlCol="0">
            <a:spAutoFit/>
          </a:bodyPr>
          <a:lstStyle/>
          <a:p>
            <a:r>
              <a:rPr lang="en-US" i="1" dirty="0"/>
              <a:t>Borneo</a:t>
            </a:r>
          </a:p>
        </p:txBody>
      </p:sp>
      <p:sp>
        <p:nvSpPr>
          <p:cNvPr id="32" name="TextBox 31">
            <a:extLst>
              <a:ext uri="{FF2B5EF4-FFF2-40B4-BE49-F238E27FC236}">
                <a16:creationId xmlns:a16="http://schemas.microsoft.com/office/drawing/2014/main" id="{EC4EF92B-F35C-4C4C-B498-0209A55DE0F4}"/>
              </a:ext>
            </a:extLst>
          </p:cNvPr>
          <p:cNvSpPr txBox="1"/>
          <p:nvPr/>
        </p:nvSpPr>
        <p:spPr>
          <a:xfrm>
            <a:off x="3278289" y="5400411"/>
            <a:ext cx="1025439" cy="461665"/>
          </a:xfrm>
          <a:prstGeom prst="rect">
            <a:avLst/>
          </a:prstGeom>
          <a:noFill/>
          <a:ln>
            <a:noFill/>
          </a:ln>
        </p:spPr>
        <p:txBody>
          <a:bodyPr wrap="square" rtlCol="0">
            <a:spAutoFit/>
          </a:bodyPr>
          <a:lstStyle/>
          <a:p>
            <a:pPr algn="ctr"/>
            <a:r>
              <a:rPr lang="en-US" sz="1200" b="1" i="1" dirty="0">
                <a:solidFill>
                  <a:srgbClr val="0070C0"/>
                </a:solidFill>
              </a:rPr>
              <a:t>INDIAN OCEAN</a:t>
            </a:r>
          </a:p>
        </p:txBody>
      </p:sp>
      <p:sp>
        <p:nvSpPr>
          <p:cNvPr id="14" name="TextBox 13">
            <a:extLst>
              <a:ext uri="{FF2B5EF4-FFF2-40B4-BE49-F238E27FC236}">
                <a16:creationId xmlns:a16="http://schemas.microsoft.com/office/drawing/2014/main" id="{81AF91CD-C1A7-B940-86AC-2E6516C1E244}"/>
              </a:ext>
            </a:extLst>
          </p:cNvPr>
          <p:cNvSpPr txBox="1"/>
          <p:nvPr/>
        </p:nvSpPr>
        <p:spPr>
          <a:xfrm>
            <a:off x="4081535" y="5134689"/>
            <a:ext cx="1212191" cy="246221"/>
          </a:xfrm>
          <a:prstGeom prst="rect">
            <a:avLst/>
          </a:prstGeom>
          <a:noFill/>
        </p:spPr>
        <p:txBody>
          <a:bodyPr wrap="none" rtlCol="0">
            <a:spAutoFit/>
          </a:bodyPr>
          <a:lstStyle/>
          <a:p>
            <a:r>
              <a:rPr lang="en-US" sz="1000" b="1" dirty="0"/>
              <a:t>SUNDA TRENCH</a:t>
            </a:r>
          </a:p>
        </p:txBody>
      </p:sp>
      <p:sp>
        <p:nvSpPr>
          <p:cNvPr id="34" name="TextBox 33">
            <a:extLst>
              <a:ext uri="{FF2B5EF4-FFF2-40B4-BE49-F238E27FC236}">
                <a16:creationId xmlns:a16="http://schemas.microsoft.com/office/drawing/2014/main" id="{6FA84420-9F12-F44A-BC46-120E0E5DCD07}"/>
              </a:ext>
            </a:extLst>
          </p:cNvPr>
          <p:cNvSpPr txBox="1"/>
          <p:nvPr/>
        </p:nvSpPr>
        <p:spPr>
          <a:xfrm rot="20731530">
            <a:off x="7318096" y="4333359"/>
            <a:ext cx="1189749" cy="246221"/>
          </a:xfrm>
          <a:prstGeom prst="rect">
            <a:avLst/>
          </a:prstGeom>
          <a:solidFill>
            <a:srgbClr val="E1E1E1"/>
          </a:solidFill>
        </p:spPr>
        <p:txBody>
          <a:bodyPr wrap="none" rtlCol="0">
            <a:spAutoFit/>
          </a:bodyPr>
          <a:lstStyle/>
          <a:p>
            <a:r>
              <a:rPr lang="en-US" sz="1000" b="1" dirty="0"/>
              <a:t>TIMOR TROUGH</a:t>
            </a:r>
          </a:p>
        </p:txBody>
      </p:sp>
      <p:sp>
        <p:nvSpPr>
          <p:cNvPr id="35" name="TextBox 7">
            <a:extLst>
              <a:ext uri="{FF2B5EF4-FFF2-40B4-BE49-F238E27FC236}">
                <a16:creationId xmlns:a16="http://schemas.microsoft.com/office/drawing/2014/main" id="{27CFE391-7866-4844-9E7C-88265AB0B131}"/>
              </a:ext>
            </a:extLst>
          </p:cNvPr>
          <p:cNvSpPr txBox="1">
            <a:spLocks noChangeArrowheads="1"/>
          </p:cNvSpPr>
          <p:nvPr/>
        </p:nvSpPr>
        <p:spPr bwMode="auto">
          <a:xfrm>
            <a:off x="152399" y="990600"/>
            <a:ext cx="3203625" cy="5863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1800"/>
              </a:lnSpc>
              <a:spcBef>
                <a:spcPct val="0"/>
              </a:spcBef>
              <a:buFontTx/>
              <a:buNone/>
            </a:pPr>
            <a:r>
              <a:rPr lang="en-US" altLang="en-US" sz="1500" dirty="0">
                <a:latin typeface="Arial" panose="020B0604020202020204" pitchFamily="34" charset="0"/>
              </a:rPr>
              <a:t>The </a:t>
            </a:r>
            <a:r>
              <a:rPr lang="en-US" altLang="en-US" sz="1500" dirty="0" err="1">
                <a:latin typeface="Arial" panose="020B0604020202020204" pitchFamily="34" charset="0"/>
              </a:rPr>
              <a:t>Sunda</a:t>
            </a:r>
            <a:r>
              <a:rPr lang="en-US" altLang="en-US" sz="1500" dirty="0">
                <a:latin typeface="Arial" panose="020B0604020202020204" pitchFamily="34" charset="0"/>
              </a:rPr>
              <a:t> Plate is the southeastern promontory of the Eurasian Plate.  At the </a:t>
            </a:r>
            <a:r>
              <a:rPr lang="en-US" altLang="en-US" sz="1500" dirty="0" err="1">
                <a:latin typeface="Arial" panose="020B0604020202020204" pitchFamily="34" charset="0"/>
              </a:rPr>
              <a:t>Sunda</a:t>
            </a:r>
            <a:r>
              <a:rPr lang="en-US" altLang="en-US" sz="1500" dirty="0">
                <a:latin typeface="Arial" panose="020B0604020202020204" pitchFamily="34" charset="0"/>
              </a:rPr>
              <a:t> Trench and the Timor Trough, the Australia Plate subducts beneath the </a:t>
            </a:r>
            <a:r>
              <a:rPr lang="en-US" altLang="en-US" sz="1500" dirty="0" err="1">
                <a:latin typeface="Arial" panose="020B0604020202020204" pitchFamily="34" charset="0"/>
              </a:rPr>
              <a:t>Sunda</a:t>
            </a:r>
            <a:r>
              <a:rPr lang="en-US" altLang="en-US" sz="1500" dirty="0">
                <a:latin typeface="Arial" panose="020B0604020202020204" pitchFamily="34" charset="0"/>
              </a:rPr>
              <a:t> Plate.  </a:t>
            </a:r>
          </a:p>
          <a:p>
            <a:pPr eaLnBrk="1" hangingPunct="1">
              <a:lnSpc>
                <a:spcPts val="1800"/>
              </a:lnSpc>
              <a:spcBef>
                <a:spcPct val="0"/>
              </a:spcBef>
              <a:buFontTx/>
              <a:buNone/>
            </a:pPr>
            <a:endParaRPr lang="en-US" altLang="en-US" sz="1500" dirty="0">
              <a:latin typeface="Arial" panose="020B0604020202020204" pitchFamily="34" charset="0"/>
            </a:endParaRPr>
          </a:p>
          <a:p>
            <a:pPr eaLnBrk="1" hangingPunct="1">
              <a:lnSpc>
                <a:spcPts val="1800"/>
              </a:lnSpc>
              <a:spcBef>
                <a:spcPct val="0"/>
              </a:spcBef>
              <a:buFontTx/>
              <a:buNone/>
            </a:pPr>
            <a:r>
              <a:rPr lang="en-US" altLang="en-US" sz="1500" dirty="0">
                <a:latin typeface="Arial" panose="020B0604020202020204" pitchFamily="34" charset="0"/>
              </a:rPr>
              <a:t>Cross section D-D’ illustrates subduction of oceanic lithosphere at the northern edge of the Australia Plate.  As continental lithosphere of the Australia Plate approaches the Timor Trough, the Australia – </a:t>
            </a:r>
            <a:r>
              <a:rPr lang="en-US" altLang="en-US" sz="1500" dirty="0" err="1">
                <a:latin typeface="Arial" panose="020B0604020202020204" pitchFamily="34" charset="0"/>
              </a:rPr>
              <a:t>Sunda</a:t>
            </a:r>
            <a:r>
              <a:rPr lang="en-US" altLang="en-US" sz="1500" dirty="0">
                <a:latin typeface="Arial" panose="020B0604020202020204" pitchFamily="34" charset="0"/>
              </a:rPr>
              <a:t> convergent boundary is becoming a continental collision zone.  Australia – </a:t>
            </a:r>
            <a:r>
              <a:rPr lang="en-US" altLang="en-US" sz="1500" dirty="0" err="1">
                <a:latin typeface="Arial" panose="020B0604020202020204" pitchFamily="34" charset="0"/>
              </a:rPr>
              <a:t>Sunda</a:t>
            </a:r>
            <a:r>
              <a:rPr lang="en-US" altLang="en-US" sz="1500" dirty="0">
                <a:latin typeface="Arial" panose="020B0604020202020204" pitchFamily="34" charset="0"/>
              </a:rPr>
              <a:t> plate convergence, along with convergence between the </a:t>
            </a:r>
            <a:r>
              <a:rPr lang="en-US" altLang="en-US" sz="1500" dirty="0" err="1">
                <a:latin typeface="Arial" panose="020B0604020202020204" pitchFamily="34" charset="0"/>
              </a:rPr>
              <a:t>Sunda</a:t>
            </a:r>
            <a:r>
              <a:rPr lang="en-US" altLang="en-US" sz="1500" dirty="0">
                <a:latin typeface="Arial" panose="020B0604020202020204" pitchFamily="34" charset="0"/>
              </a:rPr>
              <a:t> Plate and the Pacific and Philippine Plates, is causing internal deformation of the </a:t>
            </a:r>
            <a:r>
              <a:rPr lang="en-US" altLang="en-US" sz="1500" dirty="0" err="1">
                <a:latin typeface="Arial" panose="020B0604020202020204" pitchFamily="34" charset="0"/>
              </a:rPr>
              <a:t>Sunda</a:t>
            </a:r>
            <a:r>
              <a:rPr lang="en-US" altLang="en-US" sz="1500" dirty="0">
                <a:latin typeface="Arial" panose="020B0604020202020204" pitchFamily="34" charset="0"/>
              </a:rPr>
              <a:t> Plate.  </a:t>
            </a:r>
          </a:p>
          <a:p>
            <a:pPr eaLnBrk="1" hangingPunct="1">
              <a:lnSpc>
                <a:spcPts val="1800"/>
              </a:lnSpc>
              <a:spcBef>
                <a:spcPct val="0"/>
              </a:spcBef>
              <a:buFontTx/>
              <a:buNone/>
            </a:pPr>
            <a:endParaRPr lang="en-US" altLang="en-US" sz="1500" dirty="0">
              <a:latin typeface="Arial" panose="020B0604020202020204" pitchFamily="34" charset="0"/>
            </a:endParaRPr>
          </a:p>
          <a:p>
            <a:pPr eaLnBrk="1" hangingPunct="1">
              <a:lnSpc>
                <a:spcPts val="1800"/>
              </a:lnSpc>
              <a:spcBef>
                <a:spcPct val="0"/>
              </a:spcBef>
              <a:buFontTx/>
              <a:buNone/>
            </a:pPr>
            <a:r>
              <a:rPr lang="en-US" altLang="en-US" sz="1500" dirty="0">
                <a:latin typeface="Arial" panose="020B0604020202020204" pitchFamily="34" charset="0"/>
              </a:rPr>
              <a:t>This earthquake occurred on an intraplate strike-slip fault, possibly on the </a:t>
            </a:r>
            <a:r>
              <a:rPr lang="en-US" altLang="en-US" sz="1500" dirty="0" err="1">
                <a:latin typeface="Arial" panose="020B0604020202020204" pitchFamily="34" charset="0"/>
              </a:rPr>
              <a:t>Palu</a:t>
            </a:r>
            <a:r>
              <a:rPr lang="en-US" altLang="en-US" sz="1500" dirty="0">
                <a:latin typeface="Arial" panose="020B0604020202020204" pitchFamily="34" charset="0"/>
              </a:rPr>
              <a:t> Fault.</a:t>
            </a:r>
            <a:endParaRPr lang="en-US" altLang="en-US" sz="1500" dirty="0">
              <a:solidFill>
                <a:srgbClr val="FF0000"/>
              </a:solidFill>
              <a:latin typeface="Arial" panose="020B0604020202020204" pitchFamily="34" charset="0"/>
            </a:endParaRPr>
          </a:p>
        </p:txBody>
      </p:sp>
    </p:spTree>
    <p:extLst>
      <p:ext uri="{BB962C8B-B14F-4D97-AF65-F5344CB8AC3E}">
        <p14:creationId xmlns:p14="http://schemas.microsoft.com/office/powerpoint/2010/main" val="1125830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0AC48E5-9076-4B0C-9048-DB9CC5A398E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pic>
        <p:nvPicPr>
          <p:cNvPr id="18434" name="Picture 8" descr="IRIS_TMlogo.png">
            <a:extLst>
              <a:ext uri="{FF2B5EF4-FFF2-40B4-BE49-F238E27FC236}">
                <a16:creationId xmlns:a16="http://schemas.microsoft.com/office/drawing/2014/main" id="{2176F16A-EE12-41DB-8E90-32CC624459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9">
            <a:extLst>
              <a:ext uri="{FF2B5EF4-FFF2-40B4-BE49-F238E27FC236}">
                <a16:creationId xmlns:a16="http://schemas.microsoft.com/office/drawing/2014/main" id="{04C1864B-62ED-4D5E-A827-2E4BE96DB726}"/>
              </a:ext>
            </a:extLst>
          </p:cNvPr>
          <p:cNvSpPr txBox="1">
            <a:spLocks noChangeArrowheads="1"/>
          </p:cNvSpPr>
          <p:nvPr/>
        </p:nvSpPr>
        <p:spPr bwMode="auto">
          <a:xfrm>
            <a:off x="260350" y="1143000"/>
            <a:ext cx="4025686"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n-US" altLang="en-US" sz="1800" dirty="0">
                <a:latin typeface="Arial" panose="020B0604020202020204" pitchFamily="34" charset="0"/>
                <a:ea typeface="MS PGothic" panose="020B0600070205080204" pitchFamily="34" charset="-128"/>
              </a:rPr>
              <a:t>Regional historic seismicity in this region is shown on the map with earthquakes color coded by depth.</a:t>
            </a:r>
          </a:p>
          <a:p>
            <a:pPr eaLnBrk="1" hangingPunct="1">
              <a:spcBef>
                <a:spcPct val="0"/>
              </a:spcBef>
              <a:buFont typeface="Arial" panose="020B0604020202020204" pitchFamily="34" charset="0"/>
              <a:buNone/>
            </a:pPr>
            <a:endParaRPr lang="en-US" altLang="en-US" sz="1800" dirty="0">
              <a:latin typeface="Arial" panose="020B0604020202020204" pitchFamily="34" charset="0"/>
              <a:ea typeface="MS PGothic" panose="020B0600070205080204" pitchFamily="34" charset="-128"/>
            </a:endParaRPr>
          </a:p>
          <a:p>
            <a:pPr eaLnBrk="1" hangingPunct="1">
              <a:spcBef>
                <a:spcPct val="0"/>
              </a:spcBef>
              <a:buNone/>
            </a:pPr>
            <a:r>
              <a:rPr lang="en-US" altLang="en-US" sz="1800" dirty="0">
                <a:latin typeface="Arial" panose="020B0604020202020204" pitchFamily="34" charset="0"/>
                <a:ea typeface="MS PGothic" panose="020B0600070205080204" pitchFamily="34" charset="-128"/>
              </a:rPr>
              <a:t>The pattern of earthquake depths shows the complexity of the tectonic setting. The shallow to deep trend in earthquake depths in the NE portion of map is due to subduction of Philippine Plate beneath the </a:t>
            </a:r>
            <a:r>
              <a:rPr lang="en-US" altLang="en-US" sz="1800" dirty="0" err="1">
                <a:latin typeface="Arial" panose="020B0604020202020204" pitchFamily="34" charset="0"/>
                <a:ea typeface="MS PGothic" panose="020B0600070205080204" pitchFamily="34" charset="-128"/>
              </a:rPr>
              <a:t>Sunda</a:t>
            </a:r>
            <a:r>
              <a:rPr lang="en-US" altLang="en-US" sz="1800" dirty="0">
                <a:latin typeface="Arial" panose="020B0604020202020204" pitchFamily="34" charset="0"/>
                <a:ea typeface="MS PGothic" panose="020B0600070205080204" pitchFamily="34" charset="-128"/>
              </a:rPr>
              <a:t> Plate.</a:t>
            </a:r>
          </a:p>
          <a:p>
            <a:pPr eaLnBrk="1" hangingPunct="1">
              <a:spcBef>
                <a:spcPct val="0"/>
              </a:spcBef>
              <a:buFont typeface="Arial" panose="020B0604020202020204" pitchFamily="34" charset="0"/>
              <a:buNone/>
            </a:pPr>
            <a:endParaRPr lang="en-US" altLang="en-US" sz="1800" dirty="0">
              <a:latin typeface="Arial" panose="020B0604020202020204" pitchFamily="34" charset="0"/>
              <a:ea typeface="MS PGothic" panose="020B0600070205080204" pitchFamily="34" charset="-128"/>
            </a:endParaRPr>
          </a:p>
          <a:p>
            <a:pPr eaLnBrk="1" hangingPunct="1">
              <a:spcBef>
                <a:spcPct val="0"/>
              </a:spcBef>
              <a:buNone/>
            </a:pPr>
            <a:r>
              <a:rPr lang="en-US" altLang="en-US" sz="1800" dirty="0">
                <a:latin typeface="Arial" panose="020B0604020202020204" pitchFamily="34" charset="0"/>
                <a:ea typeface="MS PGothic" panose="020B0600070205080204" pitchFamily="34" charset="-128"/>
              </a:rPr>
              <a:t>There have been 22 M7.5+ earthquakes recorded in the region since 1900 due to the arc-continent collision and the relative motions between the numerous local microplates. </a:t>
            </a:r>
          </a:p>
          <a:p>
            <a:pPr eaLnBrk="1" hangingPunct="1">
              <a:spcBef>
                <a:spcPct val="0"/>
              </a:spcBef>
              <a:buNone/>
            </a:pPr>
            <a:endParaRPr lang="en-US" altLang="en-US" sz="1800" dirty="0">
              <a:latin typeface="Arial" panose="020B0604020202020204" pitchFamily="34" charset="0"/>
              <a:ea typeface="MS PGothic" panose="020B0600070205080204" pitchFamily="34" charset="-128"/>
            </a:endParaRPr>
          </a:p>
        </p:txBody>
      </p:sp>
      <p:sp>
        <p:nvSpPr>
          <p:cNvPr id="18436" name="Rectangle 12">
            <a:extLst>
              <a:ext uri="{FF2B5EF4-FFF2-40B4-BE49-F238E27FC236}">
                <a16:creationId xmlns:a16="http://schemas.microsoft.com/office/drawing/2014/main" id="{4DD352DB-3853-4E4A-9185-DDB05CC36D6E}"/>
              </a:ext>
            </a:extLst>
          </p:cNvPr>
          <p:cNvSpPr>
            <a:spLocks noChangeArrowheads="1"/>
          </p:cNvSpPr>
          <p:nvPr/>
        </p:nvSpPr>
        <p:spPr bwMode="auto">
          <a:xfrm>
            <a:off x="4038600" y="6397625"/>
            <a:ext cx="495300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latin typeface="Arial" panose="020B0604020202020204" pitchFamily="34" charset="0"/>
              </a:rPr>
              <a:t>Image from IRIS Earthquake Browser http://www.iris.edu/ieb </a:t>
            </a:r>
          </a:p>
        </p:txBody>
      </p:sp>
      <p:pic>
        <p:nvPicPr>
          <p:cNvPr id="3" name="Picture 2">
            <a:extLst>
              <a:ext uri="{FF2B5EF4-FFF2-40B4-BE49-F238E27FC236}">
                <a16:creationId xmlns:a16="http://schemas.microsoft.com/office/drawing/2014/main" id="{6672E0F6-B05E-47D2-9793-61F6387305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0726" y="1143000"/>
            <a:ext cx="4677428" cy="4887007"/>
          </a:xfrm>
          <a:prstGeom prst="rect">
            <a:avLst/>
          </a:prstGeom>
        </p:spPr>
      </p:pic>
      <p:pic>
        <p:nvPicPr>
          <p:cNvPr id="12" name="Picture 11">
            <a:extLst>
              <a:ext uri="{FF2B5EF4-FFF2-40B4-BE49-F238E27FC236}">
                <a16:creationId xmlns:a16="http://schemas.microsoft.com/office/drawing/2014/main" id="{7E84C8A8-90BE-46E5-9F7D-A22619A6FA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0726" y="3624387"/>
            <a:ext cx="457264" cy="2419688"/>
          </a:xfrm>
          <a:prstGeom prst="rect">
            <a:avLst/>
          </a:prstGeom>
        </p:spPr>
      </p:pic>
      <p:pic>
        <p:nvPicPr>
          <p:cNvPr id="13" name="Picture 12">
            <a:extLst>
              <a:ext uri="{FF2B5EF4-FFF2-40B4-BE49-F238E27FC236}">
                <a16:creationId xmlns:a16="http://schemas.microsoft.com/office/drawing/2014/main" id="{3D4EF00F-37D8-4AAD-9CCA-80F1505207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1199" y="5514536"/>
            <a:ext cx="1362265" cy="523948"/>
          </a:xfrm>
          <a:prstGeom prst="rect">
            <a:avLst/>
          </a:prstGeom>
        </p:spPr>
      </p:pic>
      <p:sp>
        <p:nvSpPr>
          <p:cNvPr id="14" name="Title 1">
            <a:extLst>
              <a:ext uri="{FF2B5EF4-FFF2-40B4-BE49-F238E27FC236}">
                <a16:creationId xmlns:a16="http://schemas.microsoft.com/office/drawing/2014/main" id="{FBEF0952-78C8-4F0A-95A8-41380D717AC2}"/>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5" name="TextBox 14">
            <a:extLst>
              <a:ext uri="{FF2B5EF4-FFF2-40B4-BE49-F238E27FC236}">
                <a16:creationId xmlns:a16="http://schemas.microsoft.com/office/drawing/2014/main" id="{E8E8DE13-DD4A-41AE-96A2-30737EE74560}"/>
              </a:ext>
            </a:extLst>
          </p:cNvPr>
          <p:cNvSpPr txBox="1"/>
          <p:nvPr/>
        </p:nvSpPr>
        <p:spPr>
          <a:xfrm>
            <a:off x="4738468" y="2999936"/>
            <a:ext cx="914400" cy="381000"/>
          </a:xfrm>
          <a:prstGeom prst="rect">
            <a:avLst/>
          </a:prstGeom>
          <a:noFill/>
        </p:spPr>
        <p:txBody>
          <a:bodyPr wrap="square" rtlCol="0">
            <a:spAutoFit/>
          </a:bodyPr>
          <a:lstStyle/>
          <a:p>
            <a:r>
              <a:rPr lang="en-US" dirty="0"/>
              <a:t>M 7.5</a:t>
            </a:r>
          </a:p>
        </p:txBody>
      </p:sp>
      <p:cxnSp>
        <p:nvCxnSpPr>
          <p:cNvPr id="16" name="Straight Arrow Connector 15">
            <a:extLst>
              <a:ext uri="{FF2B5EF4-FFF2-40B4-BE49-F238E27FC236}">
                <a16:creationId xmlns:a16="http://schemas.microsoft.com/office/drawing/2014/main" id="{BCB05B80-BE16-473A-B084-F907ADB5F17B}"/>
              </a:ext>
            </a:extLst>
          </p:cNvPr>
          <p:cNvCxnSpPr>
            <a:cxnSpLocks/>
          </p:cNvCxnSpPr>
          <p:nvPr/>
        </p:nvCxnSpPr>
        <p:spPr>
          <a:xfrm flipV="1">
            <a:off x="5500468" y="2999936"/>
            <a:ext cx="900332" cy="1905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0AC48E5-9076-4B0C-9048-DB9CC5A398E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pic>
        <p:nvPicPr>
          <p:cNvPr id="18434" name="Picture 8" descr="IRIS_TMlogo.png">
            <a:extLst>
              <a:ext uri="{FF2B5EF4-FFF2-40B4-BE49-F238E27FC236}">
                <a16:creationId xmlns:a16="http://schemas.microsoft.com/office/drawing/2014/main" id="{2176F16A-EE12-41DB-8E90-32CC624459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9">
            <a:extLst>
              <a:ext uri="{FF2B5EF4-FFF2-40B4-BE49-F238E27FC236}">
                <a16:creationId xmlns:a16="http://schemas.microsoft.com/office/drawing/2014/main" id="{04C1864B-62ED-4D5E-A827-2E4BE96DB726}"/>
              </a:ext>
            </a:extLst>
          </p:cNvPr>
          <p:cNvSpPr txBox="1">
            <a:spLocks noChangeArrowheads="1"/>
          </p:cNvSpPr>
          <p:nvPr/>
        </p:nvSpPr>
        <p:spPr bwMode="auto">
          <a:xfrm>
            <a:off x="260350" y="1143000"/>
            <a:ext cx="408305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n-US" altLang="en-US" sz="1800" dirty="0">
                <a:latin typeface="Arial" panose="020B0604020202020204" pitchFamily="34" charset="0"/>
                <a:ea typeface="MS PGothic" panose="020B0600070205080204" pitchFamily="34" charset="-128"/>
              </a:rPr>
              <a:t>Earthquakes from September 28, 2018 are plotted to the right.</a:t>
            </a:r>
          </a:p>
          <a:p>
            <a:pPr eaLnBrk="1" hangingPunct="1">
              <a:spcBef>
                <a:spcPct val="0"/>
              </a:spcBef>
              <a:buNone/>
            </a:pPr>
            <a:endParaRPr lang="en-US" altLang="en-US" sz="1800" dirty="0">
              <a:latin typeface="Arial" panose="020B0604020202020204" pitchFamily="34" charset="0"/>
              <a:ea typeface="MS PGothic" panose="020B0600070205080204" pitchFamily="34" charset="-128"/>
            </a:endParaRPr>
          </a:p>
          <a:p>
            <a:pPr eaLnBrk="1" hangingPunct="1">
              <a:spcBef>
                <a:spcPct val="0"/>
              </a:spcBef>
              <a:buNone/>
            </a:pPr>
            <a:r>
              <a:rPr lang="en-US" altLang="en-US" sz="1800" dirty="0">
                <a:latin typeface="Arial" panose="020B0604020202020204" pitchFamily="34" charset="0"/>
                <a:ea typeface="MS PGothic" panose="020B0600070205080204" pitchFamily="34" charset="-128"/>
              </a:rPr>
              <a:t>In the hours prior to this earthquake, there were a series of small-to-moderate sized earthquakes ranging from M 4.6 – M 6.1. The M 6.1 occurred three hours earlier and just to the south of the M 7.5 event. </a:t>
            </a:r>
          </a:p>
          <a:p>
            <a:pPr eaLnBrk="1" hangingPunct="1">
              <a:spcBef>
                <a:spcPct val="0"/>
              </a:spcBef>
              <a:buNone/>
            </a:pPr>
            <a:endParaRPr lang="en-US" altLang="en-US" sz="1800" dirty="0">
              <a:latin typeface="Arial" panose="020B0604020202020204" pitchFamily="34" charset="0"/>
              <a:ea typeface="MS PGothic" panose="020B0600070205080204" pitchFamily="34" charset="-128"/>
            </a:endParaRPr>
          </a:p>
          <a:p>
            <a:pPr eaLnBrk="1" hangingPunct="1">
              <a:spcBef>
                <a:spcPct val="0"/>
              </a:spcBef>
              <a:buNone/>
            </a:pPr>
            <a:r>
              <a:rPr lang="en-US" altLang="en-US" sz="1800" dirty="0">
                <a:latin typeface="Arial" panose="020B0604020202020204" pitchFamily="34" charset="0"/>
                <a:ea typeface="MS PGothic" panose="020B0600070205080204" pitchFamily="34" charset="-128"/>
              </a:rPr>
              <a:t>In the three hours following this earthquake, there have been ten events of M 4.7 and larger. The largest aftershock was a M 5.8, about 12 minutes after the M 7.5 earthquake.</a:t>
            </a:r>
          </a:p>
          <a:p>
            <a:pPr eaLnBrk="1" hangingPunct="1">
              <a:spcBef>
                <a:spcPct val="0"/>
              </a:spcBef>
              <a:buNone/>
            </a:pPr>
            <a:endParaRPr lang="en-US" altLang="en-US" sz="1800" dirty="0">
              <a:latin typeface="Arial" panose="020B0604020202020204" pitchFamily="34" charset="0"/>
              <a:ea typeface="MS PGothic" panose="020B0600070205080204" pitchFamily="34" charset="-128"/>
            </a:endParaRPr>
          </a:p>
          <a:p>
            <a:pPr eaLnBrk="1" hangingPunct="1">
              <a:spcBef>
                <a:spcPct val="0"/>
              </a:spcBef>
              <a:buNone/>
            </a:pPr>
            <a:r>
              <a:rPr lang="en-US" altLang="en-US" sz="1800" dirty="0">
                <a:latin typeface="Arial" panose="020B0604020202020204" pitchFamily="34" charset="0"/>
                <a:ea typeface="MS PGothic" panose="020B0600070205080204" pitchFamily="34" charset="-128"/>
              </a:rPr>
              <a:t>Explore these earthquakes at:</a:t>
            </a:r>
          </a:p>
          <a:p>
            <a:pPr eaLnBrk="1" hangingPunct="1">
              <a:spcBef>
                <a:spcPct val="0"/>
              </a:spcBef>
              <a:buNone/>
            </a:pPr>
            <a:r>
              <a:rPr lang="en-US" altLang="en-US" sz="1800" dirty="0">
                <a:latin typeface="Arial" panose="020B0604020202020204" pitchFamily="34" charset="0"/>
                <a:ea typeface="MS PGothic" panose="020B0600070205080204" pitchFamily="34" charset="-128"/>
              </a:rPr>
              <a:t>https://bit.ly/2NP3SFY</a:t>
            </a:r>
            <a:endParaRPr lang="en-US" altLang="en-US" sz="1600" dirty="0">
              <a:latin typeface="Arial" panose="020B0604020202020204" pitchFamily="34" charset="0"/>
              <a:ea typeface="MS PGothic" panose="020B0600070205080204" pitchFamily="34" charset="-128"/>
            </a:endParaRPr>
          </a:p>
        </p:txBody>
      </p:sp>
      <p:sp>
        <p:nvSpPr>
          <p:cNvPr id="18436" name="Rectangle 12">
            <a:extLst>
              <a:ext uri="{FF2B5EF4-FFF2-40B4-BE49-F238E27FC236}">
                <a16:creationId xmlns:a16="http://schemas.microsoft.com/office/drawing/2014/main" id="{4DD352DB-3853-4E4A-9185-DDB05CC36D6E}"/>
              </a:ext>
            </a:extLst>
          </p:cNvPr>
          <p:cNvSpPr>
            <a:spLocks noChangeArrowheads="1"/>
          </p:cNvSpPr>
          <p:nvPr/>
        </p:nvSpPr>
        <p:spPr bwMode="auto">
          <a:xfrm>
            <a:off x="3886200" y="6397625"/>
            <a:ext cx="5105400" cy="30777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latin typeface="Arial" panose="020B0604020202020204" pitchFamily="34" charset="0"/>
              </a:rPr>
              <a:t>Images from IRIS Earthquake Browser http://www.iris.edu/ieb </a:t>
            </a:r>
          </a:p>
        </p:txBody>
      </p:sp>
      <p:sp>
        <p:nvSpPr>
          <p:cNvPr id="8" name="Title 1">
            <a:extLst>
              <a:ext uri="{FF2B5EF4-FFF2-40B4-BE49-F238E27FC236}">
                <a16:creationId xmlns:a16="http://schemas.microsoft.com/office/drawing/2014/main" id="{7E23AE3D-4C26-4428-8F45-857F4CDD7050}"/>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6" name="Picture 5">
            <a:extLst>
              <a:ext uri="{FF2B5EF4-FFF2-40B4-BE49-F238E27FC236}">
                <a16:creationId xmlns:a16="http://schemas.microsoft.com/office/drawing/2014/main" id="{29F8C808-F126-4CDA-8C0C-2790848A16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1350" y="1106658"/>
            <a:ext cx="4286848" cy="4925112"/>
          </a:xfrm>
          <a:prstGeom prst="rect">
            <a:avLst/>
          </a:prstGeom>
        </p:spPr>
      </p:pic>
      <p:sp>
        <p:nvSpPr>
          <p:cNvPr id="7" name="TextBox 6">
            <a:extLst>
              <a:ext uri="{FF2B5EF4-FFF2-40B4-BE49-F238E27FC236}">
                <a16:creationId xmlns:a16="http://schemas.microsoft.com/office/drawing/2014/main" id="{0BE07F12-D2E2-4C70-811D-865B0AD1E1AF}"/>
              </a:ext>
            </a:extLst>
          </p:cNvPr>
          <p:cNvSpPr txBox="1"/>
          <p:nvPr/>
        </p:nvSpPr>
        <p:spPr>
          <a:xfrm>
            <a:off x="4953000" y="2571750"/>
            <a:ext cx="914400" cy="381000"/>
          </a:xfrm>
          <a:prstGeom prst="rect">
            <a:avLst/>
          </a:prstGeom>
          <a:noFill/>
        </p:spPr>
        <p:txBody>
          <a:bodyPr wrap="square" rtlCol="0">
            <a:spAutoFit/>
          </a:bodyPr>
          <a:lstStyle/>
          <a:p>
            <a:r>
              <a:rPr lang="en-US" dirty="0"/>
              <a:t>M 7.5</a:t>
            </a:r>
          </a:p>
        </p:txBody>
      </p:sp>
      <p:cxnSp>
        <p:nvCxnSpPr>
          <p:cNvPr id="10" name="Straight Arrow Connector 9">
            <a:extLst>
              <a:ext uri="{FF2B5EF4-FFF2-40B4-BE49-F238E27FC236}">
                <a16:creationId xmlns:a16="http://schemas.microsoft.com/office/drawing/2014/main" id="{10D34D2B-D55D-49AF-981E-40D95968CC63}"/>
              </a:ext>
            </a:extLst>
          </p:cNvPr>
          <p:cNvCxnSpPr>
            <a:cxnSpLocks/>
          </p:cNvCxnSpPr>
          <p:nvPr/>
        </p:nvCxnSpPr>
        <p:spPr>
          <a:xfrm flipV="1">
            <a:off x="5715000" y="2647950"/>
            <a:ext cx="647700" cy="114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1D47A08-4724-4817-8929-974C7AD6C0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0" y="3620040"/>
            <a:ext cx="457264" cy="2419688"/>
          </a:xfrm>
          <a:prstGeom prst="rect">
            <a:avLst/>
          </a:prstGeom>
        </p:spPr>
      </p:pic>
      <p:pic>
        <p:nvPicPr>
          <p:cNvPr id="14" name="Picture 13">
            <a:extLst>
              <a:ext uri="{FF2B5EF4-FFF2-40B4-BE49-F238E27FC236}">
                <a16:creationId xmlns:a16="http://schemas.microsoft.com/office/drawing/2014/main" id="{A5713B5C-4B08-47BD-9600-FE74EA781A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5933" y="5751342"/>
            <a:ext cx="1362265" cy="523948"/>
          </a:xfrm>
          <a:prstGeom prst="rect">
            <a:avLst/>
          </a:prstGeom>
        </p:spPr>
      </p:pic>
    </p:spTree>
    <p:extLst>
      <p:ext uri="{BB962C8B-B14F-4D97-AF65-F5344CB8AC3E}">
        <p14:creationId xmlns:p14="http://schemas.microsoft.com/office/powerpoint/2010/main" val="2271565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531E28-8831-4319-8779-9EA82B0FFE6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5364" name="Picture 18" descr="IRIS_TMlogo.png">
            <a:extLst>
              <a:ext uri="{FF2B5EF4-FFF2-40B4-BE49-F238E27FC236}">
                <a16:creationId xmlns:a16="http://schemas.microsoft.com/office/drawing/2014/main" id="{717FD03E-8B63-434D-AFF4-B7F25C98752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11">
            <a:extLst>
              <a:ext uri="{FF2B5EF4-FFF2-40B4-BE49-F238E27FC236}">
                <a16:creationId xmlns:a16="http://schemas.microsoft.com/office/drawing/2014/main" id="{D10FEDA5-D6B4-FE42-ABC7-C05F2C0A0176}"/>
              </a:ext>
            </a:extLst>
          </p:cNvPr>
          <p:cNvSpPr txBox="1">
            <a:spLocks noChangeArrowheads="1"/>
          </p:cNvSpPr>
          <p:nvPr/>
        </p:nvSpPr>
        <p:spPr bwMode="auto">
          <a:xfrm>
            <a:off x="304800" y="6477000"/>
            <a:ext cx="4343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Centroid Moment Tensor Solution</a:t>
            </a:r>
          </a:p>
        </p:txBody>
      </p:sp>
      <p:sp>
        <p:nvSpPr>
          <p:cNvPr id="15366" name="TextBox 7">
            <a:extLst>
              <a:ext uri="{FF2B5EF4-FFF2-40B4-BE49-F238E27FC236}">
                <a16:creationId xmlns:a16="http://schemas.microsoft.com/office/drawing/2014/main" id="{C1B21EAA-75D5-FC4F-8A32-6464127BFB1C}"/>
              </a:ext>
            </a:extLst>
          </p:cNvPr>
          <p:cNvSpPr txBox="1">
            <a:spLocks noChangeArrowheads="1"/>
          </p:cNvSpPr>
          <p:nvPr/>
        </p:nvSpPr>
        <p:spPr bwMode="auto">
          <a:xfrm>
            <a:off x="244475" y="1066800"/>
            <a:ext cx="8366125" cy="2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FontTx/>
              <a:buNone/>
            </a:pPr>
            <a:r>
              <a:rPr lang="en-US" altLang="en-US" sz="18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identifies the type of fault that produced the earthquake.</a:t>
            </a:r>
          </a:p>
          <a:p>
            <a:pPr eaLnBrk="1" hangingPunct="1">
              <a:lnSpc>
                <a:spcPts val="2200"/>
              </a:lnSpc>
              <a:spcBef>
                <a:spcPct val="0"/>
              </a:spcBef>
              <a:buFontTx/>
              <a:buNone/>
            </a:pPr>
            <a:endParaRPr lang="en-US" altLang="en-US" sz="1800" dirty="0">
              <a:latin typeface="Arial" panose="020B0604020202020204" pitchFamily="34" charset="0"/>
            </a:endParaRPr>
          </a:p>
          <a:p>
            <a:pPr eaLnBrk="1" hangingPunct="1">
              <a:lnSpc>
                <a:spcPts val="2200"/>
              </a:lnSpc>
              <a:spcBef>
                <a:spcPct val="0"/>
              </a:spcBef>
              <a:buFontTx/>
              <a:buNone/>
            </a:pPr>
            <a:r>
              <a:rPr lang="en-US" altLang="en-US" sz="1800" dirty="0">
                <a:latin typeface="Arial" panose="020B0604020202020204" pitchFamily="34" charset="0"/>
              </a:rPr>
              <a:t>This earthquake occurred as the result of strike-slip faulting on a shallow crustal fault within the interior of the </a:t>
            </a:r>
            <a:r>
              <a:rPr lang="en-US" altLang="en-US" sz="1800" dirty="0" err="1">
                <a:latin typeface="Arial" panose="020B0604020202020204" pitchFamily="34" charset="0"/>
              </a:rPr>
              <a:t>Sunda</a:t>
            </a:r>
            <a:r>
              <a:rPr lang="en-US" altLang="en-US" sz="1800" dirty="0">
                <a:latin typeface="Arial" panose="020B0604020202020204" pitchFamily="34" charset="0"/>
              </a:rPr>
              <a:t> Plate.</a:t>
            </a:r>
          </a:p>
        </p:txBody>
      </p:sp>
      <p:sp>
        <p:nvSpPr>
          <p:cNvPr id="10" name="Title 1">
            <a:extLst>
              <a:ext uri="{FF2B5EF4-FFF2-40B4-BE49-F238E27FC236}">
                <a16:creationId xmlns:a16="http://schemas.microsoft.com/office/drawing/2014/main" id="{2EFD6FCA-0758-FB4B-B6D4-7E983FF886D8}"/>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3" name="Picture 2">
            <a:extLst>
              <a:ext uri="{FF2B5EF4-FFF2-40B4-BE49-F238E27FC236}">
                <a16:creationId xmlns:a16="http://schemas.microsoft.com/office/drawing/2014/main" id="{66BFDCE9-C0DD-DF46-AC11-3FF69B2D4C86}"/>
              </a:ext>
            </a:extLst>
          </p:cNvPr>
          <p:cNvPicPr>
            <a:picLocks noChangeAspect="1"/>
          </p:cNvPicPr>
          <p:nvPr/>
        </p:nvPicPr>
        <p:blipFill rotWithShape="1">
          <a:blip r:embed="rId4">
            <a:extLst>
              <a:ext uri="{28A0092B-C50C-407E-A947-70E740481C1C}">
                <a14:useLocalDpi xmlns:a14="http://schemas.microsoft.com/office/drawing/2010/main" val="0"/>
              </a:ext>
            </a:extLst>
          </a:blip>
          <a:srcRect l="7507" t="12399"/>
          <a:stretch/>
        </p:blipFill>
        <p:spPr>
          <a:xfrm>
            <a:off x="914400" y="3815045"/>
            <a:ext cx="2526926" cy="2454309"/>
          </a:xfrm>
          <a:prstGeom prst="rect">
            <a:avLst/>
          </a:prstGeom>
        </p:spPr>
      </p:pic>
      <p:pic>
        <p:nvPicPr>
          <p:cNvPr id="13" name="Picture 2">
            <a:extLst>
              <a:ext uri="{FF2B5EF4-FFF2-40B4-BE49-F238E27FC236}">
                <a16:creationId xmlns:a16="http://schemas.microsoft.com/office/drawing/2014/main" id="{825A1D69-D34F-3449-A977-1A9F7B9B6F7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92575" y="3948411"/>
            <a:ext cx="451802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3943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8F78906-2509-294A-89B9-EDE210058C50}"/>
              </a:ext>
            </a:extLst>
          </p:cNvPr>
          <p:cNvGrpSpPr/>
          <p:nvPr/>
        </p:nvGrpSpPr>
        <p:grpSpPr>
          <a:xfrm>
            <a:off x="787400" y="1350963"/>
            <a:ext cx="7738269" cy="5233988"/>
            <a:chOff x="787400" y="1350963"/>
            <a:chExt cx="7738269" cy="5233988"/>
          </a:xfrm>
        </p:grpSpPr>
        <p:pic>
          <p:nvPicPr>
            <p:cNvPr id="3" name="Picture 2">
              <a:extLst>
                <a:ext uri="{FF2B5EF4-FFF2-40B4-BE49-F238E27FC236}">
                  <a16:creationId xmlns:a16="http://schemas.microsoft.com/office/drawing/2014/main" id="{3C02C32E-31AD-F34D-ACD9-9B5E00E286A5}"/>
                </a:ext>
              </a:extLst>
            </p:cNvPr>
            <p:cNvPicPr>
              <a:picLocks noChangeAspect="1"/>
            </p:cNvPicPr>
            <p:nvPr/>
          </p:nvPicPr>
          <p:blipFill rotWithShape="1">
            <a:blip r:embed="rId3">
              <a:extLst>
                <a:ext uri="{28A0092B-C50C-407E-A947-70E740481C1C}">
                  <a14:useLocalDpi xmlns:a14="http://schemas.microsoft.com/office/drawing/2010/main" val="0"/>
                </a:ext>
              </a:extLst>
            </a:blip>
            <a:srcRect l="726" t="22566" r="-145" b="257"/>
            <a:stretch/>
          </p:blipFill>
          <p:spPr>
            <a:xfrm>
              <a:off x="787400" y="1350963"/>
              <a:ext cx="7613650" cy="5233988"/>
            </a:xfrm>
            <a:prstGeom prst="rect">
              <a:avLst/>
            </a:prstGeom>
          </p:spPr>
        </p:pic>
        <p:sp>
          <p:nvSpPr>
            <p:cNvPr id="5" name="Rectangle 4">
              <a:extLst>
                <a:ext uri="{FF2B5EF4-FFF2-40B4-BE49-F238E27FC236}">
                  <a16:creationId xmlns:a16="http://schemas.microsoft.com/office/drawing/2014/main" id="{733539F8-9CC1-E441-A183-70C921D2769A}"/>
                </a:ext>
              </a:extLst>
            </p:cNvPr>
            <p:cNvSpPr/>
            <p:nvPr/>
          </p:nvSpPr>
          <p:spPr>
            <a:xfrm>
              <a:off x="7239000" y="5089548"/>
              <a:ext cx="1286669" cy="1006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713D1D46-ECED-914C-9DD2-7C00982FFAC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7412" name="Picture 18" descr="IRIS_TMlogo.png">
            <a:extLst>
              <a:ext uri="{FF2B5EF4-FFF2-40B4-BE49-F238E27FC236}">
                <a16:creationId xmlns:a16="http://schemas.microsoft.com/office/drawing/2014/main" id="{51DB2AC2-6090-0246-B856-45D193B837C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6">
            <a:extLst>
              <a:ext uri="{FF2B5EF4-FFF2-40B4-BE49-F238E27FC236}">
                <a16:creationId xmlns:a16="http://schemas.microsoft.com/office/drawing/2014/main" id="{66924ED9-E25B-4644-9CA0-407A7CC7C8D2}"/>
              </a:ext>
            </a:extLst>
          </p:cNvPr>
          <p:cNvSpPr txBox="1">
            <a:spLocks noChangeArrowheads="1"/>
          </p:cNvSpPr>
          <p:nvPr/>
        </p:nvSpPr>
        <p:spPr bwMode="auto">
          <a:xfrm>
            <a:off x="2631281" y="5200861"/>
            <a:ext cx="6271361" cy="5232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Surface waves, both Love and Rayleigh, traveled the 12,277 km (7629 miles) along the perimeter of the Earth from the earthquake to the recording station. </a:t>
            </a:r>
          </a:p>
        </p:txBody>
      </p:sp>
      <p:sp>
        <p:nvSpPr>
          <p:cNvPr id="17414" name="TextBox 7">
            <a:extLst>
              <a:ext uri="{FF2B5EF4-FFF2-40B4-BE49-F238E27FC236}">
                <a16:creationId xmlns:a16="http://schemas.microsoft.com/office/drawing/2014/main" id="{439A80EC-BFE2-9448-B23F-FF279EC408AF}"/>
              </a:ext>
            </a:extLst>
          </p:cNvPr>
          <p:cNvSpPr txBox="1">
            <a:spLocks noChangeArrowheads="1"/>
          </p:cNvSpPr>
          <p:nvPr/>
        </p:nvSpPr>
        <p:spPr bwMode="auto">
          <a:xfrm>
            <a:off x="1288257" y="794539"/>
            <a:ext cx="7237412" cy="584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latin typeface="Arial" panose="020B0604020202020204" pitchFamily="34" charset="0"/>
                <a:ea typeface="ＭＳ Ｐゴシック" panose="020B0600070205080204" pitchFamily="34" charset="-128"/>
              </a:rPr>
              <a:t>The record of the earthquake </a:t>
            </a:r>
            <a:r>
              <a:rPr lang="en-US" altLang="en-US" sz="1600" dirty="0">
                <a:solidFill>
                  <a:srgbClr val="000000"/>
                </a:solidFill>
                <a:latin typeface="Arial" panose="020B0604020202020204" pitchFamily="34" charset="0"/>
              </a:rPr>
              <a:t>in Bend, Oregon (BNOR) </a:t>
            </a:r>
            <a:r>
              <a:rPr lang="en-US" altLang="en-US" sz="1600" dirty="0">
                <a:latin typeface="Arial" panose="020B0604020202020204" pitchFamily="34" charset="0"/>
                <a:ea typeface="ＭＳ Ｐゴシック" panose="020B0600070205080204" pitchFamily="34" charset="-128"/>
              </a:rPr>
              <a:t>is illustrated below. Bend is 12,277 km (7629 miles, 110.6°) from the location of this earthquake. </a:t>
            </a:r>
          </a:p>
        </p:txBody>
      </p:sp>
      <p:sp>
        <p:nvSpPr>
          <p:cNvPr id="17415" name="TextBox 9">
            <a:extLst>
              <a:ext uri="{FF2B5EF4-FFF2-40B4-BE49-F238E27FC236}">
                <a16:creationId xmlns:a16="http://schemas.microsoft.com/office/drawing/2014/main" id="{9ACE3B92-A8BF-B840-BFC6-48227F4C3DF0}"/>
              </a:ext>
            </a:extLst>
          </p:cNvPr>
          <p:cNvSpPr txBox="1">
            <a:spLocks noChangeArrowheads="1"/>
          </p:cNvSpPr>
          <p:nvPr/>
        </p:nvSpPr>
        <p:spPr bwMode="auto">
          <a:xfrm>
            <a:off x="1308100" y="4135441"/>
            <a:ext cx="7257257"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a:t>
            </a:r>
            <a:r>
              <a:rPr lang="en-US" altLang="en-US" sz="1400" b="1" dirty="0">
                <a:latin typeface="Arial" panose="020B0604020202020204" pitchFamily="34" charset="0"/>
                <a:ea typeface="ＭＳ Ｐゴシック" panose="020B0600070205080204" pitchFamily="34" charset="-128"/>
              </a:rPr>
              <a:t>S</a:t>
            </a:r>
            <a:r>
              <a:rPr lang="en-US" altLang="en-US" sz="1400" dirty="0">
                <a:latin typeface="Arial" panose="020B0604020202020204" pitchFamily="34" charset="0"/>
                <a:ea typeface="ＭＳ Ｐゴシック" panose="020B0600070205080204" pitchFamily="34" charset="-128"/>
              </a:rPr>
              <a:t> wave arrival because the earthquake is within the S wave shadow zone that includes all distances beyond 104°. </a:t>
            </a:r>
            <a:r>
              <a:rPr lang="en-US" altLang="en-US" sz="1400" b="1" dirty="0">
                <a:latin typeface="Arial" panose="020B0604020202020204" pitchFamily="34" charset="0"/>
                <a:ea typeface="ＭＳ Ｐゴシック" panose="020B0600070205080204" pitchFamily="34" charset="-128"/>
              </a:rPr>
              <a:t> SS</a:t>
            </a:r>
            <a:r>
              <a:rPr lang="en-US" altLang="en-US" sz="1400" dirty="0">
                <a:latin typeface="Arial" panose="020B0604020202020204" pitchFamily="34" charset="0"/>
                <a:ea typeface="ＭＳ Ｐゴシック" panose="020B0600070205080204" pitchFamily="34" charset="-128"/>
              </a:rPr>
              <a:t> waves are shear waves that followed the same path through the mantle as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waves and these wave began arriving </a:t>
            </a:r>
            <a:r>
              <a:rPr lang="en-US" altLang="en-US" sz="1400" dirty="0">
                <a:latin typeface="Arial" panose="020B0604020202020204" pitchFamily="34" charset="0"/>
              </a:rPr>
              <a:t>34</a:t>
            </a:r>
            <a:r>
              <a:rPr lang="en-US" altLang="en-US" sz="1400" dirty="0">
                <a:latin typeface="Arial" panose="020B0604020202020204" pitchFamily="34" charset="0"/>
                <a:ea typeface="ＭＳ Ｐゴシック" panose="020B0600070205080204" pitchFamily="34" charset="-128"/>
              </a:rPr>
              <a:t> minutes and </a:t>
            </a:r>
            <a:r>
              <a:rPr lang="en-US" altLang="en-US" sz="1400" dirty="0">
                <a:latin typeface="Arial" panose="020B0604020202020204" pitchFamily="34" charset="0"/>
              </a:rPr>
              <a:t>34</a:t>
            </a:r>
            <a:r>
              <a:rPr lang="en-US" altLang="en-US" sz="1400" dirty="0">
                <a:latin typeface="Arial" panose="020B0604020202020204" pitchFamily="34" charset="0"/>
                <a:ea typeface="ＭＳ Ｐゴシック" panose="020B0600070205080204" pitchFamily="34" charset="-128"/>
              </a:rPr>
              <a:t> seconds after the earthquake occurred. </a:t>
            </a:r>
          </a:p>
        </p:txBody>
      </p:sp>
      <p:sp>
        <p:nvSpPr>
          <p:cNvPr id="13" name="Rectangle 12">
            <a:extLst>
              <a:ext uri="{FF2B5EF4-FFF2-40B4-BE49-F238E27FC236}">
                <a16:creationId xmlns:a16="http://schemas.microsoft.com/office/drawing/2014/main" id="{AC6534F5-B075-194A-AAA1-577EF2F3174F}"/>
              </a:ext>
            </a:extLst>
          </p:cNvPr>
          <p:cNvSpPr>
            <a:spLocks noChangeAspect="1"/>
          </p:cNvSpPr>
          <p:nvPr/>
        </p:nvSpPr>
        <p:spPr>
          <a:xfrm>
            <a:off x="2563813" y="3960813"/>
            <a:ext cx="134937" cy="15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417" name="TextBox 13">
            <a:extLst>
              <a:ext uri="{FF2B5EF4-FFF2-40B4-BE49-F238E27FC236}">
                <a16:creationId xmlns:a16="http://schemas.microsoft.com/office/drawing/2014/main" id="{AF4B3FD1-E76B-8849-9D8C-BCEE659E5F40}"/>
              </a:ext>
            </a:extLst>
          </p:cNvPr>
          <p:cNvSpPr txBox="1">
            <a:spLocks noChangeArrowheads="1"/>
          </p:cNvSpPr>
          <p:nvPr/>
        </p:nvSpPr>
        <p:spPr bwMode="auto">
          <a:xfrm>
            <a:off x="2382044" y="1341438"/>
            <a:ext cx="3635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latin typeface="Arial" panose="020B0604020202020204" pitchFamily="34" charset="0"/>
              </a:rPr>
              <a:t>P</a:t>
            </a:r>
          </a:p>
        </p:txBody>
      </p:sp>
      <p:sp>
        <p:nvSpPr>
          <p:cNvPr id="17418" name="TextBox 16">
            <a:extLst>
              <a:ext uri="{FF2B5EF4-FFF2-40B4-BE49-F238E27FC236}">
                <a16:creationId xmlns:a16="http://schemas.microsoft.com/office/drawing/2014/main" id="{1C9B2F39-00EB-8142-BD17-AA511FD22C43}"/>
              </a:ext>
            </a:extLst>
          </p:cNvPr>
          <p:cNvSpPr txBox="1">
            <a:spLocks noChangeArrowheads="1"/>
          </p:cNvSpPr>
          <p:nvPr/>
        </p:nvSpPr>
        <p:spPr bwMode="auto">
          <a:xfrm>
            <a:off x="2483644" y="2586037"/>
            <a:ext cx="430212"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latin typeface="Arial" panose="020B0604020202020204" pitchFamily="34" charset="0"/>
              </a:rPr>
              <a:t>PP</a:t>
            </a:r>
          </a:p>
        </p:txBody>
      </p:sp>
      <p:sp>
        <p:nvSpPr>
          <p:cNvPr id="17419" name="TextBox 17">
            <a:extLst>
              <a:ext uri="{FF2B5EF4-FFF2-40B4-BE49-F238E27FC236}">
                <a16:creationId xmlns:a16="http://schemas.microsoft.com/office/drawing/2014/main" id="{E000C454-6A09-0D44-918B-0A74A6BAE448}"/>
              </a:ext>
            </a:extLst>
          </p:cNvPr>
          <p:cNvSpPr txBox="1">
            <a:spLocks noChangeArrowheads="1"/>
          </p:cNvSpPr>
          <p:nvPr/>
        </p:nvSpPr>
        <p:spPr bwMode="auto">
          <a:xfrm>
            <a:off x="3548856" y="2629693"/>
            <a:ext cx="401637"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latin typeface="Arial" panose="020B0604020202020204" pitchFamily="34" charset="0"/>
              </a:rPr>
              <a:t>SS</a:t>
            </a:r>
          </a:p>
        </p:txBody>
      </p:sp>
      <p:sp>
        <p:nvSpPr>
          <p:cNvPr id="17420" name="TextBox 18">
            <a:extLst>
              <a:ext uri="{FF2B5EF4-FFF2-40B4-BE49-F238E27FC236}">
                <a16:creationId xmlns:a16="http://schemas.microsoft.com/office/drawing/2014/main" id="{362E6274-1D76-3C4B-8C2F-0D86A1075D6D}"/>
              </a:ext>
            </a:extLst>
          </p:cNvPr>
          <p:cNvSpPr txBox="1">
            <a:spLocks noChangeArrowheads="1"/>
          </p:cNvSpPr>
          <p:nvPr/>
        </p:nvSpPr>
        <p:spPr bwMode="auto">
          <a:xfrm>
            <a:off x="3171824" y="2499517"/>
            <a:ext cx="293688" cy="369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latin typeface="Arial" panose="020B0604020202020204" pitchFamily="34" charset="0"/>
              </a:rPr>
              <a:t>S</a:t>
            </a:r>
          </a:p>
        </p:txBody>
      </p:sp>
      <p:sp>
        <p:nvSpPr>
          <p:cNvPr id="17421" name="TextBox 20">
            <a:extLst>
              <a:ext uri="{FF2B5EF4-FFF2-40B4-BE49-F238E27FC236}">
                <a16:creationId xmlns:a16="http://schemas.microsoft.com/office/drawing/2014/main" id="{549EB0B2-817F-BF41-96DD-67907D6A5D7A}"/>
              </a:ext>
            </a:extLst>
          </p:cNvPr>
          <p:cNvSpPr txBox="1">
            <a:spLocks noChangeArrowheads="1"/>
          </p:cNvSpPr>
          <p:nvPr/>
        </p:nvSpPr>
        <p:spPr bwMode="auto">
          <a:xfrm>
            <a:off x="5849936" y="2501104"/>
            <a:ext cx="1595437"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latin typeface="Arial" panose="020B0604020202020204" pitchFamily="34" charset="0"/>
              </a:rPr>
              <a:t>Surface Waves</a:t>
            </a:r>
          </a:p>
        </p:txBody>
      </p:sp>
      <p:sp>
        <p:nvSpPr>
          <p:cNvPr id="17423" name="TextBox 5">
            <a:extLst>
              <a:ext uri="{FF2B5EF4-FFF2-40B4-BE49-F238E27FC236}">
                <a16:creationId xmlns:a16="http://schemas.microsoft.com/office/drawing/2014/main" id="{E9BC7C90-F1DC-6147-BB34-3D1523315341}"/>
              </a:ext>
            </a:extLst>
          </p:cNvPr>
          <p:cNvSpPr txBox="1">
            <a:spLocks noChangeArrowheads="1"/>
          </p:cNvSpPr>
          <p:nvPr/>
        </p:nvSpPr>
        <p:spPr bwMode="auto">
          <a:xfrm>
            <a:off x="1288257" y="2950807"/>
            <a:ext cx="7277101" cy="11695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direct </a:t>
            </a:r>
            <a:r>
              <a:rPr lang="en-US" altLang="en-US" sz="1400" b="1" dirty="0">
                <a:latin typeface="Arial" panose="020B0604020202020204" pitchFamily="34" charset="0"/>
                <a:ea typeface="ＭＳ Ｐゴシック" panose="020B0600070205080204" pitchFamily="34" charset="-128"/>
              </a:rPr>
              <a:t>P</a:t>
            </a:r>
            <a:r>
              <a:rPr lang="en-US" altLang="en-US" sz="1400" dirty="0">
                <a:latin typeface="Arial" panose="020B0604020202020204" pitchFamily="34" charset="0"/>
                <a:ea typeface="ＭＳ Ｐゴシック" panose="020B0600070205080204" pitchFamily="34" charset="-128"/>
              </a:rPr>
              <a:t> wave arrival from this earthquake because it is within the P wave shadow zone that extends from 104°to  140°.  The first arriving seismic wave from the Indonesia earthquake was the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 that began arriving </a:t>
            </a:r>
            <a:r>
              <a:rPr lang="en-US" altLang="en-US" sz="1400" dirty="0">
                <a:latin typeface="Arial" panose="020B0604020202020204" pitchFamily="34" charset="0"/>
              </a:rPr>
              <a:t>19</a:t>
            </a:r>
            <a:r>
              <a:rPr lang="en-US" altLang="en-US" sz="1400" dirty="0">
                <a:latin typeface="Arial" panose="020B0604020202020204" pitchFamily="34" charset="0"/>
                <a:ea typeface="ＭＳ Ｐゴシック" panose="020B0600070205080204" pitchFamily="34" charset="-128"/>
              </a:rPr>
              <a:t> minutes and </a:t>
            </a:r>
            <a:r>
              <a:rPr lang="en-US" altLang="en-US" sz="1400" dirty="0">
                <a:latin typeface="Arial" panose="020B0604020202020204" pitchFamily="34" charset="0"/>
              </a:rPr>
              <a:t>6</a:t>
            </a:r>
            <a:r>
              <a:rPr lang="en-US" altLang="en-US" sz="1400" dirty="0">
                <a:latin typeface="Arial" panose="020B0604020202020204" pitchFamily="34" charset="0"/>
                <a:ea typeface="ＭＳ Ｐゴシック" panose="020B0600070205080204" pitchFamily="34" charset="-128"/>
              </a:rPr>
              <a:t> seconds after the earthquake occurred in Indonesia.  PP waves are compressional waves that bounce off the Earth</a:t>
            </a:r>
            <a:r>
              <a:rPr lang="ja-JP" altLang="en-US" sz="1400" dirty="0">
                <a:latin typeface="Arial" panose="020B0604020202020204" pitchFamily="34" charset="0"/>
              </a:rPr>
              <a:t>’</a:t>
            </a:r>
            <a:r>
              <a:rPr lang="en-US" altLang="ja-JP" sz="1400" dirty="0">
                <a:latin typeface="Arial" panose="020B0604020202020204" pitchFamily="34" charset="0"/>
              </a:rPr>
              <a:t>s surface halfway between the earthquake and the station. </a:t>
            </a:r>
            <a:endParaRPr lang="en-US" altLang="en-US" sz="1400" dirty="0">
              <a:latin typeface="Arial" panose="020B0604020202020204" pitchFamily="34" charset="0"/>
              <a:ea typeface="ＭＳ Ｐゴシック" panose="020B0600070205080204" pitchFamily="34" charset="-128"/>
            </a:endParaRPr>
          </a:p>
        </p:txBody>
      </p:sp>
      <p:sp>
        <p:nvSpPr>
          <p:cNvPr id="20" name="Title 1">
            <a:extLst>
              <a:ext uri="{FF2B5EF4-FFF2-40B4-BE49-F238E27FC236}">
                <a16:creationId xmlns:a16="http://schemas.microsoft.com/office/drawing/2014/main" id="{EC17C525-B798-644A-80BE-93EFD4DFD59E}"/>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7.5 PALU,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Friday,  September 28, 2018 at 10:02:43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10647</TotalTime>
  <Words>1147</Words>
  <Application>Microsoft Office PowerPoint</Application>
  <PresentationFormat>On-screen Show (4:3)</PresentationFormat>
  <Paragraphs>125</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MS PGothic</vt:lpstr>
      <vt:lpstr>MS PGothic</vt: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cp:lastModifiedBy>
  <cp:revision>824</cp:revision>
  <cp:lastPrinted>2018-05-05T19:31:49Z</cp:lastPrinted>
  <dcterms:created xsi:type="dcterms:W3CDTF">2009-05-31T20:07:40Z</dcterms:created>
  <dcterms:modified xsi:type="dcterms:W3CDTF">2018-09-28T21:41:33Z</dcterms:modified>
</cp:coreProperties>
</file>