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101" r:id="rId2"/>
  </p:sldMasterIdLst>
  <p:notesMasterIdLst>
    <p:notesMasterId r:id="rId13"/>
  </p:notesMasterIdLst>
  <p:sldIdLst>
    <p:sldId id="384" r:id="rId3"/>
    <p:sldId id="349" r:id="rId4"/>
    <p:sldId id="360" r:id="rId5"/>
    <p:sldId id="385" r:id="rId6"/>
    <p:sldId id="329" r:id="rId7"/>
    <p:sldId id="339" r:id="rId8"/>
    <p:sldId id="386" r:id="rId9"/>
    <p:sldId id="332" r:id="rId10"/>
    <p:sldId id="330" r:id="rId11"/>
    <p:sldId id="373" r:id="rId1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34" autoAdjust="0"/>
    <p:restoredTop sz="85341" autoAdjust="0"/>
  </p:normalViewPr>
  <p:slideViewPr>
    <p:cSldViewPr showGuides="1">
      <p:cViewPr>
        <p:scale>
          <a:sx n="96" d="100"/>
          <a:sy n="96" d="100"/>
        </p:scale>
        <p:origin x="105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3E8BBC8D-86FA-C44E-A86B-27E39ACCD7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52" tIns="48326" rIns="96652" bIns="4832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F58DB0E-43A6-1543-B42C-345AC8E32F9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52" tIns="48326" rIns="96652" bIns="4832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2D9D5F3-8836-6045-8D1A-4FDE8272CE84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D6B743B9-47CE-9B48-AA06-EB26DE5212E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2" tIns="48326" rIns="96652" bIns="4832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9317AA9A-D8C9-654F-9DB5-C6A1D77AEC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52" tIns="48326" rIns="96652" bIns="4832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6E91720-A9D5-5A40-972F-E27A07E58B6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52" tIns="48326" rIns="96652" bIns="4832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26FF993-5FDB-1446-BF55-41E4481B91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52" tIns="48326" rIns="96652" bIns="4832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D3FD737-2CE4-CF4D-9079-42F31C32BF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80819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anose="020B0600070205080204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anose="020B0600070205080204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anose="020B0600070205080204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anose="020B0600070205080204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anose="020B0600070205080204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is.edu/ieb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is.edu/ieb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focal_mechanisms_explained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traveltime_curves_how_they_are_created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iris.edu/hq/inclass/animation/seismic_shadow_zone_basic_introduction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xmlns="" id="{B5B61BE7-CB9D-4E87-8A63-5CD91C364AE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xmlns="" id="{4A90E095-7650-467D-A97D-7422ADFD905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xmlns="" id="{21148487-708B-4ECE-9ED2-2E47C1350A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1805AFF-1C0A-4F7E-96CB-1EB0F9C7956A}" type="slidenum">
              <a:rPr lang="en-US" altLang="en-US" sz="1300" smtClean="0"/>
              <a:pPr>
                <a:spcBef>
                  <a:spcPct val="0"/>
                </a:spcBef>
              </a:pPr>
              <a:t>1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20983103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>
            <a:extLst>
              <a:ext uri="{FF2B5EF4-FFF2-40B4-BE49-F238E27FC236}">
                <a16:creationId xmlns:a16="http://schemas.microsoft.com/office/drawing/2014/main" xmlns="" id="{C798EFFE-D63A-D740-BE8A-F9413CA2A9F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8" name="Notes Placeholder 2">
            <a:extLst>
              <a:ext uri="{FF2B5EF4-FFF2-40B4-BE49-F238E27FC236}">
                <a16:creationId xmlns:a16="http://schemas.microsoft.com/office/drawing/2014/main" xmlns="" id="{6C4BCC58-1BE7-BF43-8BB0-25E1411008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0419" name="Slide Number Placeholder 3">
            <a:extLst>
              <a:ext uri="{FF2B5EF4-FFF2-40B4-BE49-F238E27FC236}">
                <a16:creationId xmlns:a16="http://schemas.microsoft.com/office/drawing/2014/main" xmlns="" id="{A6C91E9A-11E4-CE4E-8914-087EFFB103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D15D010-FF17-1D41-A3E7-2C6287D84F07}" type="slidenum">
              <a:rPr lang="en-US" altLang="en-US" sz="1300" smtClean="0"/>
              <a:pPr>
                <a:spcBef>
                  <a:spcPct val="0"/>
                </a:spcBef>
              </a:pPr>
              <a:t>10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106568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xmlns="" id="{C86DBEED-3387-44DC-A182-32A6E43C43E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xmlns="" id="{C7060A41-CEB5-4227-B922-26ABBDEED19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altLang="en-US" dirty="0"/>
              <a:t>Escalas de intensidad de movimiento fueron desarrolladas para estandarizar las mediciones y facilitar la comparación de diferentes terremotos. La modificación de la escala de intensidad de  </a:t>
            </a:r>
            <a:r>
              <a:rPr lang="es-ES" altLang="en-US" dirty="0" err="1"/>
              <a:t>Marcelli</a:t>
            </a:r>
            <a:r>
              <a:rPr lang="es-ES" altLang="en-US" dirty="0"/>
              <a:t> es una escala de doce niveles, numeradas del  I al XII. Los números bajos representan los niveles de movimientos imperceptibles, XII representa destrucción total.</a:t>
            </a:r>
          </a:p>
          <a:p>
            <a:pPr eaLnBrk="1" hangingPunct="1">
              <a:spcBef>
                <a:spcPct val="0"/>
              </a:spcBef>
            </a:pPr>
            <a:endParaRPr lang="en-US" altLang="es-VE" dirty="0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xmlns="" id="{CC4D8D37-C528-4E67-902D-9FE659B6D4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5BE1413-1520-44AC-AB92-F7433FE6D90F}" type="slidenum">
              <a:rPr lang="en-US" altLang="es-VE" sz="1300" smtClean="0"/>
              <a:pPr>
                <a:spcBef>
                  <a:spcPct val="0"/>
                </a:spcBef>
              </a:pPr>
              <a:t>2</a:t>
            </a:fld>
            <a:endParaRPr lang="en-US" altLang="es-VE" sz="1300"/>
          </a:p>
        </p:txBody>
      </p:sp>
    </p:spTree>
    <p:extLst>
      <p:ext uri="{BB962C8B-B14F-4D97-AF65-F5344CB8AC3E}">
        <p14:creationId xmlns:p14="http://schemas.microsoft.com/office/powerpoint/2010/main" val="3671502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xmlns="" id="{AF93046C-A84B-6741-9D8B-93E904798C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xmlns="" id="{6398C855-87DE-D747-B613-320CEFE0837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altLang="en-US" b="0" i="0" dirty="0" smtClean="0">
                <a:latin typeface="Arial" panose="020B0604020202020204" pitchFamily="34" charset="0"/>
                <a:cs typeface="Arial" panose="020B0604020202020204" pitchFamily="34" charset="0"/>
              </a:rPr>
              <a:t>El  mapa localizador del Servicio Geológico de los EE.UU. muestra la población expuesta a diferentes niveles de intensidad modificada Mercalli (MMI).  MMI describe la severidad de un terremoto en términos de sus efectos en estructuras humanas y es una vasta medida de la cantidad de movimientos telúricos en un lugar dado.</a:t>
            </a:r>
          </a:p>
          <a:p>
            <a:pPr eaLnBrk="1" hangingPunct="1">
              <a:spcBef>
                <a:spcPct val="0"/>
              </a:spcBef>
            </a:pPr>
            <a:endParaRPr lang="en-US" altLang="en-US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xmlns="" id="{52CAB60B-9804-FD41-A846-0F6748D166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854B228-D514-4E40-931A-8427CE2E0B0D}" type="slidenum">
              <a:rPr lang="en-US" altLang="en-US" sz="1300" smtClean="0"/>
              <a:pPr>
                <a:spcBef>
                  <a:spcPct val="0"/>
                </a:spcBef>
              </a:pPr>
              <a:t>3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3092377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>
            <a:extLst>
              <a:ext uri="{FF2B5EF4-FFF2-40B4-BE49-F238E27FC236}">
                <a16:creationId xmlns:a16="http://schemas.microsoft.com/office/drawing/2014/main" xmlns="" id="{D0AD1675-F9EC-5C43-BE7F-FE98F22B26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>
            <a:extLst>
              <a:ext uri="{FF2B5EF4-FFF2-40B4-BE49-F238E27FC236}">
                <a16:creationId xmlns:a16="http://schemas.microsoft.com/office/drawing/2014/main" xmlns="" id="{7AE84F30-EAEC-D540-8757-62B9D5C4196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3555" name="Slide Number Placeholder 3">
            <a:extLst>
              <a:ext uri="{FF2B5EF4-FFF2-40B4-BE49-F238E27FC236}">
                <a16:creationId xmlns:a16="http://schemas.microsoft.com/office/drawing/2014/main" xmlns="" id="{59B0E596-C8FD-234C-AAEC-BEEFE13514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5AC0E44-17FE-2C47-8279-B615BDB5ADB5}" type="slidenum">
              <a:rPr lang="en-US" altLang="en-US" sz="1300" smtClean="0"/>
              <a:pPr>
                <a:spcBef>
                  <a:spcPct val="0"/>
                </a:spcBef>
              </a:pPr>
              <a:t>4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3386401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>
            <a:extLst>
              <a:ext uri="{FF2B5EF4-FFF2-40B4-BE49-F238E27FC236}">
                <a16:creationId xmlns:a16="http://schemas.microsoft.com/office/drawing/2014/main" xmlns="" id="{D0AD1675-F9EC-5C43-BE7F-FE98F22B26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>
            <a:extLst>
              <a:ext uri="{FF2B5EF4-FFF2-40B4-BE49-F238E27FC236}">
                <a16:creationId xmlns:a16="http://schemas.microsoft.com/office/drawing/2014/main" xmlns="" id="{7AE84F30-EAEC-D540-8757-62B9D5C4196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alt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Referencia: Sismicidad de la Tierra 1900-2012, Java y alrededores. Informe del archivo abierto del Servicio Geológico de los EE.UU. 2010-1083-N.</a:t>
            </a:r>
            <a:endParaRPr lang="en-US" altLang="en-US" dirty="0"/>
          </a:p>
        </p:txBody>
      </p:sp>
      <p:sp>
        <p:nvSpPr>
          <p:cNvPr id="23555" name="Slide Number Placeholder 3">
            <a:extLst>
              <a:ext uri="{FF2B5EF4-FFF2-40B4-BE49-F238E27FC236}">
                <a16:creationId xmlns:a16="http://schemas.microsoft.com/office/drawing/2014/main" xmlns="" id="{59B0E596-C8FD-234C-AAEC-BEEFE13514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5AC0E44-17FE-2C47-8279-B615BDB5ADB5}" type="slidenum">
              <a:rPr lang="en-US" altLang="en-US" sz="1300" smtClean="0"/>
              <a:pPr>
                <a:spcBef>
                  <a:spcPct val="0"/>
                </a:spcBef>
              </a:pPr>
              <a:t>5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2713082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>
            <a:extLst>
              <a:ext uri="{FF2B5EF4-FFF2-40B4-BE49-F238E27FC236}">
                <a16:creationId xmlns:a16="http://schemas.microsoft.com/office/drawing/2014/main" xmlns="" id="{7B594471-9231-48C0-8AE5-CBC6AB45AD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Notes Placeholder 2">
            <a:extLst>
              <a:ext uri="{FF2B5EF4-FFF2-40B4-BE49-F238E27FC236}">
                <a16:creationId xmlns:a16="http://schemas.microsoft.com/office/drawing/2014/main" xmlns="" id="{AC3BB3AD-1E60-4D58-B920-9B3EBF0E70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altLang="en-US" b="1" dirty="0" smtClean="0"/>
              <a:t>Explore la sismicidad aún más: </a:t>
            </a:r>
            <a:r>
              <a:rPr lang="es-ES" altLang="en-US" b="0" dirty="0" smtClean="0"/>
              <a:t> Imagen extraída del Navegador de terremotos de IRIS (</a:t>
            </a:r>
            <a:r>
              <a:rPr lang="es-ES" sz="1200" u="sng" kern="1200" dirty="0" smtClean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panose="020B0600070205080204" pitchFamily="34" charset="-128"/>
                <a:hlinkClick r:id="rId3"/>
              </a:rPr>
              <a:t>www.iris.edu/ieb</a:t>
            </a:r>
            <a:r>
              <a:rPr lang="es-ES" altLang="en-US" b="0" dirty="0" smtClean="0"/>
              <a:t>)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xmlns="" id="{4CF61896-2570-4054-8AFF-3A2F1F2D0F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01675" indent="-2698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1088" indent="-215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12888" indent="-215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944688" indent="-215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018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8590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162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7734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7F4C892-9190-4AB6-AC02-BA8F751806E2}" type="slidenum">
              <a:rPr lang="en-US" altLang="en-US" sz="1200">
                <a:latin typeface="Calibri" panose="020F0502020204030204" pitchFamily="34" charset="0"/>
                <a:ea typeface="MS PGothic" panose="020B0600070205080204" pitchFamily="34" charset="-128"/>
              </a:rPr>
              <a:pPr/>
              <a:t>6</a:t>
            </a:fld>
            <a:endParaRPr lang="en-US" altLang="en-US" sz="120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8478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>
            <a:extLst>
              <a:ext uri="{FF2B5EF4-FFF2-40B4-BE49-F238E27FC236}">
                <a16:creationId xmlns:a16="http://schemas.microsoft.com/office/drawing/2014/main" xmlns="" id="{7B594471-9231-48C0-8AE5-CBC6AB45AD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Notes Placeholder 2">
            <a:extLst>
              <a:ext uri="{FF2B5EF4-FFF2-40B4-BE49-F238E27FC236}">
                <a16:creationId xmlns:a16="http://schemas.microsoft.com/office/drawing/2014/main" xmlns="" id="{AC3BB3AD-1E60-4D58-B920-9B3EBF0E70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altLang="en-US" b="1" dirty="0" smtClean="0"/>
              <a:t>Explore la sismicidad aún más: </a:t>
            </a:r>
            <a:r>
              <a:rPr lang="es-ES" altLang="en-US" b="0" dirty="0" smtClean="0"/>
              <a:t> Imagen extraída del Navegador de terremotos de IRIS (</a:t>
            </a:r>
            <a:r>
              <a:rPr lang="es-ES" sz="1200" u="sng" dirty="0" smtClean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www.iris.edu/ieb</a:t>
            </a:r>
            <a:r>
              <a:rPr lang="es-ES" altLang="en-US" b="0" dirty="0" smtClean="0"/>
              <a:t>)</a:t>
            </a:r>
          </a:p>
          <a:p>
            <a:pPr eaLnBrk="1" hangingPunct="1">
              <a:spcBef>
                <a:spcPct val="0"/>
              </a:spcBef>
            </a:pPr>
            <a:endParaRPr lang="es-ES" altLang="en-US" b="0" dirty="0" smtClean="0"/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xmlns="" id="{4CF61896-2570-4054-8AFF-3A2F1F2D0F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01675" indent="-2698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1088" indent="-215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12888" indent="-215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944688" indent="-215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018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8590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162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7734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7F4C892-9190-4AB6-AC02-BA8F751806E2}" type="slidenum">
              <a:rPr lang="en-US" altLang="en-US" sz="1200">
                <a:latin typeface="Calibri" panose="020F0502020204030204" pitchFamily="34" charset="0"/>
                <a:ea typeface="MS PGothic" panose="020B0600070205080204" pitchFamily="34" charset="-128"/>
              </a:rPr>
              <a:pPr/>
              <a:t>7</a:t>
            </a:fld>
            <a:endParaRPr lang="en-US" altLang="en-US" sz="120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605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xmlns="" id="{8C575BE7-5262-2842-A99B-5DC5D16543F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xmlns="" id="{75EC792A-2B21-EF4D-932C-46A2F32188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VE" altLang="en-US" sz="2000" b="1" dirty="0" smtClean="0">
                <a:solidFill>
                  <a:srgbClr val="393996"/>
                </a:solidFill>
              </a:rPr>
              <a:t>Animación Relevante:</a:t>
            </a:r>
          </a:p>
          <a:p>
            <a:r>
              <a:rPr lang="es-VE" altLang="en-US" sz="2000" dirty="0" smtClean="0"/>
              <a:t>Mecanismos Focales de los Terremotos: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panose="020B0600070205080204" pitchFamily="34" charset="-128"/>
                <a:hlinkClick r:id="rId3"/>
              </a:rPr>
              <a:t>https://www.iris.edu/hq/inclass/animation/focal_mechanisms_explained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xmlns="" id="{E08805DD-4E7E-204A-A359-CC2A3F42E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55C24E1-A9A3-A549-9E32-16467D82219A}" type="slidenum">
              <a:rPr lang="en-US" altLang="en-US" sz="1300" smtClean="0"/>
              <a:pPr>
                <a:spcBef>
                  <a:spcPct val="0"/>
                </a:spcBef>
              </a:pPr>
              <a:t>8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25205437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xmlns="" id="{5AEDF768-7120-6C44-BB24-738487CF19E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xmlns="" id="{1DFF772D-49EE-2947-936D-677D1DD9B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altLang="en-US" b="1" dirty="0" smtClean="0">
                <a:solidFill>
                  <a:srgbClr val="393996"/>
                </a:solidFill>
              </a:rPr>
              <a:t>Animación Relevante: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altLang="en-US" b="0" dirty="0" smtClean="0">
                <a:solidFill>
                  <a:srgbClr val="393996"/>
                </a:solidFill>
              </a:rPr>
              <a:t>Curvas Tiempo de Viaje: Como son creadas </a:t>
            </a:r>
            <a:r>
              <a:rPr lang="es-ES" sz="1200" u="sng" dirty="0" smtClean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https://www.iris.edu/hq/inclass/animation/traveltime_curves_how_they_are_created</a:t>
            </a: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en-US" dirty="0" smtClean="0"/>
              <a:t>Zonas de </a:t>
            </a:r>
            <a:r>
              <a:rPr lang="en-US" altLang="en-US" dirty="0" err="1" smtClean="0"/>
              <a:t>Sombra</a:t>
            </a:r>
            <a:r>
              <a:rPr lang="en-US" altLang="en-US" dirty="0" smtClean="0"/>
              <a:t>: </a:t>
            </a:r>
            <a:r>
              <a:rPr lang="es-ES" sz="1200" u="sng" dirty="0" smtClean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https://www.iris.edu/hq/inclass/animation/seismic_shadow_zone_basic_introduction</a:t>
            </a:r>
            <a:endParaRPr lang="en-US" altLang="en-US" dirty="0" smtClean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xmlns="" id="{0BE6DB57-9EC5-FA4D-87FF-56E8D3DF47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01675" indent="-269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81088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12888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44688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18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590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162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73488" indent="-2159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A3F1518-5B14-6348-9B60-AFBA596B47EC}" type="slidenum">
              <a:rPr lang="en-US" altLang="en-US" sz="1300" smtClean="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9</a:t>
            </a:fld>
            <a:endParaRPr lang="en-US" altLang="en-US" sz="130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4293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B8B9A2F-3A98-704B-A964-C77DE96E0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10B02-DE1D-8947-B91F-5D49AE3A0327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9B872-5DC1-8441-8A4F-093599D55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D061F49-D9CA-EB46-A0A4-ADAB08DA8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5964-D245-6D46-8C59-ABD4A7CB1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8943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235C51B-E291-814D-B100-4713817F7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05C0-86DD-3A4F-B784-2C171F526570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47ED8AE-3FF7-F342-B42B-A3BF198AD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1D44EE-5CB6-C642-8D8C-586B65AD0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2A5A4-DFDA-034B-B610-E63A5C4130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269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16CCCC5-D401-C74E-8853-6B38FC863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87FA-EDDA-C04F-8D13-D222995D17FC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A3986EA-7CD4-EC48-B78E-DB3DD48FA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FA5F47-B878-2F47-BBB1-82C51E826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0B41C-35A6-5A49-A02A-0C0E99E8A4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28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CAD44A-7BA7-5D40-BDC4-3F70B74F1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F753DB88-FA13-1F4E-A164-CEA45D46E5FF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056EE79-61CC-EC44-9EA7-7547D62D2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489175D-BE4D-434B-AE88-5B71D4ED0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6E8553E-055A-4C41-8E4B-759C2D0D12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4251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CC1D56-9DB6-7046-8C72-C80626E2B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AE8991DC-B322-E44E-A6F0-9A93D96AE697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D729DAF-9B92-7C42-AD7B-0DCC5D807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232B46F-3CFA-5B4A-AEDB-A924A68E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4DE6D013-CC79-624A-95CD-B09CA575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268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C50454-77F5-8147-8414-FDAB582D5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22647E59-3E52-0E43-83B7-14AFC722A1BF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4980C7A-6927-9148-A72B-F64318B9B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E6EEDD2-9DF1-FE47-9973-3BA7B1840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8B82C56F-516E-7443-B493-E1674E3C18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5050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A62F071-F463-B743-987D-AE3205D24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567F851A-1D75-3D4D-9409-18B6CC6CA1B7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A978E12-3001-4E41-9FD3-6FC4B8253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63ACF0B-19C0-274D-8C3D-04A5D3193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5229DDED-B653-D440-967A-D910E05F8F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717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9D0935D-3174-2A4C-8E04-9677CCEE0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7E8F2B47-E7C4-CE4B-A01D-922B8026605C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0595DB8-24E4-A140-BEF2-2D0918598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6928DEC-AB06-EB46-A5DD-9BD0C21F3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58ABAE8F-56FF-8743-A2CD-266423FCE4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3000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2791D-D9C8-A245-891B-974B912B9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DDC5A48C-695A-FF44-9BEB-EE71E4C0BBFF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0317E33-AAFF-5B47-8F51-CF046A7CA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069E373-B773-2E40-B27A-22DF0213D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DC09D9B4-C592-2F4A-8F43-2A386A715C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4675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F120F8C7-A4CC-D84E-BAC6-1975F2F10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84070CF2-C23B-F240-B95F-978DCD18E9AD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D701CBD-AA7E-3545-869E-FB9C9A1AF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37C470C-CEA8-A442-B5BB-8D32FCD01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42C4E4F2-23B8-3845-8DE0-C67DC6511A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077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F99E51-A721-CB47-803C-F83AFDD5B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4E9C4F9D-817A-F94D-B956-7A35FF8EDA0D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FDF472D-5882-4E46-B3F0-D556D11D7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E7077AE-ED01-D949-926B-1D8E1B934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826FCDE-CBA7-8F4A-8E3B-800FE277A9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038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0752EC-2C3D-AB49-8101-856B82EC7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8BFB2-5669-0C43-8B94-BC69F4AEB3D0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B399BCE-D9FC-194C-ADDA-F10A12EAD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6E11767-5870-2941-A235-37F57775C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F9D58-0B1F-6E4F-8D54-52066A64D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743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84B8AB0-0FF9-D64E-A10E-DB965B94D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375962B-F9E8-DC45-B69D-718402E7A26F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30138A4-724A-C44A-BD1A-2BCA16B76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DE859B2-303E-2343-8FC9-22BF0B39B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76C517F9-1B48-0544-8D66-2186EFB0E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287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8EE0CAD-E1B8-8D4F-8350-2EAE1DE9E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77592471-BAD5-A34B-A012-9BCBAE39DA9C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94C96E-457E-AC40-B93C-B6D90622B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C51EB15-3F45-444C-BC30-F98AF3631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A9D62795-D539-944D-B0C5-47C77E9989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086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66562C-7ECD-9747-B02A-39C321A9D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82B0C7CB-7293-6242-8D16-2B3DFECD6446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0D2DED-E75E-404E-A361-484FADD8C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ED6C521-5D7C-4C46-972F-7814BF613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0B96B58-A477-0C4E-9642-983919DAAD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2683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67A70F2-0D5A-9847-89E0-2E25B3873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0F9F3-6FC5-8B4D-8426-E6FAC5B80987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3BE6DF3-AC56-BD4B-9B8B-F11F6C90B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D30FC43-0659-A048-B9D6-EAC45D6EE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8F70A-557F-C740-9B6C-C7587C99AA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859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F2472AC8-3F65-4D42-9703-BED15BB6C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71E2D-B245-C249-94DC-34D0FFD7F66F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7CD04AE9-7CCA-0045-A706-F55AB7B9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C3CD5DED-47BF-5F42-8486-EB8CB2E6C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386C5-2837-7347-A4AA-EFE1BAAEE6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5574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655097A4-0CCF-9343-9743-568F88941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27D50-074B-1049-85EA-EE9C59FA3570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559F3544-13F8-6346-9C2D-008956708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70DEAA70-82E0-CC49-B04C-A3E68D3F7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08ACB-82A4-8145-AE0E-0C29FC9B45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029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6112A05E-7B02-154C-AE31-595458B3D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43684-C1A7-AA48-87EB-C50A5B4E780D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AEEAC63D-F935-E647-B02B-DBBD652D3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7F5093E5-6B9E-8246-8A4E-8E09D4155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E3E36-320D-6147-864C-A6F8F6B995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77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B676AD91-BBC5-3845-ADE2-0BDBF4332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6DD0F-3864-A540-BD71-8CDD5C419F88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C22F8138-B09B-8E43-B782-9F120869D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7A602D87-97D6-1C47-B6AD-1AE41FC20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7BE8A-2DF6-AB4A-BB53-58D059E016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394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D5708104-B19B-EF47-99FA-0155CCE47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759EF-6B8D-354B-9D7A-CB463520E7B4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8F26D501-ED0C-494F-842C-C6CC2CF0F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0D69119-0848-A64A-A9BB-6A9F992E7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8AC76-B55A-6C4F-B702-A41F45277F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9395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7F512597-FEF3-564F-BF85-059462A9C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C3B47-2F1E-3847-A2F0-26F0EAACA193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295D4F33-FBBE-CE40-AE14-CDB224270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8F394229-14B0-E54C-8585-096BD8FD8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A7B5-DD72-3F41-88B0-3D209811E5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2458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6D5B106C-37B4-ED4B-BE46-5D66C7AD5DD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6D056B79-231B-AE4D-BDC0-6403962E35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E5561BF-E9D7-604F-8A0C-106004B4E8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C7016EA-52B9-A84A-BDCF-502A68EDDBD0}" type="datetimeFigureOut">
              <a:rPr lang="en-US" altLang="en-US"/>
              <a:pPr>
                <a:defRPr/>
              </a:pPr>
              <a:t>9/30/2018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29A684-5D4F-8849-93AF-8D840E27AC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D0216D-550C-7447-BDA6-1948AA58D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1D4408D6-80D8-A243-B95E-ABAEAB74E8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ＭＳ Ｐゴシック" panose="020B0600070205080204" pitchFamily="3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panose="020B0600070205080204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panose="020B0600070205080204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>
            <a:extLst>
              <a:ext uri="{FF2B5EF4-FFF2-40B4-BE49-F238E27FC236}">
                <a16:creationId xmlns:a16="http://schemas.microsoft.com/office/drawing/2014/main" xmlns="" id="{C34DA7D6-EDC1-6148-B1CF-DD2700FD4F5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5603" name="Text Placeholder 2">
            <a:extLst>
              <a:ext uri="{FF2B5EF4-FFF2-40B4-BE49-F238E27FC236}">
                <a16:creationId xmlns:a16="http://schemas.microsoft.com/office/drawing/2014/main" xmlns="" id="{04DBC2D3-642A-F446-BA9D-6EF1FD8412F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74D0C62-03D1-4F49-AB8A-5096BA8A6E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3E507D51-1583-2742-8AF4-9682306BF86A}" type="datetimeFigureOut">
              <a:rPr lang="en-US"/>
              <a:pPr>
                <a:defRPr/>
              </a:pPr>
              <a:t>9/30/2018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2E41A1-CB26-9E4E-8D35-9F3300343A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6D780CD-7E46-564E-BE88-08F61A3537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5FFFE95F-5608-5B43-A2D1-8BFDBD8D6F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2" r:id="rId1"/>
    <p:sldLayoutId id="2147484543" r:id="rId2"/>
    <p:sldLayoutId id="2147484544" r:id="rId3"/>
    <p:sldLayoutId id="2147484545" r:id="rId4"/>
    <p:sldLayoutId id="2147484546" r:id="rId5"/>
    <p:sldLayoutId id="2147484547" r:id="rId6"/>
    <p:sldLayoutId id="2147484548" r:id="rId7"/>
    <p:sldLayoutId id="2147484549" r:id="rId8"/>
    <p:sldLayoutId id="2147484550" r:id="rId9"/>
    <p:sldLayoutId id="2147484551" r:id="rId10"/>
    <p:sldLayoutId id="214748455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hyperlink" Target="http://www.iris.edu/hq/re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tkb@iris.edu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www.iris.edu/ieb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C22A115-711C-41DB-B59A-E4165FF8B49E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5" name="Picture 8" descr="IRIS_TMlogo.png">
            <a:extLst>
              <a:ext uri="{FF2B5EF4-FFF2-40B4-BE49-F238E27FC236}">
                <a16:creationId xmlns:a16="http://schemas.microsoft.com/office/drawing/2014/main" xmlns="" id="{1591406A-5C05-4096-8E30-9A4DD014C0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14">
            <a:extLst>
              <a:ext uri="{FF2B5EF4-FFF2-40B4-BE49-F238E27FC236}">
                <a16:creationId xmlns:a16="http://schemas.microsoft.com/office/drawing/2014/main" xmlns="" id="{53632324-FF4D-4FA4-8430-7096BFF0C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" y="1084263"/>
            <a:ext cx="6045200" cy="4745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Un terremoto de magnitud 7,5 ocurrió a 80,8 km (50,2 millas) al norte de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Palu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, Indonesia a una profundidad de 10 km (6,2 millas). Este terremoto desencadenó un tsunami con alturas de ola de hasta 2 m (6,6 pies) que según un funcionario arrasó casas en al menos dos ciudades.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El tsunami golpeó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Palu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, la capital de la provincia central de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Sulawesi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(población 282.000),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Donggala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y varios otros asentamientos costeros.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Se están reportando daños considerables, incluidas muchas personas reportadas como desaparecidas. Las comunicaciones y el servicio eléctrico han sido interrumpidos.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s-V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V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B2AED4F-42AD-4624-99FF-85E1912B40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569" y="1185560"/>
            <a:ext cx="2732827" cy="24720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4FD9981-80B7-4620-860A-A95C9EABD0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755" y="3819133"/>
            <a:ext cx="1933845" cy="2810267"/>
          </a:xfrm>
          <a:prstGeom prst="rect">
            <a:avLst/>
          </a:prstGeom>
        </p:spPr>
      </p:pic>
      <p:sp>
        <p:nvSpPr>
          <p:cNvPr id="19" name="TextBox 15">
            <a:extLst>
              <a:ext uri="{FF2B5EF4-FFF2-40B4-BE49-F238E27FC236}">
                <a16:creationId xmlns:a16="http://schemas.microsoft.com/office/drawing/2014/main" xmlns="" id="{6AA5F396-E4FD-4FD9-868A-1FF8176F0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5966936"/>
            <a:ext cx="501792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sz="1400" dirty="0"/>
              <a:t>Imagen extraída de un video tomado con un teléfono celular, muestra la ola del tsunami que inundó </a:t>
            </a:r>
            <a:r>
              <a:rPr lang="es-ES" sz="1400" dirty="0" err="1"/>
              <a:t>Palu</a:t>
            </a:r>
            <a:r>
              <a:rPr lang="es-ES" sz="1400" dirty="0"/>
              <a:t>, Indonesia, agravando el daño después del terremoto. Imagen cortesía de la BBC</a:t>
            </a:r>
            <a:r>
              <a:rPr lang="es-ES" sz="1400" dirty="0" smtClean="0"/>
              <a:t>.</a:t>
            </a:r>
            <a:endParaRPr lang="en-US" altLang="es-VE" sz="1400" i="1" dirty="0">
              <a:latin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105E898B-DF7C-2542-B2FF-81B48FE0267D}"/>
              </a:ext>
            </a:extLst>
          </p:cNvPr>
          <p:cNvSpPr txBox="1">
            <a:spLocks/>
          </p:cNvSpPr>
          <p:nvPr/>
        </p:nvSpPr>
        <p:spPr>
          <a:xfrm>
            <a:off x="1231900" y="-3175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7,5 PALU, INDONESIA</a:t>
            </a:r>
            <a: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/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Viernes, 28 de Septiembre, 2018 a las  10:02:43 UTC 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3561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451877C-316B-6C4E-9235-5A75B0479FB2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59395" name="Picture 1">
            <a:extLst>
              <a:ext uri="{FF2B5EF4-FFF2-40B4-BE49-F238E27FC236}">
                <a16:creationId xmlns:a16="http://schemas.microsoft.com/office/drawing/2014/main" xmlns="" id="{F4019DC9-3DBE-2947-BEAB-8D75B3F0D3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262563"/>
            <a:ext cx="2413000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1">
            <a:extLst>
              <a:ext uri="{FF2B5EF4-FFF2-40B4-BE49-F238E27FC236}">
                <a16:creationId xmlns:a16="http://schemas.microsoft.com/office/drawing/2014/main" xmlns="" id="{4E08BFEC-9C8A-5E42-8DE0-3A009DC819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5337175"/>
            <a:ext cx="120015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Box 1">
            <a:extLst>
              <a:ext uri="{FF2B5EF4-FFF2-40B4-BE49-F238E27FC236}">
                <a16:creationId xmlns:a16="http://schemas.microsoft.com/office/drawing/2014/main" xmlns="" id="{B2A6D7CD-2ACE-A94D-A468-747765F1B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0263" y="6462713"/>
            <a:ext cx="2511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2144AB"/>
                </a:solidFill>
                <a:latin typeface="Arial" panose="020B0604020202020204" pitchFamily="34" charset="0"/>
              </a:rPr>
              <a:t>www.iris.edu/earthquake</a:t>
            </a:r>
          </a:p>
        </p:txBody>
      </p:sp>
      <p:pic>
        <p:nvPicPr>
          <p:cNvPr id="59398" name="Picture 4">
            <a:extLst>
              <a:ext uri="{FF2B5EF4-FFF2-40B4-BE49-F238E27FC236}">
                <a16:creationId xmlns:a16="http://schemas.microsoft.com/office/drawing/2014/main" xmlns="" id="{313F3E3D-4EE0-0C49-B17E-54F964A1E9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13" y="4997450"/>
            <a:ext cx="1887537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xmlns="" id="{084C19A0-C01D-E046-8FB1-94E108E37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13" y="773113"/>
            <a:ext cx="785971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800" b="1" dirty="0">
                <a:solidFill>
                  <a:srgbClr val="393996"/>
                </a:solidFill>
                <a:latin typeface="Arial" panose="020B0604020202020204" pitchFamily="34" charset="0"/>
              </a:rPr>
              <a:t>Momentos de Enseñanzas son un servicio de</a:t>
            </a:r>
            <a:endParaRPr lang="es-VE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The Incorporated Research Institutions for Seismology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s-VE" altLang="en-US" sz="1800" dirty="0">
                <a:latin typeface="Arial" panose="020B0604020202020204" pitchFamily="34" charset="0"/>
              </a:rPr>
              <a:t>Educación &amp; Alcance Público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800" dirty="0">
                <a:latin typeface="Arial" panose="020B0604020202020204" pitchFamily="34" charset="0"/>
              </a:rPr>
              <a:t>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800" dirty="0">
                <a:latin typeface="Arial" panose="020B0604020202020204" pitchFamily="34" charset="0"/>
              </a:rPr>
              <a:t>La Universidad de Portland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800" dirty="0">
                <a:latin typeface="Arial" panose="020B0604020202020204" pitchFamily="34" charset="0"/>
              </a:rPr>
              <a:t>Por favor enviar comentarios a </a:t>
            </a:r>
            <a:r>
              <a:rPr lang="es-VE" altLang="en-US" sz="1800" dirty="0">
                <a:latin typeface="Arial" panose="020B0604020202020204" pitchFamily="34" charset="0"/>
                <a:hlinkClick r:id="rId6"/>
              </a:rPr>
              <a:t>tkb@iris.edu</a:t>
            </a:r>
            <a:endParaRPr lang="es-VE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VE" altLang="en-US" sz="1800" dirty="0">
                <a:latin typeface="Arial" panose="020B0604020202020204" pitchFamily="34" charset="0"/>
              </a:rPr>
              <a:t>Para recibir notificaciones automáticas de nuevos Momentos de enseñanzas suscribirse en </a:t>
            </a:r>
            <a:r>
              <a:rPr lang="es-VE" altLang="en-US" sz="1800" dirty="0">
                <a:latin typeface="Arial" panose="020B0604020202020204" pitchFamily="34" charset="0"/>
                <a:hlinkClick r:id="rId7"/>
              </a:rPr>
              <a:t>www.iris.edu/hq/retm</a:t>
            </a:r>
            <a:endParaRPr lang="es-VE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E96D093-C4C2-4C05-A26B-FA4271690FE1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23" name="Picture 12" descr="scale.jpg">
            <a:extLst>
              <a:ext uri="{FF2B5EF4-FFF2-40B4-BE49-F238E27FC236}">
                <a16:creationId xmlns:a16="http://schemas.microsoft.com/office/drawing/2014/main" xmlns="" id="{950ABFC8-5A45-4F66-8FD7-5BF1F0C90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94175"/>
            <a:ext cx="2127250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Box 15">
            <a:extLst>
              <a:ext uri="{FF2B5EF4-FFF2-40B4-BE49-F238E27FC236}">
                <a16:creationId xmlns:a16="http://schemas.microsoft.com/office/drawing/2014/main" xmlns="" id="{7B890747-A6D1-4A78-9C17-D86FE6AA6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688" y="1069031"/>
            <a:ext cx="340677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750" dirty="0">
                <a:latin typeface="Arial" panose="020B0604020202020204" pitchFamily="34" charset="0"/>
                <a:cs typeface="Arial" panose="020B0604020202020204" pitchFamily="34" charset="0"/>
              </a:rPr>
              <a:t>La modificación de la escala de intensidad de  </a:t>
            </a:r>
            <a:r>
              <a:rPr lang="es-ES_tradnl" altLang="en-US" sz="1750" dirty="0" err="1">
                <a:latin typeface="Arial" panose="020B0604020202020204" pitchFamily="34" charset="0"/>
                <a:cs typeface="Arial" panose="020B0604020202020204" pitchFamily="34" charset="0"/>
              </a:rPr>
              <a:t>Marcelli</a:t>
            </a:r>
            <a:r>
              <a:rPr lang="es-ES_tradnl" altLang="en-US" sz="1750" dirty="0">
                <a:latin typeface="Arial" panose="020B0604020202020204" pitchFamily="34" charset="0"/>
                <a:cs typeface="Arial" panose="020B0604020202020204" pitchFamily="34" charset="0"/>
              </a:rPr>
              <a:t> es una escala de doce niveles, numeradas del  I al XII, que indica la severidad de los movimientos telúricos.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VE" sz="175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750" dirty="0">
                <a:latin typeface="Arial" panose="020B0604020202020204" pitchFamily="34" charset="0"/>
              </a:rPr>
              <a:t>Las </a:t>
            </a:r>
            <a:r>
              <a:rPr lang="es-ES_tradnl" altLang="es-VE" sz="1750" dirty="0" err="1">
                <a:latin typeface="Arial" panose="020B0604020202020204" pitchFamily="34" charset="0"/>
              </a:rPr>
              <a:t>areas</a:t>
            </a:r>
            <a:r>
              <a:rPr lang="es-ES_tradnl" altLang="es-VE" sz="1750" dirty="0">
                <a:latin typeface="Arial" panose="020B0604020202020204" pitchFamily="34" charset="0"/>
              </a:rPr>
              <a:t> mas cercanas al terremoto experimentaron movimientos violentos.</a:t>
            </a:r>
          </a:p>
        </p:txBody>
      </p:sp>
      <p:pic>
        <p:nvPicPr>
          <p:cNvPr id="5128" name="Picture 8" descr="IRIS_TMlogo.png">
            <a:extLst>
              <a:ext uri="{FF2B5EF4-FFF2-40B4-BE49-F238E27FC236}">
                <a16:creationId xmlns:a16="http://schemas.microsoft.com/office/drawing/2014/main" xmlns="" id="{A5073A1C-404E-4025-BBC9-8FC080622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0784BA6-F024-46FC-AF44-58390040C0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526" y="1092286"/>
            <a:ext cx="5053011" cy="496436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D75BE3D1-8098-3448-A726-764330CDB595}"/>
              </a:ext>
            </a:extLst>
          </p:cNvPr>
          <p:cNvSpPr txBox="1">
            <a:spLocks/>
          </p:cNvSpPr>
          <p:nvPr/>
        </p:nvSpPr>
        <p:spPr>
          <a:xfrm>
            <a:off x="1231900" y="-3175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7,5 PALU, INDONESIA</a:t>
            </a:r>
            <a: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/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Viernes, 28 de Septiembre, 2018 a las  10:02:43 UTC 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1C6BBCEE-B97B-B942-A139-B0518B0AB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6413500"/>
            <a:ext cx="48768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300" i="1" dirty="0">
                <a:latin typeface="Arial" panose="020B0604020202020204" pitchFamily="34" charset="0"/>
              </a:rPr>
              <a:t>USGS Intensidad de Movimiento Estimada del Terremoto M 7,5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FE499F9-F4B7-7F41-9AB8-DFC10E5EF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50025"/>
            <a:ext cx="480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altLang="en-US" sz="1200" i="1">
                <a:latin typeface="Arial" panose="020B0604020202020204" pitchFamily="34" charset="0"/>
              </a:rPr>
              <a:t>Imagen Cortesía del Servicio Geológico de los EE.UU.</a:t>
            </a: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xmlns="" id="{C6B4BC1E-CC4D-C042-B044-7D166DF658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688" y="3844925"/>
            <a:ext cx="3005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altLang="en-US" sz="1200" b="1" dirty="0">
                <a:latin typeface="Arial" panose="020B0604020202020204" pitchFamily="34" charset="0"/>
              </a:rPr>
              <a:t>Intensidad de Mercalli modificada</a:t>
            </a:r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xmlns="" id="{9D609966-A4FC-E842-A811-20CFCDD2D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513" y="3527425"/>
            <a:ext cx="1538287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400" b="1" dirty="0">
                <a:latin typeface="Arial" panose="020B0604020202020204" pitchFamily="34" charset="0"/>
              </a:rPr>
              <a:t>Percibida </a:t>
            </a:r>
          </a:p>
          <a:p>
            <a:pPr algn="ctr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s-VE" altLang="en-US" sz="1400" b="1" dirty="0">
                <a:latin typeface="Arial" panose="020B0604020202020204" pitchFamily="34" charset="0"/>
              </a:rPr>
              <a:t> Temblor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C00000"/>
                </a:solidFill>
                <a:latin typeface="Arial" panose="020B0604020202020204" pitchFamily="34" charset="0"/>
              </a:rPr>
              <a:t>Extremo 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Violento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C000"/>
                </a:solidFill>
                <a:latin typeface="Arial" panose="020B0604020202020204" pitchFamily="34" charset="0"/>
              </a:rPr>
              <a:t>Severo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C000"/>
                </a:solidFill>
                <a:latin typeface="Arial" panose="020B0604020202020204" pitchFamily="34" charset="0"/>
              </a:rPr>
              <a:t>Muy Fuerte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FF00"/>
                </a:solidFill>
                <a:latin typeface="Arial" panose="020B0604020202020204" pitchFamily="34" charset="0"/>
              </a:rPr>
              <a:t>Fuerte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Moderado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Ligero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Débil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Imperceptible</a:t>
            </a:r>
            <a:endParaRPr lang="es-VE" altLang="en-US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79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7C1D87C-8D49-4225-B24A-E6C714FB5B58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172" name="Picture 8" descr="IRIS_TMlogo.png">
            <a:extLst>
              <a:ext uri="{FF2B5EF4-FFF2-40B4-BE49-F238E27FC236}">
                <a16:creationId xmlns:a16="http://schemas.microsoft.com/office/drawing/2014/main" xmlns="" id="{EC129905-DEA4-9147-B053-3A8A5EE8B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20AB723-06CC-4BC7-884B-6F73532404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340242"/>
            <a:ext cx="4220197" cy="41461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AD416C8-11D6-4053-9A02-75852D4257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79" y="3336689"/>
            <a:ext cx="2423146" cy="338280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632D2D6F-7D38-BC48-A5AE-D12490548882}"/>
              </a:ext>
            </a:extLst>
          </p:cNvPr>
          <p:cNvSpPr txBox="1">
            <a:spLocks/>
          </p:cNvSpPr>
          <p:nvPr/>
        </p:nvSpPr>
        <p:spPr>
          <a:xfrm>
            <a:off x="1231900" y="-3175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7,5 PALU, INDONESIA</a:t>
            </a:r>
            <a: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/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Viernes, 28 de Septiembre, 2018 a las  10:02:43 UTC 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4FE92740-B3B0-AF4F-8B6C-9A644F8C3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655638"/>
            <a:ext cx="41195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s-VE" altLang="en-US" sz="1600" i="1" dirty="0">
                <a:latin typeface="Arial" panose="020B0604020202020204" pitchFamily="34" charset="0"/>
              </a:rPr>
              <a:t>USGS PAGER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s-VE" altLang="en-US" sz="1400" i="1" dirty="0">
                <a:latin typeface="Arial" panose="020B0604020202020204" pitchFamily="34" charset="0"/>
              </a:rPr>
              <a:t>Población Expuesta a los Movimientos Telúricos</a:t>
            </a: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xmlns="" id="{C03FA13D-24FB-C442-AEE7-9DBBAB2DC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0" y="5521325"/>
            <a:ext cx="57673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n-US" sz="1300" dirty="0">
                <a:latin typeface="Arial" panose="020B0604020202020204" pitchFamily="34" charset="0"/>
              </a:rPr>
              <a:t>El código de colores de las líneas de contorno marca las regiones de intensidad MMI. La población total expuesta a un valor MMI dado es obtenida sumando la población entre las líneas de contorno. La estimación de la población expuesta a cada intensidad  MMI es mostrada en la tabla.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8DB3DB4-368E-8B41-BE18-73D564C94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6473825"/>
            <a:ext cx="464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altLang="en-US" sz="1400" i="1" dirty="0">
                <a:latin typeface="Arial" panose="020B0604020202020204" pitchFamily="34" charset="0"/>
              </a:rPr>
              <a:t>Imagen Cortesía del Servicio Geológico de los EE.UU.</a:t>
            </a:r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xmlns="" id="{14BA1957-6935-324C-A258-BD4E421F8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887" y="1095375"/>
            <a:ext cx="432911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None/>
              <a:defRPr/>
            </a:pPr>
            <a:r>
              <a:rPr lang="es-ES_tradnl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 mapa USGS PAGER muestra la población expuesta a diferentes niveles de intensidad de Mercalli Modificada (MMI).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_tradnl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 Servicio Geológico de los EE.UU estima que más de 10.000 personas sintieron temblores violentos como consecuencia de este terremoto. </a:t>
            </a:r>
          </a:p>
        </p:txBody>
      </p:sp>
    </p:spTree>
    <p:extLst>
      <p:ext uri="{BB962C8B-B14F-4D97-AF65-F5344CB8AC3E}">
        <p14:creationId xmlns:p14="http://schemas.microsoft.com/office/powerpoint/2010/main" val="209973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FE49FDE-9BCA-034D-AA7E-C095C30C824C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2530" name="Picture 8" descr="IRIS_TMlogo.png">
            <a:extLst>
              <a:ext uri="{FF2B5EF4-FFF2-40B4-BE49-F238E27FC236}">
                <a16:creationId xmlns:a16="http://schemas.microsoft.com/office/drawing/2014/main" xmlns="" id="{8924BAAE-CD8C-5544-AC86-89A76E1AB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14">
            <a:extLst>
              <a:ext uri="{FF2B5EF4-FFF2-40B4-BE49-F238E27FC236}">
                <a16:creationId xmlns:a16="http://schemas.microsoft.com/office/drawing/2014/main" xmlns="" id="{AF5F2FE9-46CB-5245-9D5C-271DD6997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7900" y="1081088"/>
            <a:ext cx="30861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Las </a:t>
            </a:r>
            <a:r>
              <a:rPr lang="es-ES_tradnl" altLang="en-US" sz="1800" dirty="0" smtClean="0">
                <a:latin typeface="Arial" panose="020B0604020202020204" pitchFamily="34" charset="0"/>
              </a:rPr>
              <a:t>Placas </a:t>
            </a:r>
            <a:r>
              <a:rPr lang="es-ES_tradnl" altLang="en-US" sz="1800" dirty="0">
                <a:latin typeface="Arial" panose="020B0604020202020204" pitchFamily="34" charset="0"/>
              </a:rPr>
              <a:t>del Pacífico, Filipinas, Eurasia y Australia se encuentran en un complejo arreglo de zonas de subducción en el Océano Pacífico occidental.</a:t>
            </a:r>
          </a:p>
        </p:txBody>
      </p:sp>
      <p:pic>
        <p:nvPicPr>
          <p:cNvPr id="22532" name="Picture 1">
            <a:extLst>
              <a:ext uri="{FF2B5EF4-FFF2-40B4-BE49-F238E27FC236}">
                <a16:creationId xmlns:a16="http://schemas.microsoft.com/office/drawing/2014/main" xmlns="" id="{5F0317CA-1614-6342-9538-2D4FA273DF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1117600"/>
            <a:ext cx="5608637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14">
            <a:extLst>
              <a:ext uri="{FF2B5EF4-FFF2-40B4-BE49-F238E27FC236}">
                <a16:creationId xmlns:a16="http://schemas.microsoft.com/office/drawing/2014/main" xmlns="" id="{D58A1B59-BBD3-C04B-A466-861A0D133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00" y="5334000"/>
            <a:ext cx="37465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 sz="1800">
                <a:latin typeface="Arial" panose="020B0604020202020204" pitchFamily="34" charset="0"/>
              </a:rPr>
              <a:t>En detalle, hay numerosas microplacas (fragmentos de placas más grandes) con límites convergentes, divergentes y transformante (lateral) entre ellas.</a:t>
            </a:r>
          </a:p>
        </p:txBody>
      </p:sp>
      <p:pic>
        <p:nvPicPr>
          <p:cNvPr id="22534" name="Picture 4">
            <a:extLst>
              <a:ext uri="{FF2B5EF4-FFF2-40B4-BE49-F238E27FC236}">
                <a16:creationId xmlns:a16="http://schemas.microsoft.com/office/drawing/2014/main" xmlns="" id="{298FE7C2-D8C5-A240-889A-DE5D9D8863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50" y="3570288"/>
            <a:ext cx="444817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5F43F63-FFA6-3F4D-9C93-2B52D5A8D485}"/>
              </a:ext>
            </a:extLst>
          </p:cNvPr>
          <p:cNvSpPr/>
          <p:nvPr/>
        </p:nvSpPr>
        <p:spPr>
          <a:xfrm>
            <a:off x="411163" y="2743200"/>
            <a:ext cx="960437" cy="6858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C959A9B9-289C-ED48-AD30-1C54C5CB47E3}"/>
              </a:ext>
            </a:extLst>
          </p:cNvPr>
          <p:cNvCxnSpPr/>
          <p:nvPr/>
        </p:nvCxnSpPr>
        <p:spPr>
          <a:xfrm>
            <a:off x="1371600" y="2743200"/>
            <a:ext cx="7515225" cy="8270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590E55C3-F616-524B-B664-21F3093AF8BB}"/>
              </a:ext>
            </a:extLst>
          </p:cNvPr>
          <p:cNvCxnSpPr/>
          <p:nvPr/>
        </p:nvCxnSpPr>
        <p:spPr>
          <a:xfrm>
            <a:off x="1371600" y="3429000"/>
            <a:ext cx="3067050" cy="33607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39" name="Group 12">
            <a:extLst>
              <a:ext uri="{FF2B5EF4-FFF2-40B4-BE49-F238E27FC236}">
                <a16:creationId xmlns:a16="http://schemas.microsoft.com/office/drawing/2014/main" xmlns="" id="{DECF0462-5FC6-8140-AE3D-B625282DED13}"/>
              </a:ext>
            </a:extLst>
          </p:cNvPr>
          <p:cNvGrpSpPr>
            <a:grpSpLocks/>
          </p:cNvGrpSpPr>
          <p:nvPr/>
        </p:nvGrpSpPr>
        <p:grpSpPr bwMode="auto">
          <a:xfrm>
            <a:off x="6186488" y="2705100"/>
            <a:ext cx="3008443" cy="658813"/>
            <a:chOff x="354013" y="6046788"/>
            <a:chExt cx="3008968" cy="658813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AD32FE6C-A6B8-A24E-B910-F097A5E1379D}"/>
                </a:ext>
              </a:extLst>
            </p:cNvPr>
            <p:cNvCxnSpPr/>
            <p:nvPr/>
          </p:nvCxnSpPr>
          <p:spPr>
            <a:xfrm>
              <a:off x="355600" y="6180138"/>
              <a:ext cx="711324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12623F9E-0384-5843-BC06-39BB266D36F1}"/>
                </a:ext>
              </a:extLst>
            </p:cNvPr>
            <p:cNvCxnSpPr/>
            <p:nvPr/>
          </p:nvCxnSpPr>
          <p:spPr>
            <a:xfrm>
              <a:off x="354013" y="6450013"/>
              <a:ext cx="711324" cy="0"/>
            </a:xfrm>
            <a:prstGeom prst="line">
              <a:avLst/>
            </a:prstGeom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70EDD3D6-AC82-B84A-B8C7-584FD393B032}"/>
                </a:ext>
              </a:extLst>
            </p:cNvPr>
            <p:cNvCxnSpPr/>
            <p:nvPr/>
          </p:nvCxnSpPr>
          <p:spPr>
            <a:xfrm>
              <a:off x="366715" y="6705601"/>
              <a:ext cx="711324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44" name="TextBox 24">
              <a:extLst>
                <a:ext uri="{FF2B5EF4-FFF2-40B4-BE49-F238E27FC236}">
                  <a16:creationId xmlns:a16="http://schemas.microsoft.com/office/drawing/2014/main" xmlns="" id="{2FC9DA26-CFC5-594E-A184-D9F7A5040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5642" y="6046788"/>
              <a:ext cx="233733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r>
                <a:rPr lang="es-ES_tradnl" altLang="en-US" sz="1200" dirty="0">
                  <a:latin typeface="Arial" panose="020B0604020202020204" pitchFamily="34" charset="0"/>
                </a:rPr>
                <a:t>Límite de placa convergente Límite de placa divergente Límite de placa </a:t>
              </a:r>
              <a:r>
                <a:rPr lang="es-ES_tradnl" altLang="en-US" sz="1200" dirty="0" smtClean="0">
                  <a:latin typeface="Arial" panose="020B0604020202020204" pitchFamily="34" charset="0"/>
                </a:rPr>
                <a:t>transformante</a:t>
              </a:r>
              <a:endParaRPr lang="es-ES_tradnl" altLang="en-US" sz="1200" dirty="0">
                <a:latin typeface="Arial" panose="020B0604020202020204" pitchFamily="34" charset="0"/>
              </a:endParaRPr>
            </a:p>
          </p:txBody>
        </p:sp>
      </p:grpSp>
      <p:sp>
        <p:nvSpPr>
          <p:cNvPr id="22540" name="TextBox 15">
            <a:extLst>
              <a:ext uri="{FF2B5EF4-FFF2-40B4-BE49-F238E27FC236}">
                <a16:creationId xmlns:a16="http://schemas.microsoft.com/office/drawing/2014/main" xmlns="" id="{455140D3-EC7B-424C-8003-C76045789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4983163"/>
            <a:ext cx="44196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altLang="en-US" sz="1350" i="1" dirty="0">
                <a:latin typeface="Arial" panose="020B0604020202020204" pitchFamily="34" charset="0"/>
              </a:rPr>
              <a:t>Imagen Cortesía del Servicio Geológico de los EE.UU.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8BECE9C4-46A5-A943-B0CA-3D81680365C7}"/>
              </a:ext>
            </a:extLst>
          </p:cNvPr>
          <p:cNvSpPr txBox="1">
            <a:spLocks/>
          </p:cNvSpPr>
          <p:nvPr/>
        </p:nvSpPr>
        <p:spPr>
          <a:xfrm>
            <a:off x="1231900" y="-3175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7,5 PALU, INDONESIA</a:t>
            </a:r>
            <a: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/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Viernes, 28 de Septiembre, 2018 a las  10:02:43 UTC 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4760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27E21BA-C147-6344-84A8-B45B0A8CE0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7" t="1069" r="1118" b="16661"/>
          <a:stretch/>
        </p:blipFill>
        <p:spPr>
          <a:xfrm>
            <a:off x="3397188" y="914400"/>
            <a:ext cx="5670612" cy="564197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EF06E8-B5F4-9947-97D3-D1F8669BE429}"/>
              </a:ext>
            </a:extLst>
          </p:cNvPr>
          <p:cNvSpPr/>
          <p:nvPr/>
        </p:nvSpPr>
        <p:spPr>
          <a:xfrm>
            <a:off x="8974137" y="2434078"/>
            <a:ext cx="93663" cy="304800"/>
          </a:xfrm>
          <a:prstGeom prst="rect">
            <a:avLst/>
          </a:prstGeom>
          <a:solidFill>
            <a:srgbClr val="FDF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FE49FDE-9BCA-034D-AA7E-C095C30C824C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2530" name="Picture 8" descr="IRIS_TMlogo.png">
            <a:extLst>
              <a:ext uri="{FF2B5EF4-FFF2-40B4-BE49-F238E27FC236}">
                <a16:creationId xmlns:a16="http://schemas.microsoft.com/office/drawing/2014/main" xmlns="" id="{8924BAAE-CD8C-5544-AC86-89A76E1ABA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DCA7E172-1C7D-7A46-838C-7AFBCBEDC7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58" t="67782" r="3822" b="8884"/>
          <a:stretch/>
        </p:blipFill>
        <p:spPr>
          <a:xfrm>
            <a:off x="7912971" y="4758095"/>
            <a:ext cx="1024128" cy="179222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6331EAF6-8B5B-AF4E-A564-34DD8BD678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" t="93778" r="56384"/>
          <a:stretch/>
        </p:blipFill>
        <p:spPr>
          <a:xfrm>
            <a:off x="3397188" y="6129655"/>
            <a:ext cx="2895600" cy="4267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E2B56CF-6D64-794F-A5A2-076DE9909548}"/>
              </a:ext>
            </a:extLst>
          </p:cNvPr>
          <p:cNvSpPr txBox="1"/>
          <p:nvPr/>
        </p:nvSpPr>
        <p:spPr>
          <a:xfrm>
            <a:off x="6858000" y="5257800"/>
            <a:ext cx="1054971" cy="461665"/>
          </a:xfrm>
          <a:prstGeom prst="rect">
            <a:avLst/>
          </a:prstGeom>
          <a:solidFill>
            <a:srgbClr val="E0E0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PLACA DE AUSTRALIA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6433F18D-ECBE-FC46-8B1E-F9A70C5A01FB}"/>
              </a:ext>
            </a:extLst>
          </p:cNvPr>
          <p:cNvSpPr txBox="1"/>
          <p:nvPr/>
        </p:nvSpPr>
        <p:spPr>
          <a:xfrm>
            <a:off x="3944112" y="2938272"/>
            <a:ext cx="1026472" cy="461665"/>
          </a:xfrm>
          <a:prstGeom prst="rect">
            <a:avLst/>
          </a:prstGeom>
          <a:solidFill>
            <a:srgbClr val="E0E0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PLACA DE SUNDA 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" name="5-Point Star 5">
            <a:extLst>
              <a:ext uri="{FF2B5EF4-FFF2-40B4-BE49-F238E27FC236}">
                <a16:creationId xmlns:a16="http://schemas.microsoft.com/office/drawing/2014/main" xmlns="" id="{7CF78B90-D224-9D4E-BC61-37D1262BDC92}"/>
              </a:ext>
            </a:extLst>
          </p:cNvPr>
          <p:cNvSpPr/>
          <p:nvPr/>
        </p:nvSpPr>
        <p:spPr>
          <a:xfrm>
            <a:off x="4970584" y="1085313"/>
            <a:ext cx="218635" cy="218635"/>
          </a:xfrm>
          <a:prstGeom prst="star5">
            <a:avLst/>
          </a:prstGeom>
          <a:solidFill>
            <a:srgbClr val="FF0000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A8F5EB1-AC2B-3A4B-8804-317132C4FA39}"/>
              </a:ext>
            </a:extLst>
          </p:cNvPr>
          <p:cNvSpPr txBox="1"/>
          <p:nvPr/>
        </p:nvSpPr>
        <p:spPr>
          <a:xfrm>
            <a:off x="3449688" y="1026404"/>
            <a:ext cx="12581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/>
              <a:t>M7,5 Terremoto</a:t>
            </a:r>
          </a:p>
          <a:p>
            <a:r>
              <a:rPr lang="es-VE" sz="1200" dirty="0" smtClean="0"/>
              <a:t>28 Sept, 2018</a:t>
            </a:r>
            <a:endParaRPr lang="es-VE" sz="1200" dirty="0"/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xmlns="" id="{C66DF7D8-F2CF-7B41-8D4A-64D2455C0B37}"/>
              </a:ext>
            </a:extLst>
          </p:cNvPr>
          <p:cNvSpPr/>
          <p:nvPr/>
        </p:nvSpPr>
        <p:spPr>
          <a:xfrm rot="331104">
            <a:off x="4311647" y="5329948"/>
            <a:ext cx="471277" cy="778851"/>
          </a:xfrm>
          <a:prstGeom prst="upArrow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B506779-0568-4C4F-B86F-6C02EA4D47B7}"/>
              </a:ext>
            </a:extLst>
          </p:cNvPr>
          <p:cNvSpPr txBox="1"/>
          <p:nvPr/>
        </p:nvSpPr>
        <p:spPr>
          <a:xfrm rot="16456700">
            <a:off x="4108539" y="5616828"/>
            <a:ext cx="8579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/>
              <a:t>73 mm/ a</a:t>
            </a:r>
            <a:r>
              <a:rPr lang="es-VE" sz="1000" dirty="0" smtClean="0">
                <a:cs typeface="Arial" panose="020B0604020202020204" pitchFamily="34" charset="0"/>
              </a:rPr>
              <a:t>ñ</a:t>
            </a:r>
            <a:r>
              <a:rPr lang="es-VE" sz="1000" dirty="0" smtClean="0"/>
              <a:t>o</a:t>
            </a:r>
            <a:endParaRPr lang="es-VE" sz="1000" dirty="0"/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xmlns="" id="{5D891E62-A280-F445-B7C2-60B9C9E93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3728" y="6550025"/>
            <a:ext cx="46704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n-US" sz="1400" i="1" dirty="0"/>
              <a:t>Imagen Cortesía del Servicio Geológico de los EE.UU.</a:t>
            </a:r>
            <a:endParaRPr lang="es-ES" altLang="en-US" sz="14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76783D0-7148-0B47-B42F-F966B872148B}"/>
              </a:ext>
            </a:extLst>
          </p:cNvPr>
          <p:cNvSpPr txBox="1"/>
          <p:nvPr/>
        </p:nvSpPr>
        <p:spPr>
          <a:xfrm>
            <a:off x="4687631" y="20594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Sulawesi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B34265F-148A-024D-AC16-B675C5EA138E}"/>
              </a:ext>
            </a:extLst>
          </p:cNvPr>
          <p:cNvSpPr txBox="1"/>
          <p:nvPr/>
        </p:nvSpPr>
        <p:spPr>
          <a:xfrm rot="16970197">
            <a:off x="3134408" y="1750503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Borneo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EC4EF92B-F35C-4C4C-B498-0209A55DE0F4}"/>
              </a:ext>
            </a:extLst>
          </p:cNvPr>
          <p:cNvSpPr txBox="1"/>
          <p:nvPr/>
        </p:nvSpPr>
        <p:spPr>
          <a:xfrm>
            <a:off x="3278289" y="5400411"/>
            <a:ext cx="102543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VE" sz="1200" b="1" i="1" dirty="0">
                <a:solidFill>
                  <a:srgbClr val="0070C0"/>
                </a:solidFill>
              </a:rPr>
              <a:t>OCEANO ÍNDICO </a:t>
            </a:r>
            <a:endParaRPr lang="es-VE" sz="1200" b="1" i="1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1AF91CD-C1A7-B940-86AC-2E6516C1E244}"/>
              </a:ext>
            </a:extLst>
          </p:cNvPr>
          <p:cNvSpPr txBox="1"/>
          <p:nvPr/>
        </p:nvSpPr>
        <p:spPr>
          <a:xfrm>
            <a:off x="4081535" y="5134689"/>
            <a:ext cx="12458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b="1" dirty="0" smtClean="0"/>
              <a:t>FOSA DE SUNDA</a:t>
            </a:r>
            <a:endParaRPr lang="es-VE" sz="1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6FA84420-9F12-F44A-BC46-120E0E5DCD07}"/>
              </a:ext>
            </a:extLst>
          </p:cNvPr>
          <p:cNvSpPr txBox="1"/>
          <p:nvPr/>
        </p:nvSpPr>
        <p:spPr>
          <a:xfrm rot="20731530">
            <a:off x="7311684" y="4333359"/>
            <a:ext cx="1202573" cy="246221"/>
          </a:xfrm>
          <a:prstGeom prst="rect">
            <a:avLst/>
          </a:prstGeom>
          <a:solidFill>
            <a:srgbClr val="E1E1E1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FOSA DE TIMOR</a:t>
            </a:r>
            <a:endParaRPr lang="en-US" sz="1000" b="1" dirty="0"/>
          </a:p>
        </p:txBody>
      </p:sp>
      <p:sp>
        <p:nvSpPr>
          <p:cNvPr id="35" name="TextBox 7">
            <a:extLst>
              <a:ext uri="{FF2B5EF4-FFF2-40B4-BE49-F238E27FC236}">
                <a16:creationId xmlns:a16="http://schemas.microsoft.com/office/drawing/2014/main" xmlns="" id="{27CFE391-7866-4844-9E7C-88265AB0B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399" y="990600"/>
            <a:ext cx="3203625" cy="584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1800"/>
              </a:lnSpc>
              <a:spcBef>
                <a:spcPct val="0"/>
              </a:spcBef>
              <a:buFontTx/>
              <a:buNone/>
            </a:pPr>
            <a:r>
              <a:rPr lang="es-ES" altLang="en-US" sz="1300" dirty="0">
                <a:latin typeface="Arial" panose="020B0604020202020204" pitchFamily="34" charset="0"/>
              </a:rPr>
              <a:t>La Placa de </a:t>
            </a:r>
            <a:r>
              <a:rPr lang="es-ES" altLang="en-US" sz="1300" dirty="0" err="1">
                <a:latin typeface="Arial" panose="020B0604020202020204" pitchFamily="34" charset="0"/>
              </a:rPr>
              <a:t>Sunda</a:t>
            </a:r>
            <a:r>
              <a:rPr lang="es-ES" altLang="en-US" sz="1300" dirty="0">
                <a:latin typeface="Arial" panose="020B0604020202020204" pitchFamily="34" charset="0"/>
              </a:rPr>
              <a:t> es el promontorio al sureste de la Placa de Eurasia. En la Fosa de </a:t>
            </a:r>
            <a:r>
              <a:rPr lang="es-ES" altLang="en-US" sz="1300" dirty="0" err="1">
                <a:latin typeface="Arial" panose="020B0604020202020204" pitchFamily="34" charset="0"/>
              </a:rPr>
              <a:t>Sunda</a:t>
            </a:r>
            <a:r>
              <a:rPr lang="es-ES" altLang="en-US" sz="1300" dirty="0">
                <a:latin typeface="Arial" panose="020B0604020202020204" pitchFamily="34" charset="0"/>
              </a:rPr>
              <a:t> y el Canal de Timor, la Placa de Australia se subduce por debajo de la Placa de </a:t>
            </a:r>
            <a:r>
              <a:rPr lang="es-ES" altLang="en-US" sz="1300" dirty="0" err="1">
                <a:latin typeface="Arial" panose="020B0604020202020204" pitchFamily="34" charset="0"/>
              </a:rPr>
              <a:t>Sunda</a:t>
            </a:r>
            <a:r>
              <a:rPr lang="es-ES" altLang="en-US" sz="1300" dirty="0">
                <a:latin typeface="Arial" panose="020B0604020202020204" pitchFamily="34" charset="0"/>
              </a:rPr>
              <a:t>.</a:t>
            </a:r>
          </a:p>
          <a:p>
            <a:pPr eaLnBrk="1" hangingPunct="1">
              <a:lnSpc>
                <a:spcPts val="1800"/>
              </a:lnSpc>
              <a:spcBef>
                <a:spcPct val="0"/>
              </a:spcBef>
              <a:buFontTx/>
              <a:buNone/>
            </a:pPr>
            <a:endParaRPr lang="es-ES" altLang="en-US" sz="1300" dirty="0">
              <a:latin typeface="Arial" panose="020B0604020202020204" pitchFamily="34" charset="0"/>
            </a:endParaRPr>
          </a:p>
          <a:p>
            <a:pPr eaLnBrk="1" hangingPunct="1">
              <a:lnSpc>
                <a:spcPts val="1800"/>
              </a:lnSpc>
              <a:spcBef>
                <a:spcPct val="0"/>
              </a:spcBef>
              <a:buFontTx/>
              <a:buNone/>
            </a:pPr>
            <a:r>
              <a:rPr lang="es-ES" altLang="en-US" sz="1300" dirty="0">
                <a:latin typeface="Arial" panose="020B0604020202020204" pitchFamily="34" charset="0"/>
              </a:rPr>
              <a:t>El corte transversal D-D 'ilustra la subducción de la litósfera oceánica en el borde norte de la Placa de Australia. A medida que la litósfera continental de la Placa de Australia se acerca al Canal de Timor, el límite convergente Australia - </a:t>
            </a:r>
            <a:r>
              <a:rPr lang="es-ES" altLang="en-US" sz="1300" dirty="0" err="1">
                <a:latin typeface="Arial" panose="020B0604020202020204" pitchFamily="34" charset="0"/>
              </a:rPr>
              <a:t>Sunda</a:t>
            </a:r>
            <a:r>
              <a:rPr lang="es-ES" altLang="en-US" sz="1300" dirty="0">
                <a:latin typeface="Arial" panose="020B0604020202020204" pitchFamily="34" charset="0"/>
              </a:rPr>
              <a:t> se convierte en una zona de colisión continental. La convergencia de la Placa de Australia y </a:t>
            </a:r>
            <a:r>
              <a:rPr lang="es-ES" altLang="en-US" sz="1300" dirty="0" err="1">
                <a:latin typeface="Arial" panose="020B0604020202020204" pitchFamily="34" charset="0"/>
              </a:rPr>
              <a:t>Sunda</a:t>
            </a:r>
            <a:r>
              <a:rPr lang="es-ES" altLang="en-US" sz="1300" dirty="0">
                <a:latin typeface="Arial" panose="020B0604020202020204" pitchFamily="34" charset="0"/>
              </a:rPr>
              <a:t>, la convergencia de la Placa de </a:t>
            </a:r>
            <a:r>
              <a:rPr lang="es-ES" altLang="en-US" sz="1300" dirty="0" err="1">
                <a:latin typeface="Arial" panose="020B0604020202020204" pitchFamily="34" charset="0"/>
              </a:rPr>
              <a:t>Sunda</a:t>
            </a:r>
            <a:r>
              <a:rPr lang="es-ES" altLang="en-US" sz="1300" dirty="0">
                <a:latin typeface="Arial" panose="020B0604020202020204" pitchFamily="34" charset="0"/>
              </a:rPr>
              <a:t>, junto con la convergencia entre la Placa de  </a:t>
            </a:r>
            <a:r>
              <a:rPr lang="es-ES" altLang="en-US" sz="1300" dirty="0" err="1">
                <a:latin typeface="Arial" panose="020B0604020202020204" pitchFamily="34" charset="0"/>
              </a:rPr>
              <a:t>Sunda</a:t>
            </a:r>
            <a:r>
              <a:rPr lang="es-ES" altLang="en-US" sz="1300" dirty="0">
                <a:latin typeface="Arial" panose="020B0604020202020204" pitchFamily="34" charset="0"/>
              </a:rPr>
              <a:t> y las Placas del Pacífico y de las Filipinas, está causando la deformación interna de la Placa de </a:t>
            </a:r>
            <a:r>
              <a:rPr lang="es-ES" altLang="en-US" sz="1300" dirty="0" err="1">
                <a:latin typeface="Arial" panose="020B0604020202020204" pitchFamily="34" charset="0"/>
              </a:rPr>
              <a:t>Sunda</a:t>
            </a:r>
            <a:r>
              <a:rPr lang="es-ES" altLang="en-US" sz="1300" dirty="0">
                <a:latin typeface="Arial" panose="020B0604020202020204" pitchFamily="34" charset="0"/>
              </a:rPr>
              <a:t>.</a:t>
            </a:r>
          </a:p>
          <a:p>
            <a:pPr eaLnBrk="1" hangingPunct="1">
              <a:lnSpc>
                <a:spcPts val="1800"/>
              </a:lnSpc>
              <a:spcBef>
                <a:spcPct val="0"/>
              </a:spcBef>
              <a:buFontTx/>
              <a:buNone/>
            </a:pPr>
            <a:endParaRPr lang="es-ES" altLang="en-US" sz="1300" dirty="0">
              <a:latin typeface="Arial" panose="020B0604020202020204" pitchFamily="34" charset="0"/>
            </a:endParaRPr>
          </a:p>
          <a:p>
            <a:pPr eaLnBrk="1" hangingPunct="1">
              <a:lnSpc>
                <a:spcPts val="1800"/>
              </a:lnSpc>
              <a:spcBef>
                <a:spcPct val="0"/>
              </a:spcBef>
              <a:buFontTx/>
              <a:buNone/>
            </a:pPr>
            <a:r>
              <a:rPr lang="es-ES" altLang="en-US" sz="1300" dirty="0">
                <a:latin typeface="Arial" panose="020B0604020202020204" pitchFamily="34" charset="0"/>
              </a:rPr>
              <a:t>Este terremoto se produjo en una falla lateral de </a:t>
            </a:r>
            <a:r>
              <a:rPr lang="es-ES" altLang="en-US" sz="1300" dirty="0" err="1">
                <a:latin typeface="Arial" panose="020B0604020202020204" pitchFamily="34" charset="0"/>
              </a:rPr>
              <a:t>intraplaca</a:t>
            </a:r>
            <a:r>
              <a:rPr lang="es-ES" altLang="en-US" sz="1300" dirty="0">
                <a:latin typeface="Arial" panose="020B0604020202020204" pitchFamily="34" charset="0"/>
              </a:rPr>
              <a:t>, posiblemente en la falla </a:t>
            </a:r>
            <a:r>
              <a:rPr lang="es-ES" altLang="en-US" sz="1300" dirty="0" err="1">
                <a:latin typeface="Arial" panose="020B0604020202020204" pitchFamily="34" charset="0"/>
              </a:rPr>
              <a:t>Palu</a:t>
            </a:r>
            <a:r>
              <a:rPr lang="es-ES" altLang="en-US" sz="1300" dirty="0">
                <a:latin typeface="Arial" panose="020B0604020202020204" pitchFamily="34" charset="0"/>
              </a:rPr>
              <a:t>.</a:t>
            </a:r>
            <a:endParaRPr lang="es-ES" altLang="en-US" sz="1300" dirty="0">
              <a:latin typeface="Arial" panose="020B0604020202020204" pitchFamily="34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xmlns="" id="{ABA7693E-F5A4-BD46-BF8B-79D2A905EB4E}"/>
              </a:ext>
            </a:extLst>
          </p:cNvPr>
          <p:cNvSpPr txBox="1">
            <a:spLocks/>
          </p:cNvSpPr>
          <p:nvPr/>
        </p:nvSpPr>
        <p:spPr>
          <a:xfrm>
            <a:off x="1231900" y="-3175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7,5 PALU, INDONESIA</a:t>
            </a:r>
            <a: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/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Viernes, 28 de Septiembre, 2018 a las  10:02:43 UTC 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2583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0AC48E5-9076-4B0C-9048-DB9CC5A398EC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8434" name="Picture 8" descr="IRIS_TMlogo.png">
            <a:extLst>
              <a:ext uri="{FF2B5EF4-FFF2-40B4-BE49-F238E27FC236}">
                <a16:creationId xmlns:a16="http://schemas.microsoft.com/office/drawing/2014/main" xmlns="" id="{2176F16A-EE12-41DB-8E90-32CC62445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9">
            <a:extLst>
              <a:ext uri="{FF2B5EF4-FFF2-40B4-BE49-F238E27FC236}">
                <a16:creationId xmlns:a16="http://schemas.microsoft.com/office/drawing/2014/main" xmlns="" id="{04C1864B-62ED-4D5E-A827-2E4BE96DB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1143000"/>
            <a:ext cx="4025686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La sismicidad histórica regional en esta región se muestra en el mapa con los terremotos codificados por color según la profundidad. </a:t>
            </a:r>
            <a:endParaRPr lang="es-ES" altLang="en-US" sz="1800" dirty="0" smtClean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es-ES" altLang="en-US" sz="1800" dirty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n-US" sz="1800" dirty="0" smtClean="0">
                <a:latin typeface="Arial" panose="020B0604020202020204" pitchFamily="34" charset="0"/>
                <a:ea typeface="MS PGothic" panose="020B0600070205080204" pitchFamily="34" charset="-128"/>
              </a:rPr>
              <a:t>El </a:t>
            </a: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patrón de profundidades de terremotos muestra la complejidad de la configuración tectónica. La tendencia de profundo a bajos en las profundidades sísmicas en la parte NE del mapa se debe a la subducción de la Placa Filipina debajo de la Placa </a:t>
            </a:r>
            <a:r>
              <a:rPr lang="es-ES" altLang="en-US" sz="1800" dirty="0" err="1">
                <a:latin typeface="Arial" panose="020B0604020202020204" pitchFamily="34" charset="0"/>
                <a:ea typeface="MS PGothic" panose="020B0600070205080204" pitchFamily="34" charset="-128"/>
              </a:rPr>
              <a:t>Sunda</a:t>
            </a: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. </a:t>
            </a:r>
            <a:endParaRPr lang="es-ES" altLang="en-US" sz="1800" dirty="0" smtClean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es-ES" altLang="en-US" sz="1800" dirty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n-US" sz="1800" dirty="0" smtClean="0">
                <a:latin typeface="Arial" panose="020B0604020202020204" pitchFamily="34" charset="0"/>
                <a:ea typeface="MS PGothic" panose="020B0600070205080204" pitchFamily="34" charset="-128"/>
              </a:rPr>
              <a:t>Se </a:t>
            </a: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han registrado 22 terremotos +M7,5 en la región desde 1.900 debido a la colisión arco-continente y los movimientos relativos entre las numerosas </a:t>
            </a:r>
            <a:r>
              <a:rPr lang="es-ES" altLang="en-US" sz="1800" dirty="0" err="1">
                <a:latin typeface="Arial" panose="020B0604020202020204" pitchFamily="34" charset="0"/>
                <a:ea typeface="MS PGothic" panose="020B0600070205080204" pitchFamily="34" charset="-128"/>
              </a:rPr>
              <a:t>microplacas</a:t>
            </a: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 locales.</a:t>
            </a:r>
            <a:endParaRPr lang="en-US" altLang="en-US" sz="1800" dirty="0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36" name="Rectangle 12">
            <a:extLst>
              <a:ext uri="{FF2B5EF4-FFF2-40B4-BE49-F238E27FC236}">
                <a16:creationId xmlns:a16="http://schemas.microsoft.com/office/drawing/2014/main" xmlns="" id="{4DD352DB-3853-4E4A-9185-DDB05CC36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6096000"/>
            <a:ext cx="4953000" cy="73866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Imagen extraída del Visualizador de terremotos de IRIS </a:t>
            </a:r>
            <a:r>
              <a:rPr lang="es-ES" sz="1400" u="sng" dirty="0">
                <a:solidFill>
                  <a:srgbClr val="0563C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http://www.iris.edu/ieb</a:t>
            </a:r>
            <a:endParaRPr lang="en-US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672E0F6-B05E-47D2-9793-61F6387305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726" y="1143000"/>
            <a:ext cx="4677428" cy="48870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E84C8A8-90BE-46E5-9F7D-A22619A6FA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726" y="3624387"/>
            <a:ext cx="457264" cy="24196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3D4EF00F-37D8-4AAD-9CCA-80F1505207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199" y="5514536"/>
            <a:ext cx="1362265" cy="5239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8E8DE13-DD4A-41AE-96A2-30737EE74560}"/>
              </a:ext>
            </a:extLst>
          </p:cNvPr>
          <p:cNvSpPr txBox="1"/>
          <p:nvPr/>
        </p:nvSpPr>
        <p:spPr>
          <a:xfrm>
            <a:off x="4738468" y="2999936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 </a:t>
            </a:r>
            <a:r>
              <a:rPr lang="en-US" dirty="0" smtClean="0"/>
              <a:t>7,5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BCB05B80-BE16-473A-B084-F907ADB5F17B}"/>
              </a:ext>
            </a:extLst>
          </p:cNvPr>
          <p:cNvCxnSpPr>
            <a:cxnSpLocks/>
          </p:cNvCxnSpPr>
          <p:nvPr/>
        </p:nvCxnSpPr>
        <p:spPr>
          <a:xfrm flipV="1">
            <a:off x="5500468" y="2999936"/>
            <a:ext cx="900332" cy="190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xmlns="" id="{E9453255-5394-2349-9D7C-858903EB3F2B}"/>
              </a:ext>
            </a:extLst>
          </p:cNvPr>
          <p:cNvSpPr txBox="1">
            <a:spLocks/>
          </p:cNvSpPr>
          <p:nvPr/>
        </p:nvSpPr>
        <p:spPr>
          <a:xfrm>
            <a:off x="1231900" y="-3175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7,5 PALU, INDONESIA</a:t>
            </a:r>
            <a: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/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Viernes, 28 de Septiembre, 2018 a las  10:02:43 UTC 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0AC48E5-9076-4B0C-9048-DB9CC5A398EC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8434" name="Picture 8" descr="IRIS_TMlogo.png">
            <a:extLst>
              <a:ext uri="{FF2B5EF4-FFF2-40B4-BE49-F238E27FC236}">
                <a16:creationId xmlns:a16="http://schemas.microsoft.com/office/drawing/2014/main" xmlns="" id="{2176F16A-EE12-41DB-8E90-32CC62445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9">
            <a:extLst>
              <a:ext uri="{FF2B5EF4-FFF2-40B4-BE49-F238E27FC236}">
                <a16:creationId xmlns:a16="http://schemas.microsoft.com/office/drawing/2014/main" xmlns="" id="{04C1864B-62ED-4D5E-A827-2E4BE96DB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1143000"/>
            <a:ext cx="408305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Los terremotos del 28 de septiembre de 2018 se trazan a la derecha.</a:t>
            </a:r>
          </a:p>
          <a:p>
            <a:pPr eaLnBrk="1" hangingPunct="1">
              <a:spcBef>
                <a:spcPct val="0"/>
              </a:spcBef>
              <a:buNone/>
            </a:pPr>
            <a:endParaRPr lang="es-ES" altLang="en-US" sz="1800" dirty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En las horas previas a este terremoto, hubo una serie de terremotos de tamaño pequeño a moderado que van desde M 4,6 - M 6,1. El M 6,1 ocurrió tres horas antes y justo al sur del evento M 7,5.</a:t>
            </a:r>
          </a:p>
          <a:p>
            <a:pPr eaLnBrk="1" hangingPunct="1">
              <a:spcBef>
                <a:spcPct val="0"/>
              </a:spcBef>
              <a:buNone/>
            </a:pPr>
            <a:endParaRPr lang="es-ES" altLang="en-US" sz="1800" dirty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En las tres horas posteriores a este terremoto, hubo diez eventos de M 4,7 y mayores. La mayor réplica fue una M 5,8, aproximadamente 12 minutos después del terremoto M 7,5.</a:t>
            </a:r>
          </a:p>
          <a:p>
            <a:pPr eaLnBrk="1" hangingPunct="1">
              <a:spcBef>
                <a:spcPct val="0"/>
              </a:spcBef>
              <a:buNone/>
            </a:pPr>
            <a:endParaRPr lang="es-ES" altLang="en-US" sz="1800" dirty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Explora estos terremotos en: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n-US" sz="1800" dirty="0">
                <a:latin typeface="Arial" panose="020B0604020202020204" pitchFamily="34" charset="0"/>
                <a:ea typeface="MS PGothic" panose="020B0600070205080204" pitchFamily="34" charset="-128"/>
              </a:rPr>
              <a:t>https://bit.ly/2NP3SFY</a:t>
            </a:r>
            <a:endParaRPr lang="es-ES" altLang="en-US" sz="1800" dirty="0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8436" name="Rectangle 12">
            <a:extLst>
              <a:ext uri="{FF2B5EF4-FFF2-40B4-BE49-F238E27FC236}">
                <a16:creationId xmlns:a16="http://schemas.microsoft.com/office/drawing/2014/main" xmlns="" id="{4DD352DB-3853-4E4A-9185-DDB05CC36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6397625"/>
            <a:ext cx="5105400" cy="307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i="1" dirty="0">
                <a:latin typeface="Arial" panose="020B0604020202020204" pitchFamily="34" charset="0"/>
              </a:rPr>
              <a:t>Images from IRIS Earthquake Browser http://www.iris.edu/ieb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9F8C808-F126-4CDA-8C0C-2790848A16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350" y="1106658"/>
            <a:ext cx="4286848" cy="49251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BE07F12-D2E2-4C70-811D-865B0AD1E1AF}"/>
              </a:ext>
            </a:extLst>
          </p:cNvPr>
          <p:cNvSpPr txBox="1"/>
          <p:nvPr/>
        </p:nvSpPr>
        <p:spPr>
          <a:xfrm>
            <a:off x="4953000" y="257175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 </a:t>
            </a:r>
            <a:r>
              <a:rPr lang="en-US" dirty="0" smtClean="0"/>
              <a:t>7,5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10D34D2B-D55D-49AF-981E-40D95968CC63}"/>
              </a:ext>
            </a:extLst>
          </p:cNvPr>
          <p:cNvCxnSpPr>
            <a:cxnSpLocks/>
          </p:cNvCxnSpPr>
          <p:nvPr/>
        </p:nvCxnSpPr>
        <p:spPr>
          <a:xfrm flipV="1">
            <a:off x="5715000" y="2647950"/>
            <a:ext cx="647700" cy="1143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C1D47A08-4724-4817-8929-974C7AD6C0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620040"/>
            <a:ext cx="457264" cy="24196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A5713B5C-4B08-47BD-9600-FE74EA781A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933" y="5751342"/>
            <a:ext cx="1362265" cy="52394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E169941E-0247-1F47-B829-6C75A43A936D}"/>
              </a:ext>
            </a:extLst>
          </p:cNvPr>
          <p:cNvSpPr txBox="1">
            <a:spLocks/>
          </p:cNvSpPr>
          <p:nvPr/>
        </p:nvSpPr>
        <p:spPr>
          <a:xfrm>
            <a:off x="1231900" y="-3175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7,5 PALU, INDONESIA</a:t>
            </a:r>
            <a: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/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Viernes, 28 de Septiembre, 2018 a las  10:02:43 UTC 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7156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1531E28-8831-4319-8779-9EA82B0FFE6F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64" name="Picture 18" descr="IRIS_TMlogo.png">
            <a:extLst>
              <a:ext uri="{FF2B5EF4-FFF2-40B4-BE49-F238E27FC236}">
                <a16:creationId xmlns:a16="http://schemas.microsoft.com/office/drawing/2014/main" xmlns="" id="{717FD03E-8B63-434D-AFF4-B7F25C9875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11">
            <a:extLst>
              <a:ext uri="{FF2B5EF4-FFF2-40B4-BE49-F238E27FC236}">
                <a16:creationId xmlns:a16="http://schemas.microsoft.com/office/drawing/2014/main" xmlns="" id="{D10FEDA5-D6B4-FE42-ABC7-C05F2C0A0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77000"/>
            <a:ext cx="4495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200" dirty="0">
                <a:latin typeface="Arial" panose="020B0604020202020204" pitchFamily="34" charset="0"/>
                <a:cs typeface="Arial" panose="020B0604020202020204" pitchFamily="34" charset="0"/>
              </a:rPr>
              <a:t>Solución Tensor  Momento Sísmico </a:t>
            </a:r>
            <a:r>
              <a:rPr lang="es-ES_tradnl" sz="1200" dirty="0" err="1">
                <a:latin typeface="Arial" panose="020B0604020202020204" pitchFamily="34" charset="0"/>
                <a:cs typeface="Arial" panose="020B0604020202020204" pitchFamily="34" charset="0"/>
              </a:rPr>
              <a:t>Centroide</a:t>
            </a:r>
            <a:r>
              <a:rPr lang="es-ES_tradnl" sz="1200" dirty="0">
                <a:latin typeface="Arial" panose="020B0604020202020204" pitchFamily="34" charset="0"/>
                <a:cs typeface="Arial" panose="020B0604020202020204" pitchFamily="34" charset="0"/>
              </a:rPr>
              <a:t> Fase W , USGS​</a:t>
            </a:r>
            <a:endParaRPr lang="es-ES_tradnl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6" name="TextBox 7">
            <a:extLst>
              <a:ext uri="{FF2B5EF4-FFF2-40B4-BE49-F238E27FC236}">
                <a16:creationId xmlns:a16="http://schemas.microsoft.com/office/drawing/2014/main" xmlns="" id="{C1B21EAA-75D5-FC4F-8A32-6464127BF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475" y="1066800"/>
            <a:ext cx="8366125" cy="261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es-ES" altLang="en-US" sz="1800" dirty="0">
                <a:latin typeface="Arial" panose="020B0604020202020204" pitchFamily="34" charset="0"/>
              </a:rPr>
              <a:t>El mecanismo focal es cómo los sismólogos trazan las orientaciones de estrés 3-D de un terremoto. Debido a que un terremoto ocurre como deslizamiento en una falla, genera ondas primarias (P) en cuadrantes donde el primer pulso es compresivo (sombreado) y cuadrantes donde el primer pulso es extensivo (blanco). La orientación de estos cuadrantes determinada a partir de ondas sísmicas registradas identifica el tipo de falla que produjo el terremoto.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endParaRPr lang="es-ES" altLang="en-US" sz="1800" dirty="0">
              <a:latin typeface="Arial" panose="020B0604020202020204" pitchFamily="34" charset="0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es-ES" altLang="en-US" sz="1800" dirty="0">
                <a:latin typeface="Arial" panose="020B0604020202020204" pitchFamily="34" charset="0"/>
              </a:rPr>
              <a:t>Este terremoto se produjo como resultado de una falla lateral en una falla cortical superficial dentro del interior de la Placa </a:t>
            </a:r>
            <a:r>
              <a:rPr lang="es-ES" altLang="en-US" sz="1800" dirty="0" err="1">
                <a:latin typeface="Arial" panose="020B0604020202020204" pitchFamily="34" charset="0"/>
              </a:rPr>
              <a:t>Sunda</a:t>
            </a:r>
            <a:r>
              <a:rPr lang="es-ES" altLang="en-US" sz="1800" dirty="0">
                <a:latin typeface="Arial" panose="020B0604020202020204" pitchFamily="34" charset="0"/>
              </a:rPr>
              <a:t>.</a:t>
            </a:r>
            <a:endParaRPr lang="es-ES" altLang="en-US" sz="1800" dirty="0"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6BFDCE9-C0DD-DF46-AC11-3FF69B2D4C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7" t="12399"/>
          <a:stretch/>
        </p:blipFill>
        <p:spPr>
          <a:xfrm>
            <a:off x="914400" y="3815045"/>
            <a:ext cx="2526926" cy="2454309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825A1D69-D34F-3449-A977-1A9F7B9B6F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75" y="3948411"/>
            <a:ext cx="4518025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xmlns="" id="{3DC19A79-0530-494A-9BB0-616C8494D01A}"/>
              </a:ext>
            </a:extLst>
          </p:cNvPr>
          <p:cNvSpPr txBox="1">
            <a:spLocks/>
          </p:cNvSpPr>
          <p:nvPr/>
        </p:nvSpPr>
        <p:spPr>
          <a:xfrm>
            <a:off x="1231900" y="-3175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7,5 PALU, INDONESIA</a:t>
            </a:r>
            <a: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/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Viernes, 28 de Septiembre, 2018 a las  10:02:43 UTC 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6394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8F78906-2509-294A-89B9-EDE210058C50}"/>
              </a:ext>
            </a:extLst>
          </p:cNvPr>
          <p:cNvGrpSpPr/>
          <p:nvPr/>
        </p:nvGrpSpPr>
        <p:grpSpPr>
          <a:xfrm>
            <a:off x="787400" y="1350963"/>
            <a:ext cx="7738269" cy="5233988"/>
            <a:chOff x="787400" y="1350963"/>
            <a:chExt cx="7738269" cy="523398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3C02C32E-31AD-F34D-ACD9-9B5E00E286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6" t="22566" r="-145" b="257"/>
            <a:stretch/>
          </p:blipFill>
          <p:spPr>
            <a:xfrm>
              <a:off x="787400" y="1350963"/>
              <a:ext cx="7613650" cy="5233988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733539F8-9CC1-E441-A183-70C921D2769A}"/>
                </a:ext>
              </a:extLst>
            </p:cNvPr>
            <p:cNvSpPr/>
            <p:nvPr/>
          </p:nvSpPr>
          <p:spPr>
            <a:xfrm>
              <a:off x="7239000" y="5089548"/>
              <a:ext cx="1286669" cy="10064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13D1D46-ECED-914C-9DD2-7C00982FFACA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412" name="Picture 18" descr="IRIS_TMlogo.png">
            <a:extLst>
              <a:ext uri="{FF2B5EF4-FFF2-40B4-BE49-F238E27FC236}">
                <a16:creationId xmlns:a16="http://schemas.microsoft.com/office/drawing/2014/main" xmlns="" id="{51DB2AC2-6090-0246-B856-45D193B837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6">
            <a:extLst>
              <a:ext uri="{FF2B5EF4-FFF2-40B4-BE49-F238E27FC236}">
                <a16:creationId xmlns:a16="http://schemas.microsoft.com/office/drawing/2014/main" xmlns="" id="{66924ED9-E25B-4644-9CA0-407A7CC7C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1281" y="5200861"/>
            <a:ext cx="6271361" cy="73866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400" dirty="0">
                <a:latin typeface="Arial" panose="020B0604020202020204" pitchFamily="34" charset="0"/>
              </a:rPr>
              <a:t>Las ondas superficiales, tanto </a:t>
            </a:r>
            <a:r>
              <a:rPr lang="es-ES" altLang="en-US" sz="1400" dirty="0" err="1">
                <a:latin typeface="Arial" panose="020B0604020202020204" pitchFamily="34" charset="0"/>
              </a:rPr>
              <a:t>Love</a:t>
            </a:r>
            <a:r>
              <a:rPr lang="es-ES" altLang="en-US" sz="1400" dirty="0">
                <a:latin typeface="Arial" panose="020B0604020202020204" pitchFamily="34" charset="0"/>
              </a:rPr>
              <a:t> como </a:t>
            </a:r>
            <a:r>
              <a:rPr lang="es-ES" altLang="en-US" sz="1400" dirty="0" err="1">
                <a:latin typeface="Arial" panose="020B0604020202020204" pitchFamily="34" charset="0"/>
              </a:rPr>
              <a:t>Rayleigh</a:t>
            </a:r>
            <a:r>
              <a:rPr lang="es-ES" altLang="en-US" sz="1400" dirty="0">
                <a:latin typeface="Arial" panose="020B0604020202020204" pitchFamily="34" charset="0"/>
              </a:rPr>
              <a:t>, viajaron los </a:t>
            </a:r>
            <a:r>
              <a:rPr lang="es-ES" altLang="en-US" sz="1400" dirty="0" smtClean="0">
                <a:latin typeface="Arial" panose="020B0604020202020204" pitchFamily="34" charset="0"/>
              </a:rPr>
              <a:t>12.277 </a:t>
            </a:r>
            <a:r>
              <a:rPr lang="es-ES" altLang="en-US" sz="1400" dirty="0">
                <a:latin typeface="Arial" panose="020B0604020202020204" pitchFamily="34" charset="0"/>
              </a:rPr>
              <a:t>km (</a:t>
            </a:r>
            <a:r>
              <a:rPr lang="es-ES" altLang="en-US" sz="1400" dirty="0" smtClean="0">
                <a:latin typeface="Arial" panose="020B0604020202020204" pitchFamily="34" charset="0"/>
              </a:rPr>
              <a:t>7.629 </a:t>
            </a:r>
            <a:r>
              <a:rPr lang="es-ES" altLang="en-US" sz="1400" dirty="0">
                <a:latin typeface="Arial" panose="020B0604020202020204" pitchFamily="34" charset="0"/>
              </a:rPr>
              <a:t>millas) a lo largo del perímetro de la Tierra desde el terremoto hasta la estación de registro.</a:t>
            </a:r>
            <a:endParaRPr lang="en-US" altLang="en-US" sz="14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7414" name="TextBox 7">
            <a:extLst>
              <a:ext uri="{FF2B5EF4-FFF2-40B4-BE49-F238E27FC236}">
                <a16:creationId xmlns:a16="http://schemas.microsoft.com/office/drawing/2014/main" xmlns="" id="{439A80EC-BFE2-9448-B23F-FF279EC40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807" y="794539"/>
            <a:ext cx="7887493" cy="5847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600" dirty="0">
                <a:latin typeface="Arial" panose="020B0604020202020204" pitchFamily="34" charset="0"/>
              </a:rPr>
              <a:t>El registro del terremoto en Bend, </a:t>
            </a:r>
            <a:r>
              <a:rPr lang="es-ES" altLang="en-US" sz="1600" dirty="0" err="1">
                <a:latin typeface="Arial" panose="020B0604020202020204" pitchFamily="34" charset="0"/>
              </a:rPr>
              <a:t>Oregon</a:t>
            </a:r>
            <a:r>
              <a:rPr lang="es-ES" altLang="en-US" sz="1600" dirty="0">
                <a:latin typeface="Arial" panose="020B0604020202020204" pitchFamily="34" charset="0"/>
              </a:rPr>
              <a:t> (BNOR) se ilustra a continuación. Bend se encuentra a </a:t>
            </a:r>
            <a:r>
              <a:rPr lang="es-ES" altLang="en-US" sz="1600" dirty="0" smtClean="0">
                <a:latin typeface="Arial" panose="020B0604020202020204" pitchFamily="34" charset="0"/>
              </a:rPr>
              <a:t>12.277 </a:t>
            </a:r>
            <a:r>
              <a:rPr lang="es-ES" altLang="en-US" sz="1600" dirty="0">
                <a:latin typeface="Arial" panose="020B0604020202020204" pitchFamily="34" charset="0"/>
              </a:rPr>
              <a:t>km (</a:t>
            </a:r>
            <a:r>
              <a:rPr lang="es-ES" altLang="en-US" sz="1600" dirty="0" smtClean="0">
                <a:latin typeface="Arial" panose="020B0604020202020204" pitchFamily="34" charset="0"/>
              </a:rPr>
              <a:t>7.629 </a:t>
            </a:r>
            <a:r>
              <a:rPr lang="es-ES" altLang="en-US" sz="1600" dirty="0">
                <a:latin typeface="Arial" panose="020B0604020202020204" pitchFamily="34" charset="0"/>
              </a:rPr>
              <a:t>millas, </a:t>
            </a:r>
            <a:r>
              <a:rPr lang="es-ES" altLang="en-US" sz="1600" dirty="0" smtClean="0">
                <a:latin typeface="Arial" panose="020B0604020202020204" pitchFamily="34" charset="0"/>
              </a:rPr>
              <a:t>110,6 </a:t>
            </a:r>
            <a:r>
              <a:rPr lang="es-ES" altLang="en-US" sz="1600" dirty="0">
                <a:latin typeface="Arial" panose="020B0604020202020204" pitchFamily="34" charset="0"/>
              </a:rPr>
              <a:t>°) de la ubicación de este terremoto.</a:t>
            </a:r>
            <a:endParaRPr lang="en-US" altLang="en-US" sz="16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7415" name="TextBox 9">
            <a:extLst>
              <a:ext uri="{FF2B5EF4-FFF2-40B4-BE49-F238E27FC236}">
                <a16:creationId xmlns:a16="http://schemas.microsoft.com/office/drawing/2014/main" xmlns="" id="{9ACE3B92-A8BF-B840-BFC6-48227F4C3D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100" y="4135441"/>
            <a:ext cx="7594542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hubo arribos de la onda S porque el terremoto está dentro de la zona de sombra de la onda </a:t>
            </a:r>
            <a:r>
              <a:rPr lang="es-E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s-E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incluye todas las distancias más allá de 104 °. Las ondas </a:t>
            </a:r>
            <a:r>
              <a:rPr lang="es-E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SS</a:t>
            </a:r>
            <a:r>
              <a:rPr lang="es-E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son ondas cortantes que siguieron el mismo camino a través del manto que las ondas </a:t>
            </a:r>
            <a:r>
              <a:rPr lang="es-E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PP</a:t>
            </a:r>
            <a:r>
              <a:rPr lang="es-E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 estas ondas comenzaron a llegar 34 minutos y 34 segundos después de que ocurriera el terremoto.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C6534F5-B075-194A-AAA1-577EF2F3174F}"/>
              </a:ext>
            </a:extLst>
          </p:cNvPr>
          <p:cNvSpPr>
            <a:spLocks noChangeAspect="1"/>
          </p:cNvSpPr>
          <p:nvPr/>
        </p:nvSpPr>
        <p:spPr>
          <a:xfrm>
            <a:off x="2563813" y="3960813"/>
            <a:ext cx="134937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417" name="TextBox 13">
            <a:extLst>
              <a:ext uri="{FF2B5EF4-FFF2-40B4-BE49-F238E27FC236}">
                <a16:creationId xmlns:a16="http://schemas.microsoft.com/office/drawing/2014/main" xmlns="" id="{AF4B3FD1-E76B-8849-9D8C-BCEE659E5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2044" y="1341438"/>
            <a:ext cx="363537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Arial" panose="020B0604020202020204" pitchFamily="34" charset="0"/>
              </a:rPr>
              <a:t>P</a:t>
            </a:r>
          </a:p>
        </p:txBody>
      </p:sp>
      <p:sp>
        <p:nvSpPr>
          <p:cNvPr id="17418" name="TextBox 16">
            <a:extLst>
              <a:ext uri="{FF2B5EF4-FFF2-40B4-BE49-F238E27FC236}">
                <a16:creationId xmlns:a16="http://schemas.microsoft.com/office/drawing/2014/main" xmlns="" id="{1C9B2F39-00EB-8142-BD17-AA511FD22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644" y="2586037"/>
            <a:ext cx="430212" cy="368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Arial" panose="020B0604020202020204" pitchFamily="34" charset="0"/>
              </a:rPr>
              <a:t>PP</a:t>
            </a:r>
          </a:p>
        </p:txBody>
      </p:sp>
      <p:sp>
        <p:nvSpPr>
          <p:cNvPr id="17419" name="TextBox 17">
            <a:extLst>
              <a:ext uri="{FF2B5EF4-FFF2-40B4-BE49-F238E27FC236}">
                <a16:creationId xmlns:a16="http://schemas.microsoft.com/office/drawing/2014/main" xmlns="" id="{E000C454-6A09-0D44-918B-0A74A6BAE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8856" y="2629693"/>
            <a:ext cx="401637" cy="368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Arial" panose="020B0604020202020204" pitchFamily="34" charset="0"/>
              </a:rPr>
              <a:t>SS</a:t>
            </a:r>
          </a:p>
        </p:txBody>
      </p:sp>
      <p:sp>
        <p:nvSpPr>
          <p:cNvPr id="17420" name="TextBox 18">
            <a:extLst>
              <a:ext uri="{FF2B5EF4-FFF2-40B4-BE49-F238E27FC236}">
                <a16:creationId xmlns:a16="http://schemas.microsoft.com/office/drawing/2014/main" xmlns="" id="{362E6274-1D76-3C4B-8C2F-0D86A1075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1824" y="2499517"/>
            <a:ext cx="293688" cy="3698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Arial" panose="020B0604020202020204" pitchFamily="34" charset="0"/>
              </a:rPr>
              <a:t>S</a:t>
            </a:r>
          </a:p>
        </p:txBody>
      </p:sp>
      <p:sp>
        <p:nvSpPr>
          <p:cNvPr id="17421" name="TextBox 20">
            <a:extLst>
              <a:ext uri="{FF2B5EF4-FFF2-40B4-BE49-F238E27FC236}">
                <a16:creationId xmlns:a16="http://schemas.microsoft.com/office/drawing/2014/main" xmlns="" id="{549EB0B2-817F-BF41-96DD-67907D6A5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9936" y="2501104"/>
            <a:ext cx="2403222" cy="3693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VE" altLang="en-US" sz="1800" b="1" dirty="0" smtClean="0">
                <a:latin typeface="Arial" panose="020B0604020202020204" pitchFamily="34" charset="0"/>
              </a:rPr>
              <a:t>Ondas </a:t>
            </a:r>
            <a:r>
              <a:rPr lang="es-VE" altLang="en-US" sz="1800" b="1" dirty="0" smtClean="0">
                <a:latin typeface="Arial" panose="020B0604020202020204" pitchFamily="34" charset="0"/>
              </a:rPr>
              <a:t>Superficiales</a:t>
            </a:r>
            <a:endParaRPr lang="es-VE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17423" name="TextBox 5">
            <a:extLst>
              <a:ext uri="{FF2B5EF4-FFF2-40B4-BE49-F238E27FC236}">
                <a16:creationId xmlns:a16="http://schemas.microsoft.com/office/drawing/2014/main" xmlns="" id="{E9BC7C90-F1DC-6147-BB34-3D1523315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8257" y="2950807"/>
            <a:ext cx="7747793" cy="116955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hubo arribos directos de ondas </a:t>
            </a:r>
            <a:r>
              <a:rPr lang="es-E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 </a:t>
            </a:r>
            <a:r>
              <a:rPr lang="es-E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provenientes de este terremoto porque se encuentra dentro de la zona de sombra que se extiende desde 104 ° a 140 °. La primera onda sísmica que llegó del terremoto de Indonesia fue la onda </a:t>
            </a:r>
            <a:r>
              <a:rPr lang="es-E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PP</a:t>
            </a:r>
            <a:r>
              <a:rPr lang="es-E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comenzó a llegar 19 minutos y 6 segundos después del terremoto en Indonesia. Las ondas PP son ondas </a:t>
            </a:r>
            <a:r>
              <a:rPr lang="es-ES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compresionales</a:t>
            </a:r>
            <a:r>
              <a:rPr lang="es-E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que rebotan en la superficie de la Tierra a mitad de camino entre el terremoto y la estación de registro.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C480A7EC-BB04-3247-857E-4834E10E76B9}"/>
              </a:ext>
            </a:extLst>
          </p:cNvPr>
          <p:cNvSpPr txBox="1">
            <a:spLocks/>
          </p:cNvSpPr>
          <p:nvPr/>
        </p:nvSpPr>
        <p:spPr>
          <a:xfrm>
            <a:off x="1231900" y="-3175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7,5 PALU, INDONESIA</a:t>
            </a:r>
            <a: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/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Viernes, 28 de Septiembre, 2018 a las  10:02:43 UTC 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11052</TotalTime>
  <Words>1396</Words>
  <Application>Microsoft Office PowerPoint</Application>
  <PresentationFormat>On-screen Show (4:3)</PresentationFormat>
  <Paragraphs>122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MS PGothic</vt:lpstr>
      <vt:lpstr>MS PGothic</vt:lpstr>
      <vt:lpstr>Arial</vt:lpstr>
      <vt:lpstr>Calibri</vt:lpstr>
      <vt:lpstr>Times New Roman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tkb</dc:creator>
  <cp:lastModifiedBy>Douglas Alfredo Bravo Bustamante</cp:lastModifiedBy>
  <cp:revision>852</cp:revision>
  <cp:lastPrinted>2018-05-05T19:31:49Z</cp:lastPrinted>
  <dcterms:created xsi:type="dcterms:W3CDTF">2009-05-31T20:07:40Z</dcterms:created>
  <dcterms:modified xsi:type="dcterms:W3CDTF">2018-09-30T20:15:17Z</dcterms:modified>
</cp:coreProperties>
</file>