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4101" r:id="rId2"/>
  </p:sldMasterIdLst>
  <p:notesMasterIdLst>
    <p:notesMasterId r:id="rId15"/>
  </p:notesMasterIdLst>
  <p:handoutMasterIdLst>
    <p:handoutMasterId r:id="rId16"/>
  </p:handoutMasterIdLst>
  <p:sldIdLst>
    <p:sldId id="377" r:id="rId3"/>
    <p:sldId id="385" r:id="rId4"/>
    <p:sldId id="386" r:id="rId5"/>
    <p:sldId id="415" r:id="rId6"/>
    <p:sldId id="414" r:id="rId7"/>
    <p:sldId id="418" r:id="rId8"/>
    <p:sldId id="387" r:id="rId9"/>
    <p:sldId id="417" r:id="rId10"/>
    <p:sldId id="419" r:id="rId11"/>
    <p:sldId id="411" r:id="rId12"/>
    <p:sldId id="420" r:id="rId13"/>
    <p:sldId id="373" r:id="rId14"/>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19" autoAdjust="0"/>
    <p:restoredTop sz="78520" autoAdjust="0"/>
  </p:normalViewPr>
  <p:slideViewPr>
    <p:cSldViewPr>
      <p:cViewPr varScale="1">
        <p:scale>
          <a:sx n="61" d="100"/>
          <a:sy n="61" d="100"/>
        </p:scale>
        <p:origin x="1644"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F2D8724-A24F-4DC2-9209-C736DA2DFADE}"/>
              </a:ext>
            </a:extLst>
          </p:cNvPr>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atin typeface="Arial" charset="0"/>
                <a:ea typeface="ＭＳ Ｐゴシック" charset="-128"/>
              </a:defRPr>
            </a:lvl1pPr>
          </a:lstStyle>
          <a:p>
            <a:pPr>
              <a:defRPr/>
            </a:pPr>
            <a:endParaRPr lang="en-US"/>
          </a:p>
        </p:txBody>
      </p:sp>
      <p:sp>
        <p:nvSpPr>
          <p:cNvPr id="3" name="Date Placeholder 2">
            <a:extLst>
              <a:ext uri="{FF2B5EF4-FFF2-40B4-BE49-F238E27FC236}">
                <a16:creationId xmlns:a16="http://schemas.microsoft.com/office/drawing/2014/main" id="{76A811C7-DE68-488C-A0A8-86C002BAD0AB}"/>
              </a:ext>
            </a:extLst>
          </p:cNvPr>
          <p:cNvSpPr>
            <a:spLocks noGrp="1"/>
          </p:cNvSpPr>
          <p:nvPr>
            <p:ph type="dt" sz="quarter" idx="1"/>
          </p:nvPr>
        </p:nvSpPr>
        <p:spPr>
          <a:xfrm>
            <a:off x="4143375" y="0"/>
            <a:ext cx="3170238" cy="481013"/>
          </a:xfrm>
          <a:prstGeom prst="rect">
            <a:avLst/>
          </a:prstGeom>
        </p:spPr>
        <p:txBody>
          <a:bodyPr vert="horz" lIns="91440" tIns="45720" rIns="91440" bIns="45720" rtlCol="0"/>
          <a:lstStyle>
            <a:lvl1pPr algn="r">
              <a:defRPr sz="1200">
                <a:latin typeface="Arial" charset="0"/>
                <a:ea typeface="ＭＳ Ｐゴシック" charset="-128"/>
              </a:defRPr>
            </a:lvl1pPr>
          </a:lstStyle>
          <a:p>
            <a:pPr>
              <a:defRPr/>
            </a:pPr>
            <a:fld id="{75BB64E6-77A6-4566-A37C-51FAD847B61F}" type="datetimeFigureOut">
              <a:rPr lang="en-US"/>
              <a:pPr>
                <a:defRPr/>
              </a:pPr>
              <a:t>12/3/2018</a:t>
            </a:fld>
            <a:endParaRPr lang="en-US"/>
          </a:p>
        </p:txBody>
      </p:sp>
      <p:sp>
        <p:nvSpPr>
          <p:cNvPr id="4" name="Footer Placeholder 3">
            <a:extLst>
              <a:ext uri="{FF2B5EF4-FFF2-40B4-BE49-F238E27FC236}">
                <a16:creationId xmlns:a16="http://schemas.microsoft.com/office/drawing/2014/main" id="{71E04FE1-C25A-44F5-BE17-7772B8DFB048}"/>
              </a:ext>
            </a:extLst>
          </p:cNvPr>
          <p:cNvSpPr>
            <a:spLocks noGrp="1"/>
          </p:cNvSpPr>
          <p:nvPr>
            <p:ph type="ftr" sz="quarter" idx="2"/>
          </p:nvPr>
        </p:nvSpPr>
        <p:spPr>
          <a:xfrm>
            <a:off x="0" y="9120188"/>
            <a:ext cx="3170238" cy="481012"/>
          </a:xfrm>
          <a:prstGeom prst="rect">
            <a:avLst/>
          </a:prstGeom>
        </p:spPr>
        <p:txBody>
          <a:bodyPr vert="horz" lIns="91440" tIns="45720" rIns="91440" bIns="45720" rtlCol="0" anchor="b"/>
          <a:lstStyle>
            <a:lvl1pPr algn="l">
              <a:defRPr sz="1200">
                <a:latin typeface="Arial" charset="0"/>
                <a:ea typeface="ＭＳ Ｐゴシック" charset="-128"/>
              </a:defRPr>
            </a:lvl1pPr>
          </a:lstStyle>
          <a:p>
            <a:pPr>
              <a:defRPr/>
            </a:pPr>
            <a:endParaRPr lang="en-US"/>
          </a:p>
        </p:txBody>
      </p:sp>
      <p:sp>
        <p:nvSpPr>
          <p:cNvPr id="5" name="Slide Number Placeholder 4">
            <a:extLst>
              <a:ext uri="{FF2B5EF4-FFF2-40B4-BE49-F238E27FC236}">
                <a16:creationId xmlns:a16="http://schemas.microsoft.com/office/drawing/2014/main" id="{5587CD71-1F40-497E-BE9E-ACCE35454217}"/>
              </a:ext>
            </a:extLst>
          </p:cNvPr>
          <p:cNvSpPr>
            <a:spLocks noGrp="1"/>
          </p:cNvSpPr>
          <p:nvPr>
            <p:ph type="sldNum" sz="quarter" idx="3"/>
          </p:nvPr>
        </p:nvSpPr>
        <p:spPr>
          <a:xfrm>
            <a:off x="4143375" y="9120188"/>
            <a:ext cx="3170238" cy="481012"/>
          </a:xfrm>
          <a:prstGeom prst="rect">
            <a:avLst/>
          </a:prstGeom>
        </p:spPr>
        <p:txBody>
          <a:bodyPr vert="horz" lIns="91440" tIns="45720" rIns="91440" bIns="45720" rtlCol="0" anchor="b"/>
          <a:lstStyle>
            <a:lvl1pPr algn="r">
              <a:defRPr sz="1200">
                <a:latin typeface="Arial" charset="0"/>
                <a:ea typeface="ＭＳ Ｐゴシック" charset="-128"/>
              </a:defRPr>
            </a:lvl1pPr>
          </a:lstStyle>
          <a:p>
            <a:pPr>
              <a:defRPr/>
            </a:pPr>
            <a:fld id="{09891420-E661-4F36-B446-E85364E1FDB4}" type="slidenum">
              <a:rPr lang="en-US"/>
              <a:pPr>
                <a:defRPr/>
              </a:pPr>
              <a:t>‹#›</a:t>
            </a:fld>
            <a:endParaRPr lang="en-US"/>
          </a:p>
        </p:txBody>
      </p:sp>
    </p:spTree>
    <p:extLst>
      <p:ext uri="{BB962C8B-B14F-4D97-AF65-F5344CB8AC3E}">
        <p14:creationId xmlns:p14="http://schemas.microsoft.com/office/powerpoint/2010/main" val="16780152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1F838A8-8CD9-46B6-8CA4-685C468FE841}"/>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2B534A60-4928-4762-BFD2-8F75B91FED79}"/>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cs typeface="Arial" panose="020B0604020202020204" pitchFamily="34" charset="0"/>
              </a:defRPr>
            </a:lvl1pPr>
          </a:lstStyle>
          <a:p>
            <a:pPr>
              <a:defRPr/>
            </a:pPr>
            <a:fld id="{2852C672-F8AF-46F7-BE6C-6646855D0E93}" type="datetimeFigureOut">
              <a:rPr lang="en-US" altLang="en-US"/>
              <a:pPr>
                <a:defRPr/>
              </a:pPr>
              <a:t>12/3/2018</a:t>
            </a:fld>
            <a:endParaRPr lang="en-US" altLang="en-US"/>
          </a:p>
        </p:txBody>
      </p:sp>
      <p:sp>
        <p:nvSpPr>
          <p:cNvPr id="4" name="Slide Image Placeholder 3">
            <a:extLst>
              <a:ext uri="{FF2B5EF4-FFF2-40B4-BE49-F238E27FC236}">
                <a16:creationId xmlns:a16="http://schemas.microsoft.com/office/drawing/2014/main" id="{C9F2AA59-1602-434D-AE2C-384D19FF5B6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82ADE1C8-50EA-47AD-A607-BE7BCA368A26}"/>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9F147EF1-04D6-4B40-BF74-02CAB8A7BC76}"/>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6B15D0CB-FF15-422E-A232-718597B10906}"/>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B406EB7B-4FFE-4945-9A63-64A224CB0E9F}" type="slidenum">
              <a:rPr lang="en-US" altLang="en-US"/>
              <a:pPr>
                <a:defRPr/>
              </a:pPr>
              <a:t>‹#›</a:t>
            </a:fld>
            <a:endParaRPr lang="en-US" altLang="en-US"/>
          </a:p>
        </p:txBody>
      </p:sp>
    </p:spTree>
    <p:extLst>
      <p:ext uri="{BB962C8B-B14F-4D97-AF65-F5344CB8AC3E}">
        <p14:creationId xmlns:p14="http://schemas.microsoft.com/office/powerpoint/2010/main" val="351260429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iris.edu/hq/inclass/animation/232"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iris.edu/hq/programs/education_and_outreach/animations#K"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a:extLst>
              <a:ext uri="{FF2B5EF4-FFF2-40B4-BE49-F238E27FC236}">
                <a16:creationId xmlns:a16="http://schemas.microsoft.com/office/drawing/2014/main" id="{688B0699-1A50-47AB-BA26-20FA3FC46D6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4" name="Notes Placeholder 2">
            <a:extLst>
              <a:ext uri="{FF2B5EF4-FFF2-40B4-BE49-F238E27FC236}">
                <a16:creationId xmlns:a16="http://schemas.microsoft.com/office/drawing/2014/main" id="{36C4EA84-22C3-45AE-BAF6-06F05F52F4D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8675" name="Slide Number Placeholder 3">
            <a:extLst>
              <a:ext uri="{FF2B5EF4-FFF2-40B4-BE49-F238E27FC236}">
                <a16:creationId xmlns:a16="http://schemas.microsoft.com/office/drawing/2014/main" id="{2B39B0C4-B800-492C-86B3-BAD0AA0A814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047F8F23-0B44-4F63-9E4A-909F97318D30}" type="slidenum">
              <a:rPr lang="en-US" altLang="en-US" sz="1300" smtClean="0"/>
              <a:pPr>
                <a:spcBef>
                  <a:spcPct val="0"/>
                </a:spcBef>
              </a:pPr>
              <a:t>1</a:t>
            </a:fld>
            <a:endParaRPr lang="en-US" altLang="en-US" sz="1300"/>
          </a:p>
        </p:txBody>
      </p:sp>
    </p:spTree>
    <p:extLst>
      <p:ext uri="{BB962C8B-B14F-4D97-AF65-F5344CB8AC3E}">
        <p14:creationId xmlns:p14="http://schemas.microsoft.com/office/powerpoint/2010/main" val="2959922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a:extLst>
              <a:ext uri="{FF2B5EF4-FFF2-40B4-BE49-F238E27FC236}">
                <a16:creationId xmlns:a16="http://schemas.microsoft.com/office/drawing/2014/main" id="{20180445-CDD7-46BB-94BE-BA1102A5B8F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2" name="Notes Placeholder 2">
            <a:extLst>
              <a:ext uri="{FF2B5EF4-FFF2-40B4-BE49-F238E27FC236}">
                <a16:creationId xmlns:a16="http://schemas.microsoft.com/office/drawing/2014/main" id="{89BEDD5B-9959-4E6E-A674-E90D2976EEB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6083" name="Slide Number Placeholder 3">
            <a:extLst>
              <a:ext uri="{FF2B5EF4-FFF2-40B4-BE49-F238E27FC236}">
                <a16:creationId xmlns:a16="http://schemas.microsoft.com/office/drawing/2014/main" id="{5F45A68E-03ED-47C8-B042-79AA5B86A03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CA976A4-E145-4AE7-A07B-AF17CD9AB609}" type="slidenum">
              <a:rPr lang="en-US" altLang="en-US" sz="1300" smtClean="0"/>
              <a:pPr>
                <a:spcBef>
                  <a:spcPct val="0"/>
                </a:spcBef>
              </a:pPr>
              <a:t>11</a:t>
            </a:fld>
            <a:endParaRPr lang="en-US" altLang="en-US" sz="1300"/>
          </a:p>
        </p:txBody>
      </p:sp>
    </p:spTree>
    <p:extLst>
      <p:ext uri="{BB962C8B-B14F-4D97-AF65-F5344CB8AC3E}">
        <p14:creationId xmlns:p14="http://schemas.microsoft.com/office/powerpoint/2010/main" val="27629514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a:extLst>
              <a:ext uri="{FF2B5EF4-FFF2-40B4-BE49-F238E27FC236}">
                <a16:creationId xmlns:a16="http://schemas.microsoft.com/office/drawing/2014/main" id="{1E3F0D77-C466-4DC0-A0CF-975007EC515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0" name="Notes Placeholder 2">
            <a:extLst>
              <a:ext uri="{FF2B5EF4-FFF2-40B4-BE49-F238E27FC236}">
                <a16:creationId xmlns:a16="http://schemas.microsoft.com/office/drawing/2014/main" id="{0C80AB5B-0958-46BE-BD94-FC130D38CA6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8131" name="Slide Number Placeholder 3">
            <a:extLst>
              <a:ext uri="{FF2B5EF4-FFF2-40B4-BE49-F238E27FC236}">
                <a16:creationId xmlns:a16="http://schemas.microsoft.com/office/drawing/2014/main" id="{B9CDD84B-7AE7-4B0E-8ED2-B58099DF550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AF3B4CB-DBF5-4D7F-8270-040E3CBC44CC}" type="slidenum">
              <a:rPr lang="en-US" altLang="en-US" sz="1300" smtClean="0"/>
              <a:pPr>
                <a:spcBef>
                  <a:spcPct val="0"/>
                </a:spcBef>
              </a:pPr>
              <a:t>12</a:t>
            </a:fld>
            <a:endParaRPr lang="en-US" altLang="en-US" sz="1300"/>
          </a:p>
        </p:txBody>
      </p:sp>
    </p:spTree>
    <p:extLst>
      <p:ext uri="{BB962C8B-B14F-4D97-AF65-F5344CB8AC3E}">
        <p14:creationId xmlns:p14="http://schemas.microsoft.com/office/powerpoint/2010/main" val="4037971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a:extLst>
              <a:ext uri="{FF2B5EF4-FFF2-40B4-BE49-F238E27FC236}">
                <a16:creationId xmlns:a16="http://schemas.microsoft.com/office/drawing/2014/main" id="{51032B2B-532F-439A-A336-F31FCEEFA6A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2" name="Notes Placeholder 2">
            <a:extLst>
              <a:ext uri="{FF2B5EF4-FFF2-40B4-BE49-F238E27FC236}">
                <a16:creationId xmlns:a16="http://schemas.microsoft.com/office/drawing/2014/main" id="{867EB59A-C4D6-4BE9-A463-7D0840143F9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altLang="en-US"/>
              <a:t>Escalas de intensidad de movimiento fueron desarrolladas para estandarizar las mediciones y facilitar la comparación de diferentes terremotos. La modificación de la escala de intensidad de  Marcelli es una escala de doce niveles, numeradas del  I al XII. Los números bajos representan los niveles de movimientos imperceptibles, XII representa destrucción total.</a:t>
            </a:r>
          </a:p>
          <a:p>
            <a:pPr eaLnBrk="1" hangingPunct="1">
              <a:spcBef>
                <a:spcPct val="0"/>
              </a:spcBef>
            </a:pPr>
            <a:endParaRPr lang="en-US" altLang="en-US"/>
          </a:p>
        </p:txBody>
      </p:sp>
      <p:sp>
        <p:nvSpPr>
          <p:cNvPr id="30723" name="Slide Number Placeholder 3">
            <a:extLst>
              <a:ext uri="{FF2B5EF4-FFF2-40B4-BE49-F238E27FC236}">
                <a16:creationId xmlns:a16="http://schemas.microsoft.com/office/drawing/2014/main" id="{2EA64A60-4F50-4BF1-823C-E17F577BDB9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C58385C7-2FCA-4FB5-BCC8-529173ACCD3B}" type="slidenum">
              <a:rPr lang="en-US" altLang="en-US" smtClean="0">
                <a:latin typeface="Calibri" panose="020F0502020204030204" pitchFamily="34" charset="0"/>
              </a:rPr>
              <a:pPr/>
              <a:t>2</a:t>
            </a:fld>
            <a:endParaRPr lang="en-US" altLang="en-US">
              <a:latin typeface="Calibri" panose="020F0502020204030204" pitchFamily="34" charset="0"/>
            </a:endParaRPr>
          </a:p>
        </p:txBody>
      </p:sp>
    </p:spTree>
    <p:extLst>
      <p:ext uri="{BB962C8B-B14F-4D97-AF65-F5344CB8AC3E}">
        <p14:creationId xmlns:p14="http://schemas.microsoft.com/office/powerpoint/2010/main" val="28514382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a:extLst>
              <a:ext uri="{FF2B5EF4-FFF2-40B4-BE49-F238E27FC236}">
                <a16:creationId xmlns:a16="http://schemas.microsoft.com/office/drawing/2014/main" id="{ACCDE29C-06CC-408C-9CF0-C33E812DF7F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0" name="Notes Placeholder 2">
            <a:extLst>
              <a:ext uri="{FF2B5EF4-FFF2-40B4-BE49-F238E27FC236}">
                <a16:creationId xmlns:a16="http://schemas.microsoft.com/office/drawing/2014/main" id="{A4B63D2A-B275-4F0C-8018-C58CF891FB2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altLang="en-US">
                <a:latin typeface="Arial" panose="020B0604020202020204" pitchFamily="34" charset="0"/>
                <a:cs typeface="Arial" panose="020B0604020202020204" pitchFamily="34" charset="0"/>
              </a:rPr>
              <a:t>El  mapa localizador del Servicio Geológico de los EE.UU. muestra la población expuesta a diferentes niveles de intensidad modificada Mercalli (MMI).  MMI describe la severidad de un terremoto en términos de sus efectos en estructuras humanas y es una vasta medida de la cantidad de movimientos telúricos en un lugar dado.</a:t>
            </a:r>
            <a:endParaRPr lang="en-US" altLang="en-US" sz="6600"/>
          </a:p>
        </p:txBody>
      </p:sp>
      <p:sp>
        <p:nvSpPr>
          <p:cNvPr id="32771" name="Slide Number Placeholder 3">
            <a:extLst>
              <a:ext uri="{FF2B5EF4-FFF2-40B4-BE49-F238E27FC236}">
                <a16:creationId xmlns:a16="http://schemas.microsoft.com/office/drawing/2014/main" id="{2B3B8F52-CC00-4B26-A7A3-AEE45CE0B1F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C786B9-97F1-4E6C-BBB2-E62739B95A12}" type="slidenum">
              <a:rPr lang="en-US" altLang="en-US" sz="1300" smtClean="0"/>
              <a:pPr>
                <a:spcBef>
                  <a:spcPct val="0"/>
                </a:spcBef>
              </a:pPr>
              <a:t>3</a:t>
            </a:fld>
            <a:endParaRPr lang="en-US" altLang="en-US" sz="1300"/>
          </a:p>
        </p:txBody>
      </p:sp>
    </p:spTree>
    <p:extLst>
      <p:ext uri="{BB962C8B-B14F-4D97-AF65-F5344CB8AC3E}">
        <p14:creationId xmlns:p14="http://schemas.microsoft.com/office/powerpoint/2010/main" val="14359420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a:extLst>
              <a:ext uri="{FF2B5EF4-FFF2-40B4-BE49-F238E27FC236}">
                <a16:creationId xmlns:a16="http://schemas.microsoft.com/office/drawing/2014/main" id="{AC3A717F-64A2-427E-BFC0-AF2EB0B335F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8" name="Notes Placeholder 2">
            <a:extLst>
              <a:ext uri="{FF2B5EF4-FFF2-40B4-BE49-F238E27FC236}">
                <a16:creationId xmlns:a16="http://schemas.microsoft.com/office/drawing/2014/main" id="{305C6391-0F2C-41BB-BABD-25B8292C2BB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s-MX" altLang="es-MX"/>
          </a:p>
        </p:txBody>
      </p:sp>
      <p:sp>
        <p:nvSpPr>
          <p:cNvPr id="60419" name="Slide Number Placeholder 3">
            <a:extLst>
              <a:ext uri="{FF2B5EF4-FFF2-40B4-BE49-F238E27FC236}">
                <a16:creationId xmlns:a16="http://schemas.microsoft.com/office/drawing/2014/main" id="{1DB2E596-7F87-453F-A32A-54B8F8B479A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9A5C350-ED49-4CD2-98B3-6B8F8E0515F4}" type="slidenum">
              <a:rPr lang="en-US" altLang="en-US" smtClean="0">
                <a:latin typeface="Calibri" panose="020F0502020204030204" pitchFamily="34" charset="0"/>
              </a:rPr>
              <a:pPr/>
              <a:t>4</a:t>
            </a:fld>
            <a:endParaRPr lang="en-US" altLang="en-US">
              <a:latin typeface="Calibri" panose="020F0502020204030204" pitchFamily="34" charset="0"/>
            </a:endParaRPr>
          </a:p>
        </p:txBody>
      </p:sp>
    </p:spTree>
    <p:extLst>
      <p:ext uri="{BB962C8B-B14F-4D97-AF65-F5344CB8AC3E}">
        <p14:creationId xmlns:p14="http://schemas.microsoft.com/office/powerpoint/2010/main" val="714079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a:extLst>
              <a:ext uri="{FF2B5EF4-FFF2-40B4-BE49-F238E27FC236}">
                <a16:creationId xmlns:a16="http://schemas.microsoft.com/office/drawing/2014/main" id="{D8B68813-9028-4AF9-BDDF-39E636F0E09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2" name="Notes Placeholder 2">
            <a:extLst>
              <a:ext uri="{FF2B5EF4-FFF2-40B4-BE49-F238E27FC236}">
                <a16:creationId xmlns:a16="http://schemas.microsoft.com/office/drawing/2014/main" id="{08CB75EE-6724-4BAE-9576-17E5D232850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s-MX" altLang="es-MX"/>
          </a:p>
        </p:txBody>
      </p:sp>
      <p:sp>
        <p:nvSpPr>
          <p:cNvPr id="61443" name="Slide Number Placeholder 3">
            <a:extLst>
              <a:ext uri="{FF2B5EF4-FFF2-40B4-BE49-F238E27FC236}">
                <a16:creationId xmlns:a16="http://schemas.microsoft.com/office/drawing/2014/main" id="{5F2105CD-62C9-425F-BA34-8E26FE1493E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331E12D-E1F6-411A-8E10-79858176750D}" type="slidenum">
              <a:rPr lang="en-US" altLang="en-US" smtClean="0">
                <a:latin typeface="Calibri" panose="020F0502020204030204" pitchFamily="34" charset="0"/>
              </a:rPr>
              <a:pPr/>
              <a:t>5</a:t>
            </a:fld>
            <a:endParaRPr lang="en-US" altLang="en-US">
              <a:latin typeface="Calibri" panose="020F0502020204030204" pitchFamily="34" charset="0"/>
            </a:endParaRPr>
          </a:p>
        </p:txBody>
      </p:sp>
    </p:spTree>
    <p:extLst>
      <p:ext uri="{BB962C8B-B14F-4D97-AF65-F5344CB8AC3E}">
        <p14:creationId xmlns:p14="http://schemas.microsoft.com/office/powerpoint/2010/main" val="12008027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a:extLst>
              <a:ext uri="{FF2B5EF4-FFF2-40B4-BE49-F238E27FC236}">
                <a16:creationId xmlns:a16="http://schemas.microsoft.com/office/drawing/2014/main" id="{30E93700-5C07-49B8-B3CC-03EA75376B5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0" name="Notes Placeholder 2">
            <a:extLst>
              <a:ext uri="{FF2B5EF4-FFF2-40B4-BE49-F238E27FC236}">
                <a16:creationId xmlns:a16="http://schemas.microsoft.com/office/drawing/2014/main" id="{622A1705-BBC4-4826-97E8-B928F3AE59E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VE" altLang="en-US" sz="1000" b="1" noProof="0" dirty="0">
                <a:solidFill>
                  <a:srgbClr val="393996"/>
                </a:solidFill>
              </a:rPr>
              <a:t>Animación Relevante:​</a:t>
            </a:r>
          </a:p>
          <a:p>
            <a:r>
              <a:rPr lang="es-VE" altLang="en-US" sz="1000" noProof="0" dirty="0"/>
              <a:t>Mecanismos Focales Explicado: https://www.iris.edu/hq/inclass/animation/focal_mechanisms_explained</a:t>
            </a:r>
          </a:p>
          <a:p>
            <a:pPr eaLnBrk="1" hangingPunct="1">
              <a:spcBef>
                <a:spcPct val="0"/>
              </a:spcBef>
            </a:pPr>
            <a:endParaRPr lang="es-VE" altLang="en-US" noProof="0" dirty="0"/>
          </a:p>
        </p:txBody>
      </p:sp>
      <p:sp>
        <p:nvSpPr>
          <p:cNvPr id="37891" name="Slide Number Placeholder 3">
            <a:extLst>
              <a:ext uri="{FF2B5EF4-FFF2-40B4-BE49-F238E27FC236}">
                <a16:creationId xmlns:a16="http://schemas.microsoft.com/office/drawing/2014/main" id="{7E7AA524-756E-40FB-8611-0F3376708C2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06FE894E-3463-414A-9FDF-AFB217B4021A}" type="slidenum">
              <a:rPr lang="en-US" altLang="en-US" smtClean="0">
                <a:cs typeface="Arial" panose="020B0604020202020204" pitchFamily="34" charset="0"/>
              </a:rPr>
              <a:pPr>
                <a:spcBef>
                  <a:spcPct val="0"/>
                </a:spcBef>
              </a:pPr>
              <a:t>7</a:t>
            </a:fld>
            <a:endParaRPr lang="en-US" altLang="en-US">
              <a:cs typeface="Arial" panose="020B0604020202020204" pitchFamily="34" charset="0"/>
            </a:endParaRPr>
          </a:p>
        </p:txBody>
      </p:sp>
    </p:spTree>
    <p:extLst>
      <p:ext uri="{BB962C8B-B14F-4D97-AF65-F5344CB8AC3E}">
        <p14:creationId xmlns:p14="http://schemas.microsoft.com/office/powerpoint/2010/main" val="353383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a:extLst>
              <a:ext uri="{FF2B5EF4-FFF2-40B4-BE49-F238E27FC236}">
                <a16:creationId xmlns:a16="http://schemas.microsoft.com/office/drawing/2014/main" id="{49F874DA-9A04-414C-BC8E-3B7FA8517FA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8" name="Notes Placeholder 2">
            <a:extLst>
              <a:ext uri="{FF2B5EF4-FFF2-40B4-BE49-F238E27FC236}">
                <a16:creationId xmlns:a16="http://schemas.microsoft.com/office/drawing/2014/main" id="{A4ABAE94-E957-488A-83A9-9F0C0CFD328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457200" eaLnBrk="1" hangingPunct="1">
              <a:spcBef>
                <a:spcPct val="0"/>
              </a:spcBef>
            </a:pPr>
            <a:r>
              <a:rPr lang="es-VE" sz="1200" b="1" i="0" u="none" strike="noStrike" kern="1200" noProof="0" dirty="0">
                <a:solidFill>
                  <a:schemeClr val="tx1"/>
                </a:solidFill>
                <a:effectLst/>
                <a:latin typeface="+mn-lt"/>
                <a:ea typeface="ＭＳ Ｐゴシック" panose="020B0600070205080204" pitchFamily="34" charset="-128"/>
                <a:cs typeface="ＭＳ Ｐゴシック" panose="020B0600070205080204" pitchFamily="34" charset="-128"/>
              </a:rPr>
              <a:t>Animación Relevante:</a:t>
            </a:r>
            <a:r>
              <a:rPr lang="es-VE" sz="1200" b="0" i="0" kern="1200" noProof="0" dirty="0">
                <a:solidFill>
                  <a:schemeClr val="tx1"/>
                </a:solidFill>
                <a:effectLst/>
                <a:latin typeface="+mn-lt"/>
                <a:ea typeface="ＭＳ Ｐゴシック" panose="020B0600070205080204" pitchFamily="34" charset="-128"/>
                <a:cs typeface="ＭＳ Ｐゴシック" panose="020B0600070205080204" pitchFamily="34" charset="-128"/>
              </a:rPr>
              <a:t>​</a:t>
            </a:r>
          </a:p>
          <a:p>
            <a:pPr eaLnBrk="1" hangingPunct="1">
              <a:spcBef>
                <a:spcPct val="0"/>
              </a:spcBef>
            </a:pPr>
            <a:r>
              <a:rPr lang="es-VE" altLang="en-US" noProof="0" dirty="0"/>
              <a:t>Alaska – Tectónica y Terremotos:  </a:t>
            </a:r>
          </a:p>
          <a:p>
            <a:pPr eaLnBrk="1" hangingPunct="1">
              <a:spcBef>
                <a:spcPct val="0"/>
              </a:spcBef>
            </a:pPr>
            <a:r>
              <a:rPr lang="es-VE" altLang="en-US" noProof="0" dirty="0">
                <a:hlinkClick r:id="rId3"/>
              </a:rPr>
              <a:t>http://www.iris.edu/hq/inclass/animation/232</a:t>
            </a:r>
            <a:endParaRPr lang="es-VE" altLang="en-US" noProof="0" dirty="0"/>
          </a:p>
        </p:txBody>
      </p:sp>
      <p:sp>
        <p:nvSpPr>
          <p:cNvPr id="39939" name="Slide Number Placeholder 3">
            <a:extLst>
              <a:ext uri="{FF2B5EF4-FFF2-40B4-BE49-F238E27FC236}">
                <a16:creationId xmlns:a16="http://schemas.microsoft.com/office/drawing/2014/main" id="{22F397DA-D1CF-45DF-A5A1-C25D5600CC1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E404873-4548-4B12-9695-C4E47DF57034}" type="slidenum">
              <a:rPr lang="en-US" altLang="en-US" sz="1200" smtClean="0">
                <a:latin typeface="Calibri" panose="020F0502020204030204" pitchFamily="34" charset="0"/>
              </a:rPr>
              <a:pPr/>
              <a:t>8</a:t>
            </a:fld>
            <a:endParaRPr lang="en-US" altLang="en-US" sz="1200">
              <a:latin typeface="Calibri" panose="020F0502020204030204" pitchFamily="34" charset="0"/>
            </a:endParaRPr>
          </a:p>
        </p:txBody>
      </p:sp>
    </p:spTree>
    <p:extLst>
      <p:ext uri="{BB962C8B-B14F-4D97-AF65-F5344CB8AC3E}">
        <p14:creationId xmlns:p14="http://schemas.microsoft.com/office/powerpoint/2010/main" val="41549872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a:extLst>
              <a:ext uri="{FF2B5EF4-FFF2-40B4-BE49-F238E27FC236}">
                <a16:creationId xmlns:a16="http://schemas.microsoft.com/office/drawing/2014/main" id="{A2E8C937-DBF5-42C9-9550-2E61261B258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6" name="Notes Placeholder 2">
            <a:extLst>
              <a:ext uri="{FF2B5EF4-FFF2-40B4-BE49-F238E27FC236}">
                <a16:creationId xmlns:a16="http://schemas.microsoft.com/office/drawing/2014/main" id="{6B3184B0-7A8F-4A92-800B-156EB624229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457200" eaLnBrk="1" hangingPunct="1">
              <a:spcBef>
                <a:spcPct val="0"/>
              </a:spcBef>
            </a:pPr>
            <a:r>
              <a:rPr lang="es-ES" sz="1200" b="1" i="0" u="none" strike="noStrike" kern="1200" dirty="0">
                <a:solidFill>
                  <a:schemeClr val="tx1"/>
                </a:solidFill>
                <a:effectLst/>
                <a:latin typeface="+mn-lt"/>
                <a:ea typeface="ＭＳ Ｐゴシック" panose="020B0600070205080204" pitchFamily="34" charset="-128"/>
                <a:cs typeface="ＭＳ Ｐゴシック" panose="020B0600070205080204" pitchFamily="34" charset="-128"/>
              </a:rPr>
              <a:t>Animación Relevante:</a:t>
            </a:r>
            <a:r>
              <a:rPr lang="es-ES" sz="1200" b="0" i="0" kern="1200" dirty="0">
                <a:solidFill>
                  <a:schemeClr val="tx1"/>
                </a:solidFill>
                <a:effectLst/>
                <a:latin typeface="+mn-lt"/>
                <a:ea typeface="ＭＳ Ｐゴシック" panose="020B0600070205080204" pitchFamily="34" charset="-128"/>
                <a:cs typeface="ＭＳ Ｐゴシック" panose="020B0600070205080204" pitchFamily="34" charset="-128"/>
              </a:rPr>
              <a:t>​</a:t>
            </a:r>
          </a:p>
          <a:p>
            <a:pPr defTabSz="457200" eaLnBrk="1" hangingPunct="1">
              <a:spcBef>
                <a:spcPct val="0"/>
              </a:spcBef>
            </a:pPr>
            <a:r>
              <a:rPr lang="es-ES" altLang="en-US" i="1" dirty="0"/>
              <a:t>Zona de subducción: Tsunamis generados por los terremotos de Mega-empuje</a:t>
            </a:r>
          </a:p>
          <a:p>
            <a:pPr defTabSz="457200" eaLnBrk="1" hangingPunct="1">
              <a:spcBef>
                <a:spcPct val="0"/>
              </a:spcBef>
            </a:pPr>
            <a:r>
              <a:rPr lang="en-US" altLang="en-US" dirty="0"/>
              <a:t>https://www.iris.edu/hq/inclass/animation/subduction_zone_tsunamis_generated_by_megathrust_earthquakes </a:t>
            </a:r>
          </a:p>
          <a:p>
            <a:pPr defTabSz="457200" eaLnBrk="1" hangingPunct="1">
              <a:spcBef>
                <a:spcPct val="0"/>
              </a:spcBef>
            </a:pPr>
            <a:endParaRPr lang="en-US" altLang="en-US" dirty="0"/>
          </a:p>
        </p:txBody>
      </p:sp>
      <p:sp>
        <p:nvSpPr>
          <p:cNvPr id="41987" name="Slide Number Placeholder 3">
            <a:extLst>
              <a:ext uri="{FF2B5EF4-FFF2-40B4-BE49-F238E27FC236}">
                <a16:creationId xmlns:a16="http://schemas.microsoft.com/office/drawing/2014/main" id="{6A97E423-5FFD-476E-99D8-C3202A1C33B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D98E80F-2DB1-41BA-B4C7-B7687301DFDA}" type="slidenum">
              <a:rPr lang="en-US" altLang="en-US" sz="1300" smtClean="0"/>
              <a:pPr>
                <a:spcBef>
                  <a:spcPct val="0"/>
                </a:spcBef>
              </a:pPr>
              <a:t>9</a:t>
            </a:fld>
            <a:endParaRPr lang="en-US" altLang="en-US" sz="1300"/>
          </a:p>
        </p:txBody>
      </p:sp>
    </p:spTree>
    <p:extLst>
      <p:ext uri="{BB962C8B-B14F-4D97-AF65-F5344CB8AC3E}">
        <p14:creationId xmlns:p14="http://schemas.microsoft.com/office/powerpoint/2010/main" val="28729665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a:extLst>
              <a:ext uri="{FF2B5EF4-FFF2-40B4-BE49-F238E27FC236}">
                <a16:creationId xmlns:a16="http://schemas.microsoft.com/office/drawing/2014/main" id="{06EA527E-9ED1-4C1B-A6E2-1A81E09A6BA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4" name="Notes Placeholder 2">
            <a:extLst>
              <a:ext uri="{FF2B5EF4-FFF2-40B4-BE49-F238E27FC236}">
                <a16:creationId xmlns:a16="http://schemas.microsoft.com/office/drawing/2014/main" id="{A7E9A151-F558-467E-B206-B65DE07A559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VE" sz="1200" b="1" i="0" u="none" strike="noStrike" kern="1200" noProof="0" dirty="0">
                <a:solidFill>
                  <a:schemeClr val="tx1"/>
                </a:solidFill>
                <a:effectLst/>
                <a:latin typeface="+mn-lt"/>
                <a:ea typeface="ＭＳ Ｐゴシック" panose="020B0600070205080204" pitchFamily="34" charset="-128"/>
                <a:cs typeface="ＭＳ Ｐゴシック" panose="020B0600070205080204" pitchFamily="34" charset="-128"/>
              </a:rPr>
              <a:t>Animación Relevante:</a:t>
            </a:r>
            <a:r>
              <a:rPr lang="es-VE" sz="1200" b="0" i="0" kern="1200" noProof="0" dirty="0">
                <a:solidFill>
                  <a:schemeClr val="tx1"/>
                </a:solidFill>
                <a:effectLst/>
                <a:latin typeface="+mn-lt"/>
                <a:ea typeface="ＭＳ Ｐゴシック" panose="020B0600070205080204" pitchFamily="34" charset="-128"/>
                <a:cs typeface="ＭＳ Ｐゴシック" panose="020B0600070205080204" pitchFamily="34" charset="-128"/>
              </a:rPr>
              <a:t>​</a:t>
            </a:r>
          </a:p>
          <a:p>
            <a:r>
              <a:rPr lang="es-VE" altLang="en-US" sz="1200" b="0" i="0" kern="1200" noProof="0" dirty="0">
                <a:solidFill>
                  <a:schemeClr val="tx1"/>
                </a:solidFill>
                <a:effectLst/>
                <a:latin typeface="+mn-lt"/>
                <a:ea typeface="ＭＳ Ｐゴシック" panose="020B0600070205080204" pitchFamily="34" charset="-128"/>
              </a:rPr>
              <a:t>¿De donde provienen</a:t>
            </a:r>
            <a:r>
              <a:rPr lang="es-VE" altLang="en-US" sz="1200" b="0" i="0" kern="1200" baseline="0" noProof="0" dirty="0">
                <a:solidFill>
                  <a:schemeClr val="tx1"/>
                </a:solidFill>
                <a:effectLst/>
                <a:latin typeface="+mn-lt"/>
                <a:ea typeface="ＭＳ Ｐゴシック" panose="020B0600070205080204" pitchFamily="34" charset="-128"/>
              </a:rPr>
              <a:t> las curvas Tiempo de Viaje?</a:t>
            </a:r>
            <a:r>
              <a:rPr lang="es-VE" altLang="en-US" sz="1400" noProof="0" dirty="0"/>
              <a:t> </a:t>
            </a:r>
            <a:r>
              <a:rPr lang="en-US" altLang="en-US" dirty="0">
                <a:hlinkClick r:id="rId3"/>
              </a:rPr>
              <a:t>http://www.iris.edu/hq/programs/education_and_outreach/animations#K</a:t>
            </a:r>
            <a:endParaRPr lang="en-US" altLang="en-US" dirty="0"/>
          </a:p>
        </p:txBody>
      </p:sp>
      <p:sp>
        <p:nvSpPr>
          <p:cNvPr id="44035" name="Slide Number Placeholder 3">
            <a:extLst>
              <a:ext uri="{FF2B5EF4-FFF2-40B4-BE49-F238E27FC236}">
                <a16:creationId xmlns:a16="http://schemas.microsoft.com/office/drawing/2014/main" id="{77F9C45B-6DEE-4244-AC1F-03B0E9FE274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DD463B80-A87C-481D-B703-FA071CDBB225}" type="slidenum">
              <a:rPr lang="en-US" altLang="en-US" smtClean="0">
                <a:solidFill>
                  <a:srgbClr val="000000"/>
                </a:solidFill>
                <a:latin typeface="Calibri" panose="020F0502020204030204" pitchFamily="34" charset="0"/>
              </a:rPr>
              <a:pPr/>
              <a:t>10</a:t>
            </a:fld>
            <a:endParaRPr lang="en-US"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29608283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EAD17FEE-0C61-4E08-9137-1B9F8A909EAD}"/>
              </a:ext>
            </a:extLst>
          </p:cNvPr>
          <p:cNvSpPr>
            <a:spLocks noGrp="1"/>
          </p:cNvSpPr>
          <p:nvPr>
            <p:ph type="dt" sz="half" idx="10"/>
          </p:nvPr>
        </p:nvSpPr>
        <p:spPr/>
        <p:txBody>
          <a:bodyPr/>
          <a:lstStyle>
            <a:lvl1pPr>
              <a:defRPr/>
            </a:lvl1pPr>
          </a:lstStyle>
          <a:p>
            <a:pPr>
              <a:defRPr/>
            </a:pPr>
            <a:fld id="{0D06E676-7D9C-4FD9-B5E8-085822D9FA59}" type="datetimeFigureOut">
              <a:rPr lang="en-US" altLang="en-US"/>
              <a:pPr>
                <a:defRPr/>
              </a:pPr>
              <a:t>12/3/2018</a:t>
            </a:fld>
            <a:endParaRPr lang="en-US" altLang="en-US"/>
          </a:p>
        </p:txBody>
      </p:sp>
      <p:sp>
        <p:nvSpPr>
          <p:cNvPr id="5" name="Footer Placeholder 4">
            <a:extLst>
              <a:ext uri="{FF2B5EF4-FFF2-40B4-BE49-F238E27FC236}">
                <a16:creationId xmlns:a16="http://schemas.microsoft.com/office/drawing/2014/main" id="{BDC1F755-395C-49AB-877C-16929CA4C69D}"/>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D8BBE24-B930-4336-9C85-5805972A4EA7}"/>
              </a:ext>
            </a:extLst>
          </p:cNvPr>
          <p:cNvSpPr>
            <a:spLocks noGrp="1"/>
          </p:cNvSpPr>
          <p:nvPr>
            <p:ph type="sldNum" sz="quarter" idx="12"/>
          </p:nvPr>
        </p:nvSpPr>
        <p:spPr/>
        <p:txBody>
          <a:bodyPr/>
          <a:lstStyle>
            <a:lvl1pPr>
              <a:defRPr/>
            </a:lvl1pPr>
          </a:lstStyle>
          <a:p>
            <a:pPr>
              <a:defRPr/>
            </a:pPr>
            <a:fld id="{E5F742F0-77DF-4BA1-B27C-C588F7161872}" type="slidenum">
              <a:rPr lang="en-US" altLang="en-US"/>
              <a:pPr>
                <a:defRPr/>
              </a:pPr>
              <a:t>‹#›</a:t>
            </a:fld>
            <a:endParaRPr lang="en-US" altLang="en-US"/>
          </a:p>
        </p:txBody>
      </p:sp>
    </p:spTree>
    <p:extLst>
      <p:ext uri="{BB962C8B-B14F-4D97-AF65-F5344CB8AC3E}">
        <p14:creationId xmlns:p14="http://schemas.microsoft.com/office/powerpoint/2010/main" val="41603973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E823272-A335-4C46-A260-3EFFE546266A}"/>
              </a:ext>
            </a:extLst>
          </p:cNvPr>
          <p:cNvSpPr>
            <a:spLocks noGrp="1"/>
          </p:cNvSpPr>
          <p:nvPr>
            <p:ph type="dt" sz="half" idx="10"/>
          </p:nvPr>
        </p:nvSpPr>
        <p:spPr/>
        <p:txBody>
          <a:bodyPr/>
          <a:lstStyle>
            <a:lvl1pPr>
              <a:defRPr/>
            </a:lvl1pPr>
          </a:lstStyle>
          <a:p>
            <a:pPr>
              <a:defRPr/>
            </a:pPr>
            <a:fld id="{D20E5D5B-E473-45B9-97C4-2A80E6E0A120}" type="datetimeFigureOut">
              <a:rPr lang="en-US" altLang="en-US"/>
              <a:pPr>
                <a:defRPr/>
              </a:pPr>
              <a:t>12/3/2018</a:t>
            </a:fld>
            <a:endParaRPr lang="en-US" altLang="en-US"/>
          </a:p>
        </p:txBody>
      </p:sp>
      <p:sp>
        <p:nvSpPr>
          <p:cNvPr id="5" name="Footer Placeholder 4">
            <a:extLst>
              <a:ext uri="{FF2B5EF4-FFF2-40B4-BE49-F238E27FC236}">
                <a16:creationId xmlns:a16="http://schemas.microsoft.com/office/drawing/2014/main" id="{CB803D4D-0641-4971-8701-D761ED364CE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DA4F7D4D-7361-48D9-BA02-D22AD30CA4A5}"/>
              </a:ext>
            </a:extLst>
          </p:cNvPr>
          <p:cNvSpPr>
            <a:spLocks noGrp="1"/>
          </p:cNvSpPr>
          <p:nvPr>
            <p:ph type="sldNum" sz="quarter" idx="12"/>
          </p:nvPr>
        </p:nvSpPr>
        <p:spPr/>
        <p:txBody>
          <a:bodyPr/>
          <a:lstStyle>
            <a:lvl1pPr>
              <a:defRPr/>
            </a:lvl1pPr>
          </a:lstStyle>
          <a:p>
            <a:pPr>
              <a:defRPr/>
            </a:pPr>
            <a:fld id="{FB17D3FD-B8E4-4558-A2C4-B9FE6DDFEEBB}" type="slidenum">
              <a:rPr lang="en-US" altLang="en-US"/>
              <a:pPr>
                <a:defRPr/>
              </a:pPr>
              <a:t>‹#›</a:t>
            </a:fld>
            <a:endParaRPr lang="en-US" altLang="en-US"/>
          </a:p>
        </p:txBody>
      </p:sp>
    </p:spTree>
    <p:extLst>
      <p:ext uri="{BB962C8B-B14F-4D97-AF65-F5344CB8AC3E}">
        <p14:creationId xmlns:p14="http://schemas.microsoft.com/office/powerpoint/2010/main" val="29693088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451E539-C011-4035-9083-AB15AC87B798}"/>
              </a:ext>
            </a:extLst>
          </p:cNvPr>
          <p:cNvSpPr>
            <a:spLocks noGrp="1"/>
          </p:cNvSpPr>
          <p:nvPr>
            <p:ph type="dt" sz="half" idx="10"/>
          </p:nvPr>
        </p:nvSpPr>
        <p:spPr/>
        <p:txBody>
          <a:bodyPr/>
          <a:lstStyle>
            <a:lvl1pPr>
              <a:defRPr/>
            </a:lvl1pPr>
          </a:lstStyle>
          <a:p>
            <a:pPr>
              <a:defRPr/>
            </a:pPr>
            <a:fld id="{CB478878-805B-4DA9-A4FE-C93F1C3FC2D9}" type="datetimeFigureOut">
              <a:rPr lang="en-US" altLang="en-US"/>
              <a:pPr>
                <a:defRPr/>
              </a:pPr>
              <a:t>12/3/2018</a:t>
            </a:fld>
            <a:endParaRPr lang="en-US" altLang="en-US"/>
          </a:p>
        </p:txBody>
      </p:sp>
      <p:sp>
        <p:nvSpPr>
          <p:cNvPr id="5" name="Footer Placeholder 4">
            <a:extLst>
              <a:ext uri="{FF2B5EF4-FFF2-40B4-BE49-F238E27FC236}">
                <a16:creationId xmlns:a16="http://schemas.microsoft.com/office/drawing/2014/main" id="{0DDC1930-AB7D-4912-A3E4-847255F5FD30}"/>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AA96144-E942-498B-AA49-74FE5019E06C}"/>
              </a:ext>
            </a:extLst>
          </p:cNvPr>
          <p:cNvSpPr>
            <a:spLocks noGrp="1"/>
          </p:cNvSpPr>
          <p:nvPr>
            <p:ph type="sldNum" sz="quarter" idx="12"/>
          </p:nvPr>
        </p:nvSpPr>
        <p:spPr/>
        <p:txBody>
          <a:bodyPr/>
          <a:lstStyle>
            <a:lvl1pPr>
              <a:defRPr/>
            </a:lvl1pPr>
          </a:lstStyle>
          <a:p>
            <a:pPr>
              <a:defRPr/>
            </a:pPr>
            <a:fld id="{09ACCC62-FB4C-4406-97EE-15099EE1A158}" type="slidenum">
              <a:rPr lang="en-US" altLang="en-US"/>
              <a:pPr>
                <a:defRPr/>
              </a:pPr>
              <a:t>‹#›</a:t>
            </a:fld>
            <a:endParaRPr lang="en-US" altLang="en-US"/>
          </a:p>
        </p:txBody>
      </p:sp>
    </p:spTree>
    <p:extLst>
      <p:ext uri="{BB962C8B-B14F-4D97-AF65-F5344CB8AC3E}">
        <p14:creationId xmlns:p14="http://schemas.microsoft.com/office/powerpoint/2010/main" val="17585419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F29DEC68-9C8A-4A1D-AA23-67FD87A73922}"/>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D058325-F5CF-4FCC-B2C0-8468ECAE03EF}" type="datetimeFigureOut">
              <a:rPr lang="en-US" altLang="en-US"/>
              <a:pPr>
                <a:defRPr/>
              </a:pPr>
              <a:t>12/3/2018</a:t>
            </a:fld>
            <a:endParaRPr lang="en-US" altLang="en-US"/>
          </a:p>
        </p:txBody>
      </p:sp>
      <p:sp>
        <p:nvSpPr>
          <p:cNvPr id="5" name="Footer Placeholder 4">
            <a:extLst>
              <a:ext uri="{FF2B5EF4-FFF2-40B4-BE49-F238E27FC236}">
                <a16:creationId xmlns:a16="http://schemas.microsoft.com/office/drawing/2014/main" id="{3E6CE4A6-0C34-42A4-AB8F-0D812A47EC82}"/>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53DC1C6E-7701-4421-A20F-84F72D0AF103}"/>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CBED69C8-BC75-487A-B0B6-D2D6A1EA1FE6}" type="slidenum">
              <a:rPr lang="en-US" altLang="en-US"/>
              <a:pPr>
                <a:defRPr/>
              </a:pPr>
              <a:t>‹#›</a:t>
            </a:fld>
            <a:endParaRPr lang="en-US" altLang="en-US"/>
          </a:p>
        </p:txBody>
      </p:sp>
    </p:spTree>
    <p:extLst>
      <p:ext uri="{BB962C8B-B14F-4D97-AF65-F5344CB8AC3E}">
        <p14:creationId xmlns:p14="http://schemas.microsoft.com/office/powerpoint/2010/main" val="22040338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3707B1-21D0-4E59-9201-BA2FF2D60B50}"/>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3B745C5-4D39-4DF9-B6A5-653C204596E2}" type="datetimeFigureOut">
              <a:rPr lang="en-US" altLang="en-US"/>
              <a:pPr>
                <a:defRPr/>
              </a:pPr>
              <a:t>12/3/2018</a:t>
            </a:fld>
            <a:endParaRPr lang="en-US" altLang="en-US"/>
          </a:p>
        </p:txBody>
      </p:sp>
      <p:sp>
        <p:nvSpPr>
          <p:cNvPr id="5" name="Footer Placeholder 4">
            <a:extLst>
              <a:ext uri="{FF2B5EF4-FFF2-40B4-BE49-F238E27FC236}">
                <a16:creationId xmlns:a16="http://schemas.microsoft.com/office/drawing/2014/main" id="{19DCCCD1-2B7A-42FB-BCC4-E10ACF4186B0}"/>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B57DF4A4-B4A7-4699-81DE-07C59EFF59A1}"/>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96F096C0-9226-434B-A91D-072578D911E4}" type="slidenum">
              <a:rPr lang="en-US" altLang="en-US"/>
              <a:pPr>
                <a:defRPr/>
              </a:pPr>
              <a:t>‹#›</a:t>
            </a:fld>
            <a:endParaRPr lang="en-US" altLang="en-US"/>
          </a:p>
        </p:txBody>
      </p:sp>
    </p:spTree>
    <p:extLst>
      <p:ext uri="{BB962C8B-B14F-4D97-AF65-F5344CB8AC3E}">
        <p14:creationId xmlns:p14="http://schemas.microsoft.com/office/powerpoint/2010/main" val="23262291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6FBE49E-9A4A-43B9-8616-D8C914CE6F0F}"/>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7F9641E-0C29-40BD-8B29-FC91337E1530}" type="datetimeFigureOut">
              <a:rPr lang="en-US" altLang="en-US"/>
              <a:pPr>
                <a:defRPr/>
              </a:pPr>
              <a:t>12/3/2018</a:t>
            </a:fld>
            <a:endParaRPr lang="en-US" altLang="en-US"/>
          </a:p>
        </p:txBody>
      </p:sp>
      <p:sp>
        <p:nvSpPr>
          <p:cNvPr id="5" name="Footer Placeholder 4">
            <a:extLst>
              <a:ext uri="{FF2B5EF4-FFF2-40B4-BE49-F238E27FC236}">
                <a16:creationId xmlns:a16="http://schemas.microsoft.com/office/drawing/2014/main" id="{9911AD28-65FA-42AE-A6F9-A7FDDB334AC9}"/>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917F84E3-3A68-4A73-908D-D1CA85267EE6}"/>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BA995D47-080E-4012-841E-C940CBABCF27}" type="slidenum">
              <a:rPr lang="en-US" altLang="en-US"/>
              <a:pPr>
                <a:defRPr/>
              </a:pPr>
              <a:t>‹#›</a:t>
            </a:fld>
            <a:endParaRPr lang="en-US" altLang="en-US"/>
          </a:p>
        </p:txBody>
      </p:sp>
    </p:spTree>
    <p:extLst>
      <p:ext uri="{BB962C8B-B14F-4D97-AF65-F5344CB8AC3E}">
        <p14:creationId xmlns:p14="http://schemas.microsoft.com/office/powerpoint/2010/main" val="1573412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734EC10-292B-41B8-9112-27B4FBBD2E10}"/>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B3B5818A-70A0-4C26-8DFD-944D97407157}" type="datetimeFigureOut">
              <a:rPr lang="en-US" altLang="en-US"/>
              <a:pPr>
                <a:defRPr/>
              </a:pPr>
              <a:t>12/3/2018</a:t>
            </a:fld>
            <a:endParaRPr lang="en-US" altLang="en-US"/>
          </a:p>
        </p:txBody>
      </p:sp>
      <p:sp>
        <p:nvSpPr>
          <p:cNvPr id="6" name="Footer Placeholder 5">
            <a:extLst>
              <a:ext uri="{FF2B5EF4-FFF2-40B4-BE49-F238E27FC236}">
                <a16:creationId xmlns:a16="http://schemas.microsoft.com/office/drawing/2014/main" id="{5C24BFE1-FDBC-4845-91E1-D9DE6C2B371B}"/>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1B94EDF8-DF70-4B62-A7A9-C0BB44D0FE7E}"/>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1F271DE-E19A-4B0B-86DD-A469893E00F2}" type="slidenum">
              <a:rPr lang="en-US" altLang="en-US"/>
              <a:pPr>
                <a:defRPr/>
              </a:pPr>
              <a:t>‹#›</a:t>
            </a:fld>
            <a:endParaRPr lang="en-US" altLang="en-US"/>
          </a:p>
        </p:txBody>
      </p:sp>
    </p:spTree>
    <p:extLst>
      <p:ext uri="{BB962C8B-B14F-4D97-AF65-F5344CB8AC3E}">
        <p14:creationId xmlns:p14="http://schemas.microsoft.com/office/powerpoint/2010/main" val="21330475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C2D62F7-B3C9-4ECE-B50C-241A2876746F}"/>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C21E9C36-2FC1-47FD-AB94-0911F428A137}" type="datetimeFigureOut">
              <a:rPr lang="en-US" altLang="en-US"/>
              <a:pPr>
                <a:defRPr/>
              </a:pPr>
              <a:t>12/3/2018</a:t>
            </a:fld>
            <a:endParaRPr lang="en-US" altLang="en-US"/>
          </a:p>
        </p:txBody>
      </p:sp>
      <p:sp>
        <p:nvSpPr>
          <p:cNvPr id="8" name="Footer Placeholder 7">
            <a:extLst>
              <a:ext uri="{FF2B5EF4-FFF2-40B4-BE49-F238E27FC236}">
                <a16:creationId xmlns:a16="http://schemas.microsoft.com/office/drawing/2014/main" id="{A709B807-21DE-480A-9D2D-87CA1B5A1941}"/>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9" name="Slide Number Placeholder 8">
            <a:extLst>
              <a:ext uri="{FF2B5EF4-FFF2-40B4-BE49-F238E27FC236}">
                <a16:creationId xmlns:a16="http://schemas.microsoft.com/office/drawing/2014/main" id="{561CC537-E3BC-48D1-B170-68EBD4CD6E64}"/>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7DF0427-4ACA-427F-9679-17D34866EAEE}" type="slidenum">
              <a:rPr lang="en-US" altLang="en-US"/>
              <a:pPr>
                <a:defRPr/>
              </a:pPr>
              <a:t>‹#›</a:t>
            </a:fld>
            <a:endParaRPr lang="en-US" altLang="en-US"/>
          </a:p>
        </p:txBody>
      </p:sp>
    </p:spTree>
    <p:extLst>
      <p:ext uri="{BB962C8B-B14F-4D97-AF65-F5344CB8AC3E}">
        <p14:creationId xmlns:p14="http://schemas.microsoft.com/office/powerpoint/2010/main" val="18460343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7C6D3E8-D889-47A0-A03B-B3B6AE72008B}"/>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B61604B-8773-4899-8397-86220336D0BF}" type="datetimeFigureOut">
              <a:rPr lang="en-US" altLang="en-US"/>
              <a:pPr>
                <a:defRPr/>
              </a:pPr>
              <a:t>12/3/2018</a:t>
            </a:fld>
            <a:endParaRPr lang="en-US" altLang="en-US"/>
          </a:p>
        </p:txBody>
      </p:sp>
      <p:sp>
        <p:nvSpPr>
          <p:cNvPr id="4" name="Footer Placeholder 3">
            <a:extLst>
              <a:ext uri="{FF2B5EF4-FFF2-40B4-BE49-F238E27FC236}">
                <a16:creationId xmlns:a16="http://schemas.microsoft.com/office/drawing/2014/main" id="{7E924963-42C5-4793-B2AC-8F60F075594A}"/>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5" name="Slide Number Placeholder 4">
            <a:extLst>
              <a:ext uri="{FF2B5EF4-FFF2-40B4-BE49-F238E27FC236}">
                <a16:creationId xmlns:a16="http://schemas.microsoft.com/office/drawing/2014/main" id="{DF8941B2-BC54-48AD-90D2-3924FA952F81}"/>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E1C6A172-69B3-443C-A5EF-B258E273486F}" type="slidenum">
              <a:rPr lang="en-US" altLang="en-US"/>
              <a:pPr>
                <a:defRPr/>
              </a:pPr>
              <a:t>‹#›</a:t>
            </a:fld>
            <a:endParaRPr lang="en-US" altLang="en-US"/>
          </a:p>
        </p:txBody>
      </p:sp>
    </p:spTree>
    <p:extLst>
      <p:ext uri="{BB962C8B-B14F-4D97-AF65-F5344CB8AC3E}">
        <p14:creationId xmlns:p14="http://schemas.microsoft.com/office/powerpoint/2010/main" val="28191344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E06FBAC-EDFB-4897-A9BD-313A6A7AA20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FA771248-000F-45FE-9C78-305CFE12F4F3}" type="datetimeFigureOut">
              <a:rPr lang="en-US" altLang="en-US"/>
              <a:pPr>
                <a:defRPr/>
              </a:pPr>
              <a:t>12/3/2018</a:t>
            </a:fld>
            <a:endParaRPr lang="en-US" altLang="en-US"/>
          </a:p>
        </p:txBody>
      </p:sp>
      <p:sp>
        <p:nvSpPr>
          <p:cNvPr id="3" name="Footer Placeholder 2">
            <a:extLst>
              <a:ext uri="{FF2B5EF4-FFF2-40B4-BE49-F238E27FC236}">
                <a16:creationId xmlns:a16="http://schemas.microsoft.com/office/drawing/2014/main" id="{2F7AAC62-C037-40E5-BF3E-7B3E03323DC1}"/>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4" name="Slide Number Placeholder 3">
            <a:extLst>
              <a:ext uri="{FF2B5EF4-FFF2-40B4-BE49-F238E27FC236}">
                <a16:creationId xmlns:a16="http://schemas.microsoft.com/office/drawing/2014/main" id="{10CAC609-75A7-48E5-9DD1-B80F09E85924}"/>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353576D6-B981-4D38-B2CE-757F07BF9775}" type="slidenum">
              <a:rPr lang="en-US" altLang="en-US"/>
              <a:pPr>
                <a:defRPr/>
              </a:pPr>
              <a:t>‹#›</a:t>
            </a:fld>
            <a:endParaRPr lang="en-US" altLang="en-US"/>
          </a:p>
        </p:txBody>
      </p:sp>
    </p:spTree>
    <p:extLst>
      <p:ext uri="{BB962C8B-B14F-4D97-AF65-F5344CB8AC3E}">
        <p14:creationId xmlns:p14="http://schemas.microsoft.com/office/powerpoint/2010/main" val="16879755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285CC8B4-7701-46CF-A324-AC13AF9069A6}"/>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BBB9137C-7AF1-489C-A525-EAEFABA95C86}" type="datetimeFigureOut">
              <a:rPr lang="en-US" altLang="en-US"/>
              <a:pPr>
                <a:defRPr/>
              </a:pPr>
              <a:t>12/3/2018</a:t>
            </a:fld>
            <a:endParaRPr lang="en-US" altLang="en-US"/>
          </a:p>
        </p:txBody>
      </p:sp>
      <p:sp>
        <p:nvSpPr>
          <p:cNvPr id="6" name="Footer Placeholder 5">
            <a:extLst>
              <a:ext uri="{FF2B5EF4-FFF2-40B4-BE49-F238E27FC236}">
                <a16:creationId xmlns:a16="http://schemas.microsoft.com/office/drawing/2014/main" id="{F5F24120-D6F3-4473-968F-F65DFDA43274}"/>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0D23E75C-D8F4-4E27-957A-437F948A706B}"/>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D3B56C6-FF86-46D8-94AC-39418BE09DE3}" type="slidenum">
              <a:rPr lang="en-US" altLang="en-US"/>
              <a:pPr>
                <a:defRPr/>
              </a:pPr>
              <a:t>‹#›</a:t>
            </a:fld>
            <a:endParaRPr lang="en-US" altLang="en-US"/>
          </a:p>
        </p:txBody>
      </p:sp>
    </p:spTree>
    <p:extLst>
      <p:ext uri="{BB962C8B-B14F-4D97-AF65-F5344CB8AC3E}">
        <p14:creationId xmlns:p14="http://schemas.microsoft.com/office/powerpoint/2010/main" val="29795532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766A536-8953-4A3A-A183-E31CEBCD657C}"/>
              </a:ext>
            </a:extLst>
          </p:cNvPr>
          <p:cNvSpPr>
            <a:spLocks noGrp="1"/>
          </p:cNvSpPr>
          <p:nvPr>
            <p:ph type="dt" sz="half" idx="10"/>
          </p:nvPr>
        </p:nvSpPr>
        <p:spPr/>
        <p:txBody>
          <a:bodyPr/>
          <a:lstStyle>
            <a:lvl1pPr>
              <a:defRPr/>
            </a:lvl1pPr>
          </a:lstStyle>
          <a:p>
            <a:pPr>
              <a:defRPr/>
            </a:pPr>
            <a:fld id="{AD15332F-03F6-4E9F-925E-A62830F0F589}" type="datetimeFigureOut">
              <a:rPr lang="en-US" altLang="en-US"/>
              <a:pPr>
                <a:defRPr/>
              </a:pPr>
              <a:t>12/3/2018</a:t>
            </a:fld>
            <a:endParaRPr lang="en-US" altLang="en-US"/>
          </a:p>
        </p:txBody>
      </p:sp>
      <p:sp>
        <p:nvSpPr>
          <p:cNvPr id="5" name="Footer Placeholder 4">
            <a:extLst>
              <a:ext uri="{FF2B5EF4-FFF2-40B4-BE49-F238E27FC236}">
                <a16:creationId xmlns:a16="http://schemas.microsoft.com/office/drawing/2014/main" id="{B4E43D5D-C7EB-4C61-82D8-B428B9498020}"/>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7D7E70D-4527-4FC9-B89D-971D27F61E35}"/>
              </a:ext>
            </a:extLst>
          </p:cNvPr>
          <p:cNvSpPr>
            <a:spLocks noGrp="1"/>
          </p:cNvSpPr>
          <p:nvPr>
            <p:ph type="sldNum" sz="quarter" idx="12"/>
          </p:nvPr>
        </p:nvSpPr>
        <p:spPr/>
        <p:txBody>
          <a:bodyPr/>
          <a:lstStyle>
            <a:lvl1pPr>
              <a:defRPr/>
            </a:lvl1pPr>
          </a:lstStyle>
          <a:p>
            <a:pPr>
              <a:defRPr/>
            </a:pPr>
            <a:fld id="{7C44AFA1-BCB6-4829-83F9-E1D74782D83A}" type="slidenum">
              <a:rPr lang="en-US" altLang="en-US"/>
              <a:pPr>
                <a:defRPr/>
              </a:pPr>
              <a:t>‹#›</a:t>
            </a:fld>
            <a:endParaRPr lang="en-US" altLang="en-US"/>
          </a:p>
        </p:txBody>
      </p:sp>
    </p:spTree>
    <p:extLst>
      <p:ext uri="{BB962C8B-B14F-4D97-AF65-F5344CB8AC3E}">
        <p14:creationId xmlns:p14="http://schemas.microsoft.com/office/powerpoint/2010/main" val="23470390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4E054619-8938-46E6-A74C-0167D634A642}"/>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F9B3DBD-4D31-47E8-9116-AF2D9300C5EF}" type="datetimeFigureOut">
              <a:rPr lang="en-US" altLang="en-US"/>
              <a:pPr>
                <a:defRPr/>
              </a:pPr>
              <a:t>12/3/2018</a:t>
            </a:fld>
            <a:endParaRPr lang="en-US" altLang="en-US"/>
          </a:p>
        </p:txBody>
      </p:sp>
      <p:sp>
        <p:nvSpPr>
          <p:cNvPr id="6" name="Footer Placeholder 5">
            <a:extLst>
              <a:ext uri="{FF2B5EF4-FFF2-40B4-BE49-F238E27FC236}">
                <a16:creationId xmlns:a16="http://schemas.microsoft.com/office/drawing/2014/main" id="{601D5AB2-2ED3-49FD-B099-E5F8D0F1A6FA}"/>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BDB55747-8DD5-4C6F-B8F8-86FC64F7681D}"/>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EB0C05C5-1847-4D62-B193-B88745181885}" type="slidenum">
              <a:rPr lang="en-US" altLang="en-US"/>
              <a:pPr>
                <a:defRPr/>
              </a:pPr>
              <a:t>‹#›</a:t>
            </a:fld>
            <a:endParaRPr lang="en-US" altLang="en-US"/>
          </a:p>
        </p:txBody>
      </p:sp>
    </p:spTree>
    <p:extLst>
      <p:ext uri="{BB962C8B-B14F-4D97-AF65-F5344CB8AC3E}">
        <p14:creationId xmlns:p14="http://schemas.microsoft.com/office/powerpoint/2010/main" val="16281737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AA9844-D434-48A8-A97A-D39D20C3A771}"/>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CCEFAC1-1C98-437E-A2CA-18CD2E055305}" type="datetimeFigureOut">
              <a:rPr lang="en-US" altLang="en-US"/>
              <a:pPr>
                <a:defRPr/>
              </a:pPr>
              <a:t>12/3/2018</a:t>
            </a:fld>
            <a:endParaRPr lang="en-US" altLang="en-US"/>
          </a:p>
        </p:txBody>
      </p:sp>
      <p:sp>
        <p:nvSpPr>
          <p:cNvPr id="5" name="Footer Placeholder 4">
            <a:extLst>
              <a:ext uri="{FF2B5EF4-FFF2-40B4-BE49-F238E27FC236}">
                <a16:creationId xmlns:a16="http://schemas.microsoft.com/office/drawing/2014/main" id="{DCF1043B-894B-47F9-8A9E-A5740CEE0C7E}"/>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A79E8E7E-9169-4650-BFFF-1FB612140DDB}"/>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E6CD8DF5-6FEC-4CF9-B5D5-DC9E63E6F9C1}" type="slidenum">
              <a:rPr lang="en-US" altLang="en-US"/>
              <a:pPr>
                <a:defRPr/>
              </a:pPr>
              <a:t>‹#›</a:t>
            </a:fld>
            <a:endParaRPr lang="en-US" altLang="en-US"/>
          </a:p>
        </p:txBody>
      </p:sp>
    </p:spTree>
    <p:extLst>
      <p:ext uri="{BB962C8B-B14F-4D97-AF65-F5344CB8AC3E}">
        <p14:creationId xmlns:p14="http://schemas.microsoft.com/office/powerpoint/2010/main" val="38399469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FFE1D8-A4DB-4170-81DF-11A59F8303A2}"/>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EDF7A5D-B480-4BAF-998E-2B5D11FC633D}" type="datetimeFigureOut">
              <a:rPr lang="en-US" altLang="en-US"/>
              <a:pPr>
                <a:defRPr/>
              </a:pPr>
              <a:t>12/3/2018</a:t>
            </a:fld>
            <a:endParaRPr lang="en-US" altLang="en-US"/>
          </a:p>
        </p:txBody>
      </p:sp>
      <p:sp>
        <p:nvSpPr>
          <p:cNvPr id="5" name="Footer Placeholder 4">
            <a:extLst>
              <a:ext uri="{FF2B5EF4-FFF2-40B4-BE49-F238E27FC236}">
                <a16:creationId xmlns:a16="http://schemas.microsoft.com/office/drawing/2014/main" id="{FC901112-E91F-4D52-847C-CD3522571B65}"/>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61ED710E-E4AC-4A35-8C4B-1115E78ADFA2}"/>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979F78E5-CF0F-442E-B990-32CE8D446EA3}" type="slidenum">
              <a:rPr lang="en-US" altLang="en-US"/>
              <a:pPr>
                <a:defRPr/>
              </a:pPr>
              <a:t>‹#›</a:t>
            </a:fld>
            <a:endParaRPr lang="en-US" altLang="en-US"/>
          </a:p>
        </p:txBody>
      </p:sp>
    </p:spTree>
    <p:extLst>
      <p:ext uri="{BB962C8B-B14F-4D97-AF65-F5344CB8AC3E}">
        <p14:creationId xmlns:p14="http://schemas.microsoft.com/office/powerpoint/2010/main" val="11670871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AD6EB7D-12E3-48A0-A323-5AFC30492006}"/>
              </a:ext>
            </a:extLst>
          </p:cNvPr>
          <p:cNvSpPr>
            <a:spLocks noGrp="1"/>
          </p:cNvSpPr>
          <p:nvPr>
            <p:ph type="dt" sz="half" idx="10"/>
          </p:nvPr>
        </p:nvSpPr>
        <p:spPr/>
        <p:txBody>
          <a:bodyPr/>
          <a:lstStyle>
            <a:lvl1pPr>
              <a:defRPr/>
            </a:lvl1pPr>
          </a:lstStyle>
          <a:p>
            <a:pPr>
              <a:defRPr/>
            </a:pPr>
            <a:fld id="{6C9608B1-9B03-4E8A-9FB4-B6847B75F6D4}" type="datetimeFigureOut">
              <a:rPr lang="en-US" altLang="en-US"/>
              <a:pPr>
                <a:defRPr/>
              </a:pPr>
              <a:t>12/3/2018</a:t>
            </a:fld>
            <a:endParaRPr lang="en-US" altLang="en-US"/>
          </a:p>
        </p:txBody>
      </p:sp>
      <p:sp>
        <p:nvSpPr>
          <p:cNvPr id="5" name="Footer Placeholder 4">
            <a:extLst>
              <a:ext uri="{FF2B5EF4-FFF2-40B4-BE49-F238E27FC236}">
                <a16:creationId xmlns:a16="http://schemas.microsoft.com/office/drawing/2014/main" id="{767F823C-313F-4493-B377-579804417FB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93405FA6-5614-4A97-9C3E-09586208088B}"/>
              </a:ext>
            </a:extLst>
          </p:cNvPr>
          <p:cNvSpPr>
            <a:spLocks noGrp="1"/>
          </p:cNvSpPr>
          <p:nvPr>
            <p:ph type="sldNum" sz="quarter" idx="12"/>
          </p:nvPr>
        </p:nvSpPr>
        <p:spPr/>
        <p:txBody>
          <a:bodyPr/>
          <a:lstStyle>
            <a:lvl1pPr>
              <a:defRPr/>
            </a:lvl1pPr>
          </a:lstStyle>
          <a:p>
            <a:pPr>
              <a:defRPr/>
            </a:pPr>
            <a:fld id="{2BFC9099-EA70-4057-B36E-303416BC2108}" type="slidenum">
              <a:rPr lang="en-US" altLang="en-US"/>
              <a:pPr>
                <a:defRPr/>
              </a:pPr>
              <a:t>‹#›</a:t>
            </a:fld>
            <a:endParaRPr lang="en-US" altLang="en-US"/>
          </a:p>
        </p:txBody>
      </p:sp>
    </p:spTree>
    <p:extLst>
      <p:ext uri="{BB962C8B-B14F-4D97-AF65-F5344CB8AC3E}">
        <p14:creationId xmlns:p14="http://schemas.microsoft.com/office/powerpoint/2010/main" val="12403726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7076C8C8-5514-457D-9F9D-3986A09ADF18}"/>
              </a:ext>
            </a:extLst>
          </p:cNvPr>
          <p:cNvSpPr>
            <a:spLocks noGrp="1"/>
          </p:cNvSpPr>
          <p:nvPr>
            <p:ph type="dt" sz="half" idx="10"/>
          </p:nvPr>
        </p:nvSpPr>
        <p:spPr/>
        <p:txBody>
          <a:bodyPr/>
          <a:lstStyle>
            <a:lvl1pPr>
              <a:defRPr/>
            </a:lvl1pPr>
          </a:lstStyle>
          <a:p>
            <a:pPr>
              <a:defRPr/>
            </a:pPr>
            <a:fld id="{18ADEB3A-E127-4FDF-9050-0807C103D24B}" type="datetimeFigureOut">
              <a:rPr lang="en-US" altLang="en-US"/>
              <a:pPr>
                <a:defRPr/>
              </a:pPr>
              <a:t>12/3/2018</a:t>
            </a:fld>
            <a:endParaRPr lang="en-US" altLang="en-US"/>
          </a:p>
        </p:txBody>
      </p:sp>
      <p:sp>
        <p:nvSpPr>
          <p:cNvPr id="6" name="Footer Placeholder 4">
            <a:extLst>
              <a:ext uri="{FF2B5EF4-FFF2-40B4-BE49-F238E27FC236}">
                <a16:creationId xmlns:a16="http://schemas.microsoft.com/office/drawing/2014/main" id="{08E7F6C6-67F5-4828-A6F7-749A27F3E13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014155DA-94A3-4799-8D63-8B1F453A814A}"/>
              </a:ext>
            </a:extLst>
          </p:cNvPr>
          <p:cNvSpPr>
            <a:spLocks noGrp="1"/>
          </p:cNvSpPr>
          <p:nvPr>
            <p:ph type="sldNum" sz="quarter" idx="12"/>
          </p:nvPr>
        </p:nvSpPr>
        <p:spPr/>
        <p:txBody>
          <a:bodyPr/>
          <a:lstStyle>
            <a:lvl1pPr>
              <a:defRPr/>
            </a:lvl1pPr>
          </a:lstStyle>
          <a:p>
            <a:pPr>
              <a:defRPr/>
            </a:pPr>
            <a:fld id="{D135CA4F-B193-4427-84A8-4D32D43D2EB3}" type="slidenum">
              <a:rPr lang="en-US" altLang="en-US"/>
              <a:pPr>
                <a:defRPr/>
              </a:pPr>
              <a:t>‹#›</a:t>
            </a:fld>
            <a:endParaRPr lang="en-US" altLang="en-US"/>
          </a:p>
        </p:txBody>
      </p:sp>
    </p:spTree>
    <p:extLst>
      <p:ext uri="{BB962C8B-B14F-4D97-AF65-F5344CB8AC3E}">
        <p14:creationId xmlns:p14="http://schemas.microsoft.com/office/powerpoint/2010/main" val="1629274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8FAEFB38-B32B-4FF1-B512-E94FFDE878AB}"/>
              </a:ext>
            </a:extLst>
          </p:cNvPr>
          <p:cNvSpPr>
            <a:spLocks noGrp="1"/>
          </p:cNvSpPr>
          <p:nvPr>
            <p:ph type="dt" sz="half" idx="10"/>
          </p:nvPr>
        </p:nvSpPr>
        <p:spPr/>
        <p:txBody>
          <a:bodyPr/>
          <a:lstStyle>
            <a:lvl1pPr>
              <a:defRPr/>
            </a:lvl1pPr>
          </a:lstStyle>
          <a:p>
            <a:pPr>
              <a:defRPr/>
            </a:pPr>
            <a:fld id="{2F2937C5-2A42-4D6F-BF5C-01733C8661F3}" type="datetimeFigureOut">
              <a:rPr lang="en-US" altLang="en-US"/>
              <a:pPr>
                <a:defRPr/>
              </a:pPr>
              <a:t>12/3/2018</a:t>
            </a:fld>
            <a:endParaRPr lang="en-US" altLang="en-US"/>
          </a:p>
        </p:txBody>
      </p:sp>
      <p:sp>
        <p:nvSpPr>
          <p:cNvPr id="8" name="Footer Placeholder 4">
            <a:extLst>
              <a:ext uri="{FF2B5EF4-FFF2-40B4-BE49-F238E27FC236}">
                <a16:creationId xmlns:a16="http://schemas.microsoft.com/office/drawing/2014/main" id="{7F00EE70-C43F-435A-A363-8122DE87EB84}"/>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0FC80657-B065-4060-9F77-2104D252F88B}"/>
              </a:ext>
            </a:extLst>
          </p:cNvPr>
          <p:cNvSpPr>
            <a:spLocks noGrp="1"/>
          </p:cNvSpPr>
          <p:nvPr>
            <p:ph type="sldNum" sz="quarter" idx="12"/>
          </p:nvPr>
        </p:nvSpPr>
        <p:spPr/>
        <p:txBody>
          <a:bodyPr/>
          <a:lstStyle>
            <a:lvl1pPr>
              <a:defRPr/>
            </a:lvl1pPr>
          </a:lstStyle>
          <a:p>
            <a:pPr>
              <a:defRPr/>
            </a:pPr>
            <a:fld id="{C3ACD622-5CCD-4EA4-B339-ED4CA92184E7}" type="slidenum">
              <a:rPr lang="en-US" altLang="en-US"/>
              <a:pPr>
                <a:defRPr/>
              </a:pPr>
              <a:t>‹#›</a:t>
            </a:fld>
            <a:endParaRPr lang="en-US" altLang="en-US"/>
          </a:p>
        </p:txBody>
      </p:sp>
    </p:spTree>
    <p:extLst>
      <p:ext uri="{BB962C8B-B14F-4D97-AF65-F5344CB8AC3E}">
        <p14:creationId xmlns:p14="http://schemas.microsoft.com/office/powerpoint/2010/main" val="17588085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DE3D66C7-1F8D-495D-8BD7-58B8CA82C7E3}"/>
              </a:ext>
            </a:extLst>
          </p:cNvPr>
          <p:cNvSpPr>
            <a:spLocks noGrp="1"/>
          </p:cNvSpPr>
          <p:nvPr>
            <p:ph type="dt" sz="half" idx="10"/>
          </p:nvPr>
        </p:nvSpPr>
        <p:spPr/>
        <p:txBody>
          <a:bodyPr/>
          <a:lstStyle>
            <a:lvl1pPr>
              <a:defRPr/>
            </a:lvl1pPr>
          </a:lstStyle>
          <a:p>
            <a:pPr>
              <a:defRPr/>
            </a:pPr>
            <a:fld id="{722B8F63-19C0-4E77-B9B2-3D439DD39FC8}" type="datetimeFigureOut">
              <a:rPr lang="en-US" altLang="en-US"/>
              <a:pPr>
                <a:defRPr/>
              </a:pPr>
              <a:t>12/3/2018</a:t>
            </a:fld>
            <a:endParaRPr lang="en-US" altLang="en-US"/>
          </a:p>
        </p:txBody>
      </p:sp>
      <p:sp>
        <p:nvSpPr>
          <p:cNvPr id="4" name="Footer Placeholder 4">
            <a:extLst>
              <a:ext uri="{FF2B5EF4-FFF2-40B4-BE49-F238E27FC236}">
                <a16:creationId xmlns:a16="http://schemas.microsoft.com/office/drawing/2014/main" id="{4A0FF45E-1F59-4334-9D9A-DEE7D091FA90}"/>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454CE216-ACC9-4A2F-B683-F78C14121919}"/>
              </a:ext>
            </a:extLst>
          </p:cNvPr>
          <p:cNvSpPr>
            <a:spLocks noGrp="1"/>
          </p:cNvSpPr>
          <p:nvPr>
            <p:ph type="sldNum" sz="quarter" idx="12"/>
          </p:nvPr>
        </p:nvSpPr>
        <p:spPr/>
        <p:txBody>
          <a:bodyPr/>
          <a:lstStyle>
            <a:lvl1pPr>
              <a:defRPr/>
            </a:lvl1pPr>
          </a:lstStyle>
          <a:p>
            <a:pPr>
              <a:defRPr/>
            </a:pPr>
            <a:fld id="{B03FD0A1-CFA2-4408-B275-71C75CC3F8E6}" type="slidenum">
              <a:rPr lang="en-US" altLang="en-US"/>
              <a:pPr>
                <a:defRPr/>
              </a:pPr>
              <a:t>‹#›</a:t>
            </a:fld>
            <a:endParaRPr lang="en-US" altLang="en-US"/>
          </a:p>
        </p:txBody>
      </p:sp>
    </p:spTree>
    <p:extLst>
      <p:ext uri="{BB962C8B-B14F-4D97-AF65-F5344CB8AC3E}">
        <p14:creationId xmlns:p14="http://schemas.microsoft.com/office/powerpoint/2010/main" val="4571965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3520E08F-6F16-425F-9FA3-0BE20CB9480B}"/>
              </a:ext>
            </a:extLst>
          </p:cNvPr>
          <p:cNvSpPr>
            <a:spLocks noGrp="1"/>
          </p:cNvSpPr>
          <p:nvPr>
            <p:ph type="dt" sz="half" idx="10"/>
          </p:nvPr>
        </p:nvSpPr>
        <p:spPr/>
        <p:txBody>
          <a:bodyPr/>
          <a:lstStyle>
            <a:lvl1pPr>
              <a:defRPr/>
            </a:lvl1pPr>
          </a:lstStyle>
          <a:p>
            <a:pPr>
              <a:defRPr/>
            </a:pPr>
            <a:fld id="{BEF4339C-3A47-43B5-9E44-C33D00809FA9}" type="datetimeFigureOut">
              <a:rPr lang="en-US" altLang="en-US"/>
              <a:pPr>
                <a:defRPr/>
              </a:pPr>
              <a:t>12/3/2018</a:t>
            </a:fld>
            <a:endParaRPr lang="en-US" altLang="en-US"/>
          </a:p>
        </p:txBody>
      </p:sp>
      <p:sp>
        <p:nvSpPr>
          <p:cNvPr id="3" name="Footer Placeholder 4">
            <a:extLst>
              <a:ext uri="{FF2B5EF4-FFF2-40B4-BE49-F238E27FC236}">
                <a16:creationId xmlns:a16="http://schemas.microsoft.com/office/drawing/2014/main" id="{CA76D654-8B2C-43F7-8D75-D58A7FCF9710}"/>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75B66197-AE5C-42B6-B21F-5603AFA62A8B}"/>
              </a:ext>
            </a:extLst>
          </p:cNvPr>
          <p:cNvSpPr>
            <a:spLocks noGrp="1"/>
          </p:cNvSpPr>
          <p:nvPr>
            <p:ph type="sldNum" sz="quarter" idx="12"/>
          </p:nvPr>
        </p:nvSpPr>
        <p:spPr/>
        <p:txBody>
          <a:bodyPr/>
          <a:lstStyle>
            <a:lvl1pPr>
              <a:defRPr/>
            </a:lvl1pPr>
          </a:lstStyle>
          <a:p>
            <a:pPr>
              <a:defRPr/>
            </a:pPr>
            <a:fld id="{898E2D58-27C8-4843-9596-26CCDA82AEE9}" type="slidenum">
              <a:rPr lang="en-US" altLang="en-US"/>
              <a:pPr>
                <a:defRPr/>
              </a:pPr>
              <a:t>‹#›</a:t>
            </a:fld>
            <a:endParaRPr lang="en-US" altLang="en-US"/>
          </a:p>
        </p:txBody>
      </p:sp>
    </p:spTree>
    <p:extLst>
      <p:ext uri="{BB962C8B-B14F-4D97-AF65-F5344CB8AC3E}">
        <p14:creationId xmlns:p14="http://schemas.microsoft.com/office/powerpoint/2010/main" val="41862206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1C8DD2F8-FC4E-493D-B153-D1A05154A636}"/>
              </a:ext>
            </a:extLst>
          </p:cNvPr>
          <p:cNvSpPr>
            <a:spLocks noGrp="1"/>
          </p:cNvSpPr>
          <p:nvPr>
            <p:ph type="dt" sz="half" idx="10"/>
          </p:nvPr>
        </p:nvSpPr>
        <p:spPr/>
        <p:txBody>
          <a:bodyPr/>
          <a:lstStyle>
            <a:lvl1pPr>
              <a:defRPr/>
            </a:lvl1pPr>
          </a:lstStyle>
          <a:p>
            <a:pPr>
              <a:defRPr/>
            </a:pPr>
            <a:fld id="{CB65A8A2-F109-447C-AF1D-96D712109CAF}" type="datetimeFigureOut">
              <a:rPr lang="en-US" altLang="en-US"/>
              <a:pPr>
                <a:defRPr/>
              </a:pPr>
              <a:t>12/3/2018</a:t>
            </a:fld>
            <a:endParaRPr lang="en-US" altLang="en-US"/>
          </a:p>
        </p:txBody>
      </p:sp>
      <p:sp>
        <p:nvSpPr>
          <p:cNvPr id="6" name="Footer Placeholder 4">
            <a:extLst>
              <a:ext uri="{FF2B5EF4-FFF2-40B4-BE49-F238E27FC236}">
                <a16:creationId xmlns:a16="http://schemas.microsoft.com/office/drawing/2014/main" id="{179CC37B-A2DF-4FEC-B446-1BC98AEB22BD}"/>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0387524-4145-464E-9296-B770A95AE3BA}"/>
              </a:ext>
            </a:extLst>
          </p:cNvPr>
          <p:cNvSpPr>
            <a:spLocks noGrp="1"/>
          </p:cNvSpPr>
          <p:nvPr>
            <p:ph type="sldNum" sz="quarter" idx="12"/>
          </p:nvPr>
        </p:nvSpPr>
        <p:spPr/>
        <p:txBody>
          <a:bodyPr/>
          <a:lstStyle>
            <a:lvl1pPr>
              <a:defRPr/>
            </a:lvl1pPr>
          </a:lstStyle>
          <a:p>
            <a:pPr>
              <a:defRPr/>
            </a:pPr>
            <a:fld id="{553519E6-7DFD-440E-B8B5-CC2318E68B16}" type="slidenum">
              <a:rPr lang="en-US" altLang="en-US"/>
              <a:pPr>
                <a:defRPr/>
              </a:pPr>
              <a:t>‹#›</a:t>
            </a:fld>
            <a:endParaRPr lang="en-US" altLang="en-US"/>
          </a:p>
        </p:txBody>
      </p:sp>
    </p:spTree>
    <p:extLst>
      <p:ext uri="{BB962C8B-B14F-4D97-AF65-F5344CB8AC3E}">
        <p14:creationId xmlns:p14="http://schemas.microsoft.com/office/powerpoint/2010/main" val="33234288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8E610FE-A44A-47A2-9BFB-D2F95B0708C0}"/>
              </a:ext>
            </a:extLst>
          </p:cNvPr>
          <p:cNvSpPr>
            <a:spLocks noGrp="1"/>
          </p:cNvSpPr>
          <p:nvPr>
            <p:ph type="dt" sz="half" idx="10"/>
          </p:nvPr>
        </p:nvSpPr>
        <p:spPr/>
        <p:txBody>
          <a:bodyPr/>
          <a:lstStyle>
            <a:lvl1pPr>
              <a:defRPr/>
            </a:lvl1pPr>
          </a:lstStyle>
          <a:p>
            <a:pPr>
              <a:defRPr/>
            </a:pPr>
            <a:fld id="{576D3F64-2D4A-492C-8E77-0062B201E38E}" type="datetimeFigureOut">
              <a:rPr lang="en-US" altLang="en-US"/>
              <a:pPr>
                <a:defRPr/>
              </a:pPr>
              <a:t>12/3/2018</a:t>
            </a:fld>
            <a:endParaRPr lang="en-US" altLang="en-US"/>
          </a:p>
        </p:txBody>
      </p:sp>
      <p:sp>
        <p:nvSpPr>
          <p:cNvPr id="6" name="Footer Placeholder 4">
            <a:extLst>
              <a:ext uri="{FF2B5EF4-FFF2-40B4-BE49-F238E27FC236}">
                <a16:creationId xmlns:a16="http://schemas.microsoft.com/office/drawing/2014/main" id="{558E08B1-B2D8-4333-BB09-858CA604AD6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D265828E-D4B0-4E65-9577-A5EBFC49F269}"/>
              </a:ext>
            </a:extLst>
          </p:cNvPr>
          <p:cNvSpPr>
            <a:spLocks noGrp="1"/>
          </p:cNvSpPr>
          <p:nvPr>
            <p:ph type="sldNum" sz="quarter" idx="12"/>
          </p:nvPr>
        </p:nvSpPr>
        <p:spPr/>
        <p:txBody>
          <a:bodyPr/>
          <a:lstStyle>
            <a:lvl1pPr>
              <a:defRPr/>
            </a:lvl1pPr>
          </a:lstStyle>
          <a:p>
            <a:pPr>
              <a:defRPr/>
            </a:pPr>
            <a:fld id="{C8DA4984-E74A-4324-A5DE-0C45230C1DEA}" type="slidenum">
              <a:rPr lang="en-US" altLang="en-US"/>
              <a:pPr>
                <a:defRPr/>
              </a:pPr>
              <a:t>‹#›</a:t>
            </a:fld>
            <a:endParaRPr lang="en-US" altLang="en-US"/>
          </a:p>
        </p:txBody>
      </p:sp>
    </p:spTree>
    <p:extLst>
      <p:ext uri="{BB962C8B-B14F-4D97-AF65-F5344CB8AC3E}">
        <p14:creationId xmlns:p14="http://schemas.microsoft.com/office/powerpoint/2010/main" val="8339027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DCDEA84B-2556-4F73-B721-685B55E84112}"/>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317E3798-6101-4B97-B2CA-7110C073980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020C111E-07B4-461F-BC0B-0B9C3E60C52D}"/>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cs typeface="Arial" panose="020B0604020202020204" pitchFamily="34" charset="0"/>
              </a:defRPr>
            </a:lvl1pPr>
          </a:lstStyle>
          <a:p>
            <a:pPr>
              <a:defRPr/>
            </a:pPr>
            <a:fld id="{559EA57B-E5BF-4545-8ACE-6BB4D7038A4D}" type="datetimeFigureOut">
              <a:rPr lang="en-US" altLang="en-US"/>
              <a:pPr>
                <a:defRPr/>
              </a:pPr>
              <a:t>12/3/2018</a:t>
            </a:fld>
            <a:endParaRPr lang="en-US" altLang="en-US"/>
          </a:p>
        </p:txBody>
      </p:sp>
      <p:sp>
        <p:nvSpPr>
          <p:cNvPr id="5" name="Footer Placeholder 4">
            <a:extLst>
              <a:ext uri="{FF2B5EF4-FFF2-40B4-BE49-F238E27FC236}">
                <a16:creationId xmlns:a16="http://schemas.microsoft.com/office/drawing/2014/main" id="{15649200-142F-42D4-AA72-5E2E0CC7EC9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0AD9D4D3-8B97-4CFF-8B3E-079905C243D1}"/>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74E0D97F-815C-4BF8-ACB6-176975AE2633}"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5081" r:id="rId1"/>
    <p:sldLayoutId id="2147485082" r:id="rId2"/>
    <p:sldLayoutId id="2147485083" r:id="rId3"/>
    <p:sldLayoutId id="2147485084" r:id="rId4"/>
    <p:sldLayoutId id="2147485085" r:id="rId5"/>
    <p:sldLayoutId id="2147485086" r:id="rId6"/>
    <p:sldLayoutId id="2147485087" r:id="rId7"/>
    <p:sldLayoutId id="2147485088" r:id="rId8"/>
    <p:sldLayoutId id="2147485089" r:id="rId9"/>
    <p:sldLayoutId id="2147485090" r:id="rId10"/>
    <p:sldLayoutId id="2147485091"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Title Placeholder 1">
            <a:extLst>
              <a:ext uri="{FF2B5EF4-FFF2-40B4-BE49-F238E27FC236}">
                <a16:creationId xmlns:a16="http://schemas.microsoft.com/office/drawing/2014/main" id="{44B9CC63-422E-44F0-B23D-753D74F1C2E9}"/>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3315" name="Text Placeholder 2">
            <a:extLst>
              <a:ext uri="{FF2B5EF4-FFF2-40B4-BE49-F238E27FC236}">
                <a16:creationId xmlns:a16="http://schemas.microsoft.com/office/drawing/2014/main" id="{F47EC188-00FB-4719-A89D-8C5B10B9D9E0}"/>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73682988-42CC-494E-B4C6-1564A2B475BB}"/>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D7B70CD1-4502-48FA-9D51-4A77C8FE1164}" type="datetimeFigureOut">
              <a:rPr lang="en-US"/>
              <a:pPr>
                <a:defRPr/>
              </a:pPr>
              <a:t>12/3/2018</a:t>
            </a:fld>
            <a:endParaRPr lang="en-US"/>
          </a:p>
        </p:txBody>
      </p:sp>
      <p:sp>
        <p:nvSpPr>
          <p:cNvPr id="5" name="Footer Placeholder 4">
            <a:extLst>
              <a:ext uri="{FF2B5EF4-FFF2-40B4-BE49-F238E27FC236}">
                <a16:creationId xmlns:a16="http://schemas.microsoft.com/office/drawing/2014/main" id="{DAB78D37-E71A-4139-8E49-39B5673EA413}"/>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mn-ea"/>
              </a:defRPr>
            </a:lvl1pPr>
          </a:lstStyle>
          <a:p>
            <a:pPr>
              <a:defRPr/>
            </a:pPr>
            <a:endParaRPr lang="en-US"/>
          </a:p>
        </p:txBody>
      </p:sp>
      <p:sp>
        <p:nvSpPr>
          <p:cNvPr id="6" name="Slide Number Placeholder 5">
            <a:extLst>
              <a:ext uri="{FF2B5EF4-FFF2-40B4-BE49-F238E27FC236}">
                <a16:creationId xmlns:a16="http://schemas.microsoft.com/office/drawing/2014/main" id="{67F9ED3B-580B-4892-9192-9413831B0918}"/>
              </a:ext>
            </a:extLst>
          </p:cNvPr>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8CA81E34-B757-477E-B76C-321D4746B93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5092" r:id="rId1"/>
    <p:sldLayoutId id="2147485093" r:id="rId2"/>
    <p:sldLayoutId id="2147485094" r:id="rId3"/>
    <p:sldLayoutId id="2147485095" r:id="rId4"/>
    <p:sldLayoutId id="2147485096" r:id="rId5"/>
    <p:sldLayoutId id="2147485097" r:id="rId6"/>
    <p:sldLayoutId id="2147485098" r:id="rId7"/>
    <p:sldLayoutId id="2147485099" r:id="rId8"/>
    <p:sldLayoutId id="2147485100" r:id="rId9"/>
    <p:sldLayoutId id="2147485101" r:id="rId10"/>
    <p:sldLayoutId id="2147485102"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6.png"/><Relationship Id="rId5" Type="http://schemas.openxmlformats.org/officeDocument/2006/relationships/image" Target="../media/image1.png"/><Relationship Id="rId4"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hyperlink" Target="http://www.iris.edu/hq/retm" TargetMode="External"/><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hyperlink" Target="mailto:tkb@iris.edu" TargetMode="External"/><Relationship Id="rId5" Type="http://schemas.openxmlformats.org/officeDocument/2006/relationships/image" Target="../media/image19.png"/><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4.jpe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3.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video" Target="\C:\Users\Tammy\Desktop\Alaska\IEB_3Dxsect.mp4" TargetMode="Externa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video" Target="\C:\Users\Kate\Desktop\AlaskaTectonics_Trailer.mp4" TargetMode="External"/><Relationship Id="rId5" Type="http://schemas.openxmlformats.org/officeDocument/2006/relationships/image" Target="../media/image13.pn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2E80744-746E-4C1D-BE9C-B0D6616A0E99}"/>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7650" name="Picture 8" descr="IRIS_TMlogo.png">
            <a:extLst>
              <a:ext uri="{FF2B5EF4-FFF2-40B4-BE49-F238E27FC236}">
                <a16:creationId xmlns:a16="http://schemas.microsoft.com/office/drawing/2014/main" id="{B5D7CDFE-6E47-45D1-A1AB-52ED5ACAD9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TextBox 14">
            <a:extLst>
              <a:ext uri="{FF2B5EF4-FFF2-40B4-BE49-F238E27FC236}">
                <a16:creationId xmlns:a16="http://schemas.microsoft.com/office/drawing/2014/main" id="{BF817C56-3905-4E0B-9118-BF1DAE6915BA}"/>
              </a:ext>
            </a:extLst>
          </p:cNvPr>
          <p:cNvSpPr txBox="1">
            <a:spLocks noChangeArrowheads="1"/>
          </p:cNvSpPr>
          <p:nvPr/>
        </p:nvSpPr>
        <p:spPr bwMode="auto">
          <a:xfrm>
            <a:off x="341313" y="1085850"/>
            <a:ext cx="8574087" cy="197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buFont typeface="Arial" panose="020B0604020202020204" pitchFamily="34" charset="0"/>
              <a:buNone/>
            </a:pPr>
            <a:r>
              <a:rPr lang="es-ES" altLang="es-MX" sz="1700">
                <a:latin typeface="Arial" panose="020B0604020202020204" pitchFamily="34" charset="0"/>
                <a:cs typeface="Arial" panose="020B0604020202020204" pitchFamily="34" charset="0"/>
              </a:rPr>
              <a:t>Un terremoto de magnitud 7,0 ocurrió justo antes de las 8:30 am hora local, 8 millas al norte de Anchorage, a una profundidad de 40,9 km (25,4 millas). Hay informes de daños importantes en la infraestructura y daños a muchas casas y edificios.</a:t>
            </a:r>
            <a:endParaRPr lang="en-US" altLang="es-MX" sz="1700">
              <a:latin typeface="Arial" panose="020B0604020202020204" pitchFamily="34" charset="0"/>
              <a:cs typeface="Arial" panose="020B0604020202020204" pitchFamily="34" charset="0"/>
            </a:endParaRPr>
          </a:p>
          <a:p>
            <a:pPr>
              <a:spcBef>
                <a:spcPct val="0"/>
              </a:spcBef>
              <a:buFontTx/>
              <a:buNone/>
            </a:pPr>
            <a:endParaRPr lang="en-US" altLang="en-US" sz="1700">
              <a:latin typeface="Arial" panose="020B0604020202020204" pitchFamily="34" charset="0"/>
              <a:cs typeface="Arial" panose="020B0604020202020204" pitchFamily="34" charset="0"/>
            </a:endParaRPr>
          </a:p>
          <a:p>
            <a:pPr>
              <a:buFont typeface="Arial" panose="020B0604020202020204" pitchFamily="34" charset="0"/>
              <a:buNone/>
            </a:pPr>
            <a:r>
              <a:rPr lang="es-ES" altLang="es-MX" sz="1700">
                <a:latin typeface="Arial" panose="020B0604020202020204" pitchFamily="34" charset="0"/>
                <a:cs typeface="Arial" panose="020B0604020202020204" pitchFamily="34" charset="0"/>
              </a:rPr>
              <a:t>Se emitió temporalmente una alerta de tsunami para las regiones costeras de la ensenada de Cook y el extremo sur de la península de Kenai, pero desde entonces ha sido cancelada.</a:t>
            </a:r>
            <a:endParaRPr lang="en-US" altLang="es-MX" sz="1700">
              <a:latin typeface="Arial" panose="020B0604020202020204" pitchFamily="34" charset="0"/>
              <a:cs typeface="Arial" panose="020B0604020202020204" pitchFamily="34" charset="0"/>
            </a:endParaRPr>
          </a:p>
        </p:txBody>
      </p:sp>
      <p:sp>
        <p:nvSpPr>
          <p:cNvPr id="11" name="Title 1">
            <a:extLst>
              <a:ext uri="{FF2B5EF4-FFF2-40B4-BE49-F238E27FC236}">
                <a16:creationId xmlns:a16="http://schemas.microsoft.com/office/drawing/2014/main" id="{122AD0E6-542E-45A5-A7AA-A99EC2E208B0}"/>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NORTE DE ANCHORAGE, ALASKA</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Viernes, 30 de Noviembre , 2018 a las  17:29:28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27653" name="TextBox 1">
            <a:extLst>
              <a:ext uri="{FF2B5EF4-FFF2-40B4-BE49-F238E27FC236}">
                <a16:creationId xmlns:a16="http://schemas.microsoft.com/office/drawing/2014/main" id="{3E982401-0FD5-4D7B-9840-D347A71029C2}"/>
              </a:ext>
            </a:extLst>
          </p:cNvPr>
          <p:cNvSpPr txBox="1">
            <a:spLocks noChangeArrowheads="1"/>
          </p:cNvSpPr>
          <p:nvPr/>
        </p:nvSpPr>
        <p:spPr bwMode="auto">
          <a:xfrm>
            <a:off x="6983413" y="3473450"/>
            <a:ext cx="2173287" cy="323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 altLang="es-MX" sz="1200">
                <a:latin typeface="Arial" panose="020B0604020202020204" pitchFamily="34" charset="0"/>
                <a:cs typeface="Arial" panose="020B0604020202020204" pitchFamily="34" charset="0"/>
              </a:rPr>
              <a:t>Un automóvil está atrapado en una sección colapsada de la rampa de la entrada en Anchorage, el viernes 30 de noviembre de 2018. Los terremotos consecutivos de 7,0 y 5,8 estremecieron edificios y bloquearon carreteras el viernes por la mañana en Anchorage, forzando a la gente a huir de sus oficinas o buscar refugio debajo de los escritorios de las oficinas, mientras que una alerta de tsunami hizo que algunos buscaran un lugar más alto. (Foto AP)</a:t>
            </a:r>
            <a:r>
              <a:rPr lang="en-US" altLang="es-MX" sz="1200">
                <a:latin typeface="Arial" panose="020B0604020202020204" pitchFamily="34" charset="0"/>
                <a:cs typeface="Arial" panose="020B0604020202020204" pitchFamily="34" charset="0"/>
              </a:rPr>
              <a:t> </a:t>
            </a:r>
            <a:endParaRPr lang="en-US" altLang="en-US" sz="1200">
              <a:latin typeface="Arial" panose="020B0604020202020204" pitchFamily="34" charset="0"/>
              <a:cs typeface="Arial" panose="020B0604020202020204" pitchFamily="34" charset="0"/>
            </a:endParaRPr>
          </a:p>
        </p:txBody>
      </p:sp>
      <p:pic>
        <p:nvPicPr>
          <p:cNvPr id="27654" name="Picture 4">
            <a:extLst>
              <a:ext uri="{FF2B5EF4-FFF2-40B4-BE49-F238E27FC236}">
                <a16:creationId xmlns:a16="http://schemas.microsoft.com/office/drawing/2014/main" id="{68AD2167-7A1C-416E-8F4D-2C4CE606DDA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800" y="3000375"/>
            <a:ext cx="6607175" cy="370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009" name="Group 5">
            <a:extLst>
              <a:ext uri="{FF2B5EF4-FFF2-40B4-BE49-F238E27FC236}">
                <a16:creationId xmlns:a16="http://schemas.microsoft.com/office/drawing/2014/main" id="{CBB048CD-A98C-4AF0-9578-130AC799700A}"/>
              </a:ext>
            </a:extLst>
          </p:cNvPr>
          <p:cNvGrpSpPr>
            <a:grpSpLocks/>
          </p:cNvGrpSpPr>
          <p:nvPr/>
        </p:nvGrpSpPr>
        <p:grpSpPr bwMode="auto">
          <a:xfrm>
            <a:off x="554038" y="1116013"/>
            <a:ext cx="7367587" cy="5513387"/>
            <a:chOff x="553369" y="1065213"/>
            <a:chExt cx="7368590" cy="5513167"/>
          </a:xfrm>
        </p:grpSpPr>
        <p:pic>
          <p:nvPicPr>
            <p:cNvPr id="43020" name="Picture 2">
              <a:extLst>
                <a:ext uri="{FF2B5EF4-FFF2-40B4-BE49-F238E27FC236}">
                  <a16:creationId xmlns:a16="http://schemas.microsoft.com/office/drawing/2014/main" id="{26D06905-FFDD-483E-A96F-5B02B13573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3369" y="1065213"/>
              <a:ext cx="6967621" cy="5513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1513789A-ADBC-4815-8B73-739A35E324EC}"/>
                </a:ext>
              </a:extLst>
            </p:cNvPr>
            <p:cNvSpPr/>
            <p:nvPr/>
          </p:nvSpPr>
          <p:spPr>
            <a:xfrm>
              <a:off x="5333982" y="5149687"/>
              <a:ext cx="2587977" cy="995323"/>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en-US"/>
            </a:p>
          </p:txBody>
        </p:sp>
      </p:grpSp>
      <p:sp>
        <p:nvSpPr>
          <p:cNvPr id="4" name="Rectangle 3">
            <a:extLst>
              <a:ext uri="{FF2B5EF4-FFF2-40B4-BE49-F238E27FC236}">
                <a16:creationId xmlns:a16="http://schemas.microsoft.com/office/drawing/2014/main" id="{9B5E0168-5A66-482D-A2FD-EF2017874BC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dirty="0">
              <a:solidFill>
                <a:srgbClr val="FFFFFF"/>
              </a:solidFill>
              <a:cs typeface="Arial" panose="020B0604020202020204" pitchFamily="34" charset="0"/>
            </a:endParaRPr>
          </a:p>
        </p:txBody>
      </p:sp>
      <p:pic>
        <p:nvPicPr>
          <p:cNvPr id="43011" name="Picture 18" descr="IRIS_TMlogo.png">
            <a:extLst>
              <a:ext uri="{FF2B5EF4-FFF2-40B4-BE49-F238E27FC236}">
                <a16:creationId xmlns:a16="http://schemas.microsoft.com/office/drawing/2014/main" id="{FFA73209-F999-4306-AEBB-E3D036514D3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2" name="TextBox 4">
            <a:extLst>
              <a:ext uri="{FF2B5EF4-FFF2-40B4-BE49-F238E27FC236}">
                <a16:creationId xmlns:a16="http://schemas.microsoft.com/office/drawing/2014/main" id="{04615F00-A0F8-4E9D-896D-7D3D9E653C5C}"/>
              </a:ext>
            </a:extLst>
          </p:cNvPr>
          <p:cNvSpPr txBox="1">
            <a:spLocks noChangeArrowheads="1"/>
          </p:cNvSpPr>
          <p:nvPr/>
        </p:nvSpPr>
        <p:spPr bwMode="auto">
          <a:xfrm>
            <a:off x="2152650" y="2171700"/>
            <a:ext cx="6751638" cy="523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400">
                <a:solidFill>
                  <a:srgbClr val="000000"/>
                </a:solidFill>
                <a:latin typeface="Arial" panose="020B0604020202020204" pitchFamily="34" charset="0"/>
              </a:rPr>
              <a:t>Después del terremoto, las ondas compresionales P tardaron 8 minutos y 39 segundos en recorrer una trayectoria curva a través del manto hasta Newtown, PA</a:t>
            </a:r>
          </a:p>
        </p:txBody>
      </p:sp>
      <p:sp>
        <p:nvSpPr>
          <p:cNvPr id="43013" name="TextBox 7">
            <a:extLst>
              <a:ext uri="{FF2B5EF4-FFF2-40B4-BE49-F238E27FC236}">
                <a16:creationId xmlns:a16="http://schemas.microsoft.com/office/drawing/2014/main" id="{5E954189-0443-4C1E-A3E7-6B9AC7287290}"/>
              </a:ext>
            </a:extLst>
          </p:cNvPr>
          <p:cNvSpPr txBox="1">
            <a:spLocks noChangeArrowheads="1"/>
          </p:cNvSpPr>
          <p:nvPr/>
        </p:nvSpPr>
        <p:spPr bwMode="auto">
          <a:xfrm>
            <a:off x="2366963" y="838200"/>
            <a:ext cx="6537325" cy="7397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400" dirty="0">
                <a:solidFill>
                  <a:srgbClr val="000000"/>
                </a:solidFill>
                <a:latin typeface="Arial" panose="020B0604020202020204" pitchFamily="34" charset="0"/>
              </a:rPr>
              <a:t>El registro del terremoto en la Secundaria de </a:t>
            </a:r>
            <a:r>
              <a:rPr lang="es-ES_tradnl" altLang="en-US" sz="1400" dirty="0" err="1">
                <a:solidFill>
                  <a:srgbClr val="000000"/>
                </a:solidFill>
                <a:latin typeface="Arial" panose="020B0604020202020204" pitchFamily="34" charset="0"/>
              </a:rPr>
              <a:t>Newtown</a:t>
            </a:r>
            <a:r>
              <a:rPr lang="es-ES_tradnl" altLang="en-US" sz="1400" dirty="0">
                <a:solidFill>
                  <a:srgbClr val="000000"/>
                </a:solidFill>
                <a:latin typeface="Arial" panose="020B0604020202020204" pitchFamily="34" charset="0"/>
              </a:rPr>
              <a:t>, PA (NMPA) se ilustra a continuación. </a:t>
            </a:r>
            <a:r>
              <a:rPr lang="es-ES_tradnl" altLang="en-US" sz="1400" dirty="0" err="1">
                <a:solidFill>
                  <a:srgbClr val="000000"/>
                </a:solidFill>
                <a:latin typeface="Arial" panose="020B0604020202020204" pitchFamily="34" charset="0"/>
              </a:rPr>
              <a:t>Newtown</a:t>
            </a:r>
            <a:r>
              <a:rPr lang="es-ES_tradnl" altLang="en-US" sz="1400" dirty="0">
                <a:solidFill>
                  <a:srgbClr val="000000"/>
                </a:solidFill>
                <a:latin typeface="Arial" panose="020B0604020202020204" pitchFamily="34" charset="0"/>
              </a:rPr>
              <a:t> está a 5395 km (3352 millas, 48.6 °) de la ubicación de este terremoto.</a:t>
            </a:r>
          </a:p>
        </p:txBody>
      </p:sp>
      <p:sp>
        <p:nvSpPr>
          <p:cNvPr id="43014" name="TextBox 9">
            <a:extLst>
              <a:ext uri="{FF2B5EF4-FFF2-40B4-BE49-F238E27FC236}">
                <a16:creationId xmlns:a16="http://schemas.microsoft.com/office/drawing/2014/main" id="{556F5F34-BA74-4E6D-96FD-603102DCA40B}"/>
              </a:ext>
            </a:extLst>
          </p:cNvPr>
          <p:cNvSpPr txBox="1">
            <a:spLocks noChangeArrowheads="1"/>
          </p:cNvSpPr>
          <p:nvPr/>
        </p:nvSpPr>
        <p:spPr bwMode="auto">
          <a:xfrm>
            <a:off x="3048000" y="2919413"/>
            <a:ext cx="5694363" cy="7381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a:solidFill>
                  <a:srgbClr val="000000"/>
                </a:solidFill>
                <a:latin typeface="Arial" panose="020B0604020202020204" pitchFamily="34" charset="0"/>
              </a:rPr>
              <a:t>Las ondas S son ondas cortantes que siguen el mismo camino a través del manto que las ondas P. Las ondas S tardaron 15 minutos y 38 segundos en viajar desde el terremoto hasta Newtown.</a:t>
            </a:r>
          </a:p>
        </p:txBody>
      </p:sp>
      <p:sp>
        <p:nvSpPr>
          <p:cNvPr id="43015" name="TextBox 4">
            <a:extLst>
              <a:ext uri="{FF2B5EF4-FFF2-40B4-BE49-F238E27FC236}">
                <a16:creationId xmlns:a16="http://schemas.microsoft.com/office/drawing/2014/main" id="{C01901C0-6C5B-4AC2-BA29-40990AA80D60}"/>
              </a:ext>
            </a:extLst>
          </p:cNvPr>
          <p:cNvSpPr txBox="1">
            <a:spLocks noChangeArrowheads="1"/>
          </p:cNvSpPr>
          <p:nvPr/>
        </p:nvSpPr>
        <p:spPr bwMode="auto">
          <a:xfrm>
            <a:off x="1350963" y="3873500"/>
            <a:ext cx="376237"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a:solidFill>
                  <a:srgbClr val="000000"/>
                </a:solidFill>
                <a:latin typeface="Arial" panose="020B0604020202020204" pitchFamily="34" charset="0"/>
              </a:rPr>
              <a:t>P</a:t>
            </a:r>
          </a:p>
        </p:txBody>
      </p:sp>
      <p:sp>
        <p:nvSpPr>
          <p:cNvPr id="43016" name="TextBox 11">
            <a:extLst>
              <a:ext uri="{FF2B5EF4-FFF2-40B4-BE49-F238E27FC236}">
                <a16:creationId xmlns:a16="http://schemas.microsoft.com/office/drawing/2014/main" id="{7D4326A1-0CB1-47A9-AA31-C6F2630D2377}"/>
              </a:ext>
            </a:extLst>
          </p:cNvPr>
          <p:cNvSpPr txBox="1">
            <a:spLocks noChangeArrowheads="1"/>
          </p:cNvSpPr>
          <p:nvPr/>
        </p:nvSpPr>
        <p:spPr bwMode="auto">
          <a:xfrm>
            <a:off x="2151063" y="3897313"/>
            <a:ext cx="338137"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a:solidFill>
                  <a:srgbClr val="000000"/>
                </a:solidFill>
                <a:latin typeface="Arial" panose="020B0604020202020204" pitchFamily="34" charset="0"/>
              </a:rPr>
              <a:t>S</a:t>
            </a:r>
          </a:p>
        </p:txBody>
      </p:sp>
      <p:sp>
        <p:nvSpPr>
          <p:cNvPr id="12" name="TextBox 11">
            <a:extLst>
              <a:ext uri="{FF2B5EF4-FFF2-40B4-BE49-F238E27FC236}">
                <a16:creationId xmlns:a16="http://schemas.microsoft.com/office/drawing/2014/main" id="{8D6A5B2C-D7F1-4037-9C8E-024A3500280B}"/>
              </a:ext>
            </a:extLst>
          </p:cNvPr>
          <p:cNvSpPr txBox="1"/>
          <p:nvPr/>
        </p:nvSpPr>
        <p:spPr>
          <a:xfrm>
            <a:off x="3590925" y="4830763"/>
            <a:ext cx="3724275" cy="369887"/>
          </a:xfrm>
          <a:prstGeom prst="rect">
            <a:avLst/>
          </a:prstGeom>
          <a:solidFill>
            <a:schemeClr val="bg1"/>
          </a:solidFill>
        </p:spPr>
        <p:txBody>
          <a:bodyPr>
            <a:spAutoFit/>
          </a:bodyPr>
          <a:lstStyle/>
          <a:p>
            <a:pPr eaLnBrk="1" hangingPunct="1">
              <a:defRPr/>
            </a:pPr>
            <a:r>
              <a:rPr lang="es-ES_tradnl" spc="200">
                <a:solidFill>
                  <a:prstClr val="black"/>
                </a:solidFill>
                <a:latin typeface="Arial" charset="0"/>
                <a:ea typeface="MS PGothic" charset="-128"/>
                <a:cs typeface="Arial" panose="020B0604020202020204" pitchFamily="34" charset="0"/>
              </a:rPr>
              <a:t>Ondas Superficiales</a:t>
            </a:r>
          </a:p>
        </p:txBody>
      </p:sp>
      <p:sp>
        <p:nvSpPr>
          <p:cNvPr id="43018" name="TextBox 6">
            <a:extLst>
              <a:ext uri="{FF2B5EF4-FFF2-40B4-BE49-F238E27FC236}">
                <a16:creationId xmlns:a16="http://schemas.microsoft.com/office/drawing/2014/main" id="{7F5EE7CD-86FE-497E-A171-95AB3C52CF99}"/>
              </a:ext>
            </a:extLst>
          </p:cNvPr>
          <p:cNvSpPr txBox="1">
            <a:spLocks noChangeArrowheads="1"/>
          </p:cNvSpPr>
          <p:nvPr/>
        </p:nvSpPr>
        <p:spPr bwMode="auto">
          <a:xfrm>
            <a:off x="2895600" y="5262563"/>
            <a:ext cx="5588000" cy="7381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pPr>
            <a:r>
              <a:rPr lang="en-US" altLang="en-US" sz="1400">
                <a:solidFill>
                  <a:srgbClr val="000000"/>
                </a:solidFill>
                <a:latin typeface="Arial" panose="020B0604020202020204" pitchFamily="34" charset="0"/>
              </a:rPr>
              <a:t>Las ondas superficiales viajaron 5395 km (3352 millas) a lo largo del perímetro de la Tierra desde el terremoto hasta la estación de registro.</a:t>
            </a:r>
          </a:p>
        </p:txBody>
      </p:sp>
      <p:sp>
        <p:nvSpPr>
          <p:cNvPr id="15" name="Title 1">
            <a:extLst>
              <a:ext uri="{FF2B5EF4-FFF2-40B4-BE49-F238E27FC236}">
                <a16:creationId xmlns:a16="http://schemas.microsoft.com/office/drawing/2014/main" id="{13F6FE56-F07B-0846-B564-D202C9D1072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NORTE DE ANCHORAGE, ALASKA</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Viernes, 30 de Noviembre , 2018 a las  17:29:28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7B6A0C3-C71F-4C85-9894-7AC39EAF1A5A}"/>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45058" name="Picture 18" descr="IRIS_TMlogo.png">
            <a:extLst>
              <a:ext uri="{FF2B5EF4-FFF2-40B4-BE49-F238E27FC236}">
                <a16:creationId xmlns:a16="http://schemas.microsoft.com/office/drawing/2014/main" id="{886FD8B9-996D-412B-934A-3D79132471A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59" name="TextBox 12">
            <a:extLst>
              <a:ext uri="{FF2B5EF4-FFF2-40B4-BE49-F238E27FC236}">
                <a16:creationId xmlns:a16="http://schemas.microsoft.com/office/drawing/2014/main" id="{70E0CAB9-1DD2-4D83-8F32-E5CE9BA5044C}"/>
              </a:ext>
            </a:extLst>
          </p:cNvPr>
          <p:cNvSpPr txBox="1">
            <a:spLocks noChangeArrowheads="1"/>
          </p:cNvSpPr>
          <p:nvPr/>
        </p:nvSpPr>
        <p:spPr bwMode="auto">
          <a:xfrm>
            <a:off x="330200" y="1093788"/>
            <a:ext cx="2579688" cy="5401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500" dirty="0">
                <a:latin typeface="Arial" panose="020B0604020202020204" pitchFamily="34" charset="0"/>
              </a:rPr>
              <a:t>Cuando las ondas sísmicas viajan a lo largo de la superficie de la Tierra, causan que el suelo se mueva. Con las estaciones de registro de terremotos en la red transportable de </a:t>
            </a:r>
            <a:r>
              <a:rPr lang="es-ES_tradnl" altLang="en-US" sz="1500" dirty="0" err="1">
                <a:latin typeface="Arial" panose="020B0604020202020204" pitchFamily="34" charset="0"/>
              </a:rPr>
              <a:t>EarthScope</a:t>
            </a:r>
            <a:r>
              <a:rPr lang="es-ES_tradnl" altLang="en-US" sz="1500" dirty="0">
                <a:latin typeface="Arial" panose="020B0604020202020204" pitchFamily="34" charset="0"/>
              </a:rPr>
              <a:t>, los movimientos del terreno se pueden capturar y mostrar como una película, utilizando los datos reales registrados desde el terremoto.</a:t>
            </a:r>
          </a:p>
          <a:p>
            <a:pPr eaLnBrk="1" hangingPunct="1">
              <a:spcBef>
                <a:spcPct val="0"/>
              </a:spcBef>
              <a:buFontTx/>
              <a:buNone/>
            </a:pPr>
            <a:endParaRPr lang="es-ES_tradnl" altLang="en-US" sz="1500" dirty="0">
              <a:latin typeface="Arial" panose="020B0604020202020204" pitchFamily="34" charset="0"/>
            </a:endParaRPr>
          </a:p>
          <a:p>
            <a:pPr eaLnBrk="1" hangingPunct="1">
              <a:spcBef>
                <a:spcPct val="0"/>
              </a:spcBef>
              <a:buFontTx/>
              <a:buNone/>
            </a:pPr>
            <a:r>
              <a:rPr lang="es-ES_tradnl" altLang="en-US" sz="1500" dirty="0">
                <a:latin typeface="Arial" panose="020B0604020202020204" pitchFamily="34" charset="0"/>
              </a:rPr>
              <a:t>Los círculos en la película representan estaciones de registro de terremotos y el color de cada círculo representa la amplitud o altura de la onda sísmica detectada por el sismómetro de la estación.</a:t>
            </a:r>
          </a:p>
        </p:txBody>
      </p:sp>
      <p:sp>
        <p:nvSpPr>
          <p:cNvPr id="45060" name="TextBox 7">
            <a:extLst>
              <a:ext uri="{FF2B5EF4-FFF2-40B4-BE49-F238E27FC236}">
                <a16:creationId xmlns:a16="http://schemas.microsoft.com/office/drawing/2014/main" id="{2A42DF98-129C-47FC-9C69-FE3151CC0E9F}"/>
              </a:ext>
            </a:extLst>
          </p:cNvPr>
          <p:cNvSpPr txBox="1">
            <a:spLocks noChangeArrowheads="1"/>
          </p:cNvSpPr>
          <p:nvPr/>
        </p:nvSpPr>
        <p:spPr bwMode="auto">
          <a:xfrm>
            <a:off x="3657600" y="5971392"/>
            <a:ext cx="50212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400" dirty="0">
                <a:latin typeface="Arial" panose="020B0604020202020204" pitchFamily="34" charset="0"/>
              </a:rPr>
              <a:t>Ondas sísmicas que cruzan los Estados Unidos registradas por el </a:t>
            </a:r>
            <a:r>
              <a:rPr lang="es-ES_tradnl" altLang="en-US" sz="1400" dirty="0" err="1">
                <a:latin typeface="Arial" panose="020B0604020202020204" pitchFamily="34" charset="0"/>
              </a:rPr>
              <a:t>USArray</a:t>
            </a:r>
            <a:r>
              <a:rPr lang="es-ES_tradnl" altLang="en-US" sz="1400" dirty="0">
                <a:latin typeface="Arial" panose="020B0604020202020204" pitchFamily="34" charset="0"/>
              </a:rPr>
              <a:t>.</a:t>
            </a:r>
            <a:endParaRPr lang="es-ES_tradnl" altLang="en-US" sz="1800" dirty="0">
              <a:latin typeface="Arial" panose="020B0604020202020204" pitchFamily="34" charset="0"/>
            </a:endParaRPr>
          </a:p>
        </p:txBody>
      </p:sp>
      <p:sp>
        <p:nvSpPr>
          <p:cNvPr id="8" name="Title 1">
            <a:extLst>
              <a:ext uri="{FF2B5EF4-FFF2-40B4-BE49-F238E27FC236}">
                <a16:creationId xmlns:a16="http://schemas.microsoft.com/office/drawing/2014/main" id="{8B5DACB6-F978-5846-B719-B7858267109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NORTE DE ANCHORAGE, ALASKA</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Viernes, 30 de Noviembre , 2018 a las  17:29:28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3" name="GMV_TA_ZExp_2018_11_30_172928">
            <a:hlinkClick r:id="" action="ppaction://media"/>
            <a:extLst>
              <a:ext uri="{FF2B5EF4-FFF2-40B4-BE49-F238E27FC236}">
                <a16:creationId xmlns:a16="http://schemas.microsoft.com/office/drawing/2014/main" id="{8E157076-59C7-4F78-9064-147D79F8E99F}"/>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124474" y="1224784"/>
            <a:ext cx="5551714" cy="43719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34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E8A1456-92E5-4486-A317-1028118277A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47106" name="Picture 1">
            <a:extLst>
              <a:ext uri="{FF2B5EF4-FFF2-40B4-BE49-F238E27FC236}">
                <a16:creationId xmlns:a16="http://schemas.microsoft.com/office/drawing/2014/main" id="{87C27C70-0198-4AA5-8EEA-8F4DC853F75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7" name="Picture 1">
            <a:extLst>
              <a:ext uri="{FF2B5EF4-FFF2-40B4-BE49-F238E27FC236}">
                <a16:creationId xmlns:a16="http://schemas.microsoft.com/office/drawing/2014/main" id="{04BA2B83-901C-4061-9A69-6F461CB45E7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8" name="TextBox 1">
            <a:extLst>
              <a:ext uri="{FF2B5EF4-FFF2-40B4-BE49-F238E27FC236}">
                <a16:creationId xmlns:a16="http://schemas.microsoft.com/office/drawing/2014/main" id="{B499D8B5-EF80-41AB-B7F2-777839D9B1C2}"/>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47109" name="Picture 1">
            <a:extLst>
              <a:ext uri="{FF2B5EF4-FFF2-40B4-BE49-F238E27FC236}">
                <a16:creationId xmlns:a16="http://schemas.microsoft.com/office/drawing/2014/main" id="{0720A7B5-DCC3-48EB-930E-2E8015E7811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71888" y="4972050"/>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10" name="TextBox 9">
            <a:extLst>
              <a:ext uri="{FF2B5EF4-FFF2-40B4-BE49-F238E27FC236}">
                <a16:creationId xmlns:a16="http://schemas.microsoft.com/office/drawing/2014/main" id="{7C1D5A16-41D8-42F5-A91F-3BFC116EDC6E}"/>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VE" altLang="en-US" sz="1800" b="1">
                <a:solidFill>
                  <a:srgbClr val="393996"/>
                </a:solidFill>
                <a:latin typeface="Arial" panose="020B0604020202020204" pitchFamily="34" charset="0"/>
              </a:rPr>
              <a:t>Momentos de Enseñanzas son un servicio de</a:t>
            </a:r>
            <a:endParaRPr lang="es-VE"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The Incorporated Research Institutions for Seismology</a:t>
            </a:r>
          </a:p>
          <a:p>
            <a:pPr algn="ctr" eaLnBrk="1" hangingPunct="1">
              <a:spcBef>
                <a:spcPct val="0"/>
              </a:spcBef>
              <a:buFontTx/>
              <a:buNone/>
            </a:pPr>
            <a:r>
              <a:rPr lang="en-US" altLang="en-US" sz="1800">
                <a:latin typeface="Arial" panose="020B0604020202020204" pitchFamily="34" charset="0"/>
              </a:rPr>
              <a:t> </a:t>
            </a:r>
            <a:r>
              <a:rPr lang="es-VE" altLang="en-US" sz="1800">
                <a:latin typeface="Arial" panose="020B0604020202020204" pitchFamily="34" charset="0"/>
              </a:rPr>
              <a:t>Educación &amp; Alcance Público </a:t>
            </a:r>
          </a:p>
          <a:p>
            <a:pPr algn="ctr" eaLnBrk="1" hangingPunct="1">
              <a:spcBef>
                <a:spcPct val="0"/>
              </a:spcBef>
              <a:buFontTx/>
              <a:buNone/>
            </a:pPr>
            <a:r>
              <a:rPr lang="es-VE" altLang="en-US" sz="1800">
                <a:latin typeface="Arial" panose="020B0604020202020204" pitchFamily="34" charset="0"/>
              </a:rPr>
              <a:t>y </a:t>
            </a:r>
          </a:p>
          <a:p>
            <a:pPr algn="ctr" eaLnBrk="1" hangingPunct="1">
              <a:spcBef>
                <a:spcPct val="0"/>
              </a:spcBef>
              <a:buFontTx/>
              <a:buNone/>
            </a:pPr>
            <a:r>
              <a:rPr lang="es-VE" altLang="en-US" sz="1800">
                <a:latin typeface="Arial" panose="020B0604020202020204" pitchFamily="34" charset="0"/>
              </a:rPr>
              <a:t>La Universidad de Portland </a:t>
            </a: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s-VE" altLang="en-US" sz="1800">
                <a:latin typeface="Arial" panose="020B0604020202020204" pitchFamily="34" charset="0"/>
              </a:rPr>
              <a:t>Por favor enviar comentarios a </a:t>
            </a:r>
            <a:r>
              <a:rPr lang="es-VE" altLang="en-US" sz="1800">
                <a:latin typeface="Arial" panose="020B0604020202020204" pitchFamily="34" charset="0"/>
                <a:hlinkClick r:id="rId6"/>
              </a:rPr>
              <a:t>tkb@iris.edu</a:t>
            </a:r>
            <a:endParaRPr lang="es-VE" altLang="en-US" sz="1800">
              <a:latin typeface="Arial" panose="020B0604020202020204" pitchFamily="34" charset="0"/>
            </a:endParaRPr>
          </a:p>
          <a:p>
            <a:pPr algn="ctr" eaLnBrk="1" hangingPunct="1">
              <a:spcBef>
                <a:spcPct val="0"/>
              </a:spcBef>
              <a:buFontTx/>
              <a:buNone/>
            </a:pPr>
            <a:endParaRPr lang="es-VE" altLang="en-US" sz="1800">
              <a:latin typeface="Arial" panose="020B0604020202020204" pitchFamily="34" charset="0"/>
            </a:endParaRPr>
          </a:p>
          <a:p>
            <a:pPr algn="ctr" eaLnBrk="1" hangingPunct="1">
              <a:spcBef>
                <a:spcPct val="0"/>
              </a:spcBef>
              <a:buFont typeface="Arial" panose="020B0604020202020204" pitchFamily="34" charset="0"/>
              <a:buNone/>
            </a:pPr>
            <a:r>
              <a:rPr lang="es-VE" altLang="en-US" sz="1800">
                <a:latin typeface="Arial" panose="020B0604020202020204" pitchFamily="34" charset="0"/>
              </a:rPr>
              <a:t>Para recibir notificaciones automáticas de nuevos Momentos de enseñanzas suscribirse en </a:t>
            </a:r>
            <a:r>
              <a:rPr lang="es-VE" altLang="en-US" sz="1800">
                <a:latin typeface="Arial" panose="020B0604020202020204" pitchFamily="34" charset="0"/>
                <a:hlinkClick r:id="rId7"/>
              </a:rPr>
              <a:t>www.iris.edu/hq/retm</a:t>
            </a:r>
            <a:endParaRPr lang="es-VE" altLang="en-US" sz="180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19E43CF-7BFF-4C3A-A8CD-410B5D6AD34B}"/>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pic>
        <p:nvPicPr>
          <p:cNvPr id="29698" name="Picture 12" descr="scale.jpg">
            <a:extLst>
              <a:ext uri="{FF2B5EF4-FFF2-40B4-BE49-F238E27FC236}">
                <a16:creationId xmlns:a16="http://schemas.microsoft.com/office/drawing/2014/main" id="{87EDD820-2CA9-44E1-8E71-F357A42CA68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984625"/>
            <a:ext cx="2127250" cy="231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TextBox 15">
            <a:extLst>
              <a:ext uri="{FF2B5EF4-FFF2-40B4-BE49-F238E27FC236}">
                <a16:creationId xmlns:a16="http://schemas.microsoft.com/office/drawing/2014/main" id="{4CBAA72A-36FF-41A9-8693-741E5B608540}"/>
              </a:ext>
            </a:extLst>
          </p:cNvPr>
          <p:cNvSpPr txBox="1">
            <a:spLocks noChangeArrowheads="1"/>
          </p:cNvSpPr>
          <p:nvPr/>
        </p:nvSpPr>
        <p:spPr bwMode="auto">
          <a:xfrm>
            <a:off x="273050" y="1143000"/>
            <a:ext cx="3735388"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400">
                <a:latin typeface="Arial" panose="020B0604020202020204" pitchFamily="34" charset="0"/>
                <a:cs typeface="Arial" panose="020B0604020202020204" pitchFamily="34" charset="0"/>
              </a:rPr>
              <a:t>La modificación de la escala de intensidad de  Marcelli es una escala de doce niveles, numeradas del  I al XII, que indica la severidad de los movimientos telúricos. La intensidad depende de la magnitud, profundidad, lecho de roca y ubicación.</a:t>
            </a:r>
          </a:p>
          <a:p>
            <a:pPr eaLnBrk="1" hangingPunct="1">
              <a:spcBef>
                <a:spcPct val="0"/>
              </a:spcBef>
              <a:buFontTx/>
              <a:buNone/>
            </a:pPr>
            <a:endParaRPr lang="es-ES_tradnl" altLang="en-US" sz="1400">
              <a:latin typeface="Arial" panose="020B0604020202020204" pitchFamily="34" charset="0"/>
              <a:cs typeface="Arial" panose="020B0604020202020204" pitchFamily="34" charset="0"/>
            </a:endParaRPr>
          </a:p>
          <a:p>
            <a:pPr eaLnBrk="1" hangingPunct="1">
              <a:spcBef>
                <a:spcPct val="0"/>
              </a:spcBef>
              <a:buFontTx/>
              <a:buNone/>
            </a:pPr>
            <a:r>
              <a:rPr lang="es-ES_tradnl" altLang="en-US" sz="1400">
                <a:latin typeface="Arial" panose="020B0604020202020204" pitchFamily="34" charset="0"/>
                <a:cs typeface="Arial" panose="020B0604020202020204" pitchFamily="34" charset="0"/>
              </a:rPr>
              <a:t>Anchorage experimentó sacudidas muy fuertes  como consecuencia se este terremoto.</a:t>
            </a:r>
          </a:p>
        </p:txBody>
      </p:sp>
      <p:pic>
        <p:nvPicPr>
          <p:cNvPr id="29700" name="Picture 8" descr="IRIS_TMlogo.png">
            <a:extLst>
              <a:ext uri="{FF2B5EF4-FFF2-40B4-BE49-F238E27FC236}">
                <a16:creationId xmlns:a16="http://schemas.microsoft.com/office/drawing/2014/main" id="{D5149A05-6B67-4CF2-8970-B5DF3919690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1" name="Picture 5">
            <a:extLst>
              <a:ext uri="{FF2B5EF4-FFF2-40B4-BE49-F238E27FC236}">
                <a16:creationId xmlns:a16="http://schemas.microsoft.com/office/drawing/2014/main" id="{0537207D-A41C-4C2B-997C-6CDA5B24AAE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86200" y="955675"/>
            <a:ext cx="5037138" cy="509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2" name="TextBox 15">
            <a:extLst>
              <a:ext uri="{FF2B5EF4-FFF2-40B4-BE49-F238E27FC236}">
                <a16:creationId xmlns:a16="http://schemas.microsoft.com/office/drawing/2014/main" id="{C995583A-90B1-4E06-BAED-3DF7343309F6}"/>
              </a:ext>
            </a:extLst>
          </p:cNvPr>
          <p:cNvSpPr txBox="1">
            <a:spLocks noChangeArrowheads="1"/>
          </p:cNvSpPr>
          <p:nvPr/>
        </p:nvSpPr>
        <p:spPr bwMode="auto">
          <a:xfrm>
            <a:off x="4191000" y="6413500"/>
            <a:ext cx="487680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n-US" sz="1300" i="1">
                <a:latin typeface="Arial" panose="020B0604020202020204" pitchFamily="34" charset="0"/>
              </a:rPr>
              <a:t>USGS Intensidad de Movimiento Estimada del Terremoto M 7,0</a:t>
            </a:r>
          </a:p>
        </p:txBody>
      </p:sp>
      <p:sp>
        <p:nvSpPr>
          <p:cNvPr id="29703" name="TextBox 12">
            <a:extLst>
              <a:ext uri="{FF2B5EF4-FFF2-40B4-BE49-F238E27FC236}">
                <a16:creationId xmlns:a16="http://schemas.microsoft.com/office/drawing/2014/main" id="{57203496-1005-4399-B928-E1E02670AFFF}"/>
              </a:ext>
            </a:extLst>
          </p:cNvPr>
          <p:cNvSpPr txBox="1">
            <a:spLocks noChangeArrowheads="1"/>
          </p:cNvSpPr>
          <p:nvPr/>
        </p:nvSpPr>
        <p:spPr bwMode="auto">
          <a:xfrm>
            <a:off x="152400" y="6550025"/>
            <a:ext cx="4800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VE" altLang="en-US" sz="1200" i="1">
                <a:latin typeface="Arial" panose="020B0604020202020204" pitchFamily="34" charset="0"/>
              </a:rPr>
              <a:t>Imagen Cortesía del Servicio Geológico de los EE.UU.</a:t>
            </a:r>
          </a:p>
        </p:txBody>
      </p:sp>
      <p:sp>
        <p:nvSpPr>
          <p:cNvPr id="29704" name="TextBox 13">
            <a:extLst>
              <a:ext uri="{FF2B5EF4-FFF2-40B4-BE49-F238E27FC236}">
                <a16:creationId xmlns:a16="http://schemas.microsoft.com/office/drawing/2014/main" id="{424F8CD9-4FCC-435C-8D42-17C5AA11C14D}"/>
              </a:ext>
            </a:extLst>
          </p:cNvPr>
          <p:cNvSpPr txBox="1">
            <a:spLocks noChangeArrowheads="1"/>
          </p:cNvSpPr>
          <p:nvPr/>
        </p:nvSpPr>
        <p:spPr bwMode="auto">
          <a:xfrm>
            <a:off x="271463" y="3686175"/>
            <a:ext cx="30051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VE" altLang="en-US" sz="1200" b="1">
                <a:latin typeface="Arial" panose="020B0604020202020204" pitchFamily="34" charset="0"/>
              </a:rPr>
              <a:t>Intensidad de Mercalli modificada</a:t>
            </a:r>
          </a:p>
        </p:txBody>
      </p:sp>
      <p:sp>
        <p:nvSpPr>
          <p:cNvPr id="29705" name="TextBox 14">
            <a:extLst>
              <a:ext uri="{FF2B5EF4-FFF2-40B4-BE49-F238E27FC236}">
                <a16:creationId xmlns:a16="http://schemas.microsoft.com/office/drawing/2014/main" id="{66A030AC-29D7-4065-8135-85F9E4EA1F71}"/>
              </a:ext>
            </a:extLst>
          </p:cNvPr>
          <p:cNvSpPr txBox="1">
            <a:spLocks noChangeArrowheads="1"/>
          </p:cNvSpPr>
          <p:nvPr/>
        </p:nvSpPr>
        <p:spPr bwMode="auto">
          <a:xfrm>
            <a:off x="2576513" y="3527425"/>
            <a:ext cx="1538287" cy="294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VE" altLang="en-US" sz="1400" b="1">
                <a:latin typeface="Arial" panose="020B0604020202020204" pitchFamily="34" charset="0"/>
              </a:rPr>
              <a:t>Percibida </a:t>
            </a:r>
          </a:p>
          <a:p>
            <a:pPr algn="ctr" eaLnBrk="1" hangingPunct="1">
              <a:spcBef>
                <a:spcPct val="0"/>
              </a:spcBef>
              <a:spcAft>
                <a:spcPts val="600"/>
              </a:spcAft>
              <a:buFontTx/>
              <a:buNone/>
            </a:pPr>
            <a:r>
              <a:rPr lang="es-VE" altLang="en-US" sz="1400" b="1">
                <a:latin typeface="Arial" panose="020B0604020202020204" pitchFamily="34" charset="0"/>
              </a:rPr>
              <a:t> Temblor</a:t>
            </a:r>
          </a:p>
          <a:p>
            <a:pPr algn="ctr" eaLnBrk="1" hangingPunct="1">
              <a:spcBef>
                <a:spcPct val="0"/>
              </a:spcBef>
              <a:spcAft>
                <a:spcPts val="400"/>
              </a:spcAft>
              <a:buFontTx/>
              <a:buNone/>
            </a:pPr>
            <a:r>
              <a:rPr lang="es-VE" altLang="en-US" sz="1400" b="1">
                <a:solidFill>
                  <a:srgbClr val="C00000"/>
                </a:solidFill>
                <a:latin typeface="Arial" panose="020B0604020202020204" pitchFamily="34" charset="0"/>
              </a:rPr>
              <a:t>Extremo </a:t>
            </a:r>
          </a:p>
          <a:p>
            <a:pPr algn="ctr" eaLnBrk="1" hangingPunct="1">
              <a:spcBef>
                <a:spcPct val="0"/>
              </a:spcBef>
              <a:spcAft>
                <a:spcPts val="400"/>
              </a:spcAft>
              <a:buFontTx/>
              <a:buNone/>
            </a:pPr>
            <a:r>
              <a:rPr lang="es-VE" altLang="en-US" sz="1400" b="1">
                <a:solidFill>
                  <a:srgbClr val="FF0000"/>
                </a:solidFill>
                <a:latin typeface="Arial" panose="020B0604020202020204" pitchFamily="34" charset="0"/>
              </a:rPr>
              <a:t>Violento</a:t>
            </a:r>
          </a:p>
          <a:p>
            <a:pPr algn="ctr" eaLnBrk="1" hangingPunct="1">
              <a:spcBef>
                <a:spcPct val="0"/>
              </a:spcBef>
              <a:spcAft>
                <a:spcPts val="400"/>
              </a:spcAft>
              <a:buFontTx/>
              <a:buNone/>
            </a:pPr>
            <a:r>
              <a:rPr lang="es-VE" altLang="en-US" sz="1400" b="1">
                <a:solidFill>
                  <a:srgbClr val="FFC000"/>
                </a:solidFill>
                <a:latin typeface="Arial" panose="020B0604020202020204" pitchFamily="34" charset="0"/>
              </a:rPr>
              <a:t>Severo</a:t>
            </a:r>
          </a:p>
          <a:p>
            <a:pPr algn="ctr" eaLnBrk="1" hangingPunct="1">
              <a:spcBef>
                <a:spcPct val="0"/>
              </a:spcBef>
              <a:spcAft>
                <a:spcPts val="400"/>
              </a:spcAft>
              <a:buFontTx/>
              <a:buNone/>
            </a:pPr>
            <a:r>
              <a:rPr lang="es-VE" altLang="en-US" sz="1400" b="1">
                <a:solidFill>
                  <a:srgbClr val="FFC000"/>
                </a:solidFill>
                <a:latin typeface="Arial" panose="020B0604020202020204" pitchFamily="34" charset="0"/>
              </a:rPr>
              <a:t>Muy Fuerte</a:t>
            </a:r>
          </a:p>
          <a:p>
            <a:pPr algn="ctr" eaLnBrk="1" hangingPunct="1">
              <a:spcBef>
                <a:spcPct val="0"/>
              </a:spcBef>
              <a:spcAft>
                <a:spcPts val="400"/>
              </a:spcAft>
              <a:buFontTx/>
              <a:buNone/>
            </a:pPr>
            <a:r>
              <a:rPr lang="es-VE" altLang="en-US" sz="1400" b="1">
                <a:solidFill>
                  <a:srgbClr val="FFFF00"/>
                </a:solidFill>
                <a:latin typeface="Arial" panose="020B0604020202020204" pitchFamily="34" charset="0"/>
              </a:rPr>
              <a:t>Fuerte</a:t>
            </a:r>
          </a:p>
          <a:p>
            <a:pPr algn="ctr" eaLnBrk="1" hangingPunct="1">
              <a:spcBef>
                <a:spcPct val="0"/>
              </a:spcBef>
              <a:spcAft>
                <a:spcPts val="400"/>
              </a:spcAft>
              <a:buFontTx/>
              <a:buNone/>
            </a:pPr>
            <a:r>
              <a:rPr lang="es-VE" altLang="en-US" sz="1400">
                <a:latin typeface="Arial" panose="020B0604020202020204" pitchFamily="34" charset="0"/>
              </a:rPr>
              <a:t>Moderado</a:t>
            </a:r>
          </a:p>
          <a:p>
            <a:pPr algn="ctr" eaLnBrk="1" hangingPunct="1">
              <a:spcBef>
                <a:spcPct val="0"/>
              </a:spcBef>
              <a:spcAft>
                <a:spcPts val="400"/>
              </a:spcAft>
              <a:buFontTx/>
              <a:buNone/>
            </a:pPr>
            <a:r>
              <a:rPr lang="es-VE" altLang="en-US" sz="1400">
                <a:latin typeface="Arial" panose="020B0604020202020204" pitchFamily="34" charset="0"/>
              </a:rPr>
              <a:t>Ligero</a:t>
            </a:r>
          </a:p>
          <a:p>
            <a:pPr algn="ctr" eaLnBrk="1" hangingPunct="1">
              <a:spcBef>
                <a:spcPct val="0"/>
              </a:spcBef>
              <a:spcAft>
                <a:spcPts val="400"/>
              </a:spcAft>
              <a:buFontTx/>
              <a:buNone/>
            </a:pPr>
            <a:r>
              <a:rPr lang="es-VE" altLang="en-US" sz="1400">
                <a:latin typeface="Arial" panose="020B0604020202020204" pitchFamily="34" charset="0"/>
              </a:rPr>
              <a:t>Débil</a:t>
            </a:r>
          </a:p>
          <a:p>
            <a:pPr algn="ctr" eaLnBrk="1" hangingPunct="1">
              <a:spcBef>
                <a:spcPct val="0"/>
              </a:spcBef>
              <a:spcAft>
                <a:spcPts val="400"/>
              </a:spcAft>
              <a:buFontTx/>
              <a:buNone/>
            </a:pPr>
            <a:r>
              <a:rPr lang="es-VE" altLang="en-US" sz="1400">
                <a:latin typeface="Arial" panose="020B0604020202020204" pitchFamily="34" charset="0"/>
              </a:rPr>
              <a:t>Imperceptible</a:t>
            </a:r>
            <a:endParaRPr lang="es-VE" altLang="en-US" sz="1800">
              <a:latin typeface="Arial" panose="020B0604020202020204" pitchFamily="34" charset="0"/>
            </a:endParaRPr>
          </a:p>
        </p:txBody>
      </p:sp>
      <p:sp>
        <p:nvSpPr>
          <p:cNvPr id="17" name="Title 1">
            <a:extLst>
              <a:ext uri="{FF2B5EF4-FFF2-40B4-BE49-F238E27FC236}">
                <a16:creationId xmlns:a16="http://schemas.microsoft.com/office/drawing/2014/main" id="{E6887C10-9F4D-0644-B024-36B4A356567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NORTE DE ANCHORAGE, ALASKA</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Viernes, 30 de Noviembre , 2018 a las  17:29:28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683FB47-38E2-46A9-9890-EC5D555A2179}"/>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31746" name="Picture 8" descr="IRIS_TMlogo.png">
            <a:extLst>
              <a:ext uri="{FF2B5EF4-FFF2-40B4-BE49-F238E27FC236}">
                <a16:creationId xmlns:a16="http://schemas.microsoft.com/office/drawing/2014/main" id="{3AFFFB72-BA5D-4228-BC7A-962EE3DEFB8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7" name="Picture 2">
            <a:extLst>
              <a:ext uri="{FF2B5EF4-FFF2-40B4-BE49-F238E27FC236}">
                <a16:creationId xmlns:a16="http://schemas.microsoft.com/office/drawing/2014/main" id="{205A1BF1-DDDA-4BEC-95A9-9E4772CE1BE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25" y="1260475"/>
            <a:ext cx="4232275"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8" name="Picture 7">
            <a:extLst>
              <a:ext uri="{FF2B5EF4-FFF2-40B4-BE49-F238E27FC236}">
                <a16:creationId xmlns:a16="http://schemas.microsoft.com/office/drawing/2014/main" id="{86038EA1-C34B-489F-BB4C-8894285A842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7900" y="3048000"/>
            <a:ext cx="21463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1">
            <a:extLst>
              <a:ext uri="{FF2B5EF4-FFF2-40B4-BE49-F238E27FC236}">
                <a16:creationId xmlns:a16="http://schemas.microsoft.com/office/drawing/2014/main" id="{84045C07-7AAF-5C47-B396-220F8BFE325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NORTE DE ANCHORAGE, ALASKA</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Viernes, 30 de Noviembre , 2018 a las  17:29:28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31750" name="TextBox 20">
            <a:extLst>
              <a:ext uri="{FF2B5EF4-FFF2-40B4-BE49-F238E27FC236}">
                <a16:creationId xmlns:a16="http://schemas.microsoft.com/office/drawing/2014/main" id="{7FAF2C5E-7D5B-4793-A2DB-F1991E1C67B0}"/>
              </a:ext>
            </a:extLst>
          </p:cNvPr>
          <p:cNvSpPr txBox="1">
            <a:spLocks noChangeArrowheads="1"/>
          </p:cNvSpPr>
          <p:nvPr/>
        </p:nvSpPr>
        <p:spPr bwMode="auto">
          <a:xfrm>
            <a:off x="3333750" y="5521325"/>
            <a:ext cx="5767388"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s-ES" altLang="en-US" sz="1300">
                <a:latin typeface="Arial" panose="020B0604020202020204" pitchFamily="34" charset="0"/>
              </a:rPr>
              <a:t>El código de colores de las líneas de contorno marca las regiones de intensidad MMI. La población total expuesta a un valor MMI dado es obtenida sumando la población entre las líneas de contorno. La estimación de la población expuesta a cada intensidad  MMI es mostrada en la tabla.</a:t>
            </a:r>
          </a:p>
        </p:txBody>
      </p:sp>
      <p:sp>
        <p:nvSpPr>
          <p:cNvPr id="31751" name="TextBox 15">
            <a:extLst>
              <a:ext uri="{FF2B5EF4-FFF2-40B4-BE49-F238E27FC236}">
                <a16:creationId xmlns:a16="http://schemas.microsoft.com/office/drawing/2014/main" id="{882DA6E0-A1FC-408D-A599-E41BAAB8E1DC}"/>
              </a:ext>
            </a:extLst>
          </p:cNvPr>
          <p:cNvSpPr txBox="1">
            <a:spLocks noChangeArrowheads="1"/>
          </p:cNvSpPr>
          <p:nvPr/>
        </p:nvSpPr>
        <p:spPr bwMode="auto">
          <a:xfrm>
            <a:off x="4495800" y="6473825"/>
            <a:ext cx="4648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VE" altLang="en-US" sz="1400" i="1">
                <a:latin typeface="Arial" panose="020B0604020202020204" pitchFamily="34" charset="0"/>
              </a:rPr>
              <a:t>Imagen Cortesía del Servicio Geológico de los EE.UU.</a:t>
            </a:r>
          </a:p>
        </p:txBody>
      </p:sp>
      <p:sp>
        <p:nvSpPr>
          <p:cNvPr id="31752" name="TextBox 15">
            <a:extLst>
              <a:ext uri="{FF2B5EF4-FFF2-40B4-BE49-F238E27FC236}">
                <a16:creationId xmlns:a16="http://schemas.microsoft.com/office/drawing/2014/main" id="{965C15E3-AC3C-45B8-884F-A5AE5E7BCE25}"/>
              </a:ext>
            </a:extLst>
          </p:cNvPr>
          <p:cNvSpPr txBox="1">
            <a:spLocks noChangeArrowheads="1"/>
          </p:cNvSpPr>
          <p:nvPr/>
        </p:nvSpPr>
        <p:spPr bwMode="auto">
          <a:xfrm>
            <a:off x="4953000" y="655638"/>
            <a:ext cx="4119563"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a:spcBef>
                <a:spcPct val="0"/>
              </a:spcBef>
              <a:buFontTx/>
              <a:buNone/>
            </a:pPr>
            <a:r>
              <a:rPr lang="es-VE" altLang="en-US" sz="1600" i="1">
                <a:latin typeface="Arial" panose="020B0604020202020204" pitchFamily="34" charset="0"/>
              </a:rPr>
              <a:t>USGS PAGER </a:t>
            </a:r>
          </a:p>
          <a:p>
            <a:pPr algn="r">
              <a:spcBef>
                <a:spcPct val="0"/>
              </a:spcBef>
              <a:buFontTx/>
              <a:buNone/>
            </a:pPr>
            <a:r>
              <a:rPr lang="es-VE" altLang="en-US" sz="1400" i="1">
                <a:latin typeface="Arial" panose="020B0604020202020204" pitchFamily="34" charset="0"/>
              </a:rPr>
              <a:t>Población Expuesta a los Movimientos Telúricos</a:t>
            </a:r>
          </a:p>
        </p:txBody>
      </p:sp>
      <p:sp>
        <p:nvSpPr>
          <p:cNvPr id="31753" name="TextBox 18">
            <a:extLst>
              <a:ext uri="{FF2B5EF4-FFF2-40B4-BE49-F238E27FC236}">
                <a16:creationId xmlns:a16="http://schemas.microsoft.com/office/drawing/2014/main" id="{A7D8D3B9-FDD4-4CFE-93A9-EBF58F8DB755}"/>
              </a:ext>
            </a:extLst>
          </p:cNvPr>
          <p:cNvSpPr txBox="1">
            <a:spLocks noChangeArrowheads="1"/>
          </p:cNvSpPr>
          <p:nvPr/>
        </p:nvSpPr>
        <p:spPr bwMode="auto">
          <a:xfrm>
            <a:off x="242888" y="1095375"/>
            <a:ext cx="4329112" cy="206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buFont typeface="Arial" panose="020B0604020202020204" pitchFamily="34" charset="0"/>
              <a:buNone/>
            </a:pPr>
            <a:r>
              <a:rPr lang="es-ES_tradnl" altLang="en-US" sz="1600">
                <a:latin typeface="Arial" panose="020B0604020202020204" pitchFamily="34" charset="0"/>
                <a:cs typeface="Arial" panose="020B0604020202020204" pitchFamily="34" charset="0"/>
              </a:rPr>
              <a:t>El mapa USGS PAGER muestra la población expuesta a diferentes niveles de intensidad de Mercalli Modificada (MMI).</a:t>
            </a:r>
          </a:p>
          <a:p>
            <a:pPr eaLnBrk="1" hangingPunct="1">
              <a:spcBef>
                <a:spcPct val="0"/>
              </a:spcBef>
              <a:buFontTx/>
              <a:buNone/>
            </a:pPr>
            <a:endParaRPr lang="en-US" altLang="en-US" sz="1600">
              <a:latin typeface="Arial" panose="020B0604020202020204" pitchFamily="34" charset="0"/>
              <a:cs typeface="Arial" panose="020B0604020202020204" pitchFamily="34" charset="0"/>
            </a:endParaRPr>
          </a:p>
          <a:p>
            <a:pPr eaLnBrk="1" hangingPunct="1">
              <a:spcBef>
                <a:spcPct val="0"/>
              </a:spcBef>
              <a:buFontTx/>
              <a:buNone/>
            </a:pPr>
            <a:r>
              <a:rPr lang="es-ES_tradnl" altLang="en-US" sz="1600">
                <a:latin typeface="Arial" panose="020B0604020202020204" pitchFamily="34" charset="0"/>
                <a:cs typeface="Arial" panose="020B0604020202020204" pitchFamily="34" charset="0"/>
              </a:rPr>
              <a:t>El Servicio Geológico de los EE.UU estima que más de 52,000 personas sintieron muy fuertes temblores como consecuencia de este terremoto.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E630DA47-158E-074D-AB51-2256F29F128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3794" name="Picture 8" descr="IRIS_TMlogo.png">
            <a:extLst>
              <a:ext uri="{FF2B5EF4-FFF2-40B4-BE49-F238E27FC236}">
                <a16:creationId xmlns:a16="http://schemas.microsoft.com/office/drawing/2014/main" id="{8EA1A293-2318-4953-8E2F-10906268EB5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5" name="TextBox 7">
            <a:extLst>
              <a:ext uri="{FF2B5EF4-FFF2-40B4-BE49-F238E27FC236}">
                <a16:creationId xmlns:a16="http://schemas.microsoft.com/office/drawing/2014/main" id="{D7825DAE-F99D-449A-BB0F-ECE8C864C50F}"/>
              </a:ext>
            </a:extLst>
          </p:cNvPr>
          <p:cNvSpPr txBox="1">
            <a:spLocks noChangeArrowheads="1"/>
          </p:cNvSpPr>
          <p:nvPr/>
        </p:nvSpPr>
        <p:spPr bwMode="auto">
          <a:xfrm>
            <a:off x="239713" y="5715000"/>
            <a:ext cx="8751887"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buFont typeface="Arial" panose="020B0604020202020204" pitchFamily="34" charset="0"/>
              <a:buNone/>
            </a:pPr>
            <a:r>
              <a:rPr lang="es-ES" altLang="es-MX" sz="1400">
                <a:latin typeface="Arial" panose="020B0604020202020204" pitchFamily="34" charset="0"/>
                <a:cs typeface="Arial" panose="020B0604020202020204" pitchFamily="34" charset="0"/>
              </a:rPr>
              <a:t>La Placa del Pacífico converge con y se subduce debajo de la Placa de América del Norte en la Fosa de Alaska y Aleutianas a 330 km (205 millas) al sureste de Anchorage. Las velocidades de movimiento relativo de la placa oscilan entre 5,5 cm / año en el Golfo de Alaska y 7,8 cm / año en el extremo occidental de la cadena de islas Aleutianas. Además de los terremotos en el límite de la placa, también ocurren terremotos dentro de la Placa de América del Norte al sur de Alaska.</a:t>
            </a:r>
            <a:endParaRPr lang="en-US" altLang="es-MX" sz="1400">
              <a:latin typeface="Arial" panose="020B0604020202020204" pitchFamily="34" charset="0"/>
              <a:cs typeface="Arial" panose="020B0604020202020204" pitchFamily="34" charset="0"/>
            </a:endParaRPr>
          </a:p>
        </p:txBody>
      </p:sp>
      <p:grpSp>
        <p:nvGrpSpPr>
          <p:cNvPr id="33796" name="Group 12">
            <a:extLst>
              <a:ext uri="{FF2B5EF4-FFF2-40B4-BE49-F238E27FC236}">
                <a16:creationId xmlns:a16="http://schemas.microsoft.com/office/drawing/2014/main" id="{300BD269-98DA-4B06-819C-F0FA3E1C4438}"/>
              </a:ext>
            </a:extLst>
          </p:cNvPr>
          <p:cNvGrpSpPr>
            <a:grpSpLocks/>
          </p:cNvGrpSpPr>
          <p:nvPr/>
        </p:nvGrpSpPr>
        <p:grpSpPr bwMode="auto">
          <a:xfrm>
            <a:off x="1371600" y="762000"/>
            <a:ext cx="7315200" cy="4976813"/>
            <a:chOff x="1524000" y="966622"/>
            <a:chExt cx="7315200" cy="4976978"/>
          </a:xfrm>
        </p:grpSpPr>
        <p:pic>
          <p:nvPicPr>
            <p:cNvPr id="33803" name="Picture 13" descr="Plates&amp;Rates.tiff">
              <a:extLst>
                <a:ext uri="{FF2B5EF4-FFF2-40B4-BE49-F238E27FC236}">
                  <a16:creationId xmlns:a16="http://schemas.microsoft.com/office/drawing/2014/main" id="{B899B53F-66DA-40DC-A38E-DD8F2EFBA985}"/>
                </a:ext>
              </a:extLst>
            </p:cNvPr>
            <p:cNvPicPr>
              <a:picLocks noChangeAspect="1"/>
            </p:cNvPicPr>
            <p:nvPr/>
          </p:nvPicPr>
          <p:blipFill>
            <a:blip r:embed="rId4">
              <a:extLst>
                <a:ext uri="{28A0092B-C50C-407E-A947-70E740481C1C}">
                  <a14:useLocalDpi xmlns:a14="http://schemas.microsoft.com/office/drawing/2010/main" val="0"/>
                </a:ext>
              </a:extLst>
            </a:blip>
            <a:srcRect l="1402" t="1855" r="1018" b="1945"/>
            <a:stretch>
              <a:fillRect/>
            </a:stretch>
          </p:blipFill>
          <p:spPr bwMode="auto">
            <a:xfrm>
              <a:off x="1524000" y="966622"/>
              <a:ext cx="7315200" cy="4976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4" name="Picture 14" descr="PlatesLegen.tiff">
              <a:extLst>
                <a:ext uri="{FF2B5EF4-FFF2-40B4-BE49-F238E27FC236}">
                  <a16:creationId xmlns:a16="http://schemas.microsoft.com/office/drawing/2014/main" id="{DE8FE03C-F764-468E-9EF4-B6A2FE539EB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934200" y="1066800"/>
              <a:ext cx="1828800" cy="1249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3797" name="TextBox 15">
            <a:extLst>
              <a:ext uri="{FF2B5EF4-FFF2-40B4-BE49-F238E27FC236}">
                <a16:creationId xmlns:a16="http://schemas.microsoft.com/office/drawing/2014/main" id="{9609AC72-6DF6-4A56-AB66-F4DB0C111E82}"/>
              </a:ext>
            </a:extLst>
          </p:cNvPr>
          <p:cNvSpPr txBox="1">
            <a:spLocks noChangeArrowheads="1"/>
          </p:cNvSpPr>
          <p:nvPr/>
        </p:nvSpPr>
        <p:spPr bwMode="auto">
          <a:xfrm>
            <a:off x="5562600" y="5156200"/>
            <a:ext cx="28146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400">
                <a:solidFill>
                  <a:schemeClr val="bg1"/>
                </a:solidFill>
                <a:latin typeface="Arial" panose="020B0604020202020204" pitchFamily="34" charset="0"/>
              </a:rPr>
              <a:t>Placa del Pacífico</a:t>
            </a:r>
          </a:p>
        </p:txBody>
      </p:sp>
      <p:sp>
        <p:nvSpPr>
          <p:cNvPr id="33798" name="TextBox 16">
            <a:extLst>
              <a:ext uri="{FF2B5EF4-FFF2-40B4-BE49-F238E27FC236}">
                <a16:creationId xmlns:a16="http://schemas.microsoft.com/office/drawing/2014/main" id="{0780E8AD-183C-4CC6-9BE1-B9F061F14080}"/>
              </a:ext>
            </a:extLst>
          </p:cNvPr>
          <p:cNvSpPr txBox="1">
            <a:spLocks noChangeArrowheads="1"/>
          </p:cNvSpPr>
          <p:nvPr/>
        </p:nvSpPr>
        <p:spPr bwMode="auto">
          <a:xfrm>
            <a:off x="1793875" y="2081213"/>
            <a:ext cx="35179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_tradnl" altLang="en-US" sz="2400" dirty="0">
                <a:solidFill>
                  <a:schemeClr val="bg1"/>
                </a:solidFill>
                <a:latin typeface="Arial" panose="020B0604020202020204" pitchFamily="34" charset="0"/>
              </a:rPr>
              <a:t>Placa de Norteamérica</a:t>
            </a:r>
          </a:p>
        </p:txBody>
      </p:sp>
      <p:sp>
        <p:nvSpPr>
          <p:cNvPr id="33799" name="TextBox 17">
            <a:extLst>
              <a:ext uri="{FF2B5EF4-FFF2-40B4-BE49-F238E27FC236}">
                <a16:creationId xmlns:a16="http://schemas.microsoft.com/office/drawing/2014/main" id="{74A6F58B-61ED-4688-9173-6C49D8A2ED46}"/>
              </a:ext>
            </a:extLst>
          </p:cNvPr>
          <p:cNvSpPr txBox="1">
            <a:spLocks noChangeArrowheads="1"/>
          </p:cNvSpPr>
          <p:nvPr/>
        </p:nvSpPr>
        <p:spPr bwMode="auto">
          <a:xfrm>
            <a:off x="7029450" y="2268538"/>
            <a:ext cx="9890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a:solidFill>
                  <a:srgbClr val="FF0000"/>
                </a:solidFill>
                <a:latin typeface="Arial" panose="020B0604020202020204" pitchFamily="34" charset="0"/>
              </a:rPr>
              <a:t>Terremoto</a:t>
            </a:r>
          </a:p>
        </p:txBody>
      </p:sp>
      <p:cxnSp>
        <p:nvCxnSpPr>
          <p:cNvPr id="20" name="Straight Arrow Connector 19">
            <a:extLst>
              <a:ext uri="{FF2B5EF4-FFF2-40B4-BE49-F238E27FC236}">
                <a16:creationId xmlns:a16="http://schemas.microsoft.com/office/drawing/2014/main" id="{80813A89-4CAC-704F-858D-41B4C2BCF1C4}"/>
              </a:ext>
            </a:extLst>
          </p:cNvPr>
          <p:cNvCxnSpPr>
            <a:cxnSpLocks noChangeShapeType="1"/>
          </p:cNvCxnSpPr>
          <p:nvPr/>
        </p:nvCxnSpPr>
        <p:spPr bwMode="auto">
          <a:xfrm flipH="1">
            <a:off x="6472238" y="2433638"/>
            <a:ext cx="557212" cy="236537"/>
          </a:xfrm>
          <a:prstGeom prst="straightConnector1">
            <a:avLst/>
          </a:prstGeom>
          <a:noFill/>
          <a:ln w="25400">
            <a:solidFill>
              <a:srgbClr val="FF0000"/>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1" name="5-Point Star 20">
            <a:extLst>
              <a:ext uri="{FF2B5EF4-FFF2-40B4-BE49-F238E27FC236}">
                <a16:creationId xmlns:a16="http://schemas.microsoft.com/office/drawing/2014/main" id="{BF7EF968-BA72-7045-BD98-350FBCAB3DE2}"/>
              </a:ext>
            </a:extLst>
          </p:cNvPr>
          <p:cNvSpPr>
            <a:spLocks/>
          </p:cNvSpPr>
          <p:nvPr/>
        </p:nvSpPr>
        <p:spPr bwMode="auto">
          <a:xfrm>
            <a:off x="6243638" y="2670175"/>
            <a:ext cx="228600" cy="228600"/>
          </a:xfrm>
          <a:custGeom>
            <a:avLst/>
            <a:gdLst>
              <a:gd name="T0" fmla="*/ 0 w 228600"/>
              <a:gd name="T1" fmla="*/ 87317 h 228600"/>
              <a:gd name="T2" fmla="*/ 87318 w 228600"/>
              <a:gd name="T3" fmla="*/ 87318 h 228600"/>
              <a:gd name="T4" fmla="*/ 114300 w 228600"/>
              <a:gd name="T5" fmla="*/ 0 h 228600"/>
              <a:gd name="T6" fmla="*/ 141282 w 228600"/>
              <a:gd name="T7" fmla="*/ 87318 h 228600"/>
              <a:gd name="T8" fmla="*/ 228600 w 228600"/>
              <a:gd name="T9" fmla="*/ 87317 h 228600"/>
              <a:gd name="T10" fmla="*/ 157958 w 228600"/>
              <a:gd name="T11" fmla="*/ 141282 h 228600"/>
              <a:gd name="T12" fmla="*/ 184941 w 228600"/>
              <a:gd name="T13" fmla="*/ 228599 h 228600"/>
              <a:gd name="T14" fmla="*/ 114300 w 228600"/>
              <a:gd name="T15" fmla="*/ 174634 h 228600"/>
              <a:gd name="T16" fmla="*/ 43659 w 228600"/>
              <a:gd name="T17" fmla="*/ 228599 h 228600"/>
              <a:gd name="T18" fmla="*/ 70642 w 228600"/>
              <a:gd name="T19" fmla="*/ 141282 h 228600"/>
              <a:gd name="T20" fmla="*/ 0 w 228600"/>
              <a:gd name="T21" fmla="*/ 87317 h 228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28600" h="228600">
                <a:moveTo>
                  <a:pt x="0" y="87317"/>
                </a:moveTo>
                <a:lnTo>
                  <a:pt x="87318" y="87318"/>
                </a:lnTo>
                <a:lnTo>
                  <a:pt x="114300" y="0"/>
                </a:lnTo>
                <a:lnTo>
                  <a:pt x="141282" y="87318"/>
                </a:lnTo>
                <a:lnTo>
                  <a:pt x="228600" y="87317"/>
                </a:lnTo>
                <a:lnTo>
                  <a:pt x="157958" y="141282"/>
                </a:lnTo>
                <a:lnTo>
                  <a:pt x="184941" y="228599"/>
                </a:lnTo>
                <a:lnTo>
                  <a:pt x="114300" y="174634"/>
                </a:lnTo>
                <a:lnTo>
                  <a:pt x="43659" y="228599"/>
                </a:lnTo>
                <a:lnTo>
                  <a:pt x="70642" y="141282"/>
                </a:lnTo>
                <a:lnTo>
                  <a:pt x="0" y="87317"/>
                </a:lnTo>
                <a:close/>
              </a:path>
            </a:pathLst>
          </a:custGeom>
          <a:solidFill>
            <a:srgbClr val="FF0000"/>
          </a:solidFill>
          <a:ln>
            <a:noFill/>
          </a:ln>
          <a:effectLst>
            <a:outerShdw blurRad="40000" dist="23000" dir="5400000" rotWithShape="0">
              <a:srgbClr val="000000">
                <a:alpha val="34998"/>
              </a:srgbClr>
            </a:outerShdw>
          </a:effectLst>
          <a:extLst>
            <a:ext uri="{91240B29-F687-4F45-9708-019B960494DF}">
              <a14:hiddenLine xmlns:a14="http://schemas.microsoft.com/office/drawing/2010/main" w="9525" cap="flat" cmpd="sng">
                <a:solidFill>
                  <a:srgbClr val="000000"/>
                </a:solidFill>
                <a:prstDash val="solid"/>
                <a:round/>
                <a:headEnd/>
                <a:tailEnd/>
              </a14:hiddenLine>
            </a:ext>
          </a:extLst>
        </p:spPr>
        <p:txBody>
          <a:bodyPr anchor="ctr"/>
          <a:lstStyle/>
          <a:p>
            <a:pPr>
              <a:defRPr/>
            </a:pPr>
            <a:endParaRPr lang="en-US"/>
          </a:p>
        </p:txBody>
      </p:sp>
      <p:sp>
        <p:nvSpPr>
          <p:cNvPr id="15" name="Title 1">
            <a:extLst>
              <a:ext uri="{FF2B5EF4-FFF2-40B4-BE49-F238E27FC236}">
                <a16:creationId xmlns:a16="http://schemas.microsoft.com/office/drawing/2014/main" id="{3E8E798E-C46A-5F42-B790-07C02288CA87}"/>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NORTE DE ANCHORAGE, ALASKA</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Viernes, 30 de Noviembre , 2018 a las  17:29:28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transition spd="slow" advClick="0" advTm="1200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FC79BA76-03F2-4FDF-AAA8-CE9DFA556BA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4818" name="Picture 8" descr="IRIS_TMlogo.png">
            <a:extLst>
              <a:ext uri="{FF2B5EF4-FFF2-40B4-BE49-F238E27FC236}">
                <a16:creationId xmlns:a16="http://schemas.microsoft.com/office/drawing/2014/main" id="{ECDA0F43-8C0A-458B-A942-B837FF0294C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TextBox 9">
            <a:extLst>
              <a:ext uri="{FF2B5EF4-FFF2-40B4-BE49-F238E27FC236}">
                <a16:creationId xmlns:a16="http://schemas.microsoft.com/office/drawing/2014/main" id="{3AC1C019-794C-4335-8871-B30E3A8A4B18}"/>
              </a:ext>
            </a:extLst>
          </p:cNvPr>
          <p:cNvSpPr txBox="1">
            <a:spLocks noChangeArrowheads="1"/>
          </p:cNvSpPr>
          <p:nvPr/>
        </p:nvSpPr>
        <p:spPr bwMode="auto">
          <a:xfrm>
            <a:off x="239713" y="1095375"/>
            <a:ext cx="85232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600">
                <a:latin typeface="Arial" panose="020B0604020202020204" pitchFamily="34" charset="0"/>
              </a:rPr>
              <a:t>Los epicentros se muestran en un mapa de sismicidad histórica regional para terremotos de magnitud 4 desde 1978.</a:t>
            </a:r>
          </a:p>
        </p:txBody>
      </p:sp>
      <p:grpSp>
        <p:nvGrpSpPr>
          <p:cNvPr id="34820" name="Group 2">
            <a:extLst>
              <a:ext uri="{FF2B5EF4-FFF2-40B4-BE49-F238E27FC236}">
                <a16:creationId xmlns:a16="http://schemas.microsoft.com/office/drawing/2014/main" id="{3E0ADC53-C7F5-49D5-8FE4-EC989F1F6844}"/>
              </a:ext>
            </a:extLst>
          </p:cNvPr>
          <p:cNvGrpSpPr>
            <a:grpSpLocks/>
          </p:cNvGrpSpPr>
          <p:nvPr/>
        </p:nvGrpSpPr>
        <p:grpSpPr bwMode="auto">
          <a:xfrm>
            <a:off x="304800" y="1701800"/>
            <a:ext cx="7086600" cy="5006975"/>
            <a:chOff x="3352800" y="990600"/>
            <a:chExt cx="5553075" cy="3886200"/>
          </a:xfrm>
        </p:grpSpPr>
        <p:pic>
          <p:nvPicPr>
            <p:cNvPr id="34823" name="Picture 4">
              <a:extLst>
                <a:ext uri="{FF2B5EF4-FFF2-40B4-BE49-F238E27FC236}">
                  <a16:creationId xmlns:a16="http://schemas.microsoft.com/office/drawing/2014/main" id="{7030F9CD-DF21-4176-8836-F4C4CABFDEA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352800" y="990600"/>
              <a:ext cx="5553075"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5-Point Star 18">
              <a:extLst>
                <a:ext uri="{FF2B5EF4-FFF2-40B4-BE49-F238E27FC236}">
                  <a16:creationId xmlns:a16="http://schemas.microsoft.com/office/drawing/2014/main" id="{6D224A70-6074-47FF-8310-8CD285C00CB2}"/>
                </a:ext>
              </a:extLst>
            </p:cNvPr>
            <p:cNvSpPr>
              <a:spLocks/>
            </p:cNvSpPr>
            <p:nvPr/>
          </p:nvSpPr>
          <p:spPr bwMode="auto">
            <a:xfrm>
              <a:off x="7328523" y="1825997"/>
              <a:ext cx="250038" cy="248894"/>
            </a:xfrm>
            <a:custGeom>
              <a:avLst/>
              <a:gdLst>
                <a:gd name="T0" fmla="*/ 0 w 304800"/>
                <a:gd name="T1" fmla="*/ 63655 h 304800"/>
                <a:gd name="T2" fmla="*/ 63656 w 304800"/>
                <a:gd name="T3" fmla="*/ 63655 h 304800"/>
                <a:gd name="T4" fmla="*/ 83326 w 304800"/>
                <a:gd name="T5" fmla="*/ 0 h 304800"/>
                <a:gd name="T6" fmla="*/ 102997 w 304800"/>
                <a:gd name="T7" fmla="*/ 63655 h 304800"/>
                <a:gd name="T8" fmla="*/ 166653 w 304800"/>
                <a:gd name="T9" fmla="*/ 63655 h 304800"/>
                <a:gd name="T10" fmla="*/ 115154 w 304800"/>
                <a:gd name="T11" fmla="*/ 102995 h 304800"/>
                <a:gd name="T12" fmla="*/ 134825 w 304800"/>
                <a:gd name="T13" fmla="*/ 166650 h 304800"/>
                <a:gd name="T14" fmla="*/ 83326 w 304800"/>
                <a:gd name="T15" fmla="*/ 127310 h 304800"/>
                <a:gd name="T16" fmla="*/ 31829 w 304800"/>
                <a:gd name="T17" fmla="*/ 166650 h 304800"/>
                <a:gd name="T18" fmla="*/ 51499 w 304800"/>
                <a:gd name="T19" fmla="*/ 102995 h 304800"/>
                <a:gd name="T20" fmla="*/ 0 w 304800"/>
                <a:gd name="T21" fmla="*/ 63655 h 3048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04800" h="304800">
                  <a:moveTo>
                    <a:pt x="0" y="116423"/>
                  </a:moveTo>
                  <a:lnTo>
                    <a:pt x="116424" y="116424"/>
                  </a:lnTo>
                  <a:lnTo>
                    <a:pt x="152400" y="0"/>
                  </a:lnTo>
                  <a:lnTo>
                    <a:pt x="188376" y="116424"/>
                  </a:lnTo>
                  <a:lnTo>
                    <a:pt x="304800" y="116423"/>
                  </a:lnTo>
                  <a:lnTo>
                    <a:pt x="210611" y="188376"/>
                  </a:lnTo>
                  <a:lnTo>
                    <a:pt x="246588" y="304799"/>
                  </a:lnTo>
                  <a:lnTo>
                    <a:pt x="152400" y="232845"/>
                  </a:lnTo>
                  <a:lnTo>
                    <a:pt x="58212" y="304799"/>
                  </a:lnTo>
                  <a:lnTo>
                    <a:pt x="94189" y="188376"/>
                  </a:lnTo>
                  <a:lnTo>
                    <a:pt x="0" y="116423"/>
                  </a:lnTo>
                  <a:close/>
                </a:path>
              </a:pathLst>
            </a:custGeom>
            <a:solidFill>
              <a:srgbClr val="FF0000"/>
            </a:solidFill>
            <a:ln>
              <a:noFill/>
            </a:ln>
            <a:effectLst>
              <a:outerShdw blurRad="40000" dist="23000" dir="5400000" rotWithShape="0">
                <a:srgbClr val="000000">
                  <a:alpha val="34998"/>
                </a:srgbClr>
              </a:outerShdw>
            </a:effectLst>
            <a:extLst>
              <a:ext uri="{91240B29-F687-4F45-9708-019B960494DF}">
                <a14:hiddenLine xmlns:a14="http://schemas.microsoft.com/office/drawing/2010/main" w="9525" cap="flat" cmpd="sng">
                  <a:solidFill>
                    <a:srgbClr val="000000"/>
                  </a:solidFill>
                  <a:prstDash val="solid"/>
                  <a:round/>
                  <a:headEnd/>
                  <a:tailEnd/>
                </a14:hiddenLine>
              </a:ext>
            </a:extLst>
          </p:spPr>
          <p:txBody>
            <a:bodyPr anchor="ctr"/>
            <a:lstStyle/>
            <a:p>
              <a:pPr>
                <a:defRPr/>
              </a:pPr>
              <a:endParaRPr lang="en-US" baseline="-25000" dirty="0"/>
            </a:p>
          </p:txBody>
        </p:sp>
        <p:cxnSp>
          <p:nvCxnSpPr>
            <p:cNvPr id="7" name="Straight Arrow Connector 6">
              <a:extLst>
                <a:ext uri="{FF2B5EF4-FFF2-40B4-BE49-F238E27FC236}">
                  <a16:creationId xmlns:a16="http://schemas.microsoft.com/office/drawing/2014/main" id="{061C9997-6D82-4569-A15B-C09FFB738E80}"/>
                </a:ext>
              </a:extLst>
            </p:cNvPr>
            <p:cNvCxnSpPr/>
            <p:nvPr/>
          </p:nvCxnSpPr>
          <p:spPr>
            <a:xfrm flipH="1" flipV="1">
              <a:off x="7705446" y="3394524"/>
              <a:ext cx="228890" cy="380734"/>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AFDB3F70-5EA6-4533-8E2C-361066EBB405}"/>
                </a:ext>
              </a:extLst>
            </p:cNvPr>
            <p:cNvCxnSpPr/>
            <p:nvPr/>
          </p:nvCxnSpPr>
          <p:spPr>
            <a:xfrm flipH="1" flipV="1">
              <a:off x="6449038" y="3856580"/>
              <a:ext cx="227646" cy="38073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34821" name="TextBox 9">
            <a:extLst>
              <a:ext uri="{FF2B5EF4-FFF2-40B4-BE49-F238E27FC236}">
                <a16:creationId xmlns:a16="http://schemas.microsoft.com/office/drawing/2014/main" id="{97907776-1C4B-4649-A02B-8A30CDF8F8C0}"/>
              </a:ext>
            </a:extLst>
          </p:cNvPr>
          <p:cNvSpPr txBox="1">
            <a:spLocks noChangeArrowheads="1"/>
          </p:cNvSpPr>
          <p:nvPr/>
        </p:nvSpPr>
        <p:spPr bwMode="auto">
          <a:xfrm>
            <a:off x="7391400" y="4886325"/>
            <a:ext cx="163195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200">
                <a:latin typeface="Arial" panose="020B0604020202020204" pitchFamily="34" charset="0"/>
              </a:rPr>
              <a:t>50 años de sismicidad (1978-2018)</a:t>
            </a:r>
          </a:p>
          <a:p>
            <a:pPr eaLnBrk="1" hangingPunct="1">
              <a:spcBef>
                <a:spcPct val="0"/>
              </a:spcBef>
              <a:buFontTx/>
              <a:buNone/>
            </a:pPr>
            <a:endParaRPr lang="es-ES_tradnl" altLang="en-US" sz="1200">
              <a:latin typeface="Arial" panose="020B0604020202020204" pitchFamily="34" charset="0"/>
            </a:endParaRPr>
          </a:p>
          <a:p>
            <a:pPr eaLnBrk="1" hangingPunct="1">
              <a:spcBef>
                <a:spcPct val="0"/>
              </a:spcBef>
              <a:buFontTx/>
              <a:buNone/>
            </a:pPr>
            <a:r>
              <a:rPr lang="es-ES_tradnl" altLang="en-US" sz="1200">
                <a:latin typeface="Arial" panose="020B0604020202020204" pitchFamily="34" charset="0"/>
              </a:rPr>
              <a:t>Mapa creado a partir del Visualizador de Terremotos de  IRIS  (www.iris.edu/ieb)</a:t>
            </a:r>
          </a:p>
        </p:txBody>
      </p:sp>
      <p:sp>
        <p:nvSpPr>
          <p:cNvPr id="13" name="Title 1">
            <a:extLst>
              <a:ext uri="{FF2B5EF4-FFF2-40B4-BE49-F238E27FC236}">
                <a16:creationId xmlns:a16="http://schemas.microsoft.com/office/drawing/2014/main" id="{C31EE49D-9100-8843-A967-929EC64F284F}"/>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NORTE DE ANCHORAGE, ALASKA</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Viernes, 30 de Noviembre , 2018 a las  17:29:28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FC79BA76-03F2-4FDF-AAA8-CE9DFA556BA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5842" name="Picture 8" descr="IRIS_TMlogo.png">
            <a:extLst>
              <a:ext uri="{FF2B5EF4-FFF2-40B4-BE49-F238E27FC236}">
                <a16:creationId xmlns:a16="http://schemas.microsoft.com/office/drawing/2014/main" id="{6877D4D6-3EF8-45F7-9E38-A1E423D888E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TextBox 15">
            <a:extLst>
              <a:ext uri="{FF2B5EF4-FFF2-40B4-BE49-F238E27FC236}">
                <a16:creationId xmlns:a16="http://schemas.microsoft.com/office/drawing/2014/main" id="{0F6BABBA-E72C-4C7E-B8BC-01CD177FF284}"/>
              </a:ext>
            </a:extLst>
          </p:cNvPr>
          <p:cNvSpPr txBox="1">
            <a:spLocks noChangeArrowheads="1"/>
          </p:cNvSpPr>
          <p:nvPr/>
        </p:nvSpPr>
        <p:spPr bwMode="auto">
          <a:xfrm>
            <a:off x="309563" y="6199188"/>
            <a:ext cx="60150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200">
                <a:latin typeface="Arial" panose="020B0604020202020204" pitchFamily="34" charset="0"/>
              </a:rPr>
              <a:t>Animación creada a partir del Visualizador de Terremotos de IRIS (www.iris.edu/ieb)</a:t>
            </a:r>
            <a:endParaRPr lang="es-ES_tradnl" altLang="en-US" sz="1200" i="1">
              <a:latin typeface="Arial" panose="020B0604020202020204" pitchFamily="34" charset="0"/>
            </a:endParaRPr>
          </a:p>
        </p:txBody>
      </p:sp>
      <p:sp>
        <p:nvSpPr>
          <p:cNvPr id="35844" name="TextBox 9">
            <a:extLst>
              <a:ext uri="{FF2B5EF4-FFF2-40B4-BE49-F238E27FC236}">
                <a16:creationId xmlns:a16="http://schemas.microsoft.com/office/drawing/2014/main" id="{6781075E-3042-4766-8770-1EB0F93CF5CE}"/>
              </a:ext>
            </a:extLst>
          </p:cNvPr>
          <p:cNvSpPr txBox="1">
            <a:spLocks noChangeArrowheads="1"/>
          </p:cNvSpPr>
          <p:nvPr/>
        </p:nvSpPr>
        <p:spPr bwMode="auto">
          <a:xfrm>
            <a:off x="6694488" y="1447800"/>
            <a:ext cx="24384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600">
                <a:latin typeface="Arial" panose="020B0604020202020204" pitchFamily="34" charset="0"/>
              </a:rPr>
              <a:t>Esta animación explora la relación entre este terremoto y la sismicidad histórica de la región.</a:t>
            </a:r>
          </a:p>
        </p:txBody>
      </p:sp>
      <p:pic>
        <p:nvPicPr>
          <p:cNvPr id="3" name="IEB_3Dxsect.mp4">
            <a:hlinkClick r:id="" action="ppaction://media"/>
            <a:extLst>
              <a:ext uri="{FF2B5EF4-FFF2-40B4-BE49-F238E27FC236}">
                <a16:creationId xmlns:a16="http://schemas.microsoft.com/office/drawing/2014/main" id="{44B23186-0BB5-461F-838B-545A834C0974}"/>
              </a:ext>
            </a:extLst>
          </p:cNvPr>
          <p:cNvPicPr>
            <a:picLocks noRot="1" noChangeAspect="1" noChangeArrowheads="1"/>
          </p:cNvPicPr>
          <p:nvPr>
            <a:videoFile r:link="rId1"/>
          </p:nvPr>
        </p:nvPicPr>
        <p:blipFill>
          <a:blip r:embed="rId4">
            <a:extLst>
              <a:ext uri="{28A0092B-C50C-407E-A947-70E740481C1C}">
                <a14:useLocalDpi xmlns:a14="http://schemas.microsoft.com/office/drawing/2010/main" val="0"/>
              </a:ext>
            </a:extLst>
          </a:blip>
          <a:srcRect/>
          <a:stretch>
            <a:fillRect/>
          </a:stretch>
        </p:blipFill>
        <p:spPr bwMode="auto">
          <a:xfrm>
            <a:off x="381000" y="1409700"/>
            <a:ext cx="6248400" cy="468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a:extLst>
              <a:ext uri="{FF2B5EF4-FFF2-40B4-BE49-F238E27FC236}">
                <a16:creationId xmlns:a16="http://schemas.microsoft.com/office/drawing/2014/main" id="{6242D011-D75A-D948-A4AA-16EE620967C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NORTE DE ANCHORAGE, ALASKA</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Viernes, 30 de Noviembre , 2018 a las  17:29:28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3697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D1B1A56-3405-1D4A-A423-3CAF044292D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defRPr/>
            </a:pPr>
            <a:endParaRPr lang="en-US" altLang="en-US">
              <a:solidFill>
                <a:srgbClr val="FFFFFF"/>
              </a:solidFill>
              <a:latin typeface="Calibri" panose="020F0502020204030204" pitchFamily="34" charset="0"/>
            </a:endParaRPr>
          </a:p>
        </p:txBody>
      </p:sp>
      <p:pic>
        <p:nvPicPr>
          <p:cNvPr id="36866" name="Picture 18" descr="IRIS_TMlogo.png">
            <a:extLst>
              <a:ext uri="{FF2B5EF4-FFF2-40B4-BE49-F238E27FC236}">
                <a16:creationId xmlns:a16="http://schemas.microsoft.com/office/drawing/2014/main" id="{3BC58B19-6698-4D46-9F6D-A454C5FC6A0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TextBox 7">
            <a:extLst>
              <a:ext uri="{FF2B5EF4-FFF2-40B4-BE49-F238E27FC236}">
                <a16:creationId xmlns:a16="http://schemas.microsoft.com/office/drawing/2014/main" id="{7EF94FA0-23E1-4D76-B830-EFEF3292B993}"/>
              </a:ext>
            </a:extLst>
          </p:cNvPr>
          <p:cNvSpPr txBox="1">
            <a:spLocks noChangeArrowheads="1"/>
          </p:cNvSpPr>
          <p:nvPr/>
        </p:nvSpPr>
        <p:spPr bwMode="auto">
          <a:xfrm>
            <a:off x="252413" y="1066800"/>
            <a:ext cx="8434387"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a:latin typeface="Arial" panose="020B0604020202020204" pitchFamily="34" charset="0"/>
              </a:rPr>
              <a:t>El mecanismo focal es cómo los sismólogos trazan las orientaciones de estrés 3-D de un terremoto. Debido a que un terremoto ocurre como deslizamiento en una falla, genera ondas primarias (P) en cuadrantes donde el primer pulso es compresivo (sombreado) y cuadrantes donde el primer pulso es extensivo (blanco). La orientación de estos cuadrantes determinada a partir de las ondas sísmicas registradas determina el tipo de falla que produjo el terremoto.</a:t>
            </a:r>
          </a:p>
        </p:txBody>
      </p:sp>
      <p:sp>
        <p:nvSpPr>
          <p:cNvPr id="36868" name="TextBox 11">
            <a:extLst>
              <a:ext uri="{FF2B5EF4-FFF2-40B4-BE49-F238E27FC236}">
                <a16:creationId xmlns:a16="http://schemas.microsoft.com/office/drawing/2014/main" id="{CCD74195-445F-47B9-A2C6-6F4088309947}"/>
              </a:ext>
            </a:extLst>
          </p:cNvPr>
          <p:cNvSpPr txBox="1">
            <a:spLocks noChangeArrowheads="1"/>
          </p:cNvSpPr>
          <p:nvPr/>
        </p:nvSpPr>
        <p:spPr bwMode="auto">
          <a:xfrm>
            <a:off x="3886200" y="5246688"/>
            <a:ext cx="47244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a:latin typeface="Arial" panose="020B0604020202020204" pitchFamily="34" charset="0"/>
              </a:rPr>
              <a:t>En este caso, el mecanismo focal indica que este terremoto ocurrió como resultado de una falla normal. El terremoto ocurrió a una profundidad de 40 km, colocándolo dentro de la Placa del Pacífico que se subduce.</a:t>
            </a:r>
          </a:p>
        </p:txBody>
      </p:sp>
      <p:pic>
        <p:nvPicPr>
          <p:cNvPr id="36869" name="Picture 2">
            <a:extLst>
              <a:ext uri="{FF2B5EF4-FFF2-40B4-BE49-F238E27FC236}">
                <a16:creationId xmlns:a16="http://schemas.microsoft.com/office/drawing/2014/main" id="{5C2280C3-CF7E-4071-87F5-A77DA82E0D8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886200" y="2935288"/>
            <a:ext cx="4551363" cy="205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0" name="TextBox 8">
            <a:extLst>
              <a:ext uri="{FF2B5EF4-FFF2-40B4-BE49-F238E27FC236}">
                <a16:creationId xmlns:a16="http://schemas.microsoft.com/office/drawing/2014/main" id="{A477B6D8-E672-40FC-B20E-E221F20E8BDA}"/>
              </a:ext>
            </a:extLst>
          </p:cNvPr>
          <p:cNvSpPr txBox="1">
            <a:spLocks noChangeArrowheads="1"/>
          </p:cNvSpPr>
          <p:nvPr/>
        </p:nvSpPr>
        <p:spPr bwMode="auto">
          <a:xfrm>
            <a:off x="430213" y="5351463"/>
            <a:ext cx="2693987"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a:latin typeface="Arial" panose="020B0604020202020204" pitchFamily="34" charset="0"/>
              </a:rPr>
              <a:t>El eje de tensión (T) refleja la dirección de tensión de compresión mínima. El eje de presión (P) refleja la máxima dirección de esfuerzo de compresión.</a:t>
            </a:r>
          </a:p>
        </p:txBody>
      </p:sp>
      <p:sp>
        <p:nvSpPr>
          <p:cNvPr id="36871" name="TextBox 11">
            <a:extLst>
              <a:ext uri="{FF2B5EF4-FFF2-40B4-BE49-F238E27FC236}">
                <a16:creationId xmlns:a16="http://schemas.microsoft.com/office/drawing/2014/main" id="{DD151794-59C3-41D3-9D78-ABC5F404EEE8}"/>
              </a:ext>
            </a:extLst>
          </p:cNvPr>
          <p:cNvSpPr txBox="1">
            <a:spLocks noChangeArrowheads="1"/>
          </p:cNvSpPr>
          <p:nvPr/>
        </p:nvSpPr>
        <p:spPr bwMode="auto">
          <a:xfrm>
            <a:off x="239713" y="4876800"/>
            <a:ext cx="30051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s-MX" sz="1200">
                <a:latin typeface="Arial" panose="020B0604020202020204" pitchFamily="34" charset="0"/>
                <a:cs typeface="Arial" panose="020B0604020202020204" pitchFamily="34" charset="0"/>
              </a:rPr>
              <a:t>Solución Tensor  Momento Sísmico </a:t>
            </a:r>
          </a:p>
          <a:p>
            <a:pPr eaLnBrk="1" hangingPunct="1">
              <a:spcBef>
                <a:spcPct val="0"/>
              </a:spcBef>
              <a:buFontTx/>
              <a:buNone/>
            </a:pPr>
            <a:r>
              <a:rPr lang="es-ES_tradnl" altLang="es-MX" sz="1200">
                <a:latin typeface="Arial" panose="020B0604020202020204" pitchFamily="34" charset="0"/>
                <a:cs typeface="Arial" panose="020B0604020202020204" pitchFamily="34" charset="0"/>
              </a:rPr>
              <a:t>Centroide Fase W , USGS​</a:t>
            </a:r>
            <a:endParaRPr lang="es-ES_tradnl" altLang="en-US" sz="1200">
              <a:latin typeface="Arial" panose="020B0604020202020204" pitchFamily="34" charset="0"/>
              <a:cs typeface="Arial" panose="020B0604020202020204" pitchFamily="34" charset="0"/>
            </a:endParaRPr>
          </a:p>
        </p:txBody>
      </p:sp>
      <p:pic>
        <p:nvPicPr>
          <p:cNvPr id="36872" name="Picture 2">
            <a:extLst>
              <a:ext uri="{FF2B5EF4-FFF2-40B4-BE49-F238E27FC236}">
                <a16:creationId xmlns:a16="http://schemas.microsoft.com/office/drawing/2014/main" id="{B7F50B49-665D-47E0-AA67-E06BE3E4F63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0213" y="2587625"/>
            <a:ext cx="2462212"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itle 1">
            <a:extLst>
              <a:ext uri="{FF2B5EF4-FFF2-40B4-BE49-F238E27FC236}">
                <a16:creationId xmlns:a16="http://schemas.microsoft.com/office/drawing/2014/main" id="{B7C82C1B-8FAD-9640-B610-18E0DD63F40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NORTE DE ANCHORAGE, ALASKA</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Viernes, 30 de Noviembre , 2018 a las  17:29:28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extBox 7">
            <a:extLst>
              <a:ext uri="{FF2B5EF4-FFF2-40B4-BE49-F238E27FC236}">
                <a16:creationId xmlns:a16="http://schemas.microsoft.com/office/drawing/2014/main" id="{71D0291E-56B2-4958-A030-FAFDECDE661B}"/>
              </a:ext>
            </a:extLst>
          </p:cNvPr>
          <p:cNvSpPr txBox="1">
            <a:spLocks noChangeArrowheads="1"/>
          </p:cNvSpPr>
          <p:nvPr/>
        </p:nvSpPr>
        <p:spPr bwMode="auto">
          <a:xfrm>
            <a:off x="274638" y="1066800"/>
            <a:ext cx="886936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buFont typeface="Arial" panose="020B0604020202020204" pitchFamily="34" charset="0"/>
              <a:buNone/>
            </a:pPr>
            <a:r>
              <a:rPr lang="es-ES" altLang="es-MX" sz="1600" dirty="0"/>
              <a:t>Según el Servicio Geológico de los EEUU (USGS), durante el siglo pasado, otros 14 terremotos +M 6 han ocurrido dentro de los 150 km de este evento. Dos de ellos, un terremoto de M 6,6 en julio de 1983 y un evento de M 6,4 en septiembre de 1983, tuvieron una profundidad similar y causaron daños en la región de Valdez. El gran terremoto de Alaska M 9,2 en marzo de 1964, fue un terremoto de mega empuje que causó la ruptura de varios cientos de kilómetros del límite de la placa de subducción de Alaska y las Aleutianas debajo de Anchorage, Ensenada de Cook, la Península de </a:t>
            </a:r>
            <a:r>
              <a:rPr lang="es-ES" altLang="es-MX" sz="1600" dirty="0" err="1"/>
              <a:t>Kenai</a:t>
            </a:r>
            <a:r>
              <a:rPr lang="es-ES" altLang="es-MX" sz="1600" dirty="0"/>
              <a:t> y la Isla de Kodiak.</a:t>
            </a:r>
            <a:endParaRPr lang="en-US" altLang="es-MX" sz="1600" dirty="0"/>
          </a:p>
        </p:txBody>
      </p:sp>
      <p:sp>
        <p:nvSpPr>
          <p:cNvPr id="15" name="Rectangle 14">
            <a:extLst>
              <a:ext uri="{FF2B5EF4-FFF2-40B4-BE49-F238E27FC236}">
                <a16:creationId xmlns:a16="http://schemas.microsoft.com/office/drawing/2014/main" id="{34F02213-6F6F-443D-9446-68235514D99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38915" name="Picture 8" descr="IRIS_TMlogo.png">
            <a:extLst>
              <a:ext uri="{FF2B5EF4-FFF2-40B4-BE49-F238E27FC236}">
                <a16:creationId xmlns:a16="http://schemas.microsoft.com/office/drawing/2014/main" id="{F0763603-89E3-4B89-9D65-CD66B28A622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6" name="TextBox 2">
            <a:extLst>
              <a:ext uri="{FF2B5EF4-FFF2-40B4-BE49-F238E27FC236}">
                <a16:creationId xmlns:a16="http://schemas.microsoft.com/office/drawing/2014/main" id="{6C0395CB-AD80-42EE-AFA6-6CF0070B8CE0}"/>
              </a:ext>
            </a:extLst>
          </p:cNvPr>
          <p:cNvSpPr txBox="1">
            <a:spLocks noChangeArrowheads="1"/>
          </p:cNvSpPr>
          <p:nvPr/>
        </p:nvSpPr>
        <p:spPr bwMode="auto">
          <a:xfrm>
            <a:off x="7073900" y="4953000"/>
            <a:ext cx="19177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a:latin typeface="Arial" panose="020B0604020202020204" pitchFamily="34" charset="0"/>
              </a:rPr>
              <a:t>Animación que explora la tectónica de placas y los terremotos del Pacífico - región limítrofe de la placa norteamericana.</a:t>
            </a:r>
          </a:p>
        </p:txBody>
      </p:sp>
      <p:pic>
        <p:nvPicPr>
          <p:cNvPr id="2" name="AlaskaTectonics_Trailer.mp4">
            <a:hlinkClick r:id="" action="ppaction://media"/>
            <a:extLst>
              <a:ext uri="{FF2B5EF4-FFF2-40B4-BE49-F238E27FC236}">
                <a16:creationId xmlns:a16="http://schemas.microsoft.com/office/drawing/2014/main" id="{656DAB72-CF55-4986-9917-632967DD005F}"/>
              </a:ext>
            </a:extLst>
          </p:cNvPr>
          <p:cNvPicPr>
            <a:picLocks noRot="1" noChangeAspect="1"/>
          </p:cNvPicPr>
          <p:nvPr>
            <a:videoFile r:link="rId1"/>
          </p:nvPr>
        </p:nvPicPr>
        <p:blipFill>
          <a:blip r:embed="rId5">
            <a:extLst>
              <a:ext uri="{28A0092B-C50C-407E-A947-70E740481C1C}">
                <a14:useLocalDpi xmlns:a14="http://schemas.microsoft.com/office/drawing/2010/main" val="0"/>
              </a:ext>
            </a:extLst>
          </a:blip>
          <a:srcRect/>
          <a:stretch>
            <a:fillRect/>
          </a:stretch>
        </p:blipFill>
        <p:spPr bwMode="auto">
          <a:xfrm>
            <a:off x="373063" y="2763838"/>
            <a:ext cx="6553200" cy="394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09D6F012-6B8D-AF46-9DDC-A088F4529B4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NORTE DE ANCHORAGE, ALASKA</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Viernes, 30 de Noviembre , 2018 a las  17:29:28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6456BDF-9976-BF43-9FF7-E9CC3BA2CCB4}"/>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40962" name="Picture 8" descr="IRIS_TMlogo.png">
            <a:extLst>
              <a:ext uri="{FF2B5EF4-FFF2-40B4-BE49-F238E27FC236}">
                <a16:creationId xmlns:a16="http://schemas.microsoft.com/office/drawing/2014/main" id="{15FF0F41-CA23-448A-BDBD-CB17735D5F6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3" name="TextBox 1">
            <a:extLst>
              <a:ext uri="{FF2B5EF4-FFF2-40B4-BE49-F238E27FC236}">
                <a16:creationId xmlns:a16="http://schemas.microsoft.com/office/drawing/2014/main" id="{4A5747D6-3FDC-45ED-A204-D9BE39032176}"/>
              </a:ext>
            </a:extLst>
          </p:cNvPr>
          <p:cNvSpPr txBox="1">
            <a:spLocks noChangeArrowheads="1"/>
          </p:cNvSpPr>
          <p:nvPr/>
        </p:nvSpPr>
        <p:spPr bwMode="auto">
          <a:xfrm>
            <a:off x="276225" y="4968875"/>
            <a:ext cx="8791575" cy="192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buFont typeface="Arial" panose="020B0604020202020204" pitchFamily="34" charset="0"/>
              <a:buNone/>
            </a:pPr>
            <a:r>
              <a:rPr lang="es-ES" altLang="es-MX" sz="1700" dirty="0">
                <a:latin typeface="Arial" panose="020B0604020202020204" pitchFamily="34" charset="0"/>
                <a:cs typeface="Arial" panose="020B0604020202020204" pitchFamily="34" charset="0"/>
              </a:rPr>
              <a:t>Sin embargo, los tsunamis locales generados por deslizamientos de tierra causados por la sacudida del terremoto son un peligro importante para las comunidades costeras de Alaska. De hecho, los tsunamis generados por deslizamientos de tierra que inundaron comunidades en el Golfo de Alaska causaron la mayoría de las muertes durante el gran terremoto y el tsunami de Alaska en 1964. Por lo tanto, la evacuación de las áreas costeras a un terreno elevado es una respuesta de emergencia adecuada cuando se siente un movimiento </a:t>
            </a:r>
            <a:r>
              <a:rPr lang="es-ES" altLang="es-MX" sz="1700" dirty="0" err="1">
                <a:latin typeface="Arial" panose="020B0604020202020204" pitchFamily="34" charset="0"/>
                <a:cs typeface="Arial" panose="020B0604020202020204" pitchFamily="34" charset="0"/>
              </a:rPr>
              <a:t>telurico</a:t>
            </a:r>
            <a:r>
              <a:rPr lang="es-ES" altLang="es-MX" sz="1700" dirty="0">
                <a:latin typeface="Arial" panose="020B0604020202020204" pitchFamily="34" charset="0"/>
                <a:cs typeface="Arial" panose="020B0604020202020204" pitchFamily="34" charset="0"/>
              </a:rPr>
              <a:t>.</a:t>
            </a:r>
            <a:endParaRPr lang="en-US" altLang="es-MX" sz="1700" dirty="0">
              <a:latin typeface="Arial" panose="020B0604020202020204" pitchFamily="34" charset="0"/>
              <a:cs typeface="Arial" panose="020B0604020202020204" pitchFamily="34" charset="0"/>
            </a:endParaRPr>
          </a:p>
        </p:txBody>
      </p:sp>
      <p:sp>
        <p:nvSpPr>
          <p:cNvPr id="40964" name="TextBox 14">
            <a:extLst>
              <a:ext uri="{FF2B5EF4-FFF2-40B4-BE49-F238E27FC236}">
                <a16:creationId xmlns:a16="http://schemas.microsoft.com/office/drawing/2014/main" id="{5E673075-0E96-4109-A330-230ECEBE49A4}"/>
              </a:ext>
            </a:extLst>
          </p:cNvPr>
          <p:cNvSpPr txBox="1">
            <a:spLocks noChangeArrowheads="1"/>
          </p:cNvSpPr>
          <p:nvPr/>
        </p:nvSpPr>
        <p:spPr bwMode="auto">
          <a:xfrm>
            <a:off x="288925" y="1066800"/>
            <a:ext cx="3978275" cy="401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buFont typeface="Arial" panose="020B0604020202020204" pitchFamily="34" charset="0"/>
              <a:buNone/>
            </a:pPr>
            <a:r>
              <a:rPr lang="es-ES" altLang="es-MX" sz="1700" dirty="0">
                <a:latin typeface="Arial" panose="020B0604020202020204" pitchFamily="34" charset="0"/>
                <a:cs typeface="Arial" panose="020B0604020202020204" pitchFamily="34" charset="0"/>
              </a:rPr>
              <a:t>El Centro Nacional de Alerta de Tsunamis en Palmer, Alaska emitió una Advertencia de Tsunami para la Ensenada de Cook y la Península </a:t>
            </a:r>
            <a:r>
              <a:rPr lang="es-ES" altLang="es-MX" sz="1700" dirty="0" err="1">
                <a:latin typeface="Arial" panose="020B0604020202020204" pitchFamily="34" charset="0"/>
                <a:cs typeface="Arial" panose="020B0604020202020204" pitchFamily="34" charset="0"/>
              </a:rPr>
              <a:t>Kenai</a:t>
            </a:r>
            <a:r>
              <a:rPr lang="es-ES" altLang="es-MX" sz="1700" dirty="0">
                <a:latin typeface="Arial" panose="020B0604020202020204" pitchFamily="34" charset="0"/>
                <a:cs typeface="Arial" panose="020B0604020202020204" pitchFamily="34" charset="0"/>
              </a:rPr>
              <a:t>. Esa advertencia se canceló a las 9:58 AM después de que no se hubieran producido observaciones de tsunami. La mayoría de los tsunamis se generan por el desplazamiento del suelo oceánico durante los terremotos de mega-empuje en los límites de la placa de la zona de subducción. Con una profundidad de 40 km (25 millas), este terremoto no compensó el fondo del océano para producir un tsunami.</a:t>
            </a:r>
            <a:endParaRPr lang="en-US" altLang="es-MX" sz="1700" dirty="0">
              <a:latin typeface="Arial" panose="020B0604020202020204" pitchFamily="34" charset="0"/>
              <a:cs typeface="Arial" panose="020B0604020202020204" pitchFamily="34" charset="0"/>
            </a:endParaRPr>
          </a:p>
        </p:txBody>
      </p:sp>
      <p:grpSp>
        <p:nvGrpSpPr>
          <p:cNvPr id="40965" name="Group 1">
            <a:extLst>
              <a:ext uri="{FF2B5EF4-FFF2-40B4-BE49-F238E27FC236}">
                <a16:creationId xmlns:a16="http://schemas.microsoft.com/office/drawing/2014/main" id="{919318E1-62E1-4F0F-9D25-EB5F5B95014D}"/>
              </a:ext>
            </a:extLst>
          </p:cNvPr>
          <p:cNvGrpSpPr>
            <a:grpSpLocks/>
          </p:cNvGrpSpPr>
          <p:nvPr/>
        </p:nvGrpSpPr>
        <p:grpSpPr bwMode="auto">
          <a:xfrm>
            <a:off x="4254500" y="914400"/>
            <a:ext cx="4584700" cy="3856038"/>
            <a:chOff x="4321280" y="1066800"/>
            <a:chExt cx="4584126" cy="3855661"/>
          </a:xfrm>
        </p:grpSpPr>
        <p:pic>
          <p:nvPicPr>
            <p:cNvPr id="40967" name="Picture 2">
              <a:extLst>
                <a:ext uri="{FF2B5EF4-FFF2-40B4-BE49-F238E27FC236}">
                  <a16:creationId xmlns:a16="http://schemas.microsoft.com/office/drawing/2014/main" id="{8538CC40-6EE8-45F7-923D-5FF6561C1F9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1280" y="1066800"/>
              <a:ext cx="4584126" cy="3855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8" name="TextBox 4">
              <a:extLst>
                <a:ext uri="{FF2B5EF4-FFF2-40B4-BE49-F238E27FC236}">
                  <a16:creationId xmlns:a16="http://schemas.microsoft.com/office/drawing/2014/main" id="{3F8C83EB-36AA-4588-88A3-6DB9653B5991}"/>
                </a:ext>
              </a:extLst>
            </p:cNvPr>
            <p:cNvSpPr txBox="1">
              <a:spLocks noChangeArrowheads="1"/>
            </p:cNvSpPr>
            <p:nvPr/>
          </p:nvSpPr>
          <p:spPr bwMode="auto">
            <a:xfrm rot="-4006689">
              <a:off x="6300363" y="2556785"/>
              <a:ext cx="87556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200">
                  <a:solidFill>
                    <a:schemeClr val="bg1"/>
                  </a:solidFill>
                  <a:latin typeface="Arial" panose="020B0604020202020204" pitchFamily="34" charset="0"/>
                </a:rPr>
                <a:t>Cook Inlet</a:t>
              </a:r>
            </a:p>
          </p:txBody>
        </p:sp>
        <p:sp>
          <p:nvSpPr>
            <p:cNvPr id="6" name="5-Point Star 5">
              <a:extLst>
                <a:ext uri="{FF2B5EF4-FFF2-40B4-BE49-F238E27FC236}">
                  <a16:creationId xmlns:a16="http://schemas.microsoft.com/office/drawing/2014/main" id="{E7DD4043-6E9A-AB47-BED0-84C6E10B0879}"/>
                </a:ext>
              </a:extLst>
            </p:cNvPr>
            <p:cNvSpPr/>
            <p:nvPr/>
          </p:nvSpPr>
          <p:spPr>
            <a:xfrm>
              <a:off x="7368898" y="1722374"/>
              <a:ext cx="228571" cy="228578"/>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40970" name="TextBox 18">
              <a:extLst>
                <a:ext uri="{FF2B5EF4-FFF2-40B4-BE49-F238E27FC236}">
                  <a16:creationId xmlns:a16="http://schemas.microsoft.com/office/drawing/2014/main" id="{90E56C4B-6F56-4DD4-8390-45BDC63B85F3}"/>
                </a:ext>
              </a:extLst>
            </p:cNvPr>
            <p:cNvSpPr txBox="1">
              <a:spLocks noChangeArrowheads="1"/>
            </p:cNvSpPr>
            <p:nvPr/>
          </p:nvSpPr>
          <p:spPr bwMode="auto">
            <a:xfrm rot="-2866350">
              <a:off x="5711940" y="3941497"/>
              <a:ext cx="11047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200">
                  <a:solidFill>
                    <a:schemeClr val="bg1"/>
                  </a:solidFill>
                  <a:latin typeface="Arial" panose="020B0604020202020204" pitchFamily="34" charset="0"/>
                </a:rPr>
                <a:t>Kodiak Island</a:t>
              </a:r>
            </a:p>
          </p:txBody>
        </p:sp>
        <p:sp>
          <p:nvSpPr>
            <p:cNvPr id="40971" name="TextBox 19">
              <a:extLst>
                <a:ext uri="{FF2B5EF4-FFF2-40B4-BE49-F238E27FC236}">
                  <a16:creationId xmlns:a16="http://schemas.microsoft.com/office/drawing/2014/main" id="{563DE7AF-AC5F-4E3C-99B4-6823FC15621E}"/>
                </a:ext>
              </a:extLst>
            </p:cNvPr>
            <p:cNvSpPr txBox="1">
              <a:spLocks noChangeArrowheads="1"/>
            </p:cNvSpPr>
            <p:nvPr/>
          </p:nvSpPr>
          <p:spPr bwMode="auto">
            <a:xfrm rot="-2866350">
              <a:off x="6630161" y="2354010"/>
              <a:ext cx="12907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200">
                  <a:solidFill>
                    <a:schemeClr val="bg1"/>
                  </a:solidFill>
                  <a:latin typeface="Arial" panose="020B0604020202020204" pitchFamily="34" charset="0"/>
                </a:rPr>
                <a:t>Kenai Peninsula</a:t>
              </a:r>
            </a:p>
          </p:txBody>
        </p:sp>
      </p:grpSp>
      <p:sp>
        <p:nvSpPr>
          <p:cNvPr id="14" name="Title 1">
            <a:extLst>
              <a:ext uri="{FF2B5EF4-FFF2-40B4-BE49-F238E27FC236}">
                <a16:creationId xmlns:a16="http://schemas.microsoft.com/office/drawing/2014/main" id="{689016FF-C52F-274D-A8C5-0A4D03EBEE3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7,0 NORTE DE ANCHORAGE, ALASKA</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Viernes, 30 de Noviembre , 2018 a las  17:29:28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transition spd="slow" advClick="0" advTm="12000"/>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11659</TotalTime>
  <Words>1602</Words>
  <Application>Microsoft Office PowerPoint</Application>
  <PresentationFormat>On-screen Show (4:3)</PresentationFormat>
  <Paragraphs>108</Paragraphs>
  <Slides>12</Slides>
  <Notes>11</Notes>
  <HiddenSlides>0</HiddenSlides>
  <MMClips>3</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12</vt:i4>
      </vt:variant>
    </vt:vector>
  </HeadingPairs>
  <TitlesOfParts>
    <vt:vector size="16" baseType="lpstr">
      <vt:lpstr>Arial</vt:lpstr>
      <vt:lpstr>Calibri</vt:lpstr>
      <vt:lpstr>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Tammy</cp:lastModifiedBy>
  <cp:revision>906</cp:revision>
  <cp:lastPrinted>2018-01-24T02:26:23Z</cp:lastPrinted>
  <dcterms:created xsi:type="dcterms:W3CDTF">2009-05-31T20:07:40Z</dcterms:created>
  <dcterms:modified xsi:type="dcterms:W3CDTF">2018-12-03T18:12:23Z</dcterms:modified>
</cp:coreProperties>
</file>