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377" r:id="rId2"/>
    <p:sldId id="359" r:id="rId3"/>
    <p:sldId id="360" r:id="rId4"/>
    <p:sldId id="380" r:id="rId5"/>
    <p:sldId id="379" r:id="rId6"/>
    <p:sldId id="375" r:id="rId7"/>
    <p:sldId id="332" r:id="rId8"/>
    <p:sldId id="381" r:id="rId9"/>
    <p:sldId id="369" r:id="rId10"/>
    <p:sldId id="368" r:id="rId11"/>
  </p:sldIdLst>
  <p:sldSz cx="9144000" cy="6858000" type="screen4x3"/>
  <p:notesSz cx="7315200" cy="96012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843" autoAdjust="0"/>
    <p:restoredTop sz="93633" autoAdjust="0"/>
  </p:normalViewPr>
  <p:slideViewPr>
    <p:cSldViewPr>
      <p:cViewPr varScale="1">
        <p:scale>
          <a:sx n="73" d="100"/>
          <a:sy n="73" d="100"/>
        </p:scale>
        <p:origin x="1326" y="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81" d="100"/>
        <a:sy n="181"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64A3674-B5E0-BE45-A5D1-6C219AF22230}"/>
              </a:ext>
            </a:extLst>
          </p:cNvPr>
          <p:cNvSpPr>
            <a:spLocks noGrp="1"/>
          </p:cNvSpPr>
          <p:nvPr>
            <p:ph type="hdr" sz="quarter"/>
          </p:nvPr>
        </p:nvSpPr>
        <p:spPr>
          <a:xfrm>
            <a:off x="0" y="0"/>
            <a:ext cx="3170238" cy="479425"/>
          </a:xfrm>
          <a:prstGeom prst="rect">
            <a:avLst/>
          </a:prstGeom>
        </p:spPr>
        <p:txBody>
          <a:bodyPr vert="horz" lIns="96661" tIns="48331" rIns="96661" bIns="48331" rtlCol="0"/>
          <a:lstStyle>
            <a:lvl1pPr algn="l" eaLnBrk="1" fontAlgn="auto" hangingPunct="1">
              <a:spcBef>
                <a:spcPts val="0"/>
              </a:spcBef>
              <a:spcAft>
                <a:spcPts val="0"/>
              </a:spcAft>
              <a:defRPr sz="1300">
                <a:latin typeface="+mn-lt"/>
                <a:ea typeface="+mn-ea"/>
                <a:cs typeface="+mn-cs"/>
              </a:defRPr>
            </a:lvl1pPr>
          </a:lstStyle>
          <a:p>
            <a:pPr>
              <a:defRPr/>
            </a:pPr>
            <a:endParaRPr lang="en-US"/>
          </a:p>
        </p:txBody>
      </p:sp>
      <p:sp>
        <p:nvSpPr>
          <p:cNvPr id="3" name="Date Placeholder 2">
            <a:extLst>
              <a:ext uri="{FF2B5EF4-FFF2-40B4-BE49-F238E27FC236}">
                <a16:creationId xmlns:a16="http://schemas.microsoft.com/office/drawing/2014/main" id="{71D61C27-9630-E94D-98E5-1EF8EB5DADF1}"/>
              </a:ext>
            </a:extLst>
          </p:cNvPr>
          <p:cNvSpPr>
            <a:spLocks noGrp="1"/>
          </p:cNvSpPr>
          <p:nvPr>
            <p:ph type="dt" idx="1"/>
          </p:nvPr>
        </p:nvSpPr>
        <p:spPr>
          <a:xfrm>
            <a:off x="4143375" y="0"/>
            <a:ext cx="3170238" cy="479425"/>
          </a:xfrm>
          <a:prstGeom prst="rect">
            <a:avLst/>
          </a:prstGeom>
        </p:spPr>
        <p:txBody>
          <a:bodyPr vert="horz" wrap="square" lIns="96661" tIns="48331" rIns="96661" bIns="48331" numCol="1" anchor="t" anchorCtr="0" compatLnSpc="1">
            <a:prstTxWarp prst="textNoShape">
              <a:avLst/>
            </a:prstTxWarp>
          </a:bodyPr>
          <a:lstStyle>
            <a:lvl1pPr algn="r" eaLnBrk="1" hangingPunct="1">
              <a:defRPr sz="1300">
                <a:latin typeface="Calibri" panose="020F0502020204030204" pitchFamily="34" charset="0"/>
                <a:ea typeface="ＭＳ Ｐゴシック" panose="020B0600070205080204" pitchFamily="34" charset="-128"/>
              </a:defRPr>
            </a:lvl1pPr>
          </a:lstStyle>
          <a:p>
            <a:pPr>
              <a:defRPr/>
            </a:pPr>
            <a:fld id="{4CFD296B-389A-2A4E-9EFC-35A820AFBB8E}" type="datetimeFigureOut">
              <a:rPr lang="en-US" altLang="en-US"/>
              <a:pPr>
                <a:defRPr/>
              </a:pPr>
              <a:t>12/5/2018</a:t>
            </a:fld>
            <a:endParaRPr lang="en-US" altLang="en-US"/>
          </a:p>
        </p:txBody>
      </p:sp>
      <p:sp>
        <p:nvSpPr>
          <p:cNvPr id="4" name="Slide Image Placeholder 3">
            <a:extLst>
              <a:ext uri="{FF2B5EF4-FFF2-40B4-BE49-F238E27FC236}">
                <a16:creationId xmlns:a16="http://schemas.microsoft.com/office/drawing/2014/main" id="{EA8B9CC9-E578-604F-9A43-C93BD9E93A34}"/>
              </a:ext>
            </a:extLst>
          </p:cNvPr>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pPr lvl="0"/>
            <a:endParaRPr lang="en-US" noProof="0"/>
          </a:p>
        </p:txBody>
      </p:sp>
      <p:sp>
        <p:nvSpPr>
          <p:cNvPr id="5" name="Notes Placeholder 4">
            <a:extLst>
              <a:ext uri="{FF2B5EF4-FFF2-40B4-BE49-F238E27FC236}">
                <a16:creationId xmlns:a16="http://schemas.microsoft.com/office/drawing/2014/main" id="{58F01168-E91D-904C-810A-8E8BC5D91EEE}"/>
              </a:ext>
            </a:extLst>
          </p:cNvPr>
          <p:cNvSpPr>
            <a:spLocks noGrp="1"/>
          </p:cNvSpPr>
          <p:nvPr>
            <p:ph type="body" sz="quarter" idx="3"/>
          </p:nvPr>
        </p:nvSpPr>
        <p:spPr>
          <a:xfrm>
            <a:off x="731838" y="4560888"/>
            <a:ext cx="5851525" cy="4319587"/>
          </a:xfrm>
          <a:prstGeom prst="rect">
            <a:avLst/>
          </a:prstGeom>
        </p:spPr>
        <p:txBody>
          <a:bodyPr vert="horz" lIns="96661" tIns="48331" rIns="96661" bIns="48331"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F930C994-7971-0744-96F6-69243028614A}"/>
              </a:ext>
            </a:extLst>
          </p:cNvPr>
          <p:cNvSpPr>
            <a:spLocks noGrp="1"/>
          </p:cNvSpPr>
          <p:nvPr>
            <p:ph type="ftr" sz="quarter" idx="4"/>
          </p:nvPr>
        </p:nvSpPr>
        <p:spPr>
          <a:xfrm>
            <a:off x="0" y="9120188"/>
            <a:ext cx="3170238" cy="479425"/>
          </a:xfrm>
          <a:prstGeom prst="rect">
            <a:avLst/>
          </a:prstGeom>
        </p:spPr>
        <p:txBody>
          <a:bodyPr vert="horz" lIns="96661" tIns="48331" rIns="96661" bIns="48331" rtlCol="0" anchor="b"/>
          <a:lstStyle>
            <a:lvl1pPr algn="l" eaLnBrk="1" fontAlgn="auto" hangingPunct="1">
              <a:spcBef>
                <a:spcPts val="0"/>
              </a:spcBef>
              <a:spcAft>
                <a:spcPts val="0"/>
              </a:spcAft>
              <a:defRPr sz="1300">
                <a:latin typeface="+mn-lt"/>
                <a:ea typeface="+mn-ea"/>
                <a:cs typeface="+mn-cs"/>
              </a:defRPr>
            </a:lvl1pPr>
          </a:lstStyle>
          <a:p>
            <a:pPr>
              <a:defRPr/>
            </a:pPr>
            <a:endParaRPr lang="en-US"/>
          </a:p>
        </p:txBody>
      </p:sp>
      <p:sp>
        <p:nvSpPr>
          <p:cNvPr id="7" name="Slide Number Placeholder 6">
            <a:extLst>
              <a:ext uri="{FF2B5EF4-FFF2-40B4-BE49-F238E27FC236}">
                <a16:creationId xmlns:a16="http://schemas.microsoft.com/office/drawing/2014/main" id="{23655ACF-A3CC-B84B-A89F-6210A7B36E03}"/>
              </a:ext>
            </a:extLst>
          </p:cNvPr>
          <p:cNvSpPr>
            <a:spLocks noGrp="1"/>
          </p:cNvSpPr>
          <p:nvPr>
            <p:ph type="sldNum" sz="quarter" idx="5"/>
          </p:nvPr>
        </p:nvSpPr>
        <p:spPr>
          <a:xfrm>
            <a:off x="4143375" y="9120188"/>
            <a:ext cx="3170238" cy="479425"/>
          </a:xfrm>
          <a:prstGeom prst="rect">
            <a:avLst/>
          </a:prstGeom>
        </p:spPr>
        <p:txBody>
          <a:bodyPr vert="horz" wrap="square" lIns="96661" tIns="48331" rIns="96661" bIns="48331" numCol="1" anchor="b" anchorCtr="0" compatLnSpc="1">
            <a:prstTxWarp prst="textNoShape">
              <a:avLst/>
            </a:prstTxWarp>
          </a:bodyPr>
          <a:lstStyle>
            <a:lvl1pPr algn="r" eaLnBrk="1" hangingPunct="1">
              <a:defRPr sz="1300">
                <a:latin typeface="Calibri" panose="020F0502020204030204" pitchFamily="34" charset="0"/>
                <a:ea typeface="ＭＳ Ｐゴシック" panose="020B0600070205080204" pitchFamily="34" charset="-128"/>
              </a:defRPr>
            </a:lvl1pPr>
          </a:lstStyle>
          <a:p>
            <a:pPr>
              <a:defRPr/>
            </a:pPr>
            <a:fld id="{03049590-22B4-9744-82CD-F9311505FB45}" type="slidenum">
              <a:rPr lang="en-US" altLang="en-US"/>
              <a:pPr>
                <a:defRPr/>
              </a:pPr>
              <a:t>‹#›</a:t>
            </a:fld>
            <a:endParaRPr lang="en-US" altLang="en-US"/>
          </a:p>
        </p:txBody>
      </p:sp>
    </p:spTree>
    <p:extLst>
      <p:ext uri="{BB962C8B-B14F-4D97-AF65-F5344CB8AC3E}">
        <p14:creationId xmlns:p14="http://schemas.microsoft.com/office/powerpoint/2010/main" val="174623447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ＭＳ Ｐゴシック" charset="0"/>
      </a:defRPr>
    </a:lvl1pPr>
    <a:lvl2pPr marL="457200"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www.iris.edu/ieb"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a:extLst>
              <a:ext uri="{FF2B5EF4-FFF2-40B4-BE49-F238E27FC236}">
                <a16:creationId xmlns:a16="http://schemas.microsoft.com/office/drawing/2014/main" id="{973712B0-0222-CB46-959F-6BAA92C45EF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2" name="Notes Placeholder 2">
            <a:extLst>
              <a:ext uri="{FF2B5EF4-FFF2-40B4-BE49-F238E27FC236}">
                <a16:creationId xmlns:a16="http://schemas.microsoft.com/office/drawing/2014/main" id="{80947A67-C784-264F-AC8A-59A1407A1D5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15363" name="Slide Number Placeholder 3">
            <a:extLst>
              <a:ext uri="{FF2B5EF4-FFF2-40B4-BE49-F238E27FC236}">
                <a16:creationId xmlns:a16="http://schemas.microsoft.com/office/drawing/2014/main" id="{9B7F3F2A-A44F-B543-914E-3AF6622FDB0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3405D1BF-736C-A64A-B3FE-F44D73969D08}" type="slidenum">
              <a:rPr lang="en-US" altLang="en-US" sz="1300" smtClean="0"/>
              <a:pPr>
                <a:spcBef>
                  <a:spcPct val="0"/>
                </a:spcBef>
              </a:pPr>
              <a:t>1</a:t>
            </a:fld>
            <a:endParaRPr lang="en-US" altLang="en-US" sz="1300"/>
          </a:p>
        </p:txBody>
      </p:sp>
    </p:spTree>
    <p:extLst>
      <p:ext uri="{BB962C8B-B14F-4D97-AF65-F5344CB8AC3E}">
        <p14:creationId xmlns:p14="http://schemas.microsoft.com/office/powerpoint/2010/main" val="14513182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a:extLst>
              <a:ext uri="{FF2B5EF4-FFF2-40B4-BE49-F238E27FC236}">
                <a16:creationId xmlns:a16="http://schemas.microsoft.com/office/drawing/2014/main" id="{DA418EA5-16E8-DE41-B391-AF589CF2722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8" name="Notes Placeholder 2">
            <a:extLst>
              <a:ext uri="{FF2B5EF4-FFF2-40B4-BE49-F238E27FC236}">
                <a16:creationId xmlns:a16="http://schemas.microsoft.com/office/drawing/2014/main" id="{37557FE5-18EE-8C44-B017-85E3C274147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29699" name="Slide Number Placeholder 3">
            <a:extLst>
              <a:ext uri="{FF2B5EF4-FFF2-40B4-BE49-F238E27FC236}">
                <a16:creationId xmlns:a16="http://schemas.microsoft.com/office/drawing/2014/main" id="{8A0F146D-29EF-094C-87C0-996CCE65CDE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EC7EFF1D-17F4-184F-81E6-64151A851E7A}" type="slidenum">
              <a:rPr lang="en-US" altLang="en-US" sz="1300" smtClean="0"/>
              <a:pPr>
                <a:spcBef>
                  <a:spcPct val="0"/>
                </a:spcBef>
              </a:pPr>
              <a:t>10</a:t>
            </a:fld>
            <a:endParaRPr lang="en-US" altLang="en-US" sz="1300"/>
          </a:p>
        </p:txBody>
      </p:sp>
    </p:spTree>
    <p:extLst>
      <p:ext uri="{BB962C8B-B14F-4D97-AF65-F5344CB8AC3E}">
        <p14:creationId xmlns:p14="http://schemas.microsoft.com/office/powerpoint/2010/main" val="6330348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a:extLst>
              <a:ext uri="{FF2B5EF4-FFF2-40B4-BE49-F238E27FC236}">
                <a16:creationId xmlns:a16="http://schemas.microsoft.com/office/drawing/2014/main" id="{CD4207BE-C9DB-3F4D-8B81-3FFB8560C35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0" name="Notes Placeholder 2">
            <a:extLst>
              <a:ext uri="{FF2B5EF4-FFF2-40B4-BE49-F238E27FC236}">
                <a16:creationId xmlns:a16="http://schemas.microsoft.com/office/drawing/2014/main" id="{37F299EE-3F0F-2640-98B4-3B5C10CA33E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a:t>Shaking intensity scales were developed to standardize the measurements and ease comparison of different earthquakes. The Modified-Mercalli Intensity scale is a twelve-stage scale, from I to XII.  Lower numbers represent imperceptible shaking while XII represents total destruction.</a:t>
            </a:r>
          </a:p>
          <a:p>
            <a:pPr eaLnBrk="1" hangingPunct="1">
              <a:spcBef>
                <a:spcPct val="0"/>
              </a:spcBef>
            </a:pPr>
            <a:endParaRPr lang="en-US" altLang="en-US"/>
          </a:p>
        </p:txBody>
      </p:sp>
      <p:sp>
        <p:nvSpPr>
          <p:cNvPr id="17411" name="Slide Number Placeholder 3">
            <a:extLst>
              <a:ext uri="{FF2B5EF4-FFF2-40B4-BE49-F238E27FC236}">
                <a16:creationId xmlns:a16="http://schemas.microsoft.com/office/drawing/2014/main" id="{8614A48F-16B3-2F45-AB17-AB625260A48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A2499259-20C6-C841-965C-B3D74CCC6E11}" type="slidenum">
              <a:rPr lang="en-US" altLang="en-US" smtClean="0">
                <a:solidFill>
                  <a:srgbClr val="000000"/>
                </a:solidFill>
                <a:latin typeface="Calibri" panose="020F0502020204030204" pitchFamily="34" charset="0"/>
              </a:rPr>
              <a:pPr/>
              <a:t>2</a:t>
            </a:fld>
            <a:endParaRPr lang="en-US" altLang="en-US">
              <a:solidFill>
                <a:srgbClr val="000000"/>
              </a:solidFill>
              <a:latin typeface="Calibri" panose="020F0502020204030204" pitchFamily="34" charset="0"/>
            </a:endParaRPr>
          </a:p>
        </p:txBody>
      </p:sp>
    </p:spTree>
    <p:extLst>
      <p:ext uri="{BB962C8B-B14F-4D97-AF65-F5344CB8AC3E}">
        <p14:creationId xmlns:p14="http://schemas.microsoft.com/office/powerpoint/2010/main" val="11862289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a:extLst>
              <a:ext uri="{FF2B5EF4-FFF2-40B4-BE49-F238E27FC236}">
                <a16:creationId xmlns:a16="http://schemas.microsoft.com/office/drawing/2014/main" id="{1404C2DF-34FA-2148-A2A9-3AB25A63E4E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8" name="Notes Placeholder 2">
            <a:extLst>
              <a:ext uri="{FF2B5EF4-FFF2-40B4-BE49-F238E27FC236}">
                <a16:creationId xmlns:a16="http://schemas.microsoft.com/office/drawing/2014/main" id="{2485B8A4-6105-894C-ADFE-DB70BA48FD9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a:t>The USGS PAGER map shows the population exposed to different Modified Mercalli Intensity (MMI) levels.  MMI describes the severity of an earthquake in terms of its effect on humans and structures and is a rough measure of the amount of shaking at a given location.  </a:t>
            </a:r>
          </a:p>
          <a:p>
            <a:pPr eaLnBrk="1" hangingPunct="1">
              <a:spcBef>
                <a:spcPct val="0"/>
              </a:spcBef>
            </a:pPr>
            <a:endParaRPr lang="en-US" altLang="en-US"/>
          </a:p>
        </p:txBody>
      </p:sp>
      <p:sp>
        <p:nvSpPr>
          <p:cNvPr id="19459" name="Slide Number Placeholder 3">
            <a:extLst>
              <a:ext uri="{FF2B5EF4-FFF2-40B4-BE49-F238E27FC236}">
                <a16:creationId xmlns:a16="http://schemas.microsoft.com/office/drawing/2014/main" id="{7C3AD056-9282-B64B-BD58-A1CA0BD6E6A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F05B29C4-1069-3041-B7D6-FADB3E7D6D5D}" type="slidenum">
              <a:rPr lang="en-US" altLang="en-US" sz="1300" smtClean="0"/>
              <a:pPr>
                <a:spcBef>
                  <a:spcPct val="0"/>
                </a:spcBef>
              </a:pPr>
              <a:t>3</a:t>
            </a:fld>
            <a:endParaRPr lang="en-US" altLang="en-US" sz="1300"/>
          </a:p>
        </p:txBody>
      </p:sp>
    </p:spTree>
    <p:extLst>
      <p:ext uri="{BB962C8B-B14F-4D97-AF65-F5344CB8AC3E}">
        <p14:creationId xmlns:p14="http://schemas.microsoft.com/office/powerpoint/2010/main" val="18598389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a:extLst>
              <a:ext uri="{FF2B5EF4-FFF2-40B4-BE49-F238E27FC236}">
                <a16:creationId xmlns:a16="http://schemas.microsoft.com/office/drawing/2014/main" id="{A886084E-D5E5-C94A-85D4-D144036A19D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4" name="Notes Placeholder 2">
            <a:extLst>
              <a:ext uri="{FF2B5EF4-FFF2-40B4-BE49-F238E27FC236}">
                <a16:creationId xmlns:a16="http://schemas.microsoft.com/office/drawing/2014/main" id="{43BEE624-A3AA-D746-8B37-BB01051EEB0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1" dirty="0">
                <a:solidFill>
                  <a:srgbClr val="393996"/>
                </a:solidFill>
              </a:rPr>
              <a:t>Exploring Seismicity:</a:t>
            </a:r>
          </a:p>
          <a:p>
            <a:r>
              <a:rPr lang="en-US" altLang="en-US" dirty="0"/>
              <a:t>Interactive Earthquake Browser—World map or 3D viewer </a:t>
            </a:r>
            <a:r>
              <a:rPr lang="en-US" altLang="en-US" sz="1100" dirty="0">
                <a:hlinkClick r:id="rId3"/>
              </a:rPr>
              <a:t>http://www.iris.edu/ieb</a:t>
            </a:r>
            <a:endParaRPr lang="en-US" altLang="en-US" sz="1400" dirty="0"/>
          </a:p>
        </p:txBody>
      </p:sp>
      <p:sp>
        <p:nvSpPr>
          <p:cNvPr id="23555" name="Slide Number Placeholder 3">
            <a:extLst>
              <a:ext uri="{FF2B5EF4-FFF2-40B4-BE49-F238E27FC236}">
                <a16:creationId xmlns:a16="http://schemas.microsoft.com/office/drawing/2014/main" id="{D33516DF-533B-784D-AB1E-D4682DF086A7}"/>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67022624-1F23-5044-9AF2-95F00F9EAD5F}" type="slidenum">
              <a:rPr lang="en-US" altLang="en-US" smtClean="0">
                <a:solidFill>
                  <a:srgbClr val="000000"/>
                </a:solidFill>
                <a:latin typeface="Calibri" panose="020F0502020204030204" pitchFamily="34" charset="0"/>
              </a:rPr>
              <a:pPr/>
              <a:t>4</a:t>
            </a:fld>
            <a:endParaRPr lang="en-US" altLang="en-US" dirty="0">
              <a:solidFill>
                <a:srgbClr val="000000"/>
              </a:solidFill>
              <a:latin typeface="Calibri" panose="020F0502020204030204" pitchFamily="34" charset="0"/>
            </a:endParaRPr>
          </a:p>
        </p:txBody>
      </p:sp>
    </p:spTree>
    <p:extLst>
      <p:ext uri="{BB962C8B-B14F-4D97-AF65-F5344CB8AC3E}">
        <p14:creationId xmlns:p14="http://schemas.microsoft.com/office/powerpoint/2010/main" val="39309816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a:extLst>
              <a:ext uri="{FF2B5EF4-FFF2-40B4-BE49-F238E27FC236}">
                <a16:creationId xmlns:a16="http://schemas.microsoft.com/office/drawing/2014/main" id="{96379B2B-A7A4-934A-BF29-36A633A7239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6" name="Notes Placeholder 2">
            <a:extLst>
              <a:ext uri="{FF2B5EF4-FFF2-40B4-BE49-F238E27FC236}">
                <a16:creationId xmlns:a16="http://schemas.microsoft.com/office/drawing/2014/main" id="{C2F2594A-8810-0C4E-9A4A-65ED432309B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
        <p:nvSpPr>
          <p:cNvPr id="21507" name="Slide Number Placeholder 3">
            <a:extLst>
              <a:ext uri="{FF2B5EF4-FFF2-40B4-BE49-F238E27FC236}">
                <a16:creationId xmlns:a16="http://schemas.microsoft.com/office/drawing/2014/main" id="{DF480768-8F0E-E643-8CEC-053CA147646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7ED3A273-4791-5A4B-B797-1E57EF2AB7DD}" type="slidenum">
              <a:rPr lang="en-US" altLang="en-US" sz="1200" smtClean="0">
                <a:latin typeface="Calibri" panose="020F0502020204030204" pitchFamily="34" charset="0"/>
                <a:cs typeface="Arial" panose="020B0604020202020204" pitchFamily="34" charset="0"/>
              </a:rPr>
              <a:pPr/>
              <a:t>5</a:t>
            </a:fld>
            <a:endParaRPr lang="en-US" altLang="en-US" sz="1200" dirty="0">
              <a:latin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0902073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a:extLst>
              <a:ext uri="{FF2B5EF4-FFF2-40B4-BE49-F238E27FC236}">
                <a16:creationId xmlns:a16="http://schemas.microsoft.com/office/drawing/2014/main" id="{AFB79AE4-CA3D-194F-99A8-F279628DA8F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2" name="Notes Placeholder 2">
            <a:extLst>
              <a:ext uri="{FF2B5EF4-FFF2-40B4-BE49-F238E27FC236}">
                <a16:creationId xmlns:a16="http://schemas.microsoft.com/office/drawing/2014/main" id="{5DE0F3E5-7AC3-C344-BA08-9DE04A7B631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a:solidFill>
                  <a:srgbClr val="FF0000"/>
                </a:solidFill>
                <a:latin typeface="Arial" panose="020B0604020202020204" pitchFamily="34" charset="0"/>
              </a:rPr>
              <a:t>https://www.iris.edu/hq/inclass/animation/237</a:t>
            </a:r>
            <a:endParaRPr lang="en-US" altLang="en-US"/>
          </a:p>
        </p:txBody>
      </p:sp>
      <p:sp>
        <p:nvSpPr>
          <p:cNvPr id="25603" name="Slide Number Placeholder 3">
            <a:extLst>
              <a:ext uri="{FF2B5EF4-FFF2-40B4-BE49-F238E27FC236}">
                <a16:creationId xmlns:a16="http://schemas.microsoft.com/office/drawing/2014/main" id="{A843E544-A274-1640-BD85-59827925D6A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F958BE7C-3776-3E4B-AF84-6D2D6D4F1845}" type="slidenum">
              <a:rPr lang="en-US" altLang="en-US" sz="1300" smtClean="0"/>
              <a:pPr>
                <a:spcBef>
                  <a:spcPct val="0"/>
                </a:spcBef>
              </a:pPr>
              <a:t>6</a:t>
            </a:fld>
            <a:endParaRPr lang="en-US" altLang="en-US" sz="1300"/>
          </a:p>
        </p:txBody>
      </p:sp>
    </p:spTree>
    <p:extLst>
      <p:ext uri="{BB962C8B-B14F-4D97-AF65-F5344CB8AC3E}">
        <p14:creationId xmlns:p14="http://schemas.microsoft.com/office/powerpoint/2010/main" val="64837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a:extLst>
              <a:ext uri="{FF2B5EF4-FFF2-40B4-BE49-F238E27FC236}">
                <a16:creationId xmlns:a16="http://schemas.microsoft.com/office/drawing/2014/main" id="{7E9A5F50-E716-7D46-A9F7-0BFE273CB06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0" name="Notes Placeholder 2">
            <a:extLst>
              <a:ext uri="{FF2B5EF4-FFF2-40B4-BE49-F238E27FC236}">
                <a16:creationId xmlns:a16="http://schemas.microsoft.com/office/drawing/2014/main" id="{71286F9E-73D2-9D44-B702-4C58B8655CA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1">
                <a:solidFill>
                  <a:srgbClr val="393996"/>
                </a:solidFill>
                <a:latin typeface="Arial" panose="020B0604020202020204" pitchFamily="34" charset="0"/>
              </a:rPr>
              <a:t>Relevant Animation:</a:t>
            </a:r>
          </a:p>
          <a:p>
            <a:r>
              <a:rPr lang="en-US" altLang="en-US">
                <a:latin typeface="Arial" panose="020B0604020202020204" pitchFamily="34" charset="0"/>
              </a:rPr>
              <a:t>Understanding focal mechanisms https://www.iris.edu/hq/inclass/animation/204</a:t>
            </a:r>
            <a:endParaRPr lang="en-US" altLang="en-US"/>
          </a:p>
        </p:txBody>
      </p:sp>
      <p:sp>
        <p:nvSpPr>
          <p:cNvPr id="27651" name="Slide Number Placeholder 3">
            <a:extLst>
              <a:ext uri="{FF2B5EF4-FFF2-40B4-BE49-F238E27FC236}">
                <a16:creationId xmlns:a16="http://schemas.microsoft.com/office/drawing/2014/main" id="{D49D51F0-717D-3B49-A287-7F114D97FE07}"/>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869805F1-2C30-2D4B-AC79-5BAFB170C9F4}" type="slidenum">
              <a:rPr lang="en-US" altLang="en-US" sz="1300" smtClean="0"/>
              <a:pPr>
                <a:spcBef>
                  <a:spcPct val="0"/>
                </a:spcBef>
              </a:pPr>
              <a:t>7</a:t>
            </a:fld>
            <a:endParaRPr lang="en-US" altLang="en-US" sz="1300"/>
          </a:p>
        </p:txBody>
      </p:sp>
    </p:spTree>
    <p:extLst>
      <p:ext uri="{BB962C8B-B14F-4D97-AF65-F5344CB8AC3E}">
        <p14:creationId xmlns:p14="http://schemas.microsoft.com/office/powerpoint/2010/main" val="15975652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a:extLst>
              <a:ext uri="{FF2B5EF4-FFF2-40B4-BE49-F238E27FC236}">
                <a16:creationId xmlns:a16="http://schemas.microsoft.com/office/drawing/2014/main" id="{7E9A5F50-E716-7D46-A9F7-0BFE273CB06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0" name="Notes Placeholder 2">
            <a:extLst>
              <a:ext uri="{FF2B5EF4-FFF2-40B4-BE49-F238E27FC236}">
                <a16:creationId xmlns:a16="http://schemas.microsoft.com/office/drawing/2014/main" id="{71286F9E-73D2-9D44-B702-4C58B8655CA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1">
                <a:solidFill>
                  <a:srgbClr val="393996"/>
                </a:solidFill>
                <a:latin typeface="Arial" panose="020B0604020202020204" pitchFamily="34" charset="0"/>
              </a:rPr>
              <a:t>Relevant Animation:</a:t>
            </a:r>
          </a:p>
          <a:p>
            <a:r>
              <a:rPr lang="en-US" altLang="en-US">
                <a:latin typeface="Arial" panose="020B0604020202020204" pitchFamily="34" charset="0"/>
              </a:rPr>
              <a:t>Understanding focal mechanisms https://www.iris.edu/hq/inclass/animation/204</a:t>
            </a:r>
            <a:endParaRPr lang="en-US" altLang="en-US"/>
          </a:p>
        </p:txBody>
      </p:sp>
      <p:sp>
        <p:nvSpPr>
          <p:cNvPr id="27651" name="Slide Number Placeholder 3">
            <a:extLst>
              <a:ext uri="{FF2B5EF4-FFF2-40B4-BE49-F238E27FC236}">
                <a16:creationId xmlns:a16="http://schemas.microsoft.com/office/drawing/2014/main" id="{D49D51F0-717D-3B49-A287-7F114D97FE07}"/>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869805F1-2C30-2D4B-AC79-5BAFB170C9F4}" type="slidenum">
              <a:rPr lang="en-US" altLang="en-US" sz="1300" smtClean="0"/>
              <a:pPr>
                <a:spcBef>
                  <a:spcPct val="0"/>
                </a:spcBef>
              </a:pPr>
              <a:t>8</a:t>
            </a:fld>
            <a:endParaRPr lang="en-US" altLang="en-US" sz="1300"/>
          </a:p>
        </p:txBody>
      </p:sp>
    </p:spTree>
    <p:extLst>
      <p:ext uri="{BB962C8B-B14F-4D97-AF65-F5344CB8AC3E}">
        <p14:creationId xmlns:p14="http://schemas.microsoft.com/office/powerpoint/2010/main" val="15421556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a:extLst>
              <a:ext uri="{FF2B5EF4-FFF2-40B4-BE49-F238E27FC236}">
                <a16:creationId xmlns:a16="http://schemas.microsoft.com/office/drawing/2014/main" id="{14B4E2F2-67F8-A941-80E7-AAF34A51EFD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6" name="Notes Placeholder 2">
            <a:extLst>
              <a:ext uri="{FF2B5EF4-FFF2-40B4-BE49-F238E27FC236}">
                <a16:creationId xmlns:a16="http://schemas.microsoft.com/office/drawing/2014/main" id="{C3EB49B1-1602-6E4B-8C7B-DD59C3A44EA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1" dirty="0">
                <a:solidFill>
                  <a:srgbClr val="393996"/>
                </a:solidFill>
              </a:rPr>
              <a:t>Relevant Animation:</a:t>
            </a:r>
          </a:p>
          <a:p>
            <a:r>
              <a:rPr lang="en-US" altLang="en-US" sz="1400" dirty="0"/>
              <a:t>Where do travel-time curves come from? </a:t>
            </a:r>
            <a:r>
              <a:rPr lang="en-US" altLang="en-US" dirty="0"/>
              <a:t>https://</a:t>
            </a:r>
            <a:r>
              <a:rPr lang="en-US" altLang="en-US" dirty="0" err="1"/>
              <a:t>www.iris.edu</a:t>
            </a:r>
            <a:r>
              <a:rPr lang="en-US" altLang="en-US" dirty="0"/>
              <a:t>/</a:t>
            </a:r>
            <a:r>
              <a:rPr lang="en-US" altLang="en-US" dirty="0" err="1"/>
              <a:t>hq</a:t>
            </a:r>
            <a:r>
              <a:rPr lang="en-US" altLang="en-US" dirty="0"/>
              <a:t>/</a:t>
            </a:r>
            <a:r>
              <a:rPr lang="en-US" altLang="en-US" dirty="0" err="1"/>
              <a:t>inclass</a:t>
            </a:r>
            <a:r>
              <a:rPr lang="en-US" altLang="en-US" dirty="0"/>
              <a:t>/animation/</a:t>
            </a:r>
            <a:r>
              <a:rPr lang="en-US" altLang="en-US" dirty="0" err="1"/>
              <a:t>traveltime_curves_how_they_are_created</a:t>
            </a:r>
            <a:r>
              <a:rPr lang="en-US" altLang="en-US" dirty="0"/>
              <a:t> </a:t>
            </a:r>
          </a:p>
        </p:txBody>
      </p:sp>
      <p:sp>
        <p:nvSpPr>
          <p:cNvPr id="16387" name="Slide Number Placeholder 3">
            <a:extLst>
              <a:ext uri="{FF2B5EF4-FFF2-40B4-BE49-F238E27FC236}">
                <a16:creationId xmlns:a16="http://schemas.microsoft.com/office/drawing/2014/main" id="{FF2E8DB2-C027-194F-B3A2-711EEC27B7F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C57D817F-5BC9-7E43-8390-0D3461CB1655}" type="slidenum">
              <a:rPr lang="en-US" altLang="en-US">
                <a:solidFill>
                  <a:srgbClr val="000000"/>
                </a:solidFill>
                <a:latin typeface="Calibri" panose="020F0502020204030204" pitchFamily="34" charset="0"/>
              </a:rPr>
              <a:pPr/>
              <a:t>9</a:t>
            </a:fld>
            <a:endParaRPr lang="en-US" altLang="en-US">
              <a:solidFill>
                <a:srgbClr val="000000"/>
              </a:solidFill>
              <a:latin typeface="Calibri" panose="020F0502020204030204" pitchFamily="34" charset="0"/>
            </a:endParaRPr>
          </a:p>
        </p:txBody>
      </p:sp>
    </p:spTree>
    <p:extLst>
      <p:ext uri="{BB962C8B-B14F-4D97-AF65-F5344CB8AC3E}">
        <p14:creationId xmlns:p14="http://schemas.microsoft.com/office/powerpoint/2010/main" val="39894868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480D6639-5476-F446-909D-0888E1F9D004}"/>
              </a:ext>
            </a:extLst>
          </p:cNvPr>
          <p:cNvSpPr>
            <a:spLocks noGrp="1"/>
          </p:cNvSpPr>
          <p:nvPr>
            <p:ph type="dt" sz="half" idx="10"/>
          </p:nvPr>
        </p:nvSpPr>
        <p:spPr/>
        <p:txBody>
          <a:bodyPr/>
          <a:lstStyle>
            <a:lvl1pPr>
              <a:defRPr/>
            </a:lvl1pPr>
          </a:lstStyle>
          <a:p>
            <a:pPr>
              <a:defRPr/>
            </a:pPr>
            <a:fld id="{83B22ABD-EBC2-514B-8B9E-0D8B2337B41C}" type="datetimeFigureOut">
              <a:rPr lang="en-US" altLang="en-US"/>
              <a:pPr>
                <a:defRPr/>
              </a:pPr>
              <a:t>12/5/2018</a:t>
            </a:fld>
            <a:endParaRPr lang="en-US" altLang="en-US"/>
          </a:p>
        </p:txBody>
      </p:sp>
      <p:sp>
        <p:nvSpPr>
          <p:cNvPr id="5" name="Footer Placeholder 4">
            <a:extLst>
              <a:ext uri="{FF2B5EF4-FFF2-40B4-BE49-F238E27FC236}">
                <a16:creationId xmlns:a16="http://schemas.microsoft.com/office/drawing/2014/main" id="{2D2903E2-C9FC-8E4E-B3F6-619AFC7406E9}"/>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9B7E7083-7D52-E343-909B-ACF912CF708D}"/>
              </a:ext>
            </a:extLst>
          </p:cNvPr>
          <p:cNvSpPr>
            <a:spLocks noGrp="1"/>
          </p:cNvSpPr>
          <p:nvPr>
            <p:ph type="sldNum" sz="quarter" idx="12"/>
          </p:nvPr>
        </p:nvSpPr>
        <p:spPr/>
        <p:txBody>
          <a:bodyPr/>
          <a:lstStyle>
            <a:lvl1pPr>
              <a:defRPr/>
            </a:lvl1pPr>
          </a:lstStyle>
          <a:p>
            <a:pPr>
              <a:defRPr/>
            </a:pPr>
            <a:fld id="{FB29C30E-6E2F-644E-BB9D-4CE4CFDF38E3}" type="slidenum">
              <a:rPr lang="en-US" altLang="en-US"/>
              <a:pPr>
                <a:defRPr/>
              </a:pPr>
              <a:t>‹#›</a:t>
            </a:fld>
            <a:endParaRPr lang="en-US" altLang="en-US"/>
          </a:p>
        </p:txBody>
      </p:sp>
    </p:spTree>
    <p:extLst>
      <p:ext uri="{BB962C8B-B14F-4D97-AF65-F5344CB8AC3E}">
        <p14:creationId xmlns:p14="http://schemas.microsoft.com/office/powerpoint/2010/main" val="15184107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2F279E0-5A4F-BB44-8817-B162F1B970AC}"/>
              </a:ext>
            </a:extLst>
          </p:cNvPr>
          <p:cNvSpPr>
            <a:spLocks noGrp="1"/>
          </p:cNvSpPr>
          <p:nvPr>
            <p:ph type="dt" sz="half" idx="10"/>
          </p:nvPr>
        </p:nvSpPr>
        <p:spPr/>
        <p:txBody>
          <a:bodyPr/>
          <a:lstStyle>
            <a:lvl1pPr>
              <a:defRPr/>
            </a:lvl1pPr>
          </a:lstStyle>
          <a:p>
            <a:pPr>
              <a:defRPr/>
            </a:pPr>
            <a:fld id="{A1204707-61DA-C44A-9182-C0FB5E20CA01}" type="datetimeFigureOut">
              <a:rPr lang="en-US" altLang="en-US"/>
              <a:pPr>
                <a:defRPr/>
              </a:pPr>
              <a:t>12/5/2018</a:t>
            </a:fld>
            <a:endParaRPr lang="en-US" altLang="en-US"/>
          </a:p>
        </p:txBody>
      </p:sp>
      <p:sp>
        <p:nvSpPr>
          <p:cNvPr id="5" name="Footer Placeholder 4">
            <a:extLst>
              <a:ext uri="{FF2B5EF4-FFF2-40B4-BE49-F238E27FC236}">
                <a16:creationId xmlns:a16="http://schemas.microsoft.com/office/drawing/2014/main" id="{0827F652-DD06-A548-9FA7-395DE63836D5}"/>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A5AEB970-AC09-BC45-88CC-E08A0A81586B}"/>
              </a:ext>
            </a:extLst>
          </p:cNvPr>
          <p:cNvSpPr>
            <a:spLocks noGrp="1"/>
          </p:cNvSpPr>
          <p:nvPr>
            <p:ph type="sldNum" sz="quarter" idx="12"/>
          </p:nvPr>
        </p:nvSpPr>
        <p:spPr/>
        <p:txBody>
          <a:bodyPr/>
          <a:lstStyle>
            <a:lvl1pPr>
              <a:defRPr/>
            </a:lvl1pPr>
          </a:lstStyle>
          <a:p>
            <a:pPr>
              <a:defRPr/>
            </a:pPr>
            <a:fld id="{E5F2137D-7C80-0C43-82B4-05676273985F}" type="slidenum">
              <a:rPr lang="en-US" altLang="en-US"/>
              <a:pPr>
                <a:defRPr/>
              </a:pPr>
              <a:t>‹#›</a:t>
            </a:fld>
            <a:endParaRPr lang="en-US" altLang="en-US"/>
          </a:p>
        </p:txBody>
      </p:sp>
    </p:spTree>
    <p:extLst>
      <p:ext uri="{BB962C8B-B14F-4D97-AF65-F5344CB8AC3E}">
        <p14:creationId xmlns:p14="http://schemas.microsoft.com/office/powerpoint/2010/main" val="25133490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FB8D5BA-0519-CE41-A59E-1696B1124AA3}"/>
              </a:ext>
            </a:extLst>
          </p:cNvPr>
          <p:cNvSpPr>
            <a:spLocks noGrp="1"/>
          </p:cNvSpPr>
          <p:nvPr>
            <p:ph type="dt" sz="half" idx="10"/>
          </p:nvPr>
        </p:nvSpPr>
        <p:spPr/>
        <p:txBody>
          <a:bodyPr/>
          <a:lstStyle>
            <a:lvl1pPr>
              <a:defRPr/>
            </a:lvl1pPr>
          </a:lstStyle>
          <a:p>
            <a:pPr>
              <a:defRPr/>
            </a:pPr>
            <a:fld id="{D2A05244-A33A-5442-8B0C-0FD07D2F95F6}" type="datetimeFigureOut">
              <a:rPr lang="en-US" altLang="en-US"/>
              <a:pPr>
                <a:defRPr/>
              </a:pPr>
              <a:t>12/5/2018</a:t>
            </a:fld>
            <a:endParaRPr lang="en-US" altLang="en-US"/>
          </a:p>
        </p:txBody>
      </p:sp>
      <p:sp>
        <p:nvSpPr>
          <p:cNvPr id="5" name="Footer Placeholder 4">
            <a:extLst>
              <a:ext uri="{FF2B5EF4-FFF2-40B4-BE49-F238E27FC236}">
                <a16:creationId xmlns:a16="http://schemas.microsoft.com/office/drawing/2014/main" id="{3E999260-C536-B14B-A4E3-8EE4E7209CBF}"/>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92011E26-FD98-7745-BC79-BB6431029EB6}"/>
              </a:ext>
            </a:extLst>
          </p:cNvPr>
          <p:cNvSpPr>
            <a:spLocks noGrp="1"/>
          </p:cNvSpPr>
          <p:nvPr>
            <p:ph type="sldNum" sz="quarter" idx="12"/>
          </p:nvPr>
        </p:nvSpPr>
        <p:spPr/>
        <p:txBody>
          <a:bodyPr/>
          <a:lstStyle>
            <a:lvl1pPr>
              <a:defRPr/>
            </a:lvl1pPr>
          </a:lstStyle>
          <a:p>
            <a:pPr>
              <a:defRPr/>
            </a:pPr>
            <a:fld id="{A65D5AAD-018C-A34D-9942-B956D3B48862}" type="slidenum">
              <a:rPr lang="en-US" altLang="en-US"/>
              <a:pPr>
                <a:defRPr/>
              </a:pPr>
              <a:t>‹#›</a:t>
            </a:fld>
            <a:endParaRPr lang="en-US" altLang="en-US"/>
          </a:p>
        </p:txBody>
      </p:sp>
    </p:spTree>
    <p:extLst>
      <p:ext uri="{BB962C8B-B14F-4D97-AF65-F5344CB8AC3E}">
        <p14:creationId xmlns:p14="http://schemas.microsoft.com/office/powerpoint/2010/main" val="25635385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B5A87F7-D5C2-FA47-BCAD-454F0E6A95D7}"/>
              </a:ext>
            </a:extLst>
          </p:cNvPr>
          <p:cNvSpPr>
            <a:spLocks noGrp="1"/>
          </p:cNvSpPr>
          <p:nvPr>
            <p:ph type="dt" sz="half" idx="10"/>
          </p:nvPr>
        </p:nvSpPr>
        <p:spPr/>
        <p:txBody>
          <a:bodyPr/>
          <a:lstStyle>
            <a:lvl1pPr>
              <a:defRPr/>
            </a:lvl1pPr>
          </a:lstStyle>
          <a:p>
            <a:pPr>
              <a:defRPr/>
            </a:pPr>
            <a:fld id="{9022CD47-2DC8-0C4F-BA8E-98D0F01E4BCD}" type="datetimeFigureOut">
              <a:rPr lang="en-US" altLang="en-US"/>
              <a:pPr>
                <a:defRPr/>
              </a:pPr>
              <a:t>12/5/2018</a:t>
            </a:fld>
            <a:endParaRPr lang="en-US" altLang="en-US"/>
          </a:p>
        </p:txBody>
      </p:sp>
      <p:sp>
        <p:nvSpPr>
          <p:cNvPr id="5" name="Footer Placeholder 4">
            <a:extLst>
              <a:ext uri="{FF2B5EF4-FFF2-40B4-BE49-F238E27FC236}">
                <a16:creationId xmlns:a16="http://schemas.microsoft.com/office/drawing/2014/main" id="{C1694A71-54A7-1449-AE95-9970B30D4D33}"/>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F7833C18-71DF-9343-8EA0-4D8AFD07631F}"/>
              </a:ext>
            </a:extLst>
          </p:cNvPr>
          <p:cNvSpPr>
            <a:spLocks noGrp="1"/>
          </p:cNvSpPr>
          <p:nvPr>
            <p:ph type="sldNum" sz="quarter" idx="12"/>
          </p:nvPr>
        </p:nvSpPr>
        <p:spPr/>
        <p:txBody>
          <a:bodyPr/>
          <a:lstStyle>
            <a:lvl1pPr>
              <a:defRPr/>
            </a:lvl1pPr>
          </a:lstStyle>
          <a:p>
            <a:pPr>
              <a:defRPr/>
            </a:pPr>
            <a:fld id="{E1815A52-618E-1347-BA72-3E01D39ED2B6}" type="slidenum">
              <a:rPr lang="en-US" altLang="en-US"/>
              <a:pPr>
                <a:defRPr/>
              </a:pPr>
              <a:t>‹#›</a:t>
            </a:fld>
            <a:endParaRPr lang="en-US" altLang="en-US"/>
          </a:p>
        </p:txBody>
      </p:sp>
    </p:spTree>
    <p:extLst>
      <p:ext uri="{BB962C8B-B14F-4D97-AF65-F5344CB8AC3E}">
        <p14:creationId xmlns:p14="http://schemas.microsoft.com/office/powerpoint/2010/main" val="22057424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C4FD8CA-B65C-F54B-98EF-D70FB5799A38}"/>
              </a:ext>
            </a:extLst>
          </p:cNvPr>
          <p:cNvSpPr>
            <a:spLocks noGrp="1"/>
          </p:cNvSpPr>
          <p:nvPr>
            <p:ph type="dt" sz="half" idx="10"/>
          </p:nvPr>
        </p:nvSpPr>
        <p:spPr/>
        <p:txBody>
          <a:bodyPr/>
          <a:lstStyle>
            <a:lvl1pPr>
              <a:defRPr/>
            </a:lvl1pPr>
          </a:lstStyle>
          <a:p>
            <a:pPr>
              <a:defRPr/>
            </a:pPr>
            <a:fld id="{49E9BCF1-B994-1646-896F-0D7C00C209F4}" type="datetimeFigureOut">
              <a:rPr lang="en-US" altLang="en-US"/>
              <a:pPr>
                <a:defRPr/>
              </a:pPr>
              <a:t>12/5/2018</a:t>
            </a:fld>
            <a:endParaRPr lang="en-US" altLang="en-US"/>
          </a:p>
        </p:txBody>
      </p:sp>
      <p:sp>
        <p:nvSpPr>
          <p:cNvPr id="5" name="Footer Placeholder 4">
            <a:extLst>
              <a:ext uri="{FF2B5EF4-FFF2-40B4-BE49-F238E27FC236}">
                <a16:creationId xmlns:a16="http://schemas.microsoft.com/office/drawing/2014/main" id="{5BAB1CCF-1C5B-D044-B372-371AB02AD011}"/>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666B6C87-5BCF-034A-BC0D-BE61FA3050D3}"/>
              </a:ext>
            </a:extLst>
          </p:cNvPr>
          <p:cNvSpPr>
            <a:spLocks noGrp="1"/>
          </p:cNvSpPr>
          <p:nvPr>
            <p:ph type="sldNum" sz="quarter" idx="12"/>
          </p:nvPr>
        </p:nvSpPr>
        <p:spPr/>
        <p:txBody>
          <a:bodyPr/>
          <a:lstStyle>
            <a:lvl1pPr>
              <a:defRPr/>
            </a:lvl1pPr>
          </a:lstStyle>
          <a:p>
            <a:pPr>
              <a:defRPr/>
            </a:pPr>
            <a:fld id="{E2BF09CD-26F4-4143-9A06-65263F531ACA}" type="slidenum">
              <a:rPr lang="en-US" altLang="en-US"/>
              <a:pPr>
                <a:defRPr/>
              </a:pPr>
              <a:t>‹#›</a:t>
            </a:fld>
            <a:endParaRPr lang="en-US" altLang="en-US"/>
          </a:p>
        </p:txBody>
      </p:sp>
    </p:spTree>
    <p:extLst>
      <p:ext uri="{BB962C8B-B14F-4D97-AF65-F5344CB8AC3E}">
        <p14:creationId xmlns:p14="http://schemas.microsoft.com/office/powerpoint/2010/main" val="23725090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3C4AC48C-717B-774A-80CC-4F9BBEA95116}"/>
              </a:ext>
            </a:extLst>
          </p:cNvPr>
          <p:cNvSpPr>
            <a:spLocks noGrp="1"/>
          </p:cNvSpPr>
          <p:nvPr>
            <p:ph type="dt" sz="half" idx="10"/>
          </p:nvPr>
        </p:nvSpPr>
        <p:spPr/>
        <p:txBody>
          <a:bodyPr/>
          <a:lstStyle>
            <a:lvl1pPr>
              <a:defRPr/>
            </a:lvl1pPr>
          </a:lstStyle>
          <a:p>
            <a:pPr>
              <a:defRPr/>
            </a:pPr>
            <a:fld id="{F5FE65E3-BC4D-8848-99E9-8D357509B173}" type="datetimeFigureOut">
              <a:rPr lang="en-US" altLang="en-US"/>
              <a:pPr>
                <a:defRPr/>
              </a:pPr>
              <a:t>12/5/2018</a:t>
            </a:fld>
            <a:endParaRPr lang="en-US" altLang="en-US"/>
          </a:p>
        </p:txBody>
      </p:sp>
      <p:sp>
        <p:nvSpPr>
          <p:cNvPr id="6" name="Footer Placeholder 4">
            <a:extLst>
              <a:ext uri="{FF2B5EF4-FFF2-40B4-BE49-F238E27FC236}">
                <a16:creationId xmlns:a16="http://schemas.microsoft.com/office/drawing/2014/main" id="{63E2B84F-D4AD-7B4D-8E16-18616B518133}"/>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31A69361-1E19-2B42-934E-9F33F04F4CBA}"/>
              </a:ext>
            </a:extLst>
          </p:cNvPr>
          <p:cNvSpPr>
            <a:spLocks noGrp="1"/>
          </p:cNvSpPr>
          <p:nvPr>
            <p:ph type="sldNum" sz="quarter" idx="12"/>
          </p:nvPr>
        </p:nvSpPr>
        <p:spPr/>
        <p:txBody>
          <a:bodyPr/>
          <a:lstStyle>
            <a:lvl1pPr>
              <a:defRPr/>
            </a:lvl1pPr>
          </a:lstStyle>
          <a:p>
            <a:pPr>
              <a:defRPr/>
            </a:pPr>
            <a:fld id="{C6F07D16-C4A4-9546-B6B3-7307D5B8761C}" type="slidenum">
              <a:rPr lang="en-US" altLang="en-US"/>
              <a:pPr>
                <a:defRPr/>
              </a:pPr>
              <a:t>‹#›</a:t>
            </a:fld>
            <a:endParaRPr lang="en-US" altLang="en-US"/>
          </a:p>
        </p:txBody>
      </p:sp>
    </p:spTree>
    <p:extLst>
      <p:ext uri="{BB962C8B-B14F-4D97-AF65-F5344CB8AC3E}">
        <p14:creationId xmlns:p14="http://schemas.microsoft.com/office/powerpoint/2010/main" val="8607202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id="{2F4A6890-FA0B-C240-94EF-155C9FDF6EF2}"/>
              </a:ext>
            </a:extLst>
          </p:cNvPr>
          <p:cNvSpPr>
            <a:spLocks noGrp="1"/>
          </p:cNvSpPr>
          <p:nvPr>
            <p:ph type="dt" sz="half" idx="10"/>
          </p:nvPr>
        </p:nvSpPr>
        <p:spPr/>
        <p:txBody>
          <a:bodyPr/>
          <a:lstStyle>
            <a:lvl1pPr>
              <a:defRPr/>
            </a:lvl1pPr>
          </a:lstStyle>
          <a:p>
            <a:pPr>
              <a:defRPr/>
            </a:pPr>
            <a:fld id="{83D3329A-124D-6047-8721-8723551C48E8}" type="datetimeFigureOut">
              <a:rPr lang="en-US" altLang="en-US"/>
              <a:pPr>
                <a:defRPr/>
              </a:pPr>
              <a:t>12/5/2018</a:t>
            </a:fld>
            <a:endParaRPr lang="en-US" altLang="en-US"/>
          </a:p>
        </p:txBody>
      </p:sp>
      <p:sp>
        <p:nvSpPr>
          <p:cNvPr id="8" name="Footer Placeholder 4">
            <a:extLst>
              <a:ext uri="{FF2B5EF4-FFF2-40B4-BE49-F238E27FC236}">
                <a16:creationId xmlns:a16="http://schemas.microsoft.com/office/drawing/2014/main" id="{5B8CFD69-D1C5-154E-82B2-BCD48F4B2F09}"/>
              </a:ext>
            </a:extLst>
          </p:cNvPr>
          <p:cNvSpPr>
            <a:spLocks noGrp="1"/>
          </p:cNvSpPr>
          <p:nvPr>
            <p:ph type="ftr" sz="quarter" idx="11"/>
          </p:nvPr>
        </p:nvSpPr>
        <p:spPr/>
        <p:txBody>
          <a:bodyPr/>
          <a:lstStyle>
            <a:lvl1pPr>
              <a:defRPr/>
            </a:lvl1pPr>
          </a:lstStyle>
          <a:p>
            <a:pPr>
              <a:defRPr/>
            </a:pPr>
            <a:endParaRPr lang="en-US"/>
          </a:p>
        </p:txBody>
      </p:sp>
      <p:sp>
        <p:nvSpPr>
          <p:cNvPr id="9" name="Slide Number Placeholder 5">
            <a:extLst>
              <a:ext uri="{FF2B5EF4-FFF2-40B4-BE49-F238E27FC236}">
                <a16:creationId xmlns:a16="http://schemas.microsoft.com/office/drawing/2014/main" id="{99D2C3FA-35D9-B747-95CF-0A0B7CFDED34}"/>
              </a:ext>
            </a:extLst>
          </p:cNvPr>
          <p:cNvSpPr>
            <a:spLocks noGrp="1"/>
          </p:cNvSpPr>
          <p:nvPr>
            <p:ph type="sldNum" sz="quarter" idx="12"/>
          </p:nvPr>
        </p:nvSpPr>
        <p:spPr/>
        <p:txBody>
          <a:bodyPr/>
          <a:lstStyle>
            <a:lvl1pPr>
              <a:defRPr/>
            </a:lvl1pPr>
          </a:lstStyle>
          <a:p>
            <a:pPr>
              <a:defRPr/>
            </a:pPr>
            <a:fld id="{C7BE0A46-D52F-D548-B1F0-BD488A7CAAF4}" type="slidenum">
              <a:rPr lang="en-US" altLang="en-US"/>
              <a:pPr>
                <a:defRPr/>
              </a:pPr>
              <a:t>‹#›</a:t>
            </a:fld>
            <a:endParaRPr lang="en-US" altLang="en-US"/>
          </a:p>
        </p:txBody>
      </p:sp>
    </p:spTree>
    <p:extLst>
      <p:ext uri="{BB962C8B-B14F-4D97-AF65-F5344CB8AC3E}">
        <p14:creationId xmlns:p14="http://schemas.microsoft.com/office/powerpoint/2010/main" val="30913001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id="{63903881-4571-7746-8CAC-D9D337E08C11}"/>
              </a:ext>
            </a:extLst>
          </p:cNvPr>
          <p:cNvSpPr>
            <a:spLocks noGrp="1"/>
          </p:cNvSpPr>
          <p:nvPr>
            <p:ph type="dt" sz="half" idx="10"/>
          </p:nvPr>
        </p:nvSpPr>
        <p:spPr/>
        <p:txBody>
          <a:bodyPr/>
          <a:lstStyle>
            <a:lvl1pPr>
              <a:defRPr/>
            </a:lvl1pPr>
          </a:lstStyle>
          <a:p>
            <a:pPr>
              <a:defRPr/>
            </a:pPr>
            <a:fld id="{06CC70D5-920D-2747-A925-7CD67F656489}" type="datetimeFigureOut">
              <a:rPr lang="en-US" altLang="en-US"/>
              <a:pPr>
                <a:defRPr/>
              </a:pPr>
              <a:t>12/5/2018</a:t>
            </a:fld>
            <a:endParaRPr lang="en-US" altLang="en-US"/>
          </a:p>
        </p:txBody>
      </p:sp>
      <p:sp>
        <p:nvSpPr>
          <p:cNvPr id="4" name="Footer Placeholder 4">
            <a:extLst>
              <a:ext uri="{FF2B5EF4-FFF2-40B4-BE49-F238E27FC236}">
                <a16:creationId xmlns:a16="http://schemas.microsoft.com/office/drawing/2014/main" id="{AFC5BFA1-A442-F048-A423-94472176A98D}"/>
              </a:ext>
            </a:extLst>
          </p:cNvPr>
          <p:cNvSpPr>
            <a:spLocks noGrp="1"/>
          </p:cNvSpPr>
          <p:nvPr>
            <p:ph type="ftr" sz="quarter" idx="11"/>
          </p:nvPr>
        </p:nvSpPr>
        <p:spPr/>
        <p:txBody>
          <a:bodyPr/>
          <a:lstStyle>
            <a:lvl1pPr>
              <a:defRPr/>
            </a:lvl1pPr>
          </a:lstStyle>
          <a:p>
            <a:pPr>
              <a:defRPr/>
            </a:pPr>
            <a:endParaRPr lang="en-US"/>
          </a:p>
        </p:txBody>
      </p:sp>
      <p:sp>
        <p:nvSpPr>
          <p:cNvPr id="5" name="Slide Number Placeholder 5">
            <a:extLst>
              <a:ext uri="{FF2B5EF4-FFF2-40B4-BE49-F238E27FC236}">
                <a16:creationId xmlns:a16="http://schemas.microsoft.com/office/drawing/2014/main" id="{95243814-946E-9946-82CA-8E5E46748307}"/>
              </a:ext>
            </a:extLst>
          </p:cNvPr>
          <p:cNvSpPr>
            <a:spLocks noGrp="1"/>
          </p:cNvSpPr>
          <p:nvPr>
            <p:ph type="sldNum" sz="quarter" idx="12"/>
          </p:nvPr>
        </p:nvSpPr>
        <p:spPr/>
        <p:txBody>
          <a:bodyPr/>
          <a:lstStyle>
            <a:lvl1pPr>
              <a:defRPr/>
            </a:lvl1pPr>
          </a:lstStyle>
          <a:p>
            <a:pPr>
              <a:defRPr/>
            </a:pPr>
            <a:fld id="{DC7DFCCE-8978-9E49-B9C8-8DA50A0D019C}" type="slidenum">
              <a:rPr lang="en-US" altLang="en-US"/>
              <a:pPr>
                <a:defRPr/>
              </a:pPr>
              <a:t>‹#›</a:t>
            </a:fld>
            <a:endParaRPr lang="en-US" altLang="en-US"/>
          </a:p>
        </p:txBody>
      </p:sp>
    </p:spTree>
    <p:extLst>
      <p:ext uri="{BB962C8B-B14F-4D97-AF65-F5344CB8AC3E}">
        <p14:creationId xmlns:p14="http://schemas.microsoft.com/office/powerpoint/2010/main" val="36771030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6CB4A7ED-2F84-1B40-97A7-218CC969018F}"/>
              </a:ext>
            </a:extLst>
          </p:cNvPr>
          <p:cNvSpPr>
            <a:spLocks noGrp="1"/>
          </p:cNvSpPr>
          <p:nvPr>
            <p:ph type="dt" sz="half" idx="10"/>
          </p:nvPr>
        </p:nvSpPr>
        <p:spPr/>
        <p:txBody>
          <a:bodyPr/>
          <a:lstStyle>
            <a:lvl1pPr>
              <a:defRPr/>
            </a:lvl1pPr>
          </a:lstStyle>
          <a:p>
            <a:pPr>
              <a:defRPr/>
            </a:pPr>
            <a:fld id="{EDE38228-2848-D04F-9513-A6EFE864BBFB}" type="datetimeFigureOut">
              <a:rPr lang="en-US" altLang="en-US"/>
              <a:pPr>
                <a:defRPr/>
              </a:pPr>
              <a:t>12/5/2018</a:t>
            </a:fld>
            <a:endParaRPr lang="en-US" altLang="en-US"/>
          </a:p>
        </p:txBody>
      </p:sp>
      <p:sp>
        <p:nvSpPr>
          <p:cNvPr id="3" name="Footer Placeholder 4">
            <a:extLst>
              <a:ext uri="{FF2B5EF4-FFF2-40B4-BE49-F238E27FC236}">
                <a16:creationId xmlns:a16="http://schemas.microsoft.com/office/drawing/2014/main" id="{41A94365-283E-8540-A33E-1EC39EDBD6C7}"/>
              </a:ext>
            </a:extLst>
          </p:cNvPr>
          <p:cNvSpPr>
            <a:spLocks noGrp="1"/>
          </p:cNvSpPr>
          <p:nvPr>
            <p:ph type="ftr" sz="quarter" idx="11"/>
          </p:nvPr>
        </p:nvSpPr>
        <p:spPr/>
        <p:txBody>
          <a:bodyPr/>
          <a:lstStyle>
            <a:lvl1pPr>
              <a:defRPr/>
            </a:lvl1pPr>
          </a:lstStyle>
          <a:p>
            <a:pPr>
              <a:defRPr/>
            </a:pPr>
            <a:endParaRPr lang="en-US"/>
          </a:p>
        </p:txBody>
      </p:sp>
      <p:sp>
        <p:nvSpPr>
          <p:cNvPr id="4" name="Slide Number Placeholder 5">
            <a:extLst>
              <a:ext uri="{FF2B5EF4-FFF2-40B4-BE49-F238E27FC236}">
                <a16:creationId xmlns:a16="http://schemas.microsoft.com/office/drawing/2014/main" id="{93257086-92C4-B246-A89F-EC09397017DE}"/>
              </a:ext>
            </a:extLst>
          </p:cNvPr>
          <p:cNvSpPr>
            <a:spLocks noGrp="1"/>
          </p:cNvSpPr>
          <p:nvPr>
            <p:ph type="sldNum" sz="quarter" idx="12"/>
          </p:nvPr>
        </p:nvSpPr>
        <p:spPr/>
        <p:txBody>
          <a:bodyPr/>
          <a:lstStyle>
            <a:lvl1pPr>
              <a:defRPr/>
            </a:lvl1pPr>
          </a:lstStyle>
          <a:p>
            <a:pPr>
              <a:defRPr/>
            </a:pPr>
            <a:fld id="{9E0803CC-09A4-FF42-8875-C9A05223A124}" type="slidenum">
              <a:rPr lang="en-US" altLang="en-US"/>
              <a:pPr>
                <a:defRPr/>
              </a:pPr>
              <a:t>‹#›</a:t>
            </a:fld>
            <a:endParaRPr lang="en-US" altLang="en-US"/>
          </a:p>
        </p:txBody>
      </p:sp>
    </p:spTree>
    <p:extLst>
      <p:ext uri="{BB962C8B-B14F-4D97-AF65-F5344CB8AC3E}">
        <p14:creationId xmlns:p14="http://schemas.microsoft.com/office/powerpoint/2010/main" val="1745544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F4482B3F-8547-0545-9EF8-D8015D8FA4CA}"/>
              </a:ext>
            </a:extLst>
          </p:cNvPr>
          <p:cNvSpPr>
            <a:spLocks noGrp="1"/>
          </p:cNvSpPr>
          <p:nvPr>
            <p:ph type="dt" sz="half" idx="10"/>
          </p:nvPr>
        </p:nvSpPr>
        <p:spPr/>
        <p:txBody>
          <a:bodyPr/>
          <a:lstStyle>
            <a:lvl1pPr>
              <a:defRPr/>
            </a:lvl1pPr>
          </a:lstStyle>
          <a:p>
            <a:pPr>
              <a:defRPr/>
            </a:pPr>
            <a:fld id="{23805F36-4EDE-A44C-8163-37B7FAE6F777}" type="datetimeFigureOut">
              <a:rPr lang="en-US" altLang="en-US"/>
              <a:pPr>
                <a:defRPr/>
              </a:pPr>
              <a:t>12/5/2018</a:t>
            </a:fld>
            <a:endParaRPr lang="en-US" altLang="en-US"/>
          </a:p>
        </p:txBody>
      </p:sp>
      <p:sp>
        <p:nvSpPr>
          <p:cNvPr id="6" name="Footer Placeholder 4">
            <a:extLst>
              <a:ext uri="{FF2B5EF4-FFF2-40B4-BE49-F238E27FC236}">
                <a16:creationId xmlns:a16="http://schemas.microsoft.com/office/drawing/2014/main" id="{7DCBB477-F4F3-9449-B9CF-3DDE99DC0804}"/>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A1A7CA83-F3B6-354D-A85A-95D55461CA9B}"/>
              </a:ext>
            </a:extLst>
          </p:cNvPr>
          <p:cNvSpPr>
            <a:spLocks noGrp="1"/>
          </p:cNvSpPr>
          <p:nvPr>
            <p:ph type="sldNum" sz="quarter" idx="12"/>
          </p:nvPr>
        </p:nvSpPr>
        <p:spPr/>
        <p:txBody>
          <a:bodyPr/>
          <a:lstStyle>
            <a:lvl1pPr>
              <a:defRPr/>
            </a:lvl1pPr>
          </a:lstStyle>
          <a:p>
            <a:pPr>
              <a:defRPr/>
            </a:pPr>
            <a:fld id="{9E0EB73C-FFA3-B544-BD16-9E6888B1CEE3}" type="slidenum">
              <a:rPr lang="en-US" altLang="en-US"/>
              <a:pPr>
                <a:defRPr/>
              </a:pPr>
              <a:t>‹#›</a:t>
            </a:fld>
            <a:endParaRPr lang="en-US" altLang="en-US"/>
          </a:p>
        </p:txBody>
      </p:sp>
    </p:spTree>
    <p:extLst>
      <p:ext uri="{BB962C8B-B14F-4D97-AF65-F5344CB8AC3E}">
        <p14:creationId xmlns:p14="http://schemas.microsoft.com/office/powerpoint/2010/main" val="18233972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2A96E955-320E-0641-A4DF-FDF6AD5179E1}"/>
              </a:ext>
            </a:extLst>
          </p:cNvPr>
          <p:cNvSpPr>
            <a:spLocks noGrp="1"/>
          </p:cNvSpPr>
          <p:nvPr>
            <p:ph type="dt" sz="half" idx="10"/>
          </p:nvPr>
        </p:nvSpPr>
        <p:spPr/>
        <p:txBody>
          <a:bodyPr/>
          <a:lstStyle>
            <a:lvl1pPr>
              <a:defRPr/>
            </a:lvl1pPr>
          </a:lstStyle>
          <a:p>
            <a:pPr>
              <a:defRPr/>
            </a:pPr>
            <a:fld id="{E5BF1287-D3A1-0640-999E-AA38068C82C3}" type="datetimeFigureOut">
              <a:rPr lang="en-US" altLang="en-US"/>
              <a:pPr>
                <a:defRPr/>
              </a:pPr>
              <a:t>12/5/2018</a:t>
            </a:fld>
            <a:endParaRPr lang="en-US" altLang="en-US"/>
          </a:p>
        </p:txBody>
      </p:sp>
      <p:sp>
        <p:nvSpPr>
          <p:cNvPr id="6" name="Footer Placeholder 4">
            <a:extLst>
              <a:ext uri="{FF2B5EF4-FFF2-40B4-BE49-F238E27FC236}">
                <a16:creationId xmlns:a16="http://schemas.microsoft.com/office/drawing/2014/main" id="{6B66A901-62BE-314B-BA11-5FD85914A88D}"/>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85AFB752-F34F-1B46-A058-DAB42B8192AC}"/>
              </a:ext>
            </a:extLst>
          </p:cNvPr>
          <p:cNvSpPr>
            <a:spLocks noGrp="1"/>
          </p:cNvSpPr>
          <p:nvPr>
            <p:ph type="sldNum" sz="quarter" idx="12"/>
          </p:nvPr>
        </p:nvSpPr>
        <p:spPr/>
        <p:txBody>
          <a:bodyPr/>
          <a:lstStyle>
            <a:lvl1pPr>
              <a:defRPr/>
            </a:lvl1pPr>
          </a:lstStyle>
          <a:p>
            <a:pPr>
              <a:defRPr/>
            </a:pPr>
            <a:fld id="{93F729CE-1D88-2240-AC49-43A3449216EF}" type="slidenum">
              <a:rPr lang="en-US" altLang="en-US"/>
              <a:pPr>
                <a:defRPr/>
              </a:pPr>
              <a:t>‹#›</a:t>
            </a:fld>
            <a:endParaRPr lang="en-US" altLang="en-US"/>
          </a:p>
        </p:txBody>
      </p:sp>
    </p:spTree>
    <p:extLst>
      <p:ext uri="{BB962C8B-B14F-4D97-AF65-F5344CB8AC3E}">
        <p14:creationId xmlns:p14="http://schemas.microsoft.com/office/powerpoint/2010/main" val="17115910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2632CE74-C6AE-9848-97B0-69C34BAC9CD6}"/>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a:extLst>
              <a:ext uri="{FF2B5EF4-FFF2-40B4-BE49-F238E27FC236}">
                <a16:creationId xmlns:a16="http://schemas.microsoft.com/office/drawing/2014/main" id="{8EA43FE2-1888-1B4C-87E1-E4E1E69F8A95}"/>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FE06C972-C885-2346-83D3-D3C315146097}"/>
              </a:ext>
            </a:extLst>
          </p:cNvPr>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latin typeface="Calibri" panose="020F0502020204030204" pitchFamily="34" charset="0"/>
                <a:ea typeface="ＭＳ Ｐゴシック" panose="020B0600070205080204" pitchFamily="34" charset="-128"/>
              </a:defRPr>
            </a:lvl1pPr>
          </a:lstStyle>
          <a:p>
            <a:pPr>
              <a:defRPr/>
            </a:pPr>
            <a:fld id="{19F70BF3-2631-FB43-9836-D6E4F0D5C463}" type="datetimeFigureOut">
              <a:rPr lang="en-US" altLang="en-US"/>
              <a:pPr>
                <a:defRPr/>
              </a:pPr>
              <a:t>12/5/2018</a:t>
            </a:fld>
            <a:endParaRPr lang="en-US" altLang="en-US"/>
          </a:p>
        </p:txBody>
      </p:sp>
      <p:sp>
        <p:nvSpPr>
          <p:cNvPr id="5" name="Footer Placeholder 4">
            <a:extLst>
              <a:ext uri="{FF2B5EF4-FFF2-40B4-BE49-F238E27FC236}">
                <a16:creationId xmlns:a16="http://schemas.microsoft.com/office/drawing/2014/main" id="{5D9FF6E4-1352-534B-B744-8C55DD494AE4}"/>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a:extLst>
              <a:ext uri="{FF2B5EF4-FFF2-40B4-BE49-F238E27FC236}">
                <a16:creationId xmlns:a16="http://schemas.microsoft.com/office/drawing/2014/main" id="{A50ABE58-A805-064E-93D0-DB7736C24EFE}"/>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ea typeface="ＭＳ Ｐゴシック" panose="020B0600070205080204" pitchFamily="34" charset="-128"/>
              </a:defRPr>
            </a:lvl1pPr>
          </a:lstStyle>
          <a:p>
            <a:pPr>
              <a:defRPr/>
            </a:pPr>
            <a:fld id="{AD6B02AB-3513-0A4C-A4EC-69EB9B14C0EE}"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ＭＳ Ｐゴシック" panose="020B0600070205080204" pitchFamily="34" charset="-128"/>
          <a:cs typeface="ＭＳ Ｐゴシック" charset="0"/>
        </a:defRPr>
      </a:lvl1pPr>
      <a:lvl2pPr algn="ctr"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ＭＳ Ｐゴシック" charset="0"/>
        </a:defRPr>
      </a:lvl2pPr>
      <a:lvl3pPr algn="ctr"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ＭＳ Ｐゴシック" charset="0"/>
        </a:defRPr>
      </a:lvl3pPr>
      <a:lvl4pPr algn="ctr"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ＭＳ Ｐゴシック" charset="0"/>
        </a:defRPr>
      </a:lvl4pPr>
      <a:lvl5pPr algn="ctr"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ＭＳ Ｐゴシック"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ＭＳ Ｐゴシック" panose="020B0600070205080204" pitchFamily="34" charset="-128"/>
          <a:cs typeface="ＭＳ Ｐゴシック"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ＭＳ Ｐゴシック" panose="020B0600070205080204" pitchFamily="34" charset="-128"/>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anose="020B0600070205080204" pitchFamily="34" charset="-128"/>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hyperlink" Target="mailto:tkb@iris.edu" TargetMode="External"/><Relationship Id="rId7" Type="http://schemas.openxmlformats.org/officeDocument/2006/relationships/image" Target="../media/image22.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hyperlink" Target="http://www.iris.edu/hq/retm"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12.jpeg"/></Relationships>
</file>

<file path=ppt/slides/_rels/slide6.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slideLayout" Target="../slideLayouts/slideLayout1.xml"/><Relationship Id="rId7" Type="http://schemas.openxmlformats.org/officeDocument/2006/relationships/hyperlink" Target="https://www.iris.edu/hq/inclass/animation/237" TargetMode="External"/><Relationship Id="rId2" Type="http://schemas.openxmlformats.org/officeDocument/2006/relationships/video" Target="file:///C:\Users\Tammy\Desktop\SolomonVanuatu_short.mp4" TargetMode="External"/><Relationship Id="rId1" Type="http://schemas.microsoft.com/office/2007/relationships/media" Target="file:///C:\Users\Tammy\Desktop\SolomonVanuatu_short.mp4" TargetMode="External"/><Relationship Id="rId6" Type="http://schemas.openxmlformats.org/officeDocument/2006/relationships/hyperlink" Target="https://youtu.be/GUIPv1vUvlc" TargetMode="External"/><Relationship Id="rId5" Type="http://schemas.openxmlformats.org/officeDocument/2006/relationships/image" Target="../media/image1.pn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6.tiff"/><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image" Target="../media/image18.tiff"/><Relationship Id="rId4" Type="http://schemas.openxmlformats.org/officeDocument/2006/relationships/image" Target="../media/image17.tiff"/></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79FF6DE-9D64-774C-92D4-4FFEC5ADDADC}"/>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pic>
        <p:nvPicPr>
          <p:cNvPr id="14338" name="Picture 8" descr="IRIS_TMlogo.png">
            <a:extLst>
              <a:ext uri="{FF2B5EF4-FFF2-40B4-BE49-F238E27FC236}">
                <a16:creationId xmlns:a16="http://schemas.microsoft.com/office/drawing/2014/main" id="{CC269468-A866-194D-B55D-320B43FA179C}"/>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a:extLst>
              <a:ext uri="{FF2B5EF4-FFF2-40B4-BE49-F238E27FC236}">
                <a16:creationId xmlns:a16="http://schemas.microsoft.com/office/drawing/2014/main" id="{2FE1B0DF-0E54-874E-AFAE-E7B615755FBB}"/>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Magnitude 7.5, ESE of TADINE, NEW CALEDONIA</a:t>
            </a:r>
          </a:p>
          <a:p>
            <a:pPr eaLnBrk="1" fontAlgn="auto" hangingPunct="1">
              <a:spcAft>
                <a:spcPts val="0"/>
              </a:spcAft>
              <a:defRPr/>
            </a:pPr>
            <a:r>
              <a:rPr lang="en-US"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Wednesday,  December 5, 2018, 04:18:08 UTC</a:t>
            </a:r>
            <a:endParaRPr lang="en-US"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pic>
        <p:nvPicPr>
          <p:cNvPr id="8" name="Picture 2"/>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559924" y="2743200"/>
            <a:ext cx="2898775" cy="19050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9" name="TextBox 9"/>
          <p:cNvSpPr txBox="1">
            <a:spLocks noChangeArrowheads="1"/>
          </p:cNvSpPr>
          <p:nvPr/>
        </p:nvSpPr>
        <p:spPr bwMode="auto">
          <a:xfrm>
            <a:off x="381000" y="1095106"/>
            <a:ext cx="802640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Calibri" charset="0"/>
                <a:ea typeface="ＭＳ Ｐゴシック" charset="-128"/>
              </a:defRPr>
            </a:lvl1pPr>
            <a:lvl2pPr marL="742950" indent="-285750">
              <a:spcBef>
                <a:spcPct val="20000"/>
              </a:spcBef>
              <a:buFont typeface="Arial" charset="0"/>
              <a:buChar char="–"/>
              <a:defRPr sz="2800">
                <a:solidFill>
                  <a:schemeClr val="tx1"/>
                </a:solidFill>
                <a:latin typeface="Calibri" charset="0"/>
                <a:ea typeface="ＭＳ Ｐゴシック" charset="-128"/>
              </a:defRPr>
            </a:lvl2pPr>
            <a:lvl3pPr marL="1143000" indent="-228600">
              <a:spcBef>
                <a:spcPct val="20000"/>
              </a:spcBef>
              <a:buFont typeface="Arial" charset="0"/>
              <a:buChar char="•"/>
              <a:defRPr sz="2400">
                <a:solidFill>
                  <a:schemeClr val="tx1"/>
                </a:solidFill>
                <a:latin typeface="Calibri" charset="0"/>
                <a:ea typeface="ＭＳ Ｐゴシック" charset="-128"/>
              </a:defRPr>
            </a:lvl3pPr>
            <a:lvl4pPr marL="1600200" indent="-228600">
              <a:spcBef>
                <a:spcPct val="20000"/>
              </a:spcBef>
              <a:buFont typeface="Arial" charset="0"/>
              <a:buChar char="–"/>
              <a:defRPr sz="2000">
                <a:solidFill>
                  <a:schemeClr val="tx1"/>
                </a:solidFill>
                <a:latin typeface="Calibri" charset="0"/>
                <a:ea typeface="ＭＳ Ｐゴシック" charset="-128"/>
              </a:defRPr>
            </a:lvl4pPr>
            <a:lvl5pPr marL="2057400" indent="-228600">
              <a:spcBef>
                <a:spcPct val="20000"/>
              </a:spcBef>
              <a:buFont typeface="Arial" charset="0"/>
              <a:buChar char="»"/>
              <a:defRPr sz="2000">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9pPr>
          </a:lstStyle>
          <a:p>
            <a:pPr eaLnBrk="1" hangingPunct="1">
              <a:spcBef>
                <a:spcPct val="0"/>
              </a:spcBef>
              <a:buNone/>
            </a:pPr>
            <a:r>
              <a:rPr lang="en-US" altLang="en-US" sz="1800" dirty="0">
                <a:latin typeface="Arial" charset="0"/>
              </a:rPr>
              <a:t>A magnitude 7.5 earthquake has occurred </a:t>
            </a:r>
            <a:r>
              <a:rPr lang="it-IT" altLang="en-US" sz="1800" dirty="0">
                <a:latin typeface="Arial" charset="0"/>
              </a:rPr>
              <a:t>168 km (104 mi) ESE of Tadine, New Caledonia at a depth of 10 km </a:t>
            </a:r>
            <a:r>
              <a:rPr lang="it-IT" altLang="en-US" sz="1800">
                <a:latin typeface="Arial" charset="0"/>
              </a:rPr>
              <a:t>(6.2 </a:t>
            </a:r>
            <a:r>
              <a:rPr lang="it-IT" altLang="en-US" sz="1800" dirty="0">
                <a:latin typeface="Arial" charset="0"/>
              </a:rPr>
              <a:t>miles).</a:t>
            </a:r>
            <a:r>
              <a:rPr lang="en-US" altLang="en-US" sz="1800" dirty="0">
                <a:latin typeface="Arial" charset="0"/>
              </a:rPr>
              <a:t> The earthquake triggered a tsunami alert and emergency evacuations across the region, but there were no reports of serious damage or injuries</a:t>
            </a:r>
          </a:p>
        </p:txBody>
      </p:sp>
      <p:pic>
        <p:nvPicPr>
          <p:cNvPr id="10" name="Picture 4"/>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68811" y="2743200"/>
            <a:ext cx="4675188" cy="346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10"/>
          <p:cNvSpPr/>
          <p:nvPr/>
        </p:nvSpPr>
        <p:spPr>
          <a:xfrm>
            <a:off x="3542211" y="4130675"/>
            <a:ext cx="304800" cy="228600"/>
          </a:xfrm>
          <a:prstGeom prst="rect">
            <a:avLst/>
          </a:prstGeom>
          <a:noFill/>
          <a:ln w="127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12" name="Straight Connector 11"/>
          <p:cNvCxnSpPr/>
          <p:nvPr/>
        </p:nvCxnSpPr>
        <p:spPr>
          <a:xfrm flipV="1">
            <a:off x="3847011" y="2757488"/>
            <a:ext cx="1712913" cy="1373187"/>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3847011" y="4375150"/>
            <a:ext cx="1704975" cy="282575"/>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sp>
        <p:nvSpPr>
          <p:cNvPr id="14" name="TextBox 11"/>
          <p:cNvSpPr txBox="1">
            <a:spLocks noChangeArrowheads="1"/>
          </p:cNvSpPr>
          <p:nvPr/>
        </p:nvSpPr>
        <p:spPr bwMode="auto">
          <a:xfrm>
            <a:off x="5486400" y="4816475"/>
            <a:ext cx="3087687"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r>
              <a:rPr lang="en-US" altLang="en-US" dirty="0"/>
              <a:t>Purple dots on regional map at left are today’s M7.5 earthquake, and the August 19</a:t>
            </a:r>
            <a:r>
              <a:rPr lang="en-US" altLang="en-US" baseline="30000" dirty="0"/>
              <a:t>th</a:t>
            </a:r>
            <a:r>
              <a:rPr lang="en-US" altLang="en-US" dirty="0"/>
              <a:t> M7.1 earthquake just beneath it.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1F8B390-22A7-5B4A-BB3C-8A20033214F5}"/>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28674" name="TextBox 9">
            <a:extLst>
              <a:ext uri="{FF2B5EF4-FFF2-40B4-BE49-F238E27FC236}">
                <a16:creationId xmlns:a16="http://schemas.microsoft.com/office/drawing/2014/main" id="{33044E6C-34F1-744A-88CA-F0D0BE324D53}"/>
              </a:ext>
            </a:extLst>
          </p:cNvPr>
          <p:cNvSpPr txBox="1">
            <a:spLocks noChangeArrowheads="1"/>
          </p:cNvSpPr>
          <p:nvPr/>
        </p:nvSpPr>
        <p:spPr bwMode="auto">
          <a:xfrm>
            <a:off x="709613" y="773113"/>
            <a:ext cx="7859712" cy="3970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1800" b="1">
                <a:solidFill>
                  <a:srgbClr val="393996"/>
                </a:solidFill>
                <a:latin typeface="Arial" panose="020B0604020202020204" pitchFamily="34" charset="0"/>
              </a:rPr>
              <a:t>Teachable Moments are a service of</a:t>
            </a:r>
            <a:endParaRPr lang="en-US" altLang="en-US" sz="1800">
              <a:latin typeface="Arial" panose="020B0604020202020204" pitchFamily="34" charset="0"/>
            </a:endParaRPr>
          </a:p>
          <a:p>
            <a:pPr algn="ctr" eaLnBrk="1" hangingPunct="1">
              <a:spcBef>
                <a:spcPct val="0"/>
              </a:spcBef>
              <a:buFontTx/>
              <a:buNone/>
            </a:pPr>
            <a:endParaRPr lang="en-US" altLang="en-US" sz="1800">
              <a:latin typeface="Arial" panose="020B0604020202020204" pitchFamily="34" charset="0"/>
            </a:endParaRPr>
          </a:p>
          <a:p>
            <a:pPr algn="ctr" eaLnBrk="1" hangingPunct="1">
              <a:spcBef>
                <a:spcPct val="0"/>
              </a:spcBef>
              <a:buFontTx/>
              <a:buNone/>
            </a:pPr>
            <a:r>
              <a:rPr lang="en-US" altLang="en-US" sz="1800">
                <a:latin typeface="Arial" panose="020B0604020202020204" pitchFamily="34" charset="0"/>
              </a:rPr>
              <a:t>The Incorporated Research Institutions for Seismology</a:t>
            </a:r>
          </a:p>
          <a:p>
            <a:pPr algn="ctr" eaLnBrk="1" hangingPunct="1">
              <a:spcBef>
                <a:spcPct val="0"/>
              </a:spcBef>
              <a:buFontTx/>
              <a:buNone/>
            </a:pPr>
            <a:r>
              <a:rPr lang="en-US" altLang="en-US" sz="1800">
                <a:latin typeface="Arial" panose="020B0604020202020204" pitchFamily="34" charset="0"/>
              </a:rPr>
              <a:t> Education &amp; Public Outreach </a:t>
            </a:r>
          </a:p>
          <a:p>
            <a:pPr algn="ctr" eaLnBrk="1" hangingPunct="1">
              <a:spcBef>
                <a:spcPct val="0"/>
              </a:spcBef>
              <a:buFontTx/>
              <a:buNone/>
            </a:pPr>
            <a:r>
              <a:rPr lang="en-US" altLang="en-US" sz="1800">
                <a:latin typeface="Arial" panose="020B0604020202020204" pitchFamily="34" charset="0"/>
              </a:rPr>
              <a:t>and </a:t>
            </a:r>
          </a:p>
          <a:p>
            <a:pPr algn="ctr" eaLnBrk="1" hangingPunct="1">
              <a:spcBef>
                <a:spcPct val="0"/>
              </a:spcBef>
              <a:buFontTx/>
              <a:buNone/>
            </a:pPr>
            <a:r>
              <a:rPr lang="en-US" altLang="en-US" sz="1800">
                <a:latin typeface="Arial" panose="020B0604020202020204" pitchFamily="34" charset="0"/>
              </a:rPr>
              <a:t>The University of Portland </a:t>
            </a:r>
          </a:p>
          <a:p>
            <a:pPr algn="ctr" eaLnBrk="1" hangingPunct="1">
              <a:spcBef>
                <a:spcPct val="0"/>
              </a:spcBef>
              <a:buFontTx/>
              <a:buNone/>
            </a:pPr>
            <a:endParaRPr lang="en-US" altLang="en-US" sz="1800">
              <a:latin typeface="Arial" panose="020B0604020202020204" pitchFamily="34" charset="0"/>
            </a:endParaRPr>
          </a:p>
          <a:p>
            <a:pPr algn="ctr" eaLnBrk="1" hangingPunct="1">
              <a:spcBef>
                <a:spcPct val="0"/>
              </a:spcBef>
              <a:buFontTx/>
              <a:buNone/>
            </a:pPr>
            <a:endParaRPr lang="en-US" altLang="en-US" sz="1800">
              <a:latin typeface="Arial" panose="020B0604020202020204" pitchFamily="34" charset="0"/>
            </a:endParaRPr>
          </a:p>
          <a:p>
            <a:pPr algn="ctr" eaLnBrk="1" hangingPunct="1">
              <a:spcBef>
                <a:spcPct val="0"/>
              </a:spcBef>
              <a:buFontTx/>
              <a:buNone/>
            </a:pPr>
            <a:endParaRPr lang="en-US" altLang="en-US" sz="1800">
              <a:latin typeface="Arial" panose="020B0604020202020204" pitchFamily="34" charset="0"/>
            </a:endParaRPr>
          </a:p>
          <a:p>
            <a:pPr algn="ctr" eaLnBrk="1" hangingPunct="1">
              <a:spcBef>
                <a:spcPct val="0"/>
              </a:spcBef>
              <a:buFontTx/>
              <a:buNone/>
            </a:pPr>
            <a:r>
              <a:rPr lang="en-US" altLang="en-US" sz="1800">
                <a:latin typeface="Arial" panose="020B0604020202020204" pitchFamily="34" charset="0"/>
              </a:rPr>
              <a:t>Please send feedback to </a:t>
            </a:r>
            <a:r>
              <a:rPr lang="en-US" altLang="en-US" sz="1800">
                <a:latin typeface="Arial" panose="020B0604020202020204" pitchFamily="34" charset="0"/>
                <a:hlinkClick r:id="rId3"/>
              </a:rPr>
              <a:t>tkb@iris.edu</a:t>
            </a:r>
            <a:endParaRPr lang="en-US" altLang="en-US" sz="1800">
              <a:latin typeface="Arial" panose="020B0604020202020204" pitchFamily="34" charset="0"/>
            </a:endParaRPr>
          </a:p>
          <a:p>
            <a:pPr algn="ctr" eaLnBrk="1" hangingPunct="1">
              <a:spcBef>
                <a:spcPct val="0"/>
              </a:spcBef>
              <a:buFontTx/>
              <a:buNone/>
            </a:pPr>
            <a:endParaRPr lang="en-US" altLang="en-US" sz="1800">
              <a:latin typeface="Arial" panose="020B0604020202020204" pitchFamily="34" charset="0"/>
            </a:endParaRPr>
          </a:p>
          <a:p>
            <a:pPr algn="ctr" eaLnBrk="1" hangingPunct="1">
              <a:spcBef>
                <a:spcPct val="0"/>
              </a:spcBef>
              <a:buFont typeface="Arial" panose="020B0604020202020204" pitchFamily="34" charset="0"/>
              <a:buNone/>
            </a:pPr>
            <a:r>
              <a:rPr lang="en-US" altLang="en-US" sz="1800">
                <a:latin typeface="Arial" panose="020B0604020202020204" pitchFamily="34" charset="0"/>
              </a:rPr>
              <a:t>To receive automatic notifications of new Teachable Moments</a:t>
            </a:r>
          </a:p>
          <a:p>
            <a:pPr algn="ctr" eaLnBrk="1" hangingPunct="1">
              <a:spcBef>
                <a:spcPct val="0"/>
              </a:spcBef>
              <a:buFont typeface="Arial" panose="020B0604020202020204" pitchFamily="34" charset="0"/>
              <a:buNone/>
            </a:pPr>
            <a:r>
              <a:rPr lang="en-US" altLang="en-US" sz="1800">
                <a:latin typeface="Arial" panose="020B0604020202020204" pitchFamily="34" charset="0"/>
              </a:rPr>
              <a:t> subscribe at </a:t>
            </a:r>
            <a:r>
              <a:rPr lang="en-US" altLang="en-US" sz="1800">
                <a:latin typeface="Arial" panose="020B0604020202020204" pitchFamily="34" charset="0"/>
                <a:hlinkClick r:id="rId4"/>
              </a:rPr>
              <a:t>www.iris.edu/hq/retm</a:t>
            </a:r>
            <a:endParaRPr lang="en-US" altLang="en-US" sz="1800">
              <a:latin typeface="Arial" panose="020B0604020202020204" pitchFamily="34" charset="0"/>
            </a:endParaRPr>
          </a:p>
          <a:p>
            <a:pPr algn="ctr" eaLnBrk="1" hangingPunct="1">
              <a:spcBef>
                <a:spcPct val="0"/>
              </a:spcBef>
              <a:buFont typeface="Arial" panose="020B0604020202020204" pitchFamily="34" charset="0"/>
              <a:buNone/>
            </a:pPr>
            <a:endParaRPr lang="en-US" altLang="en-US" sz="1800">
              <a:latin typeface="Arial" panose="020B0604020202020204" pitchFamily="34" charset="0"/>
            </a:endParaRPr>
          </a:p>
        </p:txBody>
      </p:sp>
      <p:pic>
        <p:nvPicPr>
          <p:cNvPr id="28675" name="Picture 1">
            <a:extLst>
              <a:ext uri="{FF2B5EF4-FFF2-40B4-BE49-F238E27FC236}">
                <a16:creationId xmlns:a16="http://schemas.microsoft.com/office/drawing/2014/main" id="{42B16672-DFAE-6449-A028-EC373688E303}"/>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400800" y="5262563"/>
            <a:ext cx="2413000" cy="1281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76" name="Picture 1">
            <a:extLst>
              <a:ext uri="{FF2B5EF4-FFF2-40B4-BE49-F238E27FC236}">
                <a16:creationId xmlns:a16="http://schemas.microsoft.com/office/drawing/2014/main" id="{05E3E393-74AF-A84C-9158-78A602B75018}"/>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709613" y="5337175"/>
            <a:ext cx="1200150" cy="120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7" name="TextBox 1">
            <a:extLst>
              <a:ext uri="{FF2B5EF4-FFF2-40B4-BE49-F238E27FC236}">
                <a16:creationId xmlns:a16="http://schemas.microsoft.com/office/drawing/2014/main" id="{6E0EDF64-378D-D440-A935-B3B96B18C6E5}"/>
              </a:ext>
            </a:extLst>
          </p:cNvPr>
          <p:cNvSpPr txBox="1">
            <a:spLocks noChangeArrowheads="1"/>
          </p:cNvSpPr>
          <p:nvPr/>
        </p:nvSpPr>
        <p:spPr bwMode="auto">
          <a:xfrm>
            <a:off x="3432175" y="6462713"/>
            <a:ext cx="25114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1400">
                <a:solidFill>
                  <a:srgbClr val="2144AB"/>
                </a:solidFill>
                <a:latin typeface="Arial" panose="020B0604020202020204" pitchFamily="34" charset="0"/>
              </a:rPr>
              <a:t>www.iris.edu/earthquake</a:t>
            </a:r>
          </a:p>
        </p:txBody>
      </p:sp>
      <p:pic>
        <p:nvPicPr>
          <p:cNvPr id="28678" name="Picture 1">
            <a:extLst>
              <a:ext uri="{FF2B5EF4-FFF2-40B4-BE49-F238E27FC236}">
                <a16:creationId xmlns:a16="http://schemas.microsoft.com/office/drawing/2014/main" id="{EBB20316-D48A-A349-B70B-E0928ED72EFB}"/>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3671888" y="4806950"/>
            <a:ext cx="2057400" cy="1595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41AD571-6DA2-5D48-BE78-44C8F327A7A3}"/>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prstClr val="white"/>
              </a:solidFill>
            </a:endParaRPr>
          </a:p>
        </p:txBody>
      </p:sp>
      <p:pic>
        <p:nvPicPr>
          <p:cNvPr id="16386" name="Picture 12" descr="scale.jpg">
            <a:extLst>
              <a:ext uri="{FF2B5EF4-FFF2-40B4-BE49-F238E27FC236}">
                <a16:creationId xmlns:a16="http://schemas.microsoft.com/office/drawing/2014/main" id="{493C9D9D-55C0-1A44-9261-236D124740AC}"/>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1000" y="4137025"/>
            <a:ext cx="2127250" cy="2319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7" name="TextBox 13">
            <a:extLst>
              <a:ext uri="{FF2B5EF4-FFF2-40B4-BE49-F238E27FC236}">
                <a16:creationId xmlns:a16="http://schemas.microsoft.com/office/drawing/2014/main" id="{D18C4FB2-24DF-EE4C-AA25-DEA6549247F2}"/>
              </a:ext>
            </a:extLst>
          </p:cNvPr>
          <p:cNvSpPr txBox="1">
            <a:spLocks noChangeArrowheads="1"/>
          </p:cNvSpPr>
          <p:nvPr/>
        </p:nvSpPr>
        <p:spPr bwMode="auto">
          <a:xfrm>
            <a:off x="271463" y="3786188"/>
            <a:ext cx="34290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400" b="1">
                <a:solidFill>
                  <a:srgbClr val="000000"/>
                </a:solidFill>
                <a:latin typeface="Arial" panose="020B0604020202020204" pitchFamily="34" charset="0"/>
              </a:rPr>
              <a:t>Modified Mercalli Intensity</a:t>
            </a:r>
          </a:p>
        </p:txBody>
      </p:sp>
      <p:sp>
        <p:nvSpPr>
          <p:cNvPr id="16388" name="TextBox 14">
            <a:extLst>
              <a:ext uri="{FF2B5EF4-FFF2-40B4-BE49-F238E27FC236}">
                <a16:creationId xmlns:a16="http://schemas.microsoft.com/office/drawing/2014/main" id="{087A1E72-2594-EA4F-A77E-AB2522674F6C}"/>
              </a:ext>
            </a:extLst>
          </p:cNvPr>
          <p:cNvSpPr txBox="1">
            <a:spLocks noChangeArrowheads="1"/>
          </p:cNvSpPr>
          <p:nvPr/>
        </p:nvSpPr>
        <p:spPr bwMode="auto">
          <a:xfrm>
            <a:off x="2541588" y="3571875"/>
            <a:ext cx="1219200" cy="327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1400" b="1">
                <a:solidFill>
                  <a:srgbClr val="000000"/>
                </a:solidFill>
                <a:latin typeface="Arial" panose="020B0604020202020204" pitchFamily="34" charset="0"/>
              </a:rPr>
              <a:t>Perceived </a:t>
            </a:r>
          </a:p>
          <a:p>
            <a:pPr algn="ctr" eaLnBrk="1" hangingPunct="1">
              <a:spcBef>
                <a:spcPct val="0"/>
              </a:spcBef>
              <a:spcAft>
                <a:spcPts val="600"/>
              </a:spcAft>
              <a:buFontTx/>
              <a:buNone/>
            </a:pPr>
            <a:r>
              <a:rPr lang="en-US" altLang="en-US" sz="1400" b="1">
                <a:solidFill>
                  <a:srgbClr val="000000"/>
                </a:solidFill>
                <a:latin typeface="Arial" panose="020B0604020202020204" pitchFamily="34" charset="0"/>
              </a:rPr>
              <a:t>  Shaking</a:t>
            </a:r>
          </a:p>
          <a:p>
            <a:pPr algn="ctr" eaLnBrk="1" hangingPunct="1">
              <a:spcBef>
                <a:spcPct val="0"/>
              </a:spcBef>
              <a:spcAft>
                <a:spcPts val="400"/>
              </a:spcAft>
              <a:buFontTx/>
              <a:buNone/>
            </a:pPr>
            <a:r>
              <a:rPr lang="en-US" altLang="en-US" sz="1400" b="1">
                <a:solidFill>
                  <a:srgbClr val="C00000"/>
                </a:solidFill>
                <a:latin typeface="Arial" panose="020B0604020202020204" pitchFamily="34" charset="0"/>
              </a:rPr>
              <a:t>Extreme </a:t>
            </a:r>
          </a:p>
          <a:p>
            <a:pPr algn="ctr" eaLnBrk="1" hangingPunct="1">
              <a:spcBef>
                <a:spcPct val="0"/>
              </a:spcBef>
              <a:spcAft>
                <a:spcPts val="400"/>
              </a:spcAft>
              <a:buFontTx/>
              <a:buNone/>
            </a:pPr>
            <a:r>
              <a:rPr lang="en-US" altLang="en-US" sz="1400" b="1">
                <a:solidFill>
                  <a:srgbClr val="FF0000"/>
                </a:solidFill>
                <a:latin typeface="Arial" panose="020B0604020202020204" pitchFamily="34" charset="0"/>
              </a:rPr>
              <a:t>Violent</a:t>
            </a:r>
          </a:p>
          <a:p>
            <a:pPr algn="ctr" eaLnBrk="1" hangingPunct="1">
              <a:spcBef>
                <a:spcPct val="0"/>
              </a:spcBef>
              <a:spcAft>
                <a:spcPts val="400"/>
              </a:spcAft>
              <a:buFontTx/>
              <a:buNone/>
            </a:pPr>
            <a:r>
              <a:rPr lang="en-US" altLang="en-US" sz="1400" b="1">
                <a:solidFill>
                  <a:srgbClr val="FFC000"/>
                </a:solidFill>
                <a:latin typeface="Arial" panose="020B0604020202020204" pitchFamily="34" charset="0"/>
              </a:rPr>
              <a:t>Severe</a:t>
            </a:r>
          </a:p>
          <a:p>
            <a:pPr algn="ctr" eaLnBrk="1" hangingPunct="1">
              <a:spcBef>
                <a:spcPct val="0"/>
              </a:spcBef>
              <a:spcAft>
                <a:spcPts val="400"/>
              </a:spcAft>
              <a:buFontTx/>
              <a:buNone/>
            </a:pPr>
            <a:r>
              <a:rPr lang="en-US" altLang="en-US" sz="1400" b="1">
                <a:solidFill>
                  <a:srgbClr val="FFC000"/>
                </a:solidFill>
                <a:latin typeface="Arial" panose="020B0604020202020204" pitchFamily="34" charset="0"/>
              </a:rPr>
              <a:t>Very Strong</a:t>
            </a:r>
          </a:p>
          <a:p>
            <a:pPr algn="ctr" eaLnBrk="1" hangingPunct="1">
              <a:spcBef>
                <a:spcPct val="0"/>
              </a:spcBef>
              <a:spcAft>
                <a:spcPts val="400"/>
              </a:spcAft>
              <a:buFontTx/>
              <a:buNone/>
            </a:pPr>
            <a:r>
              <a:rPr lang="en-US" altLang="en-US" sz="1400" b="1">
                <a:solidFill>
                  <a:srgbClr val="FFFF00"/>
                </a:solidFill>
                <a:latin typeface="Arial" panose="020B0604020202020204" pitchFamily="34" charset="0"/>
              </a:rPr>
              <a:t>Strong</a:t>
            </a:r>
          </a:p>
          <a:p>
            <a:pPr algn="ctr" eaLnBrk="1" hangingPunct="1">
              <a:spcBef>
                <a:spcPct val="0"/>
              </a:spcBef>
              <a:spcAft>
                <a:spcPts val="400"/>
              </a:spcAft>
              <a:buFontTx/>
              <a:buNone/>
            </a:pPr>
            <a:r>
              <a:rPr lang="en-US" altLang="en-US" sz="1400">
                <a:solidFill>
                  <a:srgbClr val="000000"/>
                </a:solidFill>
                <a:latin typeface="Arial" panose="020B0604020202020204" pitchFamily="34" charset="0"/>
              </a:rPr>
              <a:t>Moderate</a:t>
            </a:r>
          </a:p>
          <a:p>
            <a:pPr algn="ctr" eaLnBrk="1" hangingPunct="1">
              <a:spcBef>
                <a:spcPct val="0"/>
              </a:spcBef>
              <a:spcAft>
                <a:spcPts val="400"/>
              </a:spcAft>
              <a:buFontTx/>
              <a:buNone/>
            </a:pPr>
            <a:r>
              <a:rPr lang="en-US" altLang="en-US" sz="1400">
                <a:solidFill>
                  <a:srgbClr val="000000"/>
                </a:solidFill>
                <a:latin typeface="Arial" panose="020B0604020202020204" pitchFamily="34" charset="0"/>
              </a:rPr>
              <a:t>Light</a:t>
            </a:r>
          </a:p>
          <a:p>
            <a:pPr algn="ctr" eaLnBrk="1" hangingPunct="1">
              <a:spcBef>
                <a:spcPct val="0"/>
              </a:spcBef>
              <a:spcAft>
                <a:spcPts val="400"/>
              </a:spcAft>
              <a:buFontTx/>
              <a:buNone/>
            </a:pPr>
            <a:r>
              <a:rPr lang="en-US" altLang="en-US" sz="1400">
                <a:solidFill>
                  <a:srgbClr val="000000"/>
                </a:solidFill>
                <a:latin typeface="Arial" panose="020B0604020202020204" pitchFamily="34" charset="0"/>
              </a:rPr>
              <a:t>Weak</a:t>
            </a:r>
          </a:p>
          <a:p>
            <a:pPr algn="ctr" eaLnBrk="1" hangingPunct="1">
              <a:spcBef>
                <a:spcPct val="0"/>
              </a:spcBef>
              <a:spcAft>
                <a:spcPts val="400"/>
              </a:spcAft>
              <a:buFontTx/>
              <a:buNone/>
            </a:pPr>
            <a:r>
              <a:rPr lang="en-US" altLang="en-US" sz="1400">
                <a:solidFill>
                  <a:srgbClr val="000000"/>
                </a:solidFill>
                <a:latin typeface="Arial" panose="020B0604020202020204" pitchFamily="34" charset="0"/>
              </a:rPr>
              <a:t>Not Felt</a:t>
            </a:r>
          </a:p>
          <a:p>
            <a:pPr eaLnBrk="1" hangingPunct="1">
              <a:spcBef>
                <a:spcPct val="0"/>
              </a:spcBef>
              <a:buFontTx/>
              <a:buNone/>
            </a:pPr>
            <a:endParaRPr lang="en-US" altLang="en-US" sz="1800">
              <a:solidFill>
                <a:srgbClr val="000000"/>
              </a:solidFill>
              <a:latin typeface="Arial" panose="020B0604020202020204" pitchFamily="34" charset="0"/>
            </a:endParaRPr>
          </a:p>
        </p:txBody>
      </p:sp>
      <p:sp>
        <p:nvSpPr>
          <p:cNvPr id="16389" name="TextBox 15">
            <a:extLst>
              <a:ext uri="{FF2B5EF4-FFF2-40B4-BE49-F238E27FC236}">
                <a16:creationId xmlns:a16="http://schemas.microsoft.com/office/drawing/2014/main" id="{2FB93165-B362-C846-878C-6F40C7DFF9E2}"/>
              </a:ext>
            </a:extLst>
          </p:cNvPr>
          <p:cNvSpPr txBox="1">
            <a:spLocks noChangeArrowheads="1"/>
          </p:cNvSpPr>
          <p:nvPr/>
        </p:nvSpPr>
        <p:spPr bwMode="auto">
          <a:xfrm>
            <a:off x="4343400" y="6400800"/>
            <a:ext cx="48006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400" i="1" dirty="0">
                <a:solidFill>
                  <a:srgbClr val="000000"/>
                </a:solidFill>
                <a:latin typeface="Arial" panose="020B0604020202020204" pitchFamily="34" charset="0"/>
              </a:rPr>
              <a:t>USGS Estimated shaking Intensity from M 7.5 Earthquake</a:t>
            </a:r>
          </a:p>
        </p:txBody>
      </p:sp>
      <p:sp>
        <p:nvSpPr>
          <p:cNvPr id="16390" name="TextBox 15">
            <a:extLst>
              <a:ext uri="{FF2B5EF4-FFF2-40B4-BE49-F238E27FC236}">
                <a16:creationId xmlns:a16="http://schemas.microsoft.com/office/drawing/2014/main" id="{4D7821B8-4E30-AA43-A2D9-A1FCB2A68622}"/>
              </a:ext>
            </a:extLst>
          </p:cNvPr>
          <p:cNvSpPr txBox="1">
            <a:spLocks noChangeArrowheads="1"/>
          </p:cNvSpPr>
          <p:nvPr/>
        </p:nvSpPr>
        <p:spPr bwMode="auto">
          <a:xfrm>
            <a:off x="242888" y="1079500"/>
            <a:ext cx="3719512"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800" dirty="0">
                <a:solidFill>
                  <a:srgbClr val="000000"/>
                </a:solidFill>
                <a:latin typeface="Arial" panose="020B0604020202020204" pitchFamily="34" charset="0"/>
              </a:rPr>
              <a:t>The Modified-</a:t>
            </a:r>
            <a:r>
              <a:rPr lang="en-US" altLang="en-US" sz="1800" dirty="0" err="1">
                <a:solidFill>
                  <a:srgbClr val="000000"/>
                </a:solidFill>
                <a:latin typeface="Arial" panose="020B0604020202020204" pitchFamily="34" charset="0"/>
              </a:rPr>
              <a:t>Mercalli</a:t>
            </a:r>
            <a:r>
              <a:rPr lang="en-US" altLang="en-US" sz="1800" dirty="0">
                <a:solidFill>
                  <a:srgbClr val="000000"/>
                </a:solidFill>
                <a:latin typeface="Arial" panose="020B0604020202020204" pitchFamily="34" charset="0"/>
              </a:rPr>
              <a:t> Intensity</a:t>
            </a:r>
          </a:p>
          <a:p>
            <a:pPr eaLnBrk="1" hangingPunct="1">
              <a:spcBef>
                <a:spcPct val="0"/>
              </a:spcBef>
              <a:buFontTx/>
              <a:buNone/>
            </a:pPr>
            <a:r>
              <a:rPr lang="en-US" altLang="en-US" sz="1800" dirty="0">
                <a:solidFill>
                  <a:srgbClr val="000000"/>
                </a:solidFill>
                <a:latin typeface="Arial" panose="020B0604020202020204" pitchFamily="34" charset="0"/>
              </a:rPr>
              <a:t>scale is a twelve-stage scale, from I to XII, that indicates the </a:t>
            </a:r>
            <a:r>
              <a:rPr lang="en-US" altLang="en-US" sz="1800" dirty="0">
                <a:latin typeface="Arial" panose="020B0604020202020204" pitchFamily="34" charset="0"/>
              </a:rPr>
              <a:t>severity of ground shaking. </a:t>
            </a:r>
          </a:p>
          <a:p>
            <a:pPr eaLnBrk="1" hangingPunct="1">
              <a:spcBef>
                <a:spcPct val="0"/>
              </a:spcBef>
              <a:buFontTx/>
              <a:buNone/>
            </a:pPr>
            <a:endParaRPr lang="en-US" altLang="en-US" sz="1800" dirty="0">
              <a:latin typeface="Arial" panose="020B0604020202020204" pitchFamily="34" charset="0"/>
            </a:endParaRPr>
          </a:p>
          <a:p>
            <a:pPr eaLnBrk="1" hangingPunct="1">
              <a:spcBef>
                <a:spcPct val="0"/>
              </a:spcBef>
              <a:buFontTx/>
              <a:buNone/>
            </a:pPr>
            <a:r>
              <a:rPr lang="en-US" altLang="en-US" sz="1800" dirty="0" err="1">
                <a:latin typeface="Arial" panose="020B0604020202020204" pitchFamily="34" charset="0"/>
              </a:rPr>
              <a:t>Maré</a:t>
            </a:r>
            <a:r>
              <a:rPr lang="en-US" altLang="en-US" sz="1800" dirty="0">
                <a:latin typeface="Arial" panose="020B0604020202020204" pitchFamily="34" charset="0"/>
              </a:rPr>
              <a:t> Island, with a population nearing 6,000 experienced light to moderate shaking during the earthquake.</a:t>
            </a:r>
          </a:p>
          <a:p>
            <a:pPr eaLnBrk="1" hangingPunct="1">
              <a:spcBef>
                <a:spcPct val="0"/>
              </a:spcBef>
              <a:buFontTx/>
              <a:buNone/>
            </a:pPr>
            <a:endParaRPr lang="en-US" altLang="en-US" sz="1800" dirty="0">
              <a:solidFill>
                <a:srgbClr val="000000"/>
              </a:solidFill>
              <a:latin typeface="Arial" panose="020B0604020202020204" pitchFamily="34" charset="0"/>
            </a:endParaRPr>
          </a:p>
        </p:txBody>
      </p:sp>
      <p:pic>
        <p:nvPicPr>
          <p:cNvPr id="16391" name="Picture 8" descr="IRIS_TMlogo.png">
            <a:extLst>
              <a:ext uri="{FF2B5EF4-FFF2-40B4-BE49-F238E27FC236}">
                <a16:creationId xmlns:a16="http://schemas.microsoft.com/office/drawing/2014/main" id="{F2BCB0D2-F8E8-5048-9754-176B0C82C87B}"/>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92" name="TextBox 15">
            <a:extLst>
              <a:ext uri="{FF2B5EF4-FFF2-40B4-BE49-F238E27FC236}">
                <a16:creationId xmlns:a16="http://schemas.microsoft.com/office/drawing/2014/main" id="{44010F50-8996-F548-B985-3220B9D62022}"/>
              </a:ext>
            </a:extLst>
          </p:cNvPr>
          <p:cNvSpPr txBox="1">
            <a:spLocks noChangeArrowheads="1"/>
          </p:cNvSpPr>
          <p:nvPr/>
        </p:nvSpPr>
        <p:spPr bwMode="auto">
          <a:xfrm>
            <a:off x="152400" y="6550025"/>
            <a:ext cx="40386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400" i="1">
                <a:solidFill>
                  <a:srgbClr val="000000"/>
                </a:solidFill>
                <a:latin typeface="Arial" panose="020B0604020202020204" pitchFamily="34" charset="0"/>
              </a:rPr>
              <a:t>Image courtesy of the US Geological Survey</a:t>
            </a:r>
          </a:p>
        </p:txBody>
      </p:sp>
      <p:sp>
        <p:nvSpPr>
          <p:cNvPr id="12" name="Title 1">
            <a:extLst>
              <a:ext uri="{FF2B5EF4-FFF2-40B4-BE49-F238E27FC236}">
                <a16:creationId xmlns:a16="http://schemas.microsoft.com/office/drawing/2014/main" id="{C228C69A-5D11-0547-BEDA-10FF4E3BC00B}"/>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Magnitude 7.5, ESE of TADINE, NEW CALEDONIA</a:t>
            </a:r>
          </a:p>
          <a:p>
            <a:pPr eaLnBrk="1" fontAlgn="auto" hangingPunct="1">
              <a:spcAft>
                <a:spcPts val="0"/>
              </a:spcAft>
              <a:defRPr/>
            </a:pPr>
            <a:r>
              <a:rPr lang="en-US"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Wednesday,  December 5, 2018, 04:18:08 UTC</a:t>
            </a:r>
            <a:endParaRPr lang="en-US"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pic>
        <p:nvPicPr>
          <p:cNvPr id="16394" name="Picture 1">
            <a:extLst>
              <a:ext uri="{FF2B5EF4-FFF2-40B4-BE49-F238E27FC236}">
                <a16:creationId xmlns:a16="http://schemas.microsoft.com/office/drawing/2014/main" id="{CF6C5CC6-D200-3345-8F8A-8034C726A5E9}"/>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817228" y="1371600"/>
            <a:ext cx="5179403" cy="5001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5A6990B-4610-074D-85D9-E27D7AB91EA1}"/>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8434" name="TextBox 15">
            <a:extLst>
              <a:ext uri="{FF2B5EF4-FFF2-40B4-BE49-F238E27FC236}">
                <a16:creationId xmlns:a16="http://schemas.microsoft.com/office/drawing/2014/main" id="{E1A36C40-8FD2-C446-B7ED-8318013081B5}"/>
              </a:ext>
            </a:extLst>
          </p:cNvPr>
          <p:cNvSpPr txBox="1">
            <a:spLocks noChangeArrowheads="1"/>
          </p:cNvSpPr>
          <p:nvPr/>
        </p:nvSpPr>
        <p:spPr bwMode="auto">
          <a:xfrm>
            <a:off x="5083175" y="721224"/>
            <a:ext cx="38862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r" eaLnBrk="1" hangingPunct="1">
              <a:spcBef>
                <a:spcPct val="0"/>
              </a:spcBef>
              <a:buFontTx/>
              <a:buNone/>
            </a:pPr>
            <a:r>
              <a:rPr lang="en-US" altLang="en-US" sz="1400" i="1" dirty="0">
                <a:latin typeface="Arial" panose="020B0604020202020204" pitchFamily="34" charset="0"/>
              </a:rPr>
              <a:t>USGS PAGER </a:t>
            </a:r>
          </a:p>
          <a:p>
            <a:pPr algn="r" eaLnBrk="1" hangingPunct="1">
              <a:spcBef>
                <a:spcPct val="0"/>
              </a:spcBef>
              <a:buFontTx/>
              <a:buNone/>
            </a:pPr>
            <a:r>
              <a:rPr lang="en-US" altLang="en-US" sz="1400" i="1" dirty="0">
                <a:latin typeface="Arial" panose="020B0604020202020204" pitchFamily="34" charset="0"/>
              </a:rPr>
              <a:t>Population Exposed to Earthquake Shaking</a:t>
            </a:r>
          </a:p>
        </p:txBody>
      </p:sp>
      <p:pic>
        <p:nvPicPr>
          <p:cNvPr id="18435" name="Picture 8" descr="IRIS_TMlogo.png">
            <a:extLst>
              <a:ext uri="{FF2B5EF4-FFF2-40B4-BE49-F238E27FC236}">
                <a16:creationId xmlns:a16="http://schemas.microsoft.com/office/drawing/2014/main" id="{8269417D-06DA-A74A-BB03-055FF6F16F16}"/>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6" name="TextBox 18">
            <a:extLst>
              <a:ext uri="{FF2B5EF4-FFF2-40B4-BE49-F238E27FC236}">
                <a16:creationId xmlns:a16="http://schemas.microsoft.com/office/drawing/2014/main" id="{25A4D4DA-39FB-0745-B326-E949F43B865D}"/>
              </a:ext>
            </a:extLst>
          </p:cNvPr>
          <p:cNvSpPr txBox="1">
            <a:spLocks noChangeArrowheads="1"/>
          </p:cNvSpPr>
          <p:nvPr/>
        </p:nvSpPr>
        <p:spPr bwMode="auto">
          <a:xfrm>
            <a:off x="228600" y="1149350"/>
            <a:ext cx="4514850" cy="314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800" dirty="0">
                <a:latin typeface="Arial" panose="020B0604020202020204" pitchFamily="34" charset="0"/>
              </a:rPr>
              <a:t>The USGS PAGER map shows the population exposed to different Modified </a:t>
            </a:r>
            <a:r>
              <a:rPr lang="en-US" altLang="en-US" sz="1800" dirty="0" err="1">
                <a:latin typeface="Arial" panose="020B0604020202020204" pitchFamily="34" charset="0"/>
              </a:rPr>
              <a:t>Mercalli</a:t>
            </a:r>
            <a:r>
              <a:rPr lang="en-US" altLang="en-US" sz="1800" dirty="0">
                <a:latin typeface="Arial" panose="020B0604020202020204" pitchFamily="34" charset="0"/>
              </a:rPr>
              <a:t> Intensity (MMI) levels. </a:t>
            </a:r>
          </a:p>
          <a:p>
            <a:pPr eaLnBrk="1" hangingPunct="1">
              <a:spcBef>
                <a:spcPct val="0"/>
              </a:spcBef>
              <a:buFontTx/>
              <a:buNone/>
            </a:pPr>
            <a:endParaRPr lang="en-US" altLang="en-US" sz="1800" dirty="0">
              <a:latin typeface="Arial" panose="020B0604020202020204" pitchFamily="34" charset="0"/>
            </a:endParaRPr>
          </a:p>
          <a:p>
            <a:pPr eaLnBrk="1" hangingPunct="1">
              <a:spcBef>
                <a:spcPct val="0"/>
              </a:spcBef>
              <a:buFont typeface="Arial" panose="020B0604020202020204" pitchFamily="34" charset="0"/>
              <a:buNone/>
            </a:pPr>
            <a:r>
              <a:rPr lang="en-US" altLang="en-US" sz="1800" dirty="0">
                <a:latin typeface="Arial" panose="020B0604020202020204" pitchFamily="34" charset="0"/>
              </a:rPr>
              <a:t>The USGS estimates approximately 350,000 people felt weak to light shaking from this earthquake</a:t>
            </a:r>
            <a:r>
              <a:rPr lang="en-US" altLang="en-US" sz="1600" dirty="0">
                <a:latin typeface="Arial" panose="020B0604020202020204" pitchFamily="34" charset="0"/>
              </a:rPr>
              <a:t>.</a:t>
            </a:r>
          </a:p>
          <a:p>
            <a:pPr eaLnBrk="1" hangingPunct="1">
              <a:spcBef>
                <a:spcPct val="0"/>
              </a:spcBef>
              <a:buFontTx/>
              <a:buNone/>
            </a:pPr>
            <a:r>
              <a:rPr lang="en-US" altLang="en-US" sz="1800" dirty="0">
                <a:latin typeface="Arial" panose="020B0604020202020204" pitchFamily="34" charset="0"/>
              </a:rPr>
              <a:t> </a:t>
            </a:r>
          </a:p>
          <a:p>
            <a:pPr eaLnBrk="1" hangingPunct="1">
              <a:spcBef>
                <a:spcPct val="0"/>
              </a:spcBef>
              <a:buFontTx/>
              <a:buNone/>
            </a:pPr>
            <a:endParaRPr lang="en-US" altLang="en-US" sz="1800" dirty="0">
              <a:latin typeface="Arial" panose="020B0604020202020204" pitchFamily="34" charset="0"/>
            </a:endParaRPr>
          </a:p>
          <a:p>
            <a:pPr eaLnBrk="1" hangingPunct="1">
              <a:spcBef>
                <a:spcPct val="0"/>
              </a:spcBef>
              <a:buFontTx/>
              <a:buNone/>
            </a:pPr>
            <a:endParaRPr lang="en-US" altLang="en-US" sz="1800" dirty="0">
              <a:latin typeface="Arial" panose="020B0604020202020204" pitchFamily="34" charset="0"/>
            </a:endParaRPr>
          </a:p>
          <a:p>
            <a:pPr eaLnBrk="1" hangingPunct="1">
              <a:spcBef>
                <a:spcPct val="0"/>
              </a:spcBef>
              <a:buFontTx/>
              <a:buNone/>
            </a:pPr>
            <a:endParaRPr lang="en-US" altLang="en-US" sz="1800" dirty="0">
              <a:latin typeface="Arial" panose="020B0604020202020204" pitchFamily="34" charset="0"/>
            </a:endParaRPr>
          </a:p>
        </p:txBody>
      </p:sp>
      <p:sp>
        <p:nvSpPr>
          <p:cNvPr id="18437" name="TextBox 15">
            <a:extLst>
              <a:ext uri="{FF2B5EF4-FFF2-40B4-BE49-F238E27FC236}">
                <a16:creationId xmlns:a16="http://schemas.microsoft.com/office/drawing/2014/main" id="{4540B926-1A5F-234B-8CDB-6DAD48D04BED}"/>
              </a:ext>
            </a:extLst>
          </p:cNvPr>
          <p:cNvSpPr txBox="1">
            <a:spLocks noChangeArrowheads="1"/>
          </p:cNvSpPr>
          <p:nvPr/>
        </p:nvSpPr>
        <p:spPr bwMode="auto">
          <a:xfrm>
            <a:off x="5427663" y="6473825"/>
            <a:ext cx="371633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400" i="1">
                <a:latin typeface="Arial" panose="020B0604020202020204" pitchFamily="34" charset="0"/>
              </a:rPr>
              <a:t>Image courtesy of the US Geological Survey</a:t>
            </a:r>
          </a:p>
        </p:txBody>
      </p:sp>
      <p:sp>
        <p:nvSpPr>
          <p:cNvPr id="18438" name="TextBox 20">
            <a:extLst>
              <a:ext uri="{FF2B5EF4-FFF2-40B4-BE49-F238E27FC236}">
                <a16:creationId xmlns:a16="http://schemas.microsoft.com/office/drawing/2014/main" id="{1C0D29F5-05E5-A745-B94E-D9CCA357E381}"/>
              </a:ext>
            </a:extLst>
          </p:cNvPr>
          <p:cNvSpPr txBox="1">
            <a:spLocks noChangeArrowheads="1"/>
          </p:cNvSpPr>
          <p:nvPr/>
        </p:nvSpPr>
        <p:spPr bwMode="auto">
          <a:xfrm>
            <a:off x="3333750" y="5521325"/>
            <a:ext cx="5767388"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r" eaLnBrk="1" hangingPunct="1">
              <a:spcBef>
                <a:spcPct val="0"/>
              </a:spcBef>
              <a:buFontTx/>
              <a:buNone/>
            </a:pPr>
            <a:r>
              <a:rPr lang="en-US" altLang="en-US" sz="1400">
                <a:latin typeface="Arial" panose="020B0604020202020204" pitchFamily="34" charset="0"/>
              </a:rPr>
              <a:t>The color coded contour lines outline regions of MMI intensity.  </a:t>
            </a:r>
          </a:p>
          <a:p>
            <a:pPr algn="r" eaLnBrk="1" hangingPunct="1">
              <a:spcBef>
                <a:spcPct val="0"/>
              </a:spcBef>
              <a:buFontTx/>
              <a:buNone/>
            </a:pPr>
            <a:r>
              <a:rPr lang="en-US" altLang="en-US" sz="1400">
                <a:latin typeface="Arial" panose="020B0604020202020204" pitchFamily="34" charset="0"/>
              </a:rPr>
              <a:t>The total population exposure to a given MMI value is obtained by summing the population between the contour lines. The estimated population exposure to each MMI Intensity is shown in the table.</a:t>
            </a:r>
          </a:p>
        </p:txBody>
      </p:sp>
      <p:sp>
        <p:nvSpPr>
          <p:cNvPr id="11" name="Title 1">
            <a:extLst>
              <a:ext uri="{FF2B5EF4-FFF2-40B4-BE49-F238E27FC236}">
                <a16:creationId xmlns:a16="http://schemas.microsoft.com/office/drawing/2014/main" id="{E32E13EF-AED3-E649-82B2-BA4F53A08BD1}"/>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Magnitude 7.5, ESE of TADINE, NEW CALEDONIA</a:t>
            </a:r>
          </a:p>
          <a:p>
            <a:pPr eaLnBrk="1" fontAlgn="auto" hangingPunct="1">
              <a:spcAft>
                <a:spcPts val="0"/>
              </a:spcAft>
              <a:defRPr/>
            </a:pPr>
            <a:r>
              <a:rPr lang="en-US"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Wednesday,  December 5, 2018, 04:18:08 UTC</a:t>
            </a:r>
            <a:endParaRPr lang="en-US"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pic>
        <p:nvPicPr>
          <p:cNvPr id="18440" name="Picture 2">
            <a:extLst>
              <a:ext uri="{FF2B5EF4-FFF2-40B4-BE49-F238E27FC236}">
                <a16:creationId xmlns:a16="http://schemas.microsoft.com/office/drawing/2014/main" id="{931479A8-929F-4342-807F-E2C3E1BE0314}"/>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743450" y="1281459"/>
            <a:ext cx="4210050" cy="4204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a:extLst>
              <a:ext uri="{FF2B5EF4-FFF2-40B4-BE49-F238E27FC236}">
                <a16:creationId xmlns:a16="http://schemas.microsoft.com/office/drawing/2014/main" id="{1FDF8044-E14D-4700-8B12-47427408633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74324" y="3385178"/>
            <a:ext cx="2019701" cy="3409685"/>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extBox 14">
            <a:extLst>
              <a:ext uri="{FF2B5EF4-FFF2-40B4-BE49-F238E27FC236}">
                <a16:creationId xmlns:a16="http://schemas.microsoft.com/office/drawing/2014/main" id="{048415A3-752C-F24B-87B7-F1FBFA061E6F}"/>
              </a:ext>
            </a:extLst>
          </p:cNvPr>
          <p:cNvSpPr txBox="1">
            <a:spLocks noChangeArrowheads="1"/>
          </p:cNvSpPr>
          <p:nvPr/>
        </p:nvSpPr>
        <p:spPr bwMode="auto">
          <a:xfrm>
            <a:off x="239713" y="1042307"/>
            <a:ext cx="3046413" cy="5991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nSpc>
                <a:spcPts val="2000"/>
              </a:lnSpc>
              <a:spcBef>
                <a:spcPct val="0"/>
              </a:spcBef>
              <a:buNone/>
            </a:pPr>
            <a:r>
              <a:rPr lang="en-US" altLang="en-US" sz="1800" dirty="0">
                <a:solidFill>
                  <a:srgbClr val="000000"/>
                </a:solidFill>
                <a:latin typeface="Arial" panose="020B0604020202020204" pitchFamily="34" charset="0"/>
              </a:rPr>
              <a:t>This seismicity map shows the most recent 3000 earthquakes in the region of the South New Hebrides and Tonga trenches. Earthquake depths increase from west to east across the South New Hebrides Trench, where the Australian Plate subducts beneath the Pacific Plate.</a:t>
            </a:r>
          </a:p>
          <a:p>
            <a:pPr>
              <a:lnSpc>
                <a:spcPts val="2000"/>
              </a:lnSpc>
              <a:spcBef>
                <a:spcPct val="0"/>
              </a:spcBef>
              <a:buNone/>
            </a:pPr>
            <a:endParaRPr lang="en-US" altLang="en-US" sz="1800" dirty="0">
              <a:solidFill>
                <a:srgbClr val="000000"/>
              </a:solidFill>
              <a:latin typeface="Arial" panose="020B0604020202020204" pitchFamily="34" charset="0"/>
            </a:endParaRPr>
          </a:p>
          <a:p>
            <a:pPr>
              <a:lnSpc>
                <a:spcPts val="2000"/>
              </a:lnSpc>
              <a:spcBef>
                <a:spcPct val="0"/>
              </a:spcBef>
              <a:buNone/>
            </a:pPr>
            <a:r>
              <a:rPr lang="en-US" altLang="en-US" sz="1800" dirty="0">
                <a:solidFill>
                  <a:srgbClr val="000000"/>
                </a:solidFill>
                <a:latin typeface="Arial" panose="020B0604020202020204" pitchFamily="34" charset="0"/>
              </a:rPr>
              <a:t>Across the Tonga Trench, earthquake depths increase from east to west where the Pacific Plate subducts beneath the Australian Plate.</a:t>
            </a:r>
          </a:p>
          <a:p>
            <a:pPr>
              <a:lnSpc>
                <a:spcPts val="2000"/>
              </a:lnSpc>
              <a:spcBef>
                <a:spcPct val="0"/>
              </a:spcBef>
              <a:buNone/>
            </a:pPr>
            <a:endParaRPr lang="en-US" altLang="en-US" sz="1800" dirty="0">
              <a:solidFill>
                <a:srgbClr val="000000"/>
              </a:solidFill>
              <a:latin typeface="Arial" panose="020B0604020202020204" pitchFamily="34" charset="0"/>
            </a:endParaRPr>
          </a:p>
          <a:p>
            <a:pPr>
              <a:lnSpc>
                <a:spcPts val="2000"/>
              </a:lnSpc>
              <a:spcBef>
                <a:spcPct val="0"/>
              </a:spcBef>
              <a:buNone/>
            </a:pPr>
            <a:r>
              <a:rPr lang="en-US" altLang="en-US" sz="1800" dirty="0">
                <a:solidFill>
                  <a:srgbClr val="000000"/>
                </a:solidFill>
                <a:latin typeface="Arial" panose="020B0604020202020204" pitchFamily="34" charset="0"/>
              </a:rPr>
              <a:t>The epicenter of this M7.5 earthquake is labeled on the inset map at right.</a:t>
            </a:r>
          </a:p>
          <a:p>
            <a:pPr>
              <a:lnSpc>
                <a:spcPts val="2000"/>
              </a:lnSpc>
              <a:spcBef>
                <a:spcPct val="0"/>
              </a:spcBef>
              <a:buNone/>
            </a:pPr>
            <a:endParaRPr lang="en-US" altLang="en-US" sz="1800" dirty="0">
              <a:solidFill>
                <a:srgbClr val="000000"/>
              </a:solidFill>
              <a:latin typeface="Arial" panose="020B0604020202020204" pitchFamily="34" charset="0"/>
            </a:endParaRPr>
          </a:p>
        </p:txBody>
      </p:sp>
      <p:sp>
        <p:nvSpPr>
          <p:cNvPr id="4" name="Rectangle 3">
            <a:extLst>
              <a:ext uri="{FF2B5EF4-FFF2-40B4-BE49-F238E27FC236}">
                <a16:creationId xmlns:a16="http://schemas.microsoft.com/office/drawing/2014/main" id="{AC5C11BF-68E6-4FD5-A236-8F32B66C41E3}"/>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defRPr/>
            </a:pPr>
            <a:endParaRPr lang="en-US" altLang="en-US" sz="1800" dirty="0">
              <a:solidFill>
                <a:srgbClr val="FFFFFF"/>
              </a:solidFill>
              <a:cs typeface="Arial" panose="020B0604020202020204" pitchFamily="34" charset="0"/>
            </a:endParaRPr>
          </a:p>
        </p:txBody>
      </p:sp>
      <p:pic>
        <p:nvPicPr>
          <p:cNvPr id="22531" name="Picture 6">
            <a:extLst>
              <a:ext uri="{FF2B5EF4-FFF2-40B4-BE49-F238E27FC236}">
                <a16:creationId xmlns:a16="http://schemas.microsoft.com/office/drawing/2014/main" id="{37E8B943-E7C9-5746-A617-590637680BD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90925" y="806450"/>
            <a:ext cx="5210175" cy="410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2" name="Picture 18" descr="IRIS_TMlogo.png">
            <a:extLst>
              <a:ext uri="{FF2B5EF4-FFF2-40B4-BE49-F238E27FC236}">
                <a16:creationId xmlns:a16="http://schemas.microsoft.com/office/drawing/2014/main" id="{29C5DCFC-91BE-4A48-886C-A4E84B20A3C4}"/>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3" name="Picture 28">
            <a:extLst>
              <a:ext uri="{FF2B5EF4-FFF2-40B4-BE49-F238E27FC236}">
                <a16:creationId xmlns:a16="http://schemas.microsoft.com/office/drawing/2014/main" id="{0134D20D-03AB-6E41-B5B6-DA12CCC0B938}"/>
              </a:ext>
            </a:extLst>
          </p:cNvPr>
          <p:cNvPicPr>
            <a:picLocks noChangeAspect="1"/>
          </p:cNvPicPr>
          <p:nvPr/>
        </p:nvPicPr>
        <p:blipFill>
          <a:blip r:embed="rId5">
            <a:extLst>
              <a:ext uri="{28A0092B-C50C-407E-A947-70E740481C1C}">
                <a14:useLocalDpi xmlns:a14="http://schemas.microsoft.com/office/drawing/2010/main" val="0"/>
              </a:ext>
            </a:extLst>
          </a:blip>
          <a:srcRect l="2750" t="2988" r="68832" b="20885"/>
          <a:stretch>
            <a:fillRect/>
          </a:stretch>
        </p:blipFill>
        <p:spPr bwMode="auto">
          <a:xfrm>
            <a:off x="8423275" y="1225550"/>
            <a:ext cx="366713" cy="2074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4" name="TextBox 16">
            <a:extLst>
              <a:ext uri="{FF2B5EF4-FFF2-40B4-BE49-F238E27FC236}">
                <a16:creationId xmlns:a16="http://schemas.microsoft.com/office/drawing/2014/main" id="{D8B378D6-5CA0-F04E-B0CF-434A9C1D012E}"/>
              </a:ext>
            </a:extLst>
          </p:cNvPr>
          <p:cNvSpPr txBox="1">
            <a:spLocks noChangeArrowheads="1"/>
          </p:cNvSpPr>
          <p:nvPr/>
        </p:nvSpPr>
        <p:spPr bwMode="auto">
          <a:xfrm>
            <a:off x="7789863" y="3611563"/>
            <a:ext cx="97313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a:spcBef>
                <a:spcPct val="0"/>
              </a:spcBef>
              <a:buFontTx/>
              <a:buNone/>
            </a:pPr>
            <a:r>
              <a:rPr lang="en-US" altLang="en-US" sz="1600" dirty="0">
                <a:solidFill>
                  <a:srgbClr val="FFFFFF"/>
                </a:solidFill>
                <a:latin typeface="Arial" panose="020B0604020202020204" pitchFamily="34" charset="0"/>
              </a:rPr>
              <a:t>Pacific</a:t>
            </a:r>
          </a:p>
          <a:p>
            <a:pPr algn="ctr">
              <a:spcBef>
                <a:spcPct val="0"/>
              </a:spcBef>
              <a:buFontTx/>
              <a:buNone/>
            </a:pPr>
            <a:r>
              <a:rPr lang="en-US" altLang="en-US" sz="1600" dirty="0">
                <a:solidFill>
                  <a:srgbClr val="FFFFFF"/>
                </a:solidFill>
                <a:latin typeface="Arial" panose="020B0604020202020204" pitchFamily="34" charset="0"/>
              </a:rPr>
              <a:t>Plate</a:t>
            </a:r>
          </a:p>
        </p:txBody>
      </p:sp>
      <p:sp>
        <p:nvSpPr>
          <p:cNvPr id="22536" name="TextBox 16">
            <a:extLst>
              <a:ext uri="{FF2B5EF4-FFF2-40B4-BE49-F238E27FC236}">
                <a16:creationId xmlns:a16="http://schemas.microsoft.com/office/drawing/2014/main" id="{19C7ABF6-7ECD-FC41-A023-6067C6A31B85}"/>
              </a:ext>
            </a:extLst>
          </p:cNvPr>
          <p:cNvSpPr txBox="1">
            <a:spLocks noChangeArrowheads="1"/>
          </p:cNvSpPr>
          <p:nvPr/>
        </p:nvSpPr>
        <p:spPr bwMode="auto">
          <a:xfrm>
            <a:off x="6686550" y="5013325"/>
            <a:ext cx="2206625"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r">
              <a:spcBef>
                <a:spcPct val="0"/>
              </a:spcBef>
              <a:buFontTx/>
              <a:buNone/>
            </a:pPr>
            <a:r>
              <a:rPr lang="en-US" altLang="en-US" sz="1400" i="1" dirty="0">
                <a:solidFill>
                  <a:srgbClr val="000000"/>
                </a:solidFill>
                <a:latin typeface="Arial" panose="020B0604020202020204" pitchFamily="34" charset="0"/>
              </a:rPr>
              <a:t>Maps created with the </a:t>
            </a:r>
          </a:p>
          <a:p>
            <a:pPr algn="r">
              <a:spcBef>
                <a:spcPct val="0"/>
              </a:spcBef>
              <a:buFontTx/>
              <a:buNone/>
            </a:pPr>
            <a:r>
              <a:rPr lang="en-US" altLang="en-US" sz="1400" i="1" dirty="0">
                <a:solidFill>
                  <a:srgbClr val="000000"/>
                </a:solidFill>
                <a:latin typeface="Arial" panose="020B0604020202020204" pitchFamily="34" charset="0"/>
              </a:rPr>
              <a:t>IRIS Earthquake Browser</a:t>
            </a:r>
          </a:p>
        </p:txBody>
      </p:sp>
      <p:pic>
        <p:nvPicPr>
          <p:cNvPr id="22537" name="Picture 2">
            <a:extLst>
              <a:ext uri="{FF2B5EF4-FFF2-40B4-BE49-F238E27FC236}">
                <a16:creationId xmlns:a16="http://schemas.microsoft.com/office/drawing/2014/main" id="{CECC50E7-2EE9-7142-AB0D-06530C4C29B5}"/>
              </a:ext>
            </a:extLst>
          </p:cNvPr>
          <p:cNvPicPr>
            <a:picLocks noChangeAspect="1"/>
          </p:cNvPicPr>
          <p:nvPr/>
        </p:nvPicPr>
        <p:blipFill>
          <a:blip r:embed="rId6">
            <a:extLst>
              <a:ext uri="{28A0092B-C50C-407E-A947-70E740481C1C}">
                <a14:useLocalDpi xmlns:a14="http://schemas.microsoft.com/office/drawing/2010/main" val="0"/>
              </a:ext>
            </a:extLst>
          </a:blip>
          <a:srcRect r="1421" b="14381"/>
          <a:stretch>
            <a:fillRect/>
          </a:stretch>
        </p:blipFill>
        <p:spPr bwMode="auto">
          <a:xfrm>
            <a:off x="8021638" y="785813"/>
            <a:ext cx="801687" cy="265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8" name="TextBox 33">
            <a:extLst>
              <a:ext uri="{FF2B5EF4-FFF2-40B4-BE49-F238E27FC236}">
                <a16:creationId xmlns:a16="http://schemas.microsoft.com/office/drawing/2014/main" id="{BF026C28-49E2-2E47-AE5D-E17CFFE4C0F9}"/>
              </a:ext>
            </a:extLst>
          </p:cNvPr>
          <p:cNvSpPr txBox="1">
            <a:spLocks noChangeArrowheads="1"/>
          </p:cNvSpPr>
          <p:nvPr/>
        </p:nvSpPr>
        <p:spPr bwMode="auto">
          <a:xfrm>
            <a:off x="4718050" y="1225550"/>
            <a:ext cx="24669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a:spcBef>
                <a:spcPct val="0"/>
              </a:spcBef>
              <a:buFontTx/>
              <a:buNone/>
            </a:pPr>
            <a:r>
              <a:rPr lang="en-US" altLang="en-US" sz="1400" dirty="0">
                <a:solidFill>
                  <a:srgbClr val="FFFFFF"/>
                </a:solidFill>
                <a:latin typeface="Arial" panose="020B0604020202020204" pitchFamily="34" charset="0"/>
              </a:rPr>
              <a:t>South New Hebrides Trench</a:t>
            </a:r>
          </a:p>
        </p:txBody>
      </p:sp>
      <p:cxnSp>
        <p:nvCxnSpPr>
          <p:cNvPr id="23" name="Straight Arrow Connector 22">
            <a:extLst>
              <a:ext uri="{FF2B5EF4-FFF2-40B4-BE49-F238E27FC236}">
                <a16:creationId xmlns:a16="http://schemas.microsoft.com/office/drawing/2014/main" id="{78E493C6-ABBF-401D-AAB1-E6D4DD764E4A}"/>
              </a:ext>
            </a:extLst>
          </p:cNvPr>
          <p:cNvCxnSpPr>
            <a:cxnSpLocks noChangeShapeType="1"/>
          </p:cNvCxnSpPr>
          <p:nvPr/>
        </p:nvCxnSpPr>
        <p:spPr bwMode="auto">
          <a:xfrm flipH="1">
            <a:off x="4919663" y="1627188"/>
            <a:ext cx="811212" cy="1598612"/>
          </a:xfrm>
          <a:prstGeom prst="straightConnector1">
            <a:avLst/>
          </a:prstGeom>
          <a:noFill/>
          <a:ln w="28575">
            <a:solidFill>
              <a:schemeClr val="bg1"/>
            </a:solidFill>
            <a:round/>
            <a:headEn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sp>
        <p:nvSpPr>
          <p:cNvPr id="22541" name="TextBox 33">
            <a:extLst>
              <a:ext uri="{FF2B5EF4-FFF2-40B4-BE49-F238E27FC236}">
                <a16:creationId xmlns:a16="http://schemas.microsoft.com/office/drawing/2014/main" id="{04A789A9-67DC-4046-9C91-E908891B18AB}"/>
              </a:ext>
            </a:extLst>
          </p:cNvPr>
          <p:cNvSpPr txBox="1">
            <a:spLocks noChangeArrowheads="1"/>
          </p:cNvSpPr>
          <p:nvPr/>
        </p:nvSpPr>
        <p:spPr bwMode="auto">
          <a:xfrm rot="-4140513">
            <a:off x="7267575" y="2805113"/>
            <a:ext cx="1436687"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a:spcBef>
                <a:spcPct val="0"/>
              </a:spcBef>
              <a:buFontTx/>
              <a:buNone/>
            </a:pPr>
            <a:r>
              <a:rPr lang="en-US" altLang="en-US" sz="1400" dirty="0">
                <a:solidFill>
                  <a:srgbClr val="FFFFFF"/>
                </a:solidFill>
                <a:latin typeface="Arial" panose="020B0604020202020204" pitchFamily="34" charset="0"/>
              </a:rPr>
              <a:t>Tonga Trench</a:t>
            </a:r>
          </a:p>
        </p:txBody>
      </p:sp>
      <p:sp>
        <p:nvSpPr>
          <p:cNvPr id="22542" name="TextBox 16">
            <a:extLst>
              <a:ext uri="{FF2B5EF4-FFF2-40B4-BE49-F238E27FC236}">
                <a16:creationId xmlns:a16="http://schemas.microsoft.com/office/drawing/2014/main" id="{15AB42B2-1A94-3F4C-A25C-B7D382892B1A}"/>
              </a:ext>
            </a:extLst>
          </p:cNvPr>
          <p:cNvSpPr txBox="1">
            <a:spLocks noChangeArrowheads="1"/>
          </p:cNvSpPr>
          <p:nvPr/>
        </p:nvSpPr>
        <p:spPr bwMode="auto">
          <a:xfrm>
            <a:off x="3871698" y="3681618"/>
            <a:ext cx="126365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a:spcBef>
                <a:spcPct val="0"/>
              </a:spcBef>
              <a:buFontTx/>
              <a:buNone/>
            </a:pPr>
            <a:r>
              <a:rPr lang="en-US" altLang="en-US" sz="1600" dirty="0">
                <a:solidFill>
                  <a:srgbClr val="FFFFFF"/>
                </a:solidFill>
                <a:latin typeface="Arial" panose="020B0604020202020204" pitchFamily="34" charset="0"/>
              </a:rPr>
              <a:t>Australian</a:t>
            </a:r>
          </a:p>
          <a:p>
            <a:pPr algn="ctr">
              <a:spcBef>
                <a:spcPct val="0"/>
              </a:spcBef>
              <a:buFontTx/>
              <a:buNone/>
            </a:pPr>
            <a:r>
              <a:rPr lang="en-US" altLang="en-US" sz="1600" dirty="0">
                <a:solidFill>
                  <a:srgbClr val="FFFFFF"/>
                </a:solidFill>
                <a:latin typeface="Arial" panose="020B0604020202020204" pitchFamily="34" charset="0"/>
              </a:rPr>
              <a:t>Plate</a:t>
            </a:r>
          </a:p>
        </p:txBody>
      </p:sp>
      <p:sp>
        <p:nvSpPr>
          <p:cNvPr id="5" name="Rectangle 4">
            <a:extLst>
              <a:ext uri="{FF2B5EF4-FFF2-40B4-BE49-F238E27FC236}">
                <a16:creationId xmlns:a16="http://schemas.microsoft.com/office/drawing/2014/main" id="{F91CD3EA-FECA-41B1-A480-1FDBF44B50D6}"/>
              </a:ext>
            </a:extLst>
          </p:cNvPr>
          <p:cNvSpPr/>
          <p:nvPr/>
        </p:nvSpPr>
        <p:spPr>
          <a:xfrm>
            <a:off x="3808412" y="2882900"/>
            <a:ext cx="1419225" cy="800955"/>
          </a:xfrm>
          <a:prstGeom prst="rect">
            <a:avLst/>
          </a:prstGeom>
          <a:no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cxnSp>
        <p:nvCxnSpPr>
          <p:cNvPr id="9" name="Straight Connector 8">
            <a:extLst>
              <a:ext uri="{FF2B5EF4-FFF2-40B4-BE49-F238E27FC236}">
                <a16:creationId xmlns:a16="http://schemas.microsoft.com/office/drawing/2014/main" id="{18230CF1-D5CE-4687-8128-E75EA1E8801A}"/>
              </a:ext>
            </a:extLst>
          </p:cNvPr>
          <p:cNvCxnSpPr>
            <a:cxnSpLocks/>
          </p:cNvCxnSpPr>
          <p:nvPr/>
        </p:nvCxnSpPr>
        <p:spPr>
          <a:xfrm flipH="1">
            <a:off x="3259137" y="2882900"/>
            <a:ext cx="554422" cy="141478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A012AB9D-EF52-465A-A843-554BDED7E63A}"/>
              </a:ext>
            </a:extLst>
          </p:cNvPr>
          <p:cNvCxnSpPr>
            <a:cxnSpLocks/>
          </p:cNvCxnSpPr>
          <p:nvPr/>
        </p:nvCxnSpPr>
        <p:spPr>
          <a:xfrm>
            <a:off x="5209624" y="2881613"/>
            <a:ext cx="1299126" cy="1416067"/>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pic>
        <p:nvPicPr>
          <p:cNvPr id="2" name="Picture 1">
            <a:extLst>
              <a:ext uri="{FF2B5EF4-FFF2-40B4-BE49-F238E27FC236}">
                <a16:creationId xmlns:a16="http://schemas.microsoft.com/office/drawing/2014/main" id="{7C2A6C4D-C104-4D45-BF09-C670204EBB0C}"/>
              </a:ext>
            </a:extLst>
          </p:cNvPr>
          <p:cNvPicPr>
            <a:picLocks noChangeAspect="1"/>
          </p:cNvPicPr>
          <p:nvPr/>
        </p:nvPicPr>
        <p:blipFill rotWithShape="1">
          <a:blip r:embed="rId7"/>
          <a:srcRect l="6604" b="4526"/>
          <a:stretch/>
        </p:blipFill>
        <p:spPr>
          <a:xfrm>
            <a:off x="3259137" y="4297680"/>
            <a:ext cx="3249613" cy="2444433"/>
          </a:xfrm>
          <a:prstGeom prst="rect">
            <a:avLst/>
          </a:prstGeom>
          <a:ln w="19050">
            <a:solidFill>
              <a:schemeClr val="bg1"/>
            </a:solidFill>
          </a:ln>
        </p:spPr>
      </p:pic>
      <p:cxnSp>
        <p:nvCxnSpPr>
          <p:cNvPr id="13" name="Straight Arrow Connector 12">
            <a:extLst>
              <a:ext uri="{FF2B5EF4-FFF2-40B4-BE49-F238E27FC236}">
                <a16:creationId xmlns:a16="http://schemas.microsoft.com/office/drawing/2014/main" id="{517DECC9-9FAF-487A-83FE-5E4F1EF272FE}"/>
              </a:ext>
            </a:extLst>
          </p:cNvPr>
          <p:cNvCxnSpPr>
            <a:cxnSpLocks/>
          </p:cNvCxnSpPr>
          <p:nvPr/>
        </p:nvCxnSpPr>
        <p:spPr>
          <a:xfrm flipV="1">
            <a:off x="4800600" y="5464629"/>
            <a:ext cx="576943" cy="586923"/>
          </a:xfrm>
          <a:prstGeom prst="straightConnector1">
            <a:avLst/>
          </a:prstGeom>
          <a:ln>
            <a:solidFill>
              <a:schemeClr val="bg2"/>
            </a:solidFill>
            <a:tailEnd type="triangle"/>
          </a:ln>
        </p:spPr>
        <p:style>
          <a:lnRef idx="1">
            <a:schemeClr val="accent1"/>
          </a:lnRef>
          <a:fillRef idx="0">
            <a:schemeClr val="accent1"/>
          </a:fillRef>
          <a:effectRef idx="0">
            <a:schemeClr val="accent1"/>
          </a:effectRef>
          <a:fontRef idx="minor">
            <a:schemeClr val="tx1"/>
          </a:fontRef>
        </p:style>
      </p:cxnSp>
      <p:sp>
        <p:nvSpPr>
          <p:cNvPr id="22548" name="TextBox 16">
            <a:extLst>
              <a:ext uri="{FF2B5EF4-FFF2-40B4-BE49-F238E27FC236}">
                <a16:creationId xmlns:a16="http://schemas.microsoft.com/office/drawing/2014/main" id="{F723A3AE-9AE9-D044-A64E-7BB488F62001}"/>
              </a:ext>
            </a:extLst>
          </p:cNvPr>
          <p:cNvSpPr txBox="1">
            <a:spLocks noChangeArrowheads="1"/>
          </p:cNvSpPr>
          <p:nvPr/>
        </p:nvSpPr>
        <p:spPr bwMode="auto">
          <a:xfrm>
            <a:off x="3884410" y="6061720"/>
            <a:ext cx="171171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a:spcBef>
                <a:spcPct val="0"/>
              </a:spcBef>
              <a:buFontTx/>
              <a:buNone/>
            </a:pPr>
            <a:r>
              <a:rPr lang="en-US" altLang="en-US" sz="1400" dirty="0">
                <a:solidFill>
                  <a:srgbClr val="FFFFFF"/>
                </a:solidFill>
                <a:latin typeface="Arial" panose="020B0604020202020204" pitchFamily="34" charset="0"/>
              </a:rPr>
              <a:t>December 5, 2018 M7.5 Earthquake</a:t>
            </a:r>
          </a:p>
        </p:txBody>
      </p:sp>
      <p:sp>
        <p:nvSpPr>
          <p:cNvPr id="34" name="Title 1">
            <a:extLst>
              <a:ext uri="{FF2B5EF4-FFF2-40B4-BE49-F238E27FC236}">
                <a16:creationId xmlns:a16="http://schemas.microsoft.com/office/drawing/2014/main" id="{7E887F5A-C618-B84C-B3D8-B40DE125F59E}"/>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Magnitude 7.5, ESE of TADINE, NEW CALEDONIA</a:t>
            </a:r>
          </a:p>
          <a:p>
            <a:pPr eaLnBrk="1" fontAlgn="auto" hangingPunct="1">
              <a:spcAft>
                <a:spcPts val="0"/>
              </a:spcAft>
              <a:defRPr/>
            </a:pPr>
            <a:r>
              <a:rPr lang="en-US"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Wednesday,  December 5, 2018, 04:18:08 UTC</a:t>
            </a:r>
            <a:endParaRPr lang="en-US"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cxnSp>
        <p:nvCxnSpPr>
          <p:cNvPr id="24" name="Straight Connector 23">
            <a:extLst>
              <a:ext uri="{FF2B5EF4-FFF2-40B4-BE49-F238E27FC236}">
                <a16:creationId xmlns:a16="http://schemas.microsoft.com/office/drawing/2014/main" id="{18230CF1-D5CE-4687-8128-E75EA1E8801A}"/>
              </a:ext>
            </a:extLst>
          </p:cNvPr>
          <p:cNvCxnSpPr>
            <a:cxnSpLocks/>
          </p:cNvCxnSpPr>
          <p:nvPr/>
        </p:nvCxnSpPr>
        <p:spPr>
          <a:xfrm flipH="1">
            <a:off x="3248025" y="2881613"/>
            <a:ext cx="549275" cy="143670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321069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D5E27F3F-DED2-3444-ADFB-C58D4F2F67D8}"/>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defRPr/>
            </a:pPr>
            <a:endParaRPr lang="en-US" altLang="en-US" dirty="0">
              <a:solidFill>
                <a:srgbClr val="FFFFFF"/>
              </a:solidFill>
              <a:latin typeface="Calibri" panose="020F0502020204030204" pitchFamily="34" charset="0"/>
            </a:endParaRPr>
          </a:p>
        </p:txBody>
      </p:sp>
      <p:pic>
        <p:nvPicPr>
          <p:cNvPr id="20482" name="Picture 18" descr="IRIS_TMlogo.png">
            <a:extLst>
              <a:ext uri="{FF2B5EF4-FFF2-40B4-BE49-F238E27FC236}">
                <a16:creationId xmlns:a16="http://schemas.microsoft.com/office/drawing/2014/main" id="{68917E87-C8BE-B344-BF27-98CFAC93E3B6}"/>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3" name="Rectangle 4">
            <a:extLst>
              <a:ext uri="{FF2B5EF4-FFF2-40B4-BE49-F238E27FC236}">
                <a16:creationId xmlns:a16="http://schemas.microsoft.com/office/drawing/2014/main" id="{202AF814-C4FA-6745-B786-313F336DF913}"/>
              </a:ext>
            </a:extLst>
          </p:cNvPr>
          <p:cNvSpPr>
            <a:spLocks noChangeArrowheads="1"/>
          </p:cNvSpPr>
          <p:nvPr/>
        </p:nvSpPr>
        <p:spPr bwMode="auto">
          <a:xfrm>
            <a:off x="239713" y="914400"/>
            <a:ext cx="8548687"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spcBef>
                <a:spcPct val="0"/>
              </a:spcBef>
              <a:buFontTx/>
              <a:buNone/>
            </a:pPr>
            <a:r>
              <a:rPr lang="en-US" altLang="en-US" sz="1600" dirty="0">
                <a:latin typeface="Arial" panose="020B0604020202020204" pitchFamily="34" charset="0"/>
              </a:rPr>
              <a:t>This regional map shows the complexity of major tectonic plates and microplates resulting from the convergence between the Australian and Pacific Plates.  The red star indicates the epicenter of this earthquake.  The location and focal mechanism indicate that this earthquake resulted from extensional forces in top of the Australian Plate as it bends to enter the South New Hebrides Trench.</a:t>
            </a:r>
          </a:p>
        </p:txBody>
      </p:sp>
      <p:pic>
        <p:nvPicPr>
          <p:cNvPr id="20484" name="Picture 3" descr="N.Guinea2Tonga copy.jpg">
            <a:extLst>
              <a:ext uri="{FF2B5EF4-FFF2-40B4-BE49-F238E27FC236}">
                <a16:creationId xmlns:a16="http://schemas.microsoft.com/office/drawing/2014/main" id="{FA3F385D-204A-E442-95A3-A8789B1034D5}"/>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38200" y="2262616"/>
            <a:ext cx="7086600" cy="4519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5-Point Star 1">
            <a:extLst>
              <a:ext uri="{FF2B5EF4-FFF2-40B4-BE49-F238E27FC236}">
                <a16:creationId xmlns:a16="http://schemas.microsoft.com/office/drawing/2014/main" id="{ED599341-5376-9D40-869D-C63F9201A3E9}"/>
              </a:ext>
            </a:extLst>
          </p:cNvPr>
          <p:cNvSpPr/>
          <p:nvPr/>
        </p:nvSpPr>
        <p:spPr>
          <a:xfrm>
            <a:off x="5173222" y="5564849"/>
            <a:ext cx="301279" cy="301279"/>
          </a:xfrm>
          <a:prstGeom prst="star5">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9" name="Title 1">
            <a:extLst>
              <a:ext uri="{FF2B5EF4-FFF2-40B4-BE49-F238E27FC236}">
                <a16:creationId xmlns:a16="http://schemas.microsoft.com/office/drawing/2014/main" id="{1DE5ABA1-6BA4-734D-A774-150C811697EB}"/>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Magnitude 7.5, ESE of TADINE, NEW CALEDONIA</a:t>
            </a:r>
          </a:p>
          <a:p>
            <a:pPr eaLnBrk="1" fontAlgn="auto" hangingPunct="1">
              <a:spcAft>
                <a:spcPts val="0"/>
              </a:spcAft>
              <a:defRPr/>
            </a:pPr>
            <a:r>
              <a:rPr lang="en-US"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Wednesday,  December 5, 2018, 04:18:08 UTC</a:t>
            </a:r>
            <a:endParaRPr lang="en-US"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Tree>
    <p:extLst>
      <p:ext uri="{BB962C8B-B14F-4D97-AF65-F5344CB8AC3E}">
        <p14:creationId xmlns:p14="http://schemas.microsoft.com/office/powerpoint/2010/main" val="4094281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3278E98-A216-9F4D-82DF-430412E17671}"/>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pic>
        <p:nvPicPr>
          <p:cNvPr id="24578" name="Picture 8" descr="IRIS_TMlogo.png">
            <a:extLst>
              <a:ext uri="{FF2B5EF4-FFF2-40B4-BE49-F238E27FC236}">
                <a16:creationId xmlns:a16="http://schemas.microsoft.com/office/drawing/2014/main" id="{53BC78C9-EFAF-534B-A2E5-73102224FACC}"/>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79" name="TextBox 9">
            <a:extLst>
              <a:ext uri="{FF2B5EF4-FFF2-40B4-BE49-F238E27FC236}">
                <a16:creationId xmlns:a16="http://schemas.microsoft.com/office/drawing/2014/main" id="{87A19086-B05A-0940-A57D-4C60CD7813B5}"/>
              </a:ext>
            </a:extLst>
          </p:cNvPr>
          <p:cNvSpPr txBox="1">
            <a:spLocks noChangeArrowheads="1"/>
          </p:cNvSpPr>
          <p:nvPr/>
        </p:nvSpPr>
        <p:spPr bwMode="auto">
          <a:xfrm>
            <a:off x="257175" y="1219200"/>
            <a:ext cx="3079750"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 typeface="Arial" panose="020B0604020202020204" pitchFamily="34" charset="0"/>
              <a:buNone/>
            </a:pPr>
            <a:r>
              <a:rPr lang="en-US" altLang="en-US" sz="1800">
                <a:latin typeface="Arial" panose="020B0604020202020204" pitchFamily="34" charset="0"/>
              </a:rPr>
              <a:t>This short animation is part of a longer IRIS animation that looks at seismicity</a:t>
            </a:r>
          </a:p>
          <a:p>
            <a:pPr eaLnBrk="1" hangingPunct="1">
              <a:spcBef>
                <a:spcPct val="0"/>
              </a:spcBef>
              <a:buFont typeface="Arial" panose="020B0604020202020204" pitchFamily="34" charset="0"/>
              <a:buNone/>
            </a:pPr>
            <a:r>
              <a:rPr lang="en-US" altLang="en-US" sz="1800">
                <a:latin typeface="Arial" panose="020B0604020202020204" pitchFamily="34" charset="0"/>
              </a:rPr>
              <a:t>and tectonics of this region.</a:t>
            </a:r>
          </a:p>
          <a:p>
            <a:pPr eaLnBrk="1" hangingPunct="1">
              <a:spcBef>
                <a:spcPct val="0"/>
              </a:spcBef>
              <a:buFont typeface="Arial" panose="020B0604020202020204" pitchFamily="34" charset="0"/>
              <a:buNone/>
            </a:pPr>
            <a:endParaRPr lang="en-US" altLang="en-US" sz="1800">
              <a:latin typeface="Arial" panose="020B0604020202020204" pitchFamily="34" charset="0"/>
            </a:endParaRPr>
          </a:p>
          <a:p>
            <a:pPr eaLnBrk="1" hangingPunct="1">
              <a:spcBef>
                <a:spcPct val="0"/>
              </a:spcBef>
              <a:buFont typeface="Arial" panose="020B0604020202020204" pitchFamily="34" charset="0"/>
              <a:buNone/>
            </a:pPr>
            <a:r>
              <a:rPr lang="en-US" altLang="en-US" sz="1800">
                <a:latin typeface="Arial" panose="020B0604020202020204" pitchFamily="34" charset="0"/>
              </a:rPr>
              <a:t>The full animation looks at three areas in cross section to reveal a change from:</a:t>
            </a:r>
          </a:p>
          <a:p>
            <a:pPr eaLnBrk="1" hangingPunct="1">
              <a:spcBef>
                <a:spcPct val="0"/>
              </a:spcBef>
              <a:buFont typeface="Arial" panose="020B0604020202020204" pitchFamily="34" charset="0"/>
              <a:buNone/>
            </a:pPr>
            <a:r>
              <a:rPr lang="en-US" altLang="en-US" sz="1800">
                <a:latin typeface="Arial" panose="020B0604020202020204" pitchFamily="34" charset="0"/>
              </a:rPr>
              <a:t>1) Steeply dipping</a:t>
            </a:r>
          </a:p>
          <a:p>
            <a:pPr eaLnBrk="1" hangingPunct="1">
              <a:spcBef>
                <a:spcPct val="0"/>
              </a:spcBef>
              <a:buFont typeface="Arial" panose="020B0604020202020204" pitchFamily="34" charset="0"/>
              <a:buNone/>
            </a:pPr>
            <a:r>
              <a:rPr lang="en-US" altLang="en-US" sz="1800">
                <a:latin typeface="Arial" panose="020B0604020202020204" pitchFamily="34" charset="0"/>
              </a:rPr>
              <a:t>subduction along the New</a:t>
            </a:r>
          </a:p>
          <a:p>
            <a:pPr eaLnBrk="1" hangingPunct="1">
              <a:spcBef>
                <a:spcPct val="0"/>
              </a:spcBef>
              <a:buFont typeface="Arial" panose="020B0604020202020204" pitchFamily="34" charset="0"/>
              <a:buNone/>
            </a:pPr>
            <a:r>
              <a:rPr lang="en-US" altLang="en-US" sz="1800">
                <a:latin typeface="Arial" panose="020B0604020202020204" pitchFamily="34" charset="0"/>
              </a:rPr>
              <a:t>Hebrides trench</a:t>
            </a:r>
          </a:p>
          <a:p>
            <a:pPr eaLnBrk="1" hangingPunct="1">
              <a:spcBef>
                <a:spcPct val="0"/>
              </a:spcBef>
              <a:buFont typeface="Arial" panose="020B0604020202020204" pitchFamily="34" charset="0"/>
              <a:buNone/>
            </a:pPr>
            <a:r>
              <a:rPr lang="en-US" altLang="en-US" sz="1800">
                <a:latin typeface="Arial" panose="020B0604020202020204" pitchFamily="34" charset="0"/>
              </a:rPr>
              <a:t>2) Strike slip motion along</a:t>
            </a:r>
          </a:p>
          <a:p>
            <a:pPr eaLnBrk="1" hangingPunct="1">
              <a:spcBef>
                <a:spcPct val="0"/>
              </a:spcBef>
              <a:buFont typeface="Arial" panose="020B0604020202020204" pitchFamily="34" charset="0"/>
              <a:buNone/>
            </a:pPr>
            <a:r>
              <a:rPr lang="en-US" altLang="en-US" sz="1800">
                <a:latin typeface="Arial" panose="020B0604020202020204" pitchFamily="34" charset="0"/>
              </a:rPr>
              <a:t>the Solomon Islands</a:t>
            </a:r>
          </a:p>
          <a:p>
            <a:pPr eaLnBrk="1" hangingPunct="1">
              <a:spcBef>
                <a:spcPct val="0"/>
              </a:spcBef>
              <a:buFont typeface="Arial" panose="020B0604020202020204" pitchFamily="34" charset="0"/>
              <a:buNone/>
            </a:pPr>
            <a:r>
              <a:rPr lang="en-US" altLang="en-US" sz="1800">
                <a:latin typeface="Arial" panose="020B0604020202020204" pitchFamily="34" charset="0"/>
              </a:rPr>
              <a:t>3) Shallow subduction zone</a:t>
            </a:r>
          </a:p>
          <a:p>
            <a:pPr eaLnBrk="1" hangingPunct="1">
              <a:spcBef>
                <a:spcPct val="0"/>
              </a:spcBef>
              <a:buFont typeface="Arial" panose="020B0604020202020204" pitchFamily="34" charset="0"/>
              <a:buNone/>
            </a:pPr>
            <a:r>
              <a:rPr lang="en-US" altLang="en-US" sz="1800">
                <a:latin typeface="Arial" panose="020B0604020202020204" pitchFamily="34" charset="0"/>
              </a:rPr>
              <a:t>to the west.</a:t>
            </a:r>
          </a:p>
          <a:p>
            <a:pPr eaLnBrk="1" hangingPunct="1">
              <a:spcBef>
                <a:spcPct val="0"/>
              </a:spcBef>
              <a:buFont typeface="Arial" panose="020B0604020202020204" pitchFamily="34" charset="0"/>
              <a:buNone/>
            </a:pPr>
            <a:endParaRPr lang="en-US" altLang="en-US" sz="1800">
              <a:latin typeface="Arial" panose="020B0604020202020204" pitchFamily="34" charset="0"/>
            </a:endParaRPr>
          </a:p>
        </p:txBody>
      </p:sp>
      <p:sp>
        <p:nvSpPr>
          <p:cNvPr id="24580" name="TextBox 1">
            <a:extLst>
              <a:ext uri="{FF2B5EF4-FFF2-40B4-BE49-F238E27FC236}">
                <a16:creationId xmlns:a16="http://schemas.microsoft.com/office/drawing/2014/main" id="{83553F8F-6DAA-0A4F-B7A4-2E7811258560}"/>
              </a:ext>
            </a:extLst>
          </p:cNvPr>
          <p:cNvSpPr txBox="1">
            <a:spLocks noChangeArrowheads="1"/>
          </p:cNvSpPr>
          <p:nvPr/>
        </p:nvSpPr>
        <p:spPr bwMode="auto">
          <a:xfrm>
            <a:off x="252413" y="6019800"/>
            <a:ext cx="8305800"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400">
                <a:latin typeface="Arial" panose="020B0604020202020204" pitchFamily="34" charset="0"/>
              </a:rPr>
              <a:t>Full animation:  </a:t>
            </a:r>
            <a:r>
              <a:rPr lang="en-US" altLang="en-US" sz="1400">
                <a:latin typeface="Arial" panose="020B0604020202020204" pitchFamily="34" charset="0"/>
                <a:hlinkClick r:id="rId6"/>
              </a:rPr>
              <a:t>https://youtu.be/GUIPv1vUvlc</a:t>
            </a:r>
            <a:endParaRPr lang="en-US" altLang="en-US" sz="1400">
              <a:latin typeface="Arial" panose="020B0604020202020204" pitchFamily="34" charset="0"/>
            </a:endParaRPr>
          </a:p>
          <a:p>
            <a:pPr eaLnBrk="1" hangingPunct="1">
              <a:spcBef>
                <a:spcPct val="0"/>
              </a:spcBef>
              <a:buFontTx/>
              <a:buNone/>
            </a:pPr>
            <a:endParaRPr lang="en-US" altLang="en-US" sz="1400">
              <a:latin typeface="Arial" panose="020B0604020202020204" pitchFamily="34" charset="0"/>
            </a:endParaRPr>
          </a:p>
          <a:p>
            <a:pPr eaLnBrk="1" hangingPunct="1">
              <a:spcBef>
                <a:spcPct val="0"/>
              </a:spcBef>
              <a:buFontTx/>
              <a:buNone/>
            </a:pPr>
            <a:r>
              <a:rPr lang="en-US" altLang="en-US" sz="1400">
                <a:latin typeface="Arial" panose="020B0604020202020204" pitchFamily="34" charset="0"/>
              </a:rPr>
              <a:t>Or download:  </a:t>
            </a:r>
            <a:r>
              <a:rPr lang="en-US" altLang="en-US" sz="1400">
                <a:latin typeface="Arial" panose="020B0604020202020204" pitchFamily="34" charset="0"/>
                <a:hlinkClick r:id="rId7"/>
              </a:rPr>
              <a:t>https://www.iris.edu/hq/inclass/animation/237</a:t>
            </a:r>
            <a:endParaRPr lang="en-US" altLang="en-US" sz="1400">
              <a:latin typeface="Arial" panose="020B0604020202020204" pitchFamily="34" charset="0"/>
            </a:endParaRPr>
          </a:p>
        </p:txBody>
      </p:sp>
      <p:pic>
        <p:nvPicPr>
          <p:cNvPr id="2" name="SolomonVanuatu_short.mp4">
            <a:hlinkClick r:id="" action="ppaction://media"/>
            <a:extLst>
              <a:ext uri="{FF2B5EF4-FFF2-40B4-BE49-F238E27FC236}">
                <a16:creationId xmlns:a16="http://schemas.microsoft.com/office/drawing/2014/main" id="{17979BD8-1FD1-B543-9B2B-E35C3AC6D05E}"/>
              </a:ext>
            </a:extLst>
          </p:cNvPr>
          <p:cNvPicPr>
            <a:picLocks noRot="1" noChangeAspect="1"/>
          </p:cNvPicPr>
          <p:nvPr>
            <a:videoFile r:link="rId2"/>
            <p:extLst>
              <p:ext uri="{DAA4B4D4-6D71-4841-9C94-3DE7FCFB9230}">
                <p14:media xmlns:p14="http://schemas.microsoft.com/office/powerpoint/2010/main" r:link="rId1"/>
              </p:ext>
            </p:extLst>
          </p:nvPr>
        </p:nvPicPr>
        <p:blipFill>
          <a:blip r:embed="rId8">
            <a:extLst>
              <a:ext uri="{28A0092B-C50C-407E-A947-70E740481C1C}">
                <a14:useLocalDpi xmlns:a14="http://schemas.microsoft.com/office/drawing/2010/main" val="0"/>
              </a:ext>
            </a:extLst>
          </a:blip>
          <a:srcRect/>
          <a:stretch>
            <a:fillRect/>
          </a:stretch>
        </p:blipFill>
        <p:spPr bwMode="auto">
          <a:xfrm>
            <a:off x="3441700" y="1219200"/>
            <a:ext cx="5464175" cy="403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itle 1">
            <a:extLst>
              <a:ext uri="{FF2B5EF4-FFF2-40B4-BE49-F238E27FC236}">
                <a16:creationId xmlns:a16="http://schemas.microsoft.com/office/drawing/2014/main" id="{9ABF22E7-965C-C946-BCDF-DC81048E7613}"/>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Magnitude 7.5, </a:t>
            </a:r>
            <a:r>
              <a:rPr lang="en-US"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ESE of TADINE, NEW CALEDONIA</a:t>
            </a:r>
          </a:p>
          <a:p>
            <a:pPr eaLnBrk="1" fontAlgn="auto" hangingPunct="1">
              <a:spcAft>
                <a:spcPts val="0"/>
              </a:spcAft>
              <a:defRPr/>
            </a:pPr>
            <a:r>
              <a:rPr lang="en-US"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Wednesday,  December 5, 2018, 04:18:08 UTC</a:t>
            </a:r>
            <a:endParaRPr lang="en-US"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nodeType="clickPar">
                      <p:stCondLst>
                        <p:cond delay="0"/>
                      </p:stCondLst>
                      <p:childTnLst>
                        <p:par>
                          <p:cTn id="4" fill="hold" nodeType="withGroup">
                            <p:stCondLst>
                              <p:cond delay="0"/>
                            </p:stCondLst>
                            <p:childTnLst>
                              <p:par>
                                <p:cTn id="5" presetID="2" presetClass="mediacall" presetSubtype="0" fill="hold" nodeType="clickEffect">
                                  <p:stCondLst>
                                    <p:cond delay="0"/>
                                  </p:stCondLst>
                                  <p:childTnLst>
                                    <p:cmd type="call" cmd="togglePause">
                                      <p:cBhvr>
                                        <p:cTn id="6" dur="1" fill="hold"/>
                                        <p:tgtEl>
                                          <p:spTgt spid="2"/>
                                        </p:tgtEl>
                                      </p:cBhvr>
                                    </p:cmd>
                                  </p:childTnLst>
                                </p:cTn>
                              </p:par>
                            </p:childTnLst>
                          </p:cTn>
                        </p:par>
                      </p:childTnLst>
                    </p:cTn>
                  </p:par>
                </p:childTnLst>
              </p:cTn>
              <p:nextCondLst>
                <p:cond evt="onClick" delay="0">
                  <p:tgtEl>
                    <p:spTgt spid="2"/>
                  </p:tgtEl>
                </p:cond>
              </p:nextCondLst>
            </p:seq>
            <p:video>
              <p:cMediaNode vol="80000">
                <p:cTn id="7" fill="hold" display="0">
                  <p:stCondLst>
                    <p:cond delay="indefinite"/>
                  </p:stCondLst>
                </p:cTn>
                <p:tgtEl>
                  <p:spTgt spid="2"/>
                </p:tgtEl>
              </p:cMediaNode>
            </p:vide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074C876-B7AD-024A-8060-F6BCFA22A484}"/>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pic>
        <p:nvPicPr>
          <p:cNvPr id="26626" name="Picture 18" descr="IRIS_TMlogo.png">
            <a:extLst>
              <a:ext uri="{FF2B5EF4-FFF2-40B4-BE49-F238E27FC236}">
                <a16:creationId xmlns:a16="http://schemas.microsoft.com/office/drawing/2014/main" id="{55940D7D-007E-0C41-8E14-7B7B19FB3DEE}"/>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27" name="TextBox 11">
            <a:extLst>
              <a:ext uri="{FF2B5EF4-FFF2-40B4-BE49-F238E27FC236}">
                <a16:creationId xmlns:a16="http://schemas.microsoft.com/office/drawing/2014/main" id="{6E7F7E63-438A-A743-80A6-1ED8D11DF26E}"/>
              </a:ext>
            </a:extLst>
          </p:cNvPr>
          <p:cNvSpPr txBox="1">
            <a:spLocks noChangeArrowheads="1"/>
          </p:cNvSpPr>
          <p:nvPr/>
        </p:nvSpPr>
        <p:spPr bwMode="auto">
          <a:xfrm>
            <a:off x="304800" y="6477000"/>
            <a:ext cx="43434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200" i="1">
                <a:latin typeface="Arial" panose="020B0604020202020204" pitchFamily="34" charset="0"/>
              </a:rPr>
              <a:t>USGS WPhase Centroid Moment Tensor Solution</a:t>
            </a:r>
          </a:p>
        </p:txBody>
      </p:sp>
      <p:sp>
        <p:nvSpPr>
          <p:cNvPr id="26628" name="TextBox 7">
            <a:extLst>
              <a:ext uri="{FF2B5EF4-FFF2-40B4-BE49-F238E27FC236}">
                <a16:creationId xmlns:a16="http://schemas.microsoft.com/office/drawing/2014/main" id="{9AB2C684-8BBB-814C-821A-E4325479284D}"/>
              </a:ext>
            </a:extLst>
          </p:cNvPr>
          <p:cNvSpPr txBox="1">
            <a:spLocks noChangeArrowheads="1"/>
          </p:cNvSpPr>
          <p:nvPr/>
        </p:nvSpPr>
        <p:spPr bwMode="auto">
          <a:xfrm>
            <a:off x="244475" y="1066800"/>
            <a:ext cx="8366125" cy="26135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lnSpc>
                <a:spcPts val="2200"/>
              </a:lnSpc>
              <a:spcBef>
                <a:spcPct val="0"/>
              </a:spcBef>
              <a:buFontTx/>
              <a:buNone/>
            </a:pPr>
            <a:r>
              <a:rPr lang="en-US" altLang="en-US" sz="1800" dirty="0">
                <a:latin typeface="Arial" panose="020B0604020202020204" pitchFamily="34" charset="0"/>
              </a:rPr>
              <a:t>The focal mechanism is how seismologists plot the 3-D stress orientations of an earthquake.  Because an earthquake occurs as slip on a fault, it generates primary (P) waves in quadrants where the first pulse is compressional (shaded) and quadrants where the first pulse is extensional (white). The orientation of these quadrants determined from recorded seismic waves identifies the type of fault that produced the earthquake.</a:t>
            </a:r>
          </a:p>
          <a:p>
            <a:pPr eaLnBrk="1" hangingPunct="1">
              <a:lnSpc>
                <a:spcPts val="2200"/>
              </a:lnSpc>
              <a:spcBef>
                <a:spcPct val="0"/>
              </a:spcBef>
              <a:buFontTx/>
              <a:buNone/>
            </a:pPr>
            <a:endParaRPr lang="en-US" altLang="en-US" sz="1800" dirty="0">
              <a:latin typeface="Arial" panose="020B0604020202020204" pitchFamily="34" charset="0"/>
            </a:endParaRPr>
          </a:p>
          <a:p>
            <a:pPr eaLnBrk="1" hangingPunct="1">
              <a:lnSpc>
                <a:spcPts val="2200"/>
              </a:lnSpc>
              <a:spcBef>
                <a:spcPct val="0"/>
              </a:spcBef>
              <a:buFontTx/>
              <a:buNone/>
            </a:pPr>
            <a:r>
              <a:rPr lang="en-US" altLang="en-US" sz="1800" dirty="0">
                <a:latin typeface="Arial" panose="020B0604020202020204" pitchFamily="34" charset="0"/>
              </a:rPr>
              <a:t>The earthquake occurred as the result of normal faulting on or near the plate boundary interface between the Australian and Pacific Plates.</a:t>
            </a:r>
            <a:endParaRPr lang="en-US" altLang="en-US" sz="1800" dirty="0">
              <a:solidFill>
                <a:srgbClr val="000000"/>
              </a:solidFill>
              <a:latin typeface="Arial" panose="020B0604020202020204" pitchFamily="34" charset="0"/>
            </a:endParaRPr>
          </a:p>
        </p:txBody>
      </p:sp>
      <p:sp>
        <p:nvSpPr>
          <p:cNvPr id="10" name="Title 1">
            <a:extLst>
              <a:ext uri="{FF2B5EF4-FFF2-40B4-BE49-F238E27FC236}">
                <a16:creationId xmlns:a16="http://schemas.microsoft.com/office/drawing/2014/main" id="{56C72E0A-1458-DF4F-8E81-0B91671739A3}"/>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Magnitude 7.5, </a:t>
            </a:r>
            <a:r>
              <a:rPr lang="en-US"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ESE of TADINE, NEW CALEDONIA</a:t>
            </a:r>
          </a:p>
          <a:p>
            <a:pPr eaLnBrk="1" fontAlgn="auto" hangingPunct="1">
              <a:spcAft>
                <a:spcPts val="0"/>
              </a:spcAft>
              <a:defRPr/>
            </a:pPr>
            <a:r>
              <a:rPr lang="en-US"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Wednesday,  December 5, 2018, 04:18:08 UTC</a:t>
            </a:r>
            <a:endParaRPr lang="en-US"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pic>
        <p:nvPicPr>
          <p:cNvPr id="26630" name="Picture 1">
            <a:extLst>
              <a:ext uri="{FF2B5EF4-FFF2-40B4-BE49-F238E27FC236}">
                <a16:creationId xmlns:a16="http://schemas.microsoft.com/office/drawing/2014/main" id="{2ECF031E-CCF2-7C43-88DE-0F99EE98811E}"/>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93700" y="3941763"/>
            <a:ext cx="3035300" cy="227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31" name="Picture 12">
            <a:extLst>
              <a:ext uri="{FF2B5EF4-FFF2-40B4-BE49-F238E27FC236}">
                <a16:creationId xmlns:a16="http://schemas.microsoft.com/office/drawing/2014/main" id="{8E72B4B0-5132-7141-8051-ABF6103BC57A}"/>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267200" y="3744913"/>
            <a:ext cx="4551363" cy="205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239713" y="1006981"/>
            <a:ext cx="4051047" cy="2743200"/>
            <a:chOff x="381000" y="2362276"/>
            <a:chExt cx="4051047" cy="2743200"/>
          </a:xfrm>
        </p:grpSpPr>
        <p:pic>
          <p:nvPicPr>
            <p:cNvPr id="11" name="Picture 10"/>
            <p:cNvPicPr>
              <a:picLocks noChangeAspect="1"/>
            </p:cNvPicPr>
            <p:nvPr/>
          </p:nvPicPr>
          <p:blipFill>
            <a:blip r:embed="rId3"/>
            <a:stretch>
              <a:fillRect/>
            </a:stretch>
          </p:blipFill>
          <p:spPr>
            <a:xfrm>
              <a:off x="381000" y="2362276"/>
              <a:ext cx="4051047" cy="2743200"/>
            </a:xfrm>
            <a:prstGeom prst="rect">
              <a:avLst/>
            </a:prstGeom>
            <a:ln>
              <a:solidFill>
                <a:schemeClr val="tx1"/>
              </a:solidFill>
            </a:ln>
          </p:spPr>
        </p:pic>
        <p:sp>
          <p:nvSpPr>
            <p:cNvPr id="12" name="5-Point Star 11">
              <a:extLst>
                <a:ext uri="{FF2B5EF4-FFF2-40B4-BE49-F238E27FC236}">
                  <a16:creationId xmlns:a16="http://schemas.microsoft.com/office/drawing/2014/main" id="{ED599341-5376-9D40-869D-C63F9201A3E9}"/>
                </a:ext>
              </a:extLst>
            </p:cNvPr>
            <p:cNvSpPr/>
            <p:nvPr/>
          </p:nvSpPr>
          <p:spPr>
            <a:xfrm>
              <a:off x="2590800" y="3697927"/>
              <a:ext cx="304800" cy="304800"/>
            </a:xfrm>
            <a:prstGeom prst="star5">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
        <p:nvSpPr>
          <p:cNvPr id="13" name="TextBox 12"/>
          <p:cNvSpPr txBox="1"/>
          <p:nvPr/>
        </p:nvSpPr>
        <p:spPr>
          <a:xfrm>
            <a:off x="4495800" y="994828"/>
            <a:ext cx="4479924" cy="1754326"/>
          </a:xfrm>
          <a:prstGeom prst="rect">
            <a:avLst/>
          </a:prstGeom>
          <a:noFill/>
        </p:spPr>
        <p:txBody>
          <a:bodyPr wrap="square" rtlCol="0">
            <a:spAutoFit/>
          </a:bodyPr>
          <a:lstStyle/>
          <a:p>
            <a:r>
              <a:rPr lang="en-US" altLang="en-US" dirty="0"/>
              <a:t>Seismogram from IRIS’s </a:t>
            </a:r>
            <a:r>
              <a:rPr lang="en-US" altLang="en-US" i="1" dirty="0"/>
              <a:t>Station Monitor* app </a:t>
            </a:r>
            <a:r>
              <a:rPr lang="en-US" altLang="en-US" dirty="0"/>
              <a:t>shows the arrival of the P wave to Norfolk Island (blue arrow, 800 km SSE of epicenter) at 04:19:55 UTC, about 47 seconds after the earthquake. The S wave arrived about 1 min 25 sec later.</a:t>
            </a:r>
            <a:endParaRPr lang="en-US" dirty="0"/>
          </a:p>
        </p:txBody>
      </p:sp>
      <p:pic>
        <p:nvPicPr>
          <p:cNvPr id="14" name="Picture 13"/>
          <p:cNvPicPr>
            <a:picLocks noChangeAspect="1"/>
          </p:cNvPicPr>
          <p:nvPr/>
        </p:nvPicPr>
        <p:blipFill>
          <a:blip r:embed="rId4"/>
          <a:stretch>
            <a:fillRect/>
          </a:stretch>
        </p:blipFill>
        <p:spPr>
          <a:xfrm>
            <a:off x="914400" y="4632718"/>
            <a:ext cx="8061324" cy="1785769"/>
          </a:xfrm>
          <a:prstGeom prst="rect">
            <a:avLst/>
          </a:prstGeom>
          <a:ln w="19050">
            <a:solidFill>
              <a:schemeClr val="accent2"/>
            </a:solidFill>
          </a:ln>
        </p:spPr>
      </p:pic>
      <p:pic>
        <p:nvPicPr>
          <p:cNvPr id="15" name="Picture 14"/>
          <p:cNvPicPr>
            <a:picLocks noChangeAspect="1"/>
          </p:cNvPicPr>
          <p:nvPr/>
        </p:nvPicPr>
        <p:blipFill>
          <a:blip r:embed="rId5"/>
          <a:stretch>
            <a:fillRect/>
          </a:stretch>
        </p:blipFill>
        <p:spPr>
          <a:xfrm>
            <a:off x="3124200" y="2971800"/>
            <a:ext cx="5563957" cy="1128988"/>
          </a:xfrm>
          <a:prstGeom prst="rect">
            <a:avLst/>
          </a:prstGeom>
          <a:ln>
            <a:solidFill>
              <a:schemeClr val="tx1"/>
            </a:solidFill>
          </a:ln>
        </p:spPr>
      </p:pic>
      <p:sp>
        <p:nvSpPr>
          <p:cNvPr id="16" name="Rectangle 15"/>
          <p:cNvSpPr/>
          <p:nvPr/>
        </p:nvSpPr>
        <p:spPr>
          <a:xfrm>
            <a:off x="5029200" y="3665471"/>
            <a:ext cx="228600" cy="326291"/>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p:cNvCxnSpPr/>
          <p:nvPr/>
        </p:nvCxnSpPr>
        <p:spPr>
          <a:xfrm flipH="1">
            <a:off x="914400" y="3991762"/>
            <a:ext cx="4114800" cy="620489"/>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5228317" y="3979661"/>
            <a:ext cx="3747407" cy="653057"/>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773112" y="6535647"/>
            <a:ext cx="8202611" cy="307777"/>
          </a:xfrm>
          <a:prstGeom prst="rect">
            <a:avLst/>
          </a:prstGeom>
          <a:noFill/>
        </p:spPr>
        <p:txBody>
          <a:bodyPr wrap="square" rtlCol="0">
            <a:spAutoFit/>
          </a:bodyPr>
          <a:lstStyle/>
          <a:p>
            <a:r>
              <a:rPr lang="en-US" sz="1400" dirty="0"/>
              <a:t>*</a:t>
            </a:r>
            <a:r>
              <a:rPr lang="en-US" sz="1400" dirty="0" err="1"/>
              <a:t>iris.edu</a:t>
            </a:r>
            <a:r>
              <a:rPr lang="en-US" sz="1400" dirty="0"/>
              <a:t>/app/</a:t>
            </a:r>
            <a:r>
              <a:rPr lang="en-US" sz="1400" dirty="0" err="1"/>
              <a:t>station_monitor</a:t>
            </a:r>
            <a:r>
              <a:rPr lang="en-US" sz="1400" dirty="0"/>
              <a:t> (use App to find a seismometer near you)</a:t>
            </a:r>
          </a:p>
        </p:txBody>
      </p:sp>
      <p:sp>
        <p:nvSpPr>
          <p:cNvPr id="4" name="Rectangle 3">
            <a:extLst>
              <a:ext uri="{FF2B5EF4-FFF2-40B4-BE49-F238E27FC236}">
                <a16:creationId xmlns:a16="http://schemas.microsoft.com/office/drawing/2014/main" id="{B074C876-B7AD-024A-8060-F6BCFA22A484}"/>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pic>
        <p:nvPicPr>
          <p:cNvPr id="26626" name="Picture 18" descr="IRIS_TMlogo.png">
            <a:extLst>
              <a:ext uri="{FF2B5EF4-FFF2-40B4-BE49-F238E27FC236}">
                <a16:creationId xmlns:a16="http://schemas.microsoft.com/office/drawing/2014/main" id="{55940D7D-007E-0C41-8E14-7B7B19FB3DEE}"/>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itle 1">
            <a:extLst>
              <a:ext uri="{FF2B5EF4-FFF2-40B4-BE49-F238E27FC236}">
                <a16:creationId xmlns:a16="http://schemas.microsoft.com/office/drawing/2014/main" id="{56C72E0A-1458-DF4F-8E81-0B91671739A3}"/>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Magnitude 7.5, </a:t>
            </a:r>
            <a:r>
              <a:rPr lang="en-US"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ESE of TADINE, NEW CALEDONIA</a:t>
            </a:r>
          </a:p>
          <a:p>
            <a:pPr eaLnBrk="1" fontAlgn="auto" hangingPunct="1">
              <a:spcAft>
                <a:spcPts val="0"/>
              </a:spcAft>
              <a:defRPr/>
            </a:pPr>
            <a:r>
              <a:rPr lang="en-US"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Wednesday,  December 5, 2018, 04:18:08 UTC</a:t>
            </a:r>
            <a:endParaRPr lang="en-US"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Tree>
    <p:extLst>
      <p:ext uri="{BB962C8B-B14F-4D97-AF65-F5344CB8AC3E}">
        <p14:creationId xmlns:p14="http://schemas.microsoft.com/office/powerpoint/2010/main" val="4576474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A4C7D990-1D9F-DC41-B536-B5FBF39B61C9}"/>
              </a:ext>
            </a:extLst>
          </p:cNvPr>
          <p:cNvPicPr>
            <a:picLocks noChangeAspect="1"/>
          </p:cNvPicPr>
          <p:nvPr/>
        </p:nvPicPr>
        <p:blipFill>
          <a:blip r:embed="rId3"/>
          <a:stretch>
            <a:fillRect/>
          </a:stretch>
        </p:blipFill>
        <p:spPr>
          <a:xfrm>
            <a:off x="1166812" y="1185863"/>
            <a:ext cx="6810375" cy="5486400"/>
          </a:xfrm>
          <a:prstGeom prst="rect">
            <a:avLst/>
          </a:prstGeom>
        </p:spPr>
      </p:pic>
      <p:sp>
        <p:nvSpPr>
          <p:cNvPr id="4" name="Rectangle 3">
            <a:extLst>
              <a:ext uri="{FF2B5EF4-FFF2-40B4-BE49-F238E27FC236}">
                <a16:creationId xmlns:a16="http://schemas.microsoft.com/office/drawing/2014/main" id="{8EE3A82B-80DC-B046-B808-190C0CCE22C2}"/>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defRPr/>
            </a:pPr>
            <a:endParaRPr lang="en-US" altLang="en-US" sz="1800">
              <a:solidFill>
                <a:srgbClr val="FFFFFF"/>
              </a:solidFill>
              <a:cs typeface="Arial" panose="020B0604020202020204" pitchFamily="34" charset="0"/>
            </a:endParaRPr>
          </a:p>
        </p:txBody>
      </p:sp>
      <p:pic>
        <p:nvPicPr>
          <p:cNvPr id="15363" name="Picture 18" descr="IRIS_TMlogo.png">
            <a:extLst>
              <a:ext uri="{FF2B5EF4-FFF2-40B4-BE49-F238E27FC236}">
                <a16:creationId xmlns:a16="http://schemas.microsoft.com/office/drawing/2014/main" id="{2FB325FC-2C62-A046-8CF8-6DFD12F86C5C}"/>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4" name="TextBox 4">
            <a:extLst>
              <a:ext uri="{FF2B5EF4-FFF2-40B4-BE49-F238E27FC236}">
                <a16:creationId xmlns:a16="http://schemas.microsoft.com/office/drawing/2014/main" id="{57F7BC96-4465-2941-9A05-43F3AFB94089}"/>
              </a:ext>
            </a:extLst>
          </p:cNvPr>
          <p:cNvSpPr txBox="1">
            <a:spLocks noChangeArrowheads="1"/>
          </p:cNvSpPr>
          <p:nvPr/>
        </p:nvSpPr>
        <p:spPr bwMode="auto">
          <a:xfrm>
            <a:off x="1767403" y="3184678"/>
            <a:ext cx="6611938" cy="582019"/>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lnSpc>
                <a:spcPts val="2000"/>
              </a:lnSpc>
              <a:spcBef>
                <a:spcPct val="0"/>
              </a:spcBef>
              <a:buFontTx/>
              <a:buNone/>
            </a:pPr>
            <a:r>
              <a:rPr lang="en-US" altLang="en-US" sz="1400" dirty="0">
                <a:solidFill>
                  <a:srgbClr val="000000"/>
                </a:solidFill>
                <a:latin typeface="Arial" panose="020B0604020202020204" pitchFamily="34" charset="0"/>
              </a:rPr>
              <a:t>Following the earthquake, it </a:t>
            </a:r>
            <a:r>
              <a:rPr lang="en-US" altLang="en-US" sz="1400" dirty="0">
                <a:latin typeface="Arial" panose="020B0604020202020204" pitchFamily="34" charset="0"/>
              </a:rPr>
              <a:t>took 13 minutes and 6 seconds </a:t>
            </a:r>
            <a:r>
              <a:rPr lang="en-US" altLang="en-US" sz="1400" dirty="0">
                <a:solidFill>
                  <a:srgbClr val="000000"/>
                </a:solidFill>
                <a:latin typeface="Arial" panose="020B0604020202020204" pitchFamily="34" charset="0"/>
              </a:rPr>
              <a:t>for the compressional P waves to travel a curved path through the mantle to Bend, Oregon.</a:t>
            </a:r>
          </a:p>
        </p:txBody>
      </p:sp>
      <p:sp>
        <p:nvSpPr>
          <p:cNvPr id="15365" name="TextBox 7">
            <a:extLst>
              <a:ext uri="{FF2B5EF4-FFF2-40B4-BE49-F238E27FC236}">
                <a16:creationId xmlns:a16="http://schemas.microsoft.com/office/drawing/2014/main" id="{A02D5FBE-AD18-0B47-940D-ED445B31F6CC}"/>
              </a:ext>
            </a:extLst>
          </p:cNvPr>
          <p:cNvSpPr txBox="1">
            <a:spLocks noChangeArrowheads="1"/>
          </p:cNvSpPr>
          <p:nvPr/>
        </p:nvSpPr>
        <p:spPr bwMode="auto">
          <a:xfrm>
            <a:off x="1907104" y="849313"/>
            <a:ext cx="6332537" cy="58009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lnSpc>
                <a:spcPts val="2000"/>
              </a:lnSpc>
              <a:spcBef>
                <a:spcPct val="0"/>
              </a:spcBef>
              <a:buFontTx/>
              <a:buNone/>
            </a:pPr>
            <a:r>
              <a:rPr lang="en-US" altLang="en-US" sz="1400" dirty="0">
                <a:solidFill>
                  <a:srgbClr val="000000"/>
                </a:solidFill>
                <a:latin typeface="Arial" panose="020B0604020202020204" pitchFamily="34" charset="0"/>
              </a:rPr>
              <a:t>The record of the earthquake in Bend, Oregon (BNOR) is illustrated below. Bend is 10155 km (6310 miles, 91.5°) from the location of this earthquake. </a:t>
            </a:r>
          </a:p>
        </p:txBody>
      </p:sp>
      <p:sp>
        <p:nvSpPr>
          <p:cNvPr id="15366" name="TextBox 6">
            <a:extLst>
              <a:ext uri="{FF2B5EF4-FFF2-40B4-BE49-F238E27FC236}">
                <a16:creationId xmlns:a16="http://schemas.microsoft.com/office/drawing/2014/main" id="{4690F951-9D9A-D847-B745-FC793A21B86A}"/>
              </a:ext>
            </a:extLst>
          </p:cNvPr>
          <p:cNvSpPr txBox="1">
            <a:spLocks noChangeArrowheads="1"/>
          </p:cNvSpPr>
          <p:nvPr/>
        </p:nvSpPr>
        <p:spPr bwMode="auto">
          <a:xfrm>
            <a:off x="1682472" y="4889495"/>
            <a:ext cx="6781800" cy="838499"/>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lnSpc>
                <a:spcPts val="2000"/>
              </a:lnSpc>
              <a:spcBef>
                <a:spcPct val="0"/>
              </a:spcBef>
              <a:buNone/>
            </a:pPr>
            <a:r>
              <a:rPr lang="en-US" altLang="en-US" sz="1400" dirty="0">
                <a:solidFill>
                  <a:srgbClr val="000000"/>
                </a:solidFill>
                <a:latin typeface="Arial" panose="020B0604020202020204" pitchFamily="34" charset="0"/>
              </a:rPr>
              <a:t>Surface waves traveled the 10155 km (6310 miles) along the perimeter of the Earth from the earthquake to the recording station. The surface waves began to arrive in Bend </a:t>
            </a:r>
            <a:r>
              <a:rPr lang="en-US" altLang="en-US" sz="1400" dirty="0">
                <a:latin typeface="Arial" panose="020B0604020202020204" pitchFamily="34" charset="0"/>
              </a:rPr>
              <a:t>44</a:t>
            </a:r>
            <a:r>
              <a:rPr lang="en-US" altLang="en-US" sz="1400" dirty="0">
                <a:solidFill>
                  <a:srgbClr val="000000"/>
                </a:solidFill>
                <a:latin typeface="Arial" panose="020B0604020202020204" pitchFamily="34" charset="0"/>
              </a:rPr>
              <a:t> minutes after the earthquake occurred in New Caledonia.  </a:t>
            </a:r>
          </a:p>
        </p:txBody>
      </p:sp>
      <p:sp>
        <p:nvSpPr>
          <p:cNvPr id="15367" name="TextBox 9">
            <a:extLst>
              <a:ext uri="{FF2B5EF4-FFF2-40B4-BE49-F238E27FC236}">
                <a16:creationId xmlns:a16="http://schemas.microsoft.com/office/drawing/2014/main" id="{E6ABC782-D68B-AB4A-AF90-F0CAF15696DF}"/>
              </a:ext>
            </a:extLst>
          </p:cNvPr>
          <p:cNvSpPr txBox="1">
            <a:spLocks noChangeArrowheads="1"/>
          </p:cNvSpPr>
          <p:nvPr/>
        </p:nvSpPr>
        <p:spPr bwMode="auto">
          <a:xfrm>
            <a:off x="1644372" y="4037087"/>
            <a:ext cx="6858000" cy="582019"/>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lnSpc>
                <a:spcPts val="2000"/>
              </a:lnSpc>
              <a:spcBef>
                <a:spcPct val="0"/>
              </a:spcBef>
              <a:buFontTx/>
              <a:buNone/>
            </a:pPr>
            <a:r>
              <a:rPr lang="en-US" altLang="en-US" sz="1400" dirty="0">
                <a:solidFill>
                  <a:srgbClr val="000000"/>
                </a:solidFill>
                <a:latin typeface="Arial" panose="020B0604020202020204" pitchFamily="34" charset="0"/>
              </a:rPr>
              <a:t>S waves are shear waves that follow the same path through the mantle as P waves.  S waves took </a:t>
            </a:r>
            <a:r>
              <a:rPr lang="en-US" altLang="en-US" sz="1400" dirty="0">
                <a:latin typeface="Arial" panose="020B0604020202020204" pitchFamily="34" charset="0"/>
              </a:rPr>
              <a:t>24 minutes and 7 seconds to travel </a:t>
            </a:r>
            <a:r>
              <a:rPr lang="en-US" altLang="en-US" sz="1400" dirty="0">
                <a:solidFill>
                  <a:srgbClr val="000000"/>
                </a:solidFill>
                <a:latin typeface="Arial" panose="020B0604020202020204" pitchFamily="34" charset="0"/>
              </a:rPr>
              <a:t>from the earthquake to Bend.</a:t>
            </a:r>
          </a:p>
        </p:txBody>
      </p:sp>
      <p:sp>
        <p:nvSpPr>
          <p:cNvPr id="15368" name="TextBox 4">
            <a:extLst>
              <a:ext uri="{FF2B5EF4-FFF2-40B4-BE49-F238E27FC236}">
                <a16:creationId xmlns:a16="http://schemas.microsoft.com/office/drawing/2014/main" id="{FF831C8F-17EE-C843-A934-197F3048ED94}"/>
              </a:ext>
            </a:extLst>
          </p:cNvPr>
          <p:cNvSpPr txBox="1">
            <a:spLocks noChangeArrowheads="1"/>
          </p:cNvSpPr>
          <p:nvPr/>
        </p:nvSpPr>
        <p:spPr bwMode="auto">
          <a:xfrm>
            <a:off x="2716213" y="1638300"/>
            <a:ext cx="376237" cy="3698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800">
                <a:solidFill>
                  <a:srgbClr val="000000"/>
                </a:solidFill>
                <a:latin typeface="Arial" panose="020B0604020202020204" pitchFamily="34" charset="0"/>
              </a:rPr>
              <a:t>P</a:t>
            </a:r>
          </a:p>
        </p:txBody>
      </p:sp>
      <p:sp>
        <p:nvSpPr>
          <p:cNvPr id="15369" name="TextBox 11">
            <a:extLst>
              <a:ext uri="{FF2B5EF4-FFF2-40B4-BE49-F238E27FC236}">
                <a16:creationId xmlns:a16="http://schemas.microsoft.com/office/drawing/2014/main" id="{9200EFE7-AC03-F84B-942B-8A0EB15A4E3F}"/>
              </a:ext>
            </a:extLst>
          </p:cNvPr>
          <p:cNvSpPr txBox="1">
            <a:spLocks noChangeArrowheads="1"/>
          </p:cNvSpPr>
          <p:nvPr/>
        </p:nvSpPr>
        <p:spPr bwMode="auto">
          <a:xfrm>
            <a:off x="3804355" y="1868596"/>
            <a:ext cx="338137"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800" dirty="0">
                <a:solidFill>
                  <a:srgbClr val="000000"/>
                </a:solidFill>
                <a:latin typeface="Arial" panose="020B0604020202020204" pitchFamily="34" charset="0"/>
              </a:rPr>
              <a:t>S</a:t>
            </a:r>
          </a:p>
        </p:txBody>
      </p:sp>
      <p:sp>
        <p:nvSpPr>
          <p:cNvPr id="12" name="TextBox 11">
            <a:extLst>
              <a:ext uri="{FF2B5EF4-FFF2-40B4-BE49-F238E27FC236}">
                <a16:creationId xmlns:a16="http://schemas.microsoft.com/office/drawing/2014/main" id="{715703CF-6579-EB45-BECD-91514061C8A5}"/>
              </a:ext>
            </a:extLst>
          </p:cNvPr>
          <p:cNvSpPr txBox="1"/>
          <p:nvPr/>
        </p:nvSpPr>
        <p:spPr>
          <a:xfrm>
            <a:off x="5715000" y="1683653"/>
            <a:ext cx="2152650" cy="369887"/>
          </a:xfrm>
          <a:prstGeom prst="rect">
            <a:avLst/>
          </a:prstGeom>
          <a:solidFill>
            <a:schemeClr val="bg1"/>
          </a:solidFill>
        </p:spPr>
        <p:txBody>
          <a:bodyPr>
            <a:spAutoFit/>
          </a:bodyPr>
          <a:lstStyle/>
          <a:p>
            <a:pPr eaLnBrk="1" hangingPunct="1">
              <a:defRPr/>
            </a:pPr>
            <a:r>
              <a:rPr lang="en-US" spc="200" dirty="0">
                <a:solidFill>
                  <a:prstClr val="black"/>
                </a:solidFill>
                <a:latin typeface="Arial" charset="0"/>
                <a:ea typeface="MS PGothic" charset="-128"/>
                <a:cs typeface="Arial" panose="020B0604020202020204" pitchFamily="34" charset="0"/>
              </a:rPr>
              <a:t>Surface Waves</a:t>
            </a:r>
          </a:p>
        </p:txBody>
      </p:sp>
      <p:sp>
        <p:nvSpPr>
          <p:cNvPr id="15372" name="TextBox 4">
            <a:extLst>
              <a:ext uri="{FF2B5EF4-FFF2-40B4-BE49-F238E27FC236}">
                <a16:creationId xmlns:a16="http://schemas.microsoft.com/office/drawing/2014/main" id="{B3D1B793-915A-9D4C-BCC0-570A749280AA}"/>
              </a:ext>
            </a:extLst>
          </p:cNvPr>
          <p:cNvSpPr txBox="1">
            <a:spLocks noChangeArrowheads="1"/>
          </p:cNvSpPr>
          <p:nvPr/>
        </p:nvSpPr>
        <p:spPr bwMode="auto">
          <a:xfrm>
            <a:off x="2541157" y="1917462"/>
            <a:ext cx="248786" cy="3693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800" dirty="0">
                <a:solidFill>
                  <a:srgbClr val="000000"/>
                </a:solidFill>
                <a:latin typeface="Arial" panose="020B0604020202020204" pitchFamily="34" charset="0"/>
              </a:rPr>
              <a:t> </a:t>
            </a:r>
          </a:p>
        </p:txBody>
      </p:sp>
      <p:sp>
        <p:nvSpPr>
          <p:cNvPr id="3" name="Rectangle 2">
            <a:extLst>
              <a:ext uri="{FF2B5EF4-FFF2-40B4-BE49-F238E27FC236}">
                <a16:creationId xmlns:a16="http://schemas.microsoft.com/office/drawing/2014/main" id="{2BAE7F9B-A3C5-FE4F-93DB-2245051DEEBB}"/>
              </a:ext>
            </a:extLst>
          </p:cNvPr>
          <p:cNvSpPr/>
          <p:nvPr/>
        </p:nvSpPr>
        <p:spPr>
          <a:xfrm>
            <a:off x="6019800" y="5715000"/>
            <a:ext cx="1957387" cy="609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a:extLst>
              <a:ext uri="{FF2B5EF4-FFF2-40B4-BE49-F238E27FC236}">
                <a16:creationId xmlns:a16="http://schemas.microsoft.com/office/drawing/2014/main" id="{AECA2AEA-999D-8748-8906-D93B4C2C5C3E}"/>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Magnitude 7.5, ESE of TADINE, NEW CALEDONIA</a:t>
            </a:r>
          </a:p>
          <a:p>
            <a:pPr eaLnBrk="1" fontAlgn="auto" hangingPunct="1">
              <a:spcAft>
                <a:spcPts val="0"/>
              </a:spcAft>
              <a:defRPr/>
            </a:pPr>
            <a:r>
              <a:rPr lang="en-US"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Wednesday,  December 5, 2018, 04:18:08 UTC</a:t>
            </a:r>
            <a:endParaRPr lang="en-US"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Tree>
    <p:extLst>
      <p:ext uri="{BB962C8B-B14F-4D97-AF65-F5344CB8AC3E}">
        <p14:creationId xmlns:p14="http://schemas.microsoft.com/office/powerpoint/2010/main" val="223374286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7496</TotalTime>
  <Words>927</Words>
  <Application>Microsoft Office PowerPoint</Application>
  <PresentationFormat>On-screen Show (4:3)</PresentationFormat>
  <Paragraphs>126</Paragraphs>
  <Slides>10</Slides>
  <Notes>10</Notes>
  <HiddenSlides>0</HiddenSlides>
  <MMClips>1</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10</vt:i4>
      </vt:variant>
    </vt:vector>
  </HeadingPairs>
  <TitlesOfParts>
    <vt:vector size="13" baseType="lpstr">
      <vt:lpstr>Arial</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tkb</dc:creator>
  <cp:lastModifiedBy>Tammy</cp:lastModifiedBy>
  <cp:revision>753</cp:revision>
  <dcterms:created xsi:type="dcterms:W3CDTF">2009-05-31T20:07:40Z</dcterms:created>
  <dcterms:modified xsi:type="dcterms:W3CDTF">2018-12-05T16:21:10Z</dcterms:modified>
</cp:coreProperties>
</file>