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77" r:id="rId2"/>
    <p:sldId id="359" r:id="rId3"/>
    <p:sldId id="360" r:id="rId4"/>
    <p:sldId id="380" r:id="rId5"/>
    <p:sldId id="379" r:id="rId6"/>
    <p:sldId id="375" r:id="rId7"/>
    <p:sldId id="332" r:id="rId8"/>
    <p:sldId id="381" r:id="rId9"/>
    <p:sldId id="369" r:id="rId10"/>
    <p:sldId id="368" r:id="rId11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43" autoAdjust="0"/>
    <p:restoredTop sz="82799" autoAdjust="0"/>
  </p:normalViewPr>
  <p:slideViewPr>
    <p:cSldViewPr>
      <p:cViewPr varScale="1">
        <p:scale>
          <a:sx n="102" d="100"/>
          <a:sy n="102" d="100"/>
        </p:scale>
        <p:origin x="196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1" d="100"/>
        <a:sy n="18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64A3674-B5E0-BE45-A5D1-6C219AF2223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D61C27-9630-E94D-98E5-1EF8EB5DADF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4CFD296B-389A-2A4E-9EFC-35A820AFBB8E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A8B9CC9-E578-604F-9A43-C93BD9E93A3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58F01168-E91D-904C-810A-8E8BC5D91E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30C994-7971-0744-96F6-69243028614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55ACF-A3CC-B84B-A89F-6210A7B36E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03049590-22B4-9744-82CD-F9311505FB4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6234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is.edu/ieb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237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204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204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ris.edu/hq/inclass/animation/traveltime_curves_how_they_are_created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>
            <a:extLst>
              <a:ext uri="{FF2B5EF4-FFF2-40B4-BE49-F238E27FC236}">
                <a16:creationId xmlns:a16="http://schemas.microsoft.com/office/drawing/2014/main" id="{973712B0-0222-CB46-959F-6BAA92C45EF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Notes Placeholder 2">
            <a:extLst>
              <a:ext uri="{FF2B5EF4-FFF2-40B4-BE49-F238E27FC236}">
                <a16:creationId xmlns:a16="http://schemas.microsoft.com/office/drawing/2014/main" id="{80947A67-C784-264F-AC8A-59A1407A1D5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15363" name="Slide Number Placeholder 3">
            <a:extLst>
              <a:ext uri="{FF2B5EF4-FFF2-40B4-BE49-F238E27FC236}">
                <a16:creationId xmlns:a16="http://schemas.microsoft.com/office/drawing/2014/main" id="{9B7F3F2A-A44F-B543-914E-3AF6622FDB0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3405D1BF-736C-A64A-B3FE-F44D73969D08}" type="slidenum">
              <a:rPr lang="en-US" altLang="en-US" sz="1300" smtClean="0"/>
              <a:pPr>
                <a:spcBef>
                  <a:spcPct val="0"/>
                </a:spcBef>
              </a:pPr>
              <a:t>1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4513182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DA418EA5-16E8-DE41-B391-AF589CF272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37557FE5-18EE-8C44-B017-85E3C27414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8A0F146D-29EF-094C-87C0-996CCE65C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C7EFF1D-17F4-184F-81E6-64151A851E7A}" type="slidenum">
              <a:rPr lang="en-US" altLang="en-US" sz="1300" smtClean="0"/>
              <a:pPr>
                <a:spcBef>
                  <a:spcPct val="0"/>
                </a:spcBef>
              </a:pPr>
              <a:t>10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633034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>
            <a:extLst>
              <a:ext uri="{FF2B5EF4-FFF2-40B4-BE49-F238E27FC236}">
                <a16:creationId xmlns:a16="http://schemas.microsoft.com/office/drawing/2014/main" id="{CD4207BE-C9DB-3F4D-8B81-3FFB8560C3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0" name="Notes Placeholder 2">
            <a:extLst>
              <a:ext uri="{FF2B5EF4-FFF2-40B4-BE49-F238E27FC236}">
                <a16:creationId xmlns:a16="http://schemas.microsoft.com/office/drawing/2014/main" id="{37F299EE-3F0F-2640-98B4-3B5C10CA33E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altLang="en-US" dirty="0"/>
              <a:t>Escalas de intensidad de movimiento fueron desarrolladas para estandarizar las mediciones y facilitar la comparación de diferentes terremotos. La modificación de la escala de intensidad de  </a:t>
            </a:r>
            <a:r>
              <a:rPr lang="es-ES" altLang="en-US" dirty="0" err="1"/>
              <a:t>Marcelli</a:t>
            </a:r>
            <a:r>
              <a:rPr lang="es-ES" altLang="en-US" dirty="0"/>
              <a:t> es una escala de doce niveles, numeradas del  I al XII. Los números bajos representan los niveles de movimientos imperceptibles, XII representa destrucción total.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8614A48F-16B3-2F45-AB17-AB625260A4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A2499259-20C6-C841-965C-B3D74CCC6E11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2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2289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>
            <a:extLst>
              <a:ext uri="{FF2B5EF4-FFF2-40B4-BE49-F238E27FC236}">
                <a16:creationId xmlns:a16="http://schemas.microsoft.com/office/drawing/2014/main" id="{1404C2DF-34FA-2148-A2A9-3AB25A63E4E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8" name="Notes Placeholder 2">
            <a:extLst>
              <a:ext uri="{FF2B5EF4-FFF2-40B4-BE49-F238E27FC236}">
                <a16:creationId xmlns:a16="http://schemas.microsoft.com/office/drawing/2014/main" id="{2485B8A4-6105-894C-ADFE-DB70BA48FD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altLang="en-US" dirty="0">
                <a:latin typeface="Arial" panose="020B0604020202020204" pitchFamily="34" charset="0"/>
                <a:cs typeface="Arial" panose="020B0604020202020204" pitchFamily="34" charset="0"/>
              </a:rPr>
              <a:t>El  mapa localizador del Servicio Geológico de los EE.UU. muestra la población expuesta a diferentes niveles de intensidad modificada Mercalli (MMI).  MMI describe la severidad de un terremoto en términos de sus efectos en estructuras humanas y es una vasta medida de la cantidad de movimientos telúricos en un lugar dado.</a:t>
            </a:r>
            <a:endParaRPr lang="en-US" altLang="en-US" sz="6600" dirty="0"/>
          </a:p>
        </p:txBody>
      </p:sp>
      <p:sp>
        <p:nvSpPr>
          <p:cNvPr id="19459" name="Slide Number Placeholder 3">
            <a:extLst>
              <a:ext uri="{FF2B5EF4-FFF2-40B4-BE49-F238E27FC236}">
                <a16:creationId xmlns:a16="http://schemas.microsoft.com/office/drawing/2014/main" id="{7C3AD056-9282-B64B-BD58-A1CA0BD6E6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05B29C4-1069-3041-B7D6-FADB3E7D6D5D}" type="slidenum">
              <a:rPr lang="en-US" altLang="en-US" sz="1300" smtClean="0"/>
              <a:pPr>
                <a:spcBef>
                  <a:spcPct val="0"/>
                </a:spcBef>
              </a:pPr>
              <a:t>3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859838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>
            <a:extLst>
              <a:ext uri="{FF2B5EF4-FFF2-40B4-BE49-F238E27FC236}">
                <a16:creationId xmlns:a16="http://schemas.microsoft.com/office/drawing/2014/main" id="{A886084E-D5E5-C94A-85D4-D144036A19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4" name="Notes Placeholder 2">
            <a:extLst>
              <a:ext uri="{FF2B5EF4-FFF2-40B4-BE49-F238E27FC236}">
                <a16:creationId xmlns:a16="http://schemas.microsoft.com/office/drawing/2014/main" id="{43BEE624-A3AA-D746-8B37-BB01051EEB0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b="1" noProof="0" dirty="0">
                <a:solidFill>
                  <a:srgbClr val="393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Explorando la </a:t>
            </a:r>
            <a:r>
              <a:rPr lang="es-ES_tradnl" altLang="en-US" b="1" noProof="0" dirty="0" err="1">
                <a:solidFill>
                  <a:srgbClr val="393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Sismologia</a:t>
            </a:r>
            <a:r>
              <a:rPr lang="es-ES_tradnl" altLang="en-US" b="1" noProof="0" dirty="0">
                <a:solidFill>
                  <a:srgbClr val="3939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r>
              <a:rPr lang="es-ES_tradnl" altLang="en-US" noProof="0" dirty="0">
                <a:latin typeface="Arial" panose="020B0604020202020204" pitchFamily="34" charset="0"/>
                <a:cs typeface="Arial" panose="020B0604020202020204" pitchFamily="34" charset="0"/>
              </a:rPr>
              <a:t>Navegador Interactivo de Terremotos—Mapa Mundial o Visualizador en 3D  </a:t>
            </a:r>
            <a:r>
              <a:rPr lang="es-ES_tradnl" altLang="en-US" sz="1100" noProof="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http://www.iris.edu/ieb</a:t>
            </a:r>
            <a:endParaRPr lang="es-ES_tradnl" altLang="en-US" sz="1400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Slide Number Placeholder 3">
            <a:extLst>
              <a:ext uri="{FF2B5EF4-FFF2-40B4-BE49-F238E27FC236}">
                <a16:creationId xmlns:a16="http://schemas.microsoft.com/office/drawing/2014/main" id="{D33516DF-533B-784D-AB1E-D4682DF086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7022624-1F23-5044-9AF2-95F00F9EAD5F}" type="slidenum">
              <a:rPr lang="en-US" altLang="en-US" smtClean="0">
                <a:solidFill>
                  <a:srgbClr val="000000"/>
                </a:solidFill>
                <a:latin typeface="Calibri" panose="020F0502020204030204" pitchFamily="34" charset="0"/>
              </a:rPr>
              <a:pPr/>
              <a:t>4</a:t>
            </a:fld>
            <a:endParaRPr lang="en-US" altLang="en-US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981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96379B2B-A7A4-934A-BF29-36A633A7239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C2F2594A-8810-0C4E-9A4A-65ED432309B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DF480768-8F0E-E643-8CEC-053CA14764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7ED3A273-4791-5A4B-B797-1E57EF2AB7DD}" type="slidenum">
              <a:rPr lang="en-US" altLang="en-US" sz="1200" smtClean="0">
                <a:latin typeface="Calibri" panose="020F0502020204030204" pitchFamily="34" charset="0"/>
                <a:cs typeface="Arial" panose="020B0604020202020204" pitchFamily="34" charset="0"/>
              </a:rPr>
              <a:pPr/>
              <a:t>5</a:t>
            </a:fld>
            <a:endParaRPr lang="en-US" altLang="en-US" sz="12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02073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>
            <a:extLst>
              <a:ext uri="{FF2B5EF4-FFF2-40B4-BE49-F238E27FC236}">
                <a16:creationId xmlns:a16="http://schemas.microsoft.com/office/drawing/2014/main" id="{AFB79AE4-CA3D-194F-99A8-F279628DA8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2" name="Notes Placeholder 2">
            <a:extLst>
              <a:ext uri="{FF2B5EF4-FFF2-40B4-BE49-F238E27FC236}">
                <a16:creationId xmlns:a16="http://schemas.microsoft.com/office/drawing/2014/main" id="{5DE0F3E5-7AC3-C344-BA08-9DE04A7B63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https://www.iris.edu/hq/inclass/animation/237</a:t>
            </a:r>
            <a:r>
              <a:rPr lang="en-US" dirty="0">
                <a:effectLst/>
              </a:rPr>
              <a:t> </a:t>
            </a:r>
            <a:endParaRPr lang="en-US" altLang="en-US" dirty="0"/>
          </a:p>
        </p:txBody>
      </p:sp>
      <p:sp>
        <p:nvSpPr>
          <p:cNvPr id="25603" name="Slide Number Placeholder 3">
            <a:extLst>
              <a:ext uri="{FF2B5EF4-FFF2-40B4-BE49-F238E27FC236}">
                <a16:creationId xmlns:a16="http://schemas.microsoft.com/office/drawing/2014/main" id="{A843E544-A274-1640-BD85-59827925D6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F958BE7C-3776-3E4B-AF84-6D2D6D4F1845}" type="slidenum">
              <a:rPr lang="en-US" altLang="en-US" sz="1300" smtClean="0"/>
              <a:pPr>
                <a:spcBef>
                  <a:spcPct val="0"/>
                </a:spcBef>
              </a:pPr>
              <a:t>6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6483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>
            <a:extLst>
              <a:ext uri="{FF2B5EF4-FFF2-40B4-BE49-F238E27FC236}">
                <a16:creationId xmlns:a16="http://schemas.microsoft.com/office/drawing/2014/main" id="{7E9A5F50-E716-7D46-A9F7-0BFE273CB0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es Placeholder 2">
            <a:extLst>
              <a:ext uri="{FF2B5EF4-FFF2-40B4-BE49-F238E27FC236}">
                <a16:creationId xmlns:a16="http://schemas.microsoft.com/office/drawing/2014/main" id="{71286F9E-73D2-9D44-B702-4C58B8655C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sz="1200" b="1" noProof="0" dirty="0">
                <a:solidFill>
                  <a:srgbClr val="393996"/>
                </a:solidFill>
              </a:rPr>
              <a:t>Animación Relevante:​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ES_tradnl" altLang="en-US" dirty="0">
                <a:latin typeface="Arial" panose="020B0604020202020204" pitchFamily="34" charset="0"/>
              </a:rPr>
              <a:t>Entendiendo Mecanismos Focales </a:t>
            </a:r>
            <a:r>
              <a:rPr lang="es-ES_tradnl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https://www.iris.edu/hq/inclass/animation/204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  <a:p>
            <a:endParaRPr lang="es-ES_tradnl" altLang="en-US" dirty="0">
              <a:latin typeface="Arial" panose="020B0604020202020204" pitchFamily="34" charset="0"/>
            </a:endParaRPr>
          </a:p>
          <a:p>
            <a:endParaRPr lang="es-ES_tradnl" altLang="en-US" dirty="0">
              <a:latin typeface="Arial" panose="020B0604020202020204" pitchFamily="34" charset="0"/>
            </a:endParaRPr>
          </a:p>
          <a:p>
            <a:endParaRPr lang="es-ES_tradnl" altLang="en-US" dirty="0"/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D49D51F0-717D-3B49-A287-7F114D97F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9805F1-2C30-2D4B-AC79-5BAFB170C9F4}" type="slidenum">
              <a:rPr lang="en-US" altLang="en-US" sz="1300" smtClean="0"/>
              <a:pPr>
                <a:spcBef>
                  <a:spcPct val="0"/>
                </a:spcBef>
              </a:pPr>
              <a:t>7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5975652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>
            <a:extLst>
              <a:ext uri="{FF2B5EF4-FFF2-40B4-BE49-F238E27FC236}">
                <a16:creationId xmlns:a16="http://schemas.microsoft.com/office/drawing/2014/main" id="{7E9A5F50-E716-7D46-A9F7-0BFE273CB06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0" name="Notes Placeholder 2">
            <a:extLst>
              <a:ext uri="{FF2B5EF4-FFF2-40B4-BE49-F238E27FC236}">
                <a16:creationId xmlns:a16="http://schemas.microsoft.com/office/drawing/2014/main" id="{71286F9E-73D2-9D44-B702-4C58B8655C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altLang="en-US" sz="1200" b="1" noProof="0" dirty="0">
                <a:solidFill>
                  <a:srgbClr val="393996"/>
                </a:solidFill>
              </a:rPr>
              <a:t>Animación Relevante:​</a:t>
            </a:r>
          </a:p>
          <a:p>
            <a:r>
              <a:rPr lang="es-ES_tradnl" altLang="en-US" dirty="0">
                <a:latin typeface="Arial" panose="020B0604020202020204" pitchFamily="34" charset="0"/>
              </a:rPr>
              <a:t>Entendiendo Mecanismos Focales </a:t>
            </a:r>
            <a:r>
              <a:rPr lang="es-ES_tradnl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https://www.iris.edu/hq/inclass/animation/204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</p:txBody>
      </p:sp>
      <p:sp>
        <p:nvSpPr>
          <p:cNvPr id="27651" name="Slide Number Placeholder 3">
            <a:extLst>
              <a:ext uri="{FF2B5EF4-FFF2-40B4-BE49-F238E27FC236}">
                <a16:creationId xmlns:a16="http://schemas.microsoft.com/office/drawing/2014/main" id="{D49D51F0-717D-3B49-A287-7F114D97FE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869805F1-2C30-2D4B-AC79-5BAFB170C9F4}" type="slidenum">
              <a:rPr lang="en-US" altLang="en-US" sz="1300" smtClean="0"/>
              <a:pPr>
                <a:spcBef>
                  <a:spcPct val="0"/>
                </a:spcBef>
              </a:pPr>
              <a:t>8</a:t>
            </a:fld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542155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>
            <a:extLst>
              <a:ext uri="{FF2B5EF4-FFF2-40B4-BE49-F238E27FC236}">
                <a16:creationId xmlns:a16="http://schemas.microsoft.com/office/drawing/2014/main" id="{14B4E2F2-67F8-A941-80E7-AAF34A51EFD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6" name="Notes Placeholder 2">
            <a:extLst>
              <a:ext uri="{FF2B5EF4-FFF2-40B4-BE49-F238E27FC236}">
                <a16:creationId xmlns:a16="http://schemas.microsoft.com/office/drawing/2014/main" id="{C3EB49B1-1602-6E4B-8C7B-DD59C3A44EA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VE" sz="1200" b="1" i="0" u="none" strike="noStrike" kern="120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Animación Relevante:</a:t>
            </a:r>
            <a:r>
              <a:rPr lang="es-VE" sz="1200" b="0" i="0" kern="120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panose="020B0600070205080204" pitchFamily="34" charset="-128"/>
              </a:rPr>
              <a:t>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VE" altLang="en-US" sz="1200" b="0" i="0" kern="120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</a:rPr>
              <a:t>¿De donde provienen</a:t>
            </a:r>
            <a:r>
              <a:rPr lang="es-VE" altLang="en-US" sz="1200" b="0" i="0" kern="1200" baseline="0" noProof="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</a:rPr>
              <a:t> las curvas Tiempo de Viaje?</a:t>
            </a:r>
            <a:r>
              <a:rPr lang="es-VE" altLang="en-US" sz="1400" noProof="0" dirty="0"/>
              <a:t>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ＭＳ Ｐゴシック" panose="020B0600070205080204" pitchFamily="34" charset="-128"/>
                <a:cs typeface="ＭＳ Ｐゴシック" charset="0"/>
                <a:hlinkClick r:id="rId3"/>
              </a:rPr>
              <a:t>https://www.iris.edu/hq/inclass/animation/traveltime_curves_how_they_are_created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anose="020B0600070205080204" pitchFamily="34" charset="-128"/>
              <a:cs typeface="ＭＳ Ｐゴシック" charset="0"/>
            </a:endParaRPr>
          </a:p>
          <a:p>
            <a:endParaRPr lang="en-US" altLang="en-US" b="1" dirty="0">
              <a:solidFill>
                <a:srgbClr val="0070C0"/>
              </a:solidFill>
            </a:endParaRPr>
          </a:p>
        </p:txBody>
      </p:sp>
      <p:sp>
        <p:nvSpPr>
          <p:cNvPr id="16387" name="Slide Number Placeholder 3">
            <a:extLst>
              <a:ext uri="{FF2B5EF4-FFF2-40B4-BE49-F238E27FC236}">
                <a16:creationId xmlns:a16="http://schemas.microsoft.com/office/drawing/2014/main" id="{FF2E8DB2-C027-194F-B3A2-711EEC27B7F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C57D817F-5BC9-7E43-8390-0D3461CB1655}" type="slidenum">
              <a:rPr lang="en-US" altLang="en-US">
                <a:solidFill>
                  <a:srgbClr val="000000"/>
                </a:solidFill>
                <a:latin typeface="Calibri" panose="020F0502020204030204" pitchFamily="34" charset="0"/>
              </a:rPr>
              <a:pPr/>
              <a:t>9</a:t>
            </a:fld>
            <a:endParaRPr lang="en-US" altLang="en-US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86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D6639-5476-F446-909D-0888E1F9D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22ABD-EBC2-514B-8B9E-0D8B2337B41C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2903E2-C9FC-8E4E-B3F6-619AFC7406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E7083-7D52-E343-909B-ACF912CF7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9C30E-6E2F-644E-BB9D-4CE4CFDF3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8410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F279E0-5A4F-BB44-8817-B162F1B97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04707-61DA-C44A-9182-C0FB5E20CA01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7F652-DD06-A548-9FA7-395DE63836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AEB970-AC09-BC45-88CC-E08A0A815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2137D-7C80-0C43-82B4-0567627398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3349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B8D5BA-0519-CE41-A59E-1696B1124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05244-A33A-5442-8B0C-0FD07D2F95F6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99260-C536-B14B-A4E3-8EE4E7209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11E26-FD98-7745-BC79-BB6431029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D5AAD-018C-A34D-9942-B956D3B4886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3538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5A87F7-D5C2-FA47-BCAD-454F0E6A9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2CD47-2DC8-0C4F-BA8E-98D0F01E4BCD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94A71-54A7-1449-AE95-9970B30D4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833C18-71DF-9343-8EA0-4D8AFD076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15A52-618E-1347-BA72-3E01D39ED2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74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FD8CA-B65C-F54B-98EF-D70FB5799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E9BCF1-B994-1646-896F-0D7C00C209F4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AB1CCF-1C5B-D044-B372-371AB02AD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B6C87-5BCF-034A-BC0D-BE61FA305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F09CD-26F4-4143-9A06-65263F531A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2509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C4AC48C-717B-774A-80CC-4F9BBEA95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E65E3-BC4D-8848-99E9-8D357509B173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3E2B84F-D4AD-7B4D-8E16-18616B51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1A69361-1E19-2B42-934E-9F33F04F4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07D16-C4A4-9546-B6B3-7307D5B876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720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4A6890-FA0B-C240-94EF-155C9FDF6E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3329A-124D-6047-8721-8723551C48E8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8CFD69-D1C5-154E-82B2-BCD48F4B2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9D2C3FA-35D9-B747-95CF-0A0B7CFDE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E0A46-D52F-D548-B1F0-BD488A7CA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1300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3903881-4571-7746-8CAC-D9D337E08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C70D5-920D-2747-A925-7CD67F656489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FC5BFA1-A442-F048-A423-94472176A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5243814-946E-9946-82CA-8E5E4674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DFCCE-8978-9E49-B9C8-8DA50A0D01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710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CB4A7ED-2F84-1B40-97A7-218CC9690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E38228-2848-D04F-9513-A6EFE864BBFB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1A94365-283E-8540-A33E-1EC39EDBD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3257086-92C4-B246-A89F-EC0939701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03CC-09A4-FF42-8875-C9A05223A12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55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4482B3F-8547-0545-9EF8-D8015D8FA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805F36-4EDE-A44C-8163-37B7FAE6F777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CBB477-F4F3-9449-B9CF-3DDE99DC0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1A7CA83-F3B6-354D-A85A-95D55461C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EB73C-FFA3-B544-BD16-9E6888B1CE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3397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96E955-320E-0641-A4DF-FDF6AD517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F1287-D3A1-0640-999E-AA38068C82C3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B66A901-62BE-314B-BA11-5FD85914A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AFB752-F34F-1B46-A058-DAB42B819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729CE-1D88-2240-AC49-43A3449216E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1591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632CE74-C6AE-9848-97B0-69C34BAC9CD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EA43FE2-1888-1B4C-87E1-E4E1E69F8A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6C972-C885-2346-83D3-D3C3151460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19F70BF3-2631-FB43-9836-D6E4F0D5C463}" type="datetimeFigureOut">
              <a:rPr lang="en-US" altLang="en-US"/>
              <a:pPr>
                <a:defRPr/>
              </a:pPr>
              <a:t>12/7/18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9FF6E4-1352-534B-B744-8C55DD494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ABE58-A805-064E-93D0-DB7736C24E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AD6B02AB-3513-0A4C-A4EC-69EB9B14C0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hyperlink" Target="http://www.iris.edu/hq/re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tkb@iris.edu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ris.edu/hq/inclass/animation/237" TargetMode="External"/><Relationship Id="rId3" Type="http://schemas.openxmlformats.org/officeDocument/2006/relationships/slideLayout" Target="../slideLayouts/slideLayout1.xml"/><Relationship Id="rId7" Type="http://schemas.openxmlformats.org/officeDocument/2006/relationships/hyperlink" Target="https://youtu.be/GUIPv1vUvlc" TargetMode="External"/><Relationship Id="rId2" Type="http://schemas.openxmlformats.org/officeDocument/2006/relationships/video" Target="file:///C:\Users\Tammy\Desktop\SolomonVanuatu_short.mp4" TargetMode="External"/><Relationship Id="rId1" Type="http://schemas.microsoft.com/office/2007/relationships/media" Target="file:///C:\Users\Tammy\Desktop\SolomonVanuatu_short.mp4" TargetMode="External"/><Relationship Id="rId6" Type="http://schemas.openxmlformats.org/officeDocument/2006/relationships/hyperlink" Target="https://youtu.be/GUIPv1vUvl" TargetMode="Externa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79FF6DE-9D64-774C-92D4-4FFEC5ADDADC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4338" name="Picture 8" descr="IRIS_TMlogo.png">
            <a:extLst>
              <a:ext uri="{FF2B5EF4-FFF2-40B4-BE49-F238E27FC236}">
                <a16:creationId xmlns:a16="http://schemas.microsoft.com/office/drawing/2014/main" id="{CC269468-A866-194D-B55D-320B43FA1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FE1B0DF-0E54-874E-AFAE-E7B615755FBB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924" y="2743200"/>
            <a:ext cx="2898775" cy="1905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381000" y="1095106"/>
            <a:ext cx="8026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Un terremoto de magnitud 7,5 se ha producido a 168 km (104 mi) ESE de </a:t>
            </a:r>
            <a:r>
              <a:rPr lang="es-ES" sz="1800" dirty="0" err="1">
                <a:latin typeface="Arial" panose="020B0604020202020204" pitchFamily="34" charset="0"/>
                <a:cs typeface="Arial" panose="020B0604020202020204" pitchFamily="34" charset="0"/>
              </a:rPr>
              <a:t>Tadine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, Nueva Caledonia, a una profundidad de 10 km (6,2 millas). El terremoto provocó una alerta de tsunami y evacuaciones de emergencia en toda la región, pero no hubo informes de daños o lesiones graves.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11" y="2743200"/>
            <a:ext cx="4675188" cy="346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542211" y="4130675"/>
            <a:ext cx="304800" cy="228600"/>
          </a:xfrm>
          <a:prstGeom prst="rect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847011" y="2757488"/>
            <a:ext cx="1712913" cy="1373187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47011" y="4375150"/>
            <a:ext cx="1704975" cy="282575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1"/>
          <p:cNvSpPr txBox="1">
            <a:spLocks noChangeArrowheads="1"/>
          </p:cNvSpPr>
          <p:nvPr/>
        </p:nvSpPr>
        <p:spPr bwMode="auto">
          <a:xfrm>
            <a:off x="5486400" y="4816475"/>
            <a:ext cx="3087687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s-ES" dirty="0"/>
              <a:t>Los puntos morados en el mapa regional a la izquierda son el terremoto M7,5 de hoy, y el terremoto M7,1 del 19 de agosto, justo debajo de él.</a:t>
            </a:r>
            <a:endParaRPr lang="en-US" dirty="0"/>
          </a:p>
          <a:p>
            <a:r>
              <a:rPr lang="es-ES" dirty="0"/>
              <a:t> 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1F8B390-22A7-5B4A-BB3C-8A20033214F5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8675" name="Picture 1">
            <a:extLst>
              <a:ext uri="{FF2B5EF4-FFF2-40B4-BE49-F238E27FC236}">
                <a16:creationId xmlns:a16="http://schemas.microsoft.com/office/drawing/2014/main" id="{42B16672-DFAE-6449-A028-EC373688E3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262563"/>
            <a:ext cx="2413000" cy="128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1">
            <a:extLst>
              <a:ext uri="{FF2B5EF4-FFF2-40B4-BE49-F238E27FC236}">
                <a16:creationId xmlns:a16="http://schemas.microsoft.com/office/drawing/2014/main" id="{05E3E393-74AF-A84C-9158-78A602B750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613" y="5337175"/>
            <a:ext cx="1200150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1">
            <a:extLst>
              <a:ext uri="{FF2B5EF4-FFF2-40B4-BE49-F238E27FC236}">
                <a16:creationId xmlns:a16="http://schemas.microsoft.com/office/drawing/2014/main" id="{6E0EDF64-378D-D440-A935-B3B96B18C6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2175" y="6462713"/>
            <a:ext cx="2511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2144AB"/>
                </a:solidFill>
                <a:latin typeface="Arial" panose="020B0604020202020204" pitchFamily="34" charset="0"/>
              </a:rPr>
              <a:t>www.iris.edu/earthquake</a:t>
            </a:r>
          </a:p>
        </p:txBody>
      </p:sp>
      <p:pic>
        <p:nvPicPr>
          <p:cNvPr id="28678" name="Picture 1">
            <a:extLst>
              <a:ext uri="{FF2B5EF4-FFF2-40B4-BE49-F238E27FC236}">
                <a16:creationId xmlns:a16="http://schemas.microsoft.com/office/drawing/2014/main" id="{EBB20316-D48A-A349-B70B-E0928ED72E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4806950"/>
            <a:ext cx="2057400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9">
            <a:extLst>
              <a:ext uri="{FF2B5EF4-FFF2-40B4-BE49-F238E27FC236}">
                <a16:creationId xmlns:a16="http://schemas.microsoft.com/office/drawing/2014/main" id="{F3E8A9BA-C36A-0549-BBAA-B8B112E1C6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773113"/>
            <a:ext cx="7859712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b="1" dirty="0">
                <a:solidFill>
                  <a:srgbClr val="393996"/>
                </a:solidFill>
                <a:latin typeface="Arial" panose="020B0604020202020204" pitchFamily="34" charset="0"/>
              </a:rPr>
              <a:t>Momentos de Enseñanzas son un servicio de</a:t>
            </a: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Las Instituciones de Investigación Incorporadas para la Sismología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 Educación &amp; Alcance Público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La Universidad de Portland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Por favor enviar comentarios a </a:t>
            </a:r>
            <a:r>
              <a:rPr lang="es-ES_tradnl" altLang="en-US" sz="1800" dirty="0">
                <a:latin typeface="Arial" panose="020B0604020202020204" pitchFamily="34" charset="0"/>
                <a:hlinkClick r:id="rId6"/>
              </a:rPr>
              <a:t>tkb@iris.edu</a:t>
            </a: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_tradnl" altLang="en-US" sz="1800" dirty="0">
                <a:latin typeface="Arial" panose="020B0604020202020204" pitchFamily="34" charset="0"/>
              </a:rPr>
              <a:t>Para recibir notificaciones automáticas de nuevos Momentos de enseñanzas suscribirse en </a:t>
            </a:r>
            <a:r>
              <a:rPr lang="es-ES_tradnl" altLang="en-US" sz="1800" dirty="0">
                <a:latin typeface="Arial" panose="020B0604020202020204" pitchFamily="34" charset="0"/>
                <a:hlinkClick r:id="rId7"/>
              </a:rPr>
              <a:t>www.iris.edu/hq/retm</a:t>
            </a:r>
            <a:endParaRPr lang="es-ES_tradnl" altLang="en-US" sz="1800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s-ES_tradnl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41AD571-6DA2-5D48-BE78-44C8F327A7A3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pic>
        <p:nvPicPr>
          <p:cNvPr id="16386" name="Picture 12" descr="scale.jpg">
            <a:extLst>
              <a:ext uri="{FF2B5EF4-FFF2-40B4-BE49-F238E27FC236}">
                <a16:creationId xmlns:a16="http://schemas.microsoft.com/office/drawing/2014/main" id="{493C9D9D-55C0-1A44-9261-236D12474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37025"/>
            <a:ext cx="2127250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Box 15">
            <a:extLst>
              <a:ext uri="{FF2B5EF4-FFF2-40B4-BE49-F238E27FC236}">
                <a16:creationId xmlns:a16="http://schemas.microsoft.com/office/drawing/2014/main" id="{4D7821B8-4E30-AA43-A2D9-A1FCB2A686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607" y="914400"/>
            <a:ext cx="3719512" cy="293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50" dirty="0">
                <a:latin typeface="Arial" panose="020B0604020202020204" pitchFamily="34" charset="0"/>
                <a:cs typeface="Arial" panose="020B0604020202020204" pitchFamily="34" charset="0"/>
              </a:rPr>
              <a:t>La modificación de la escala de intensidad de  </a:t>
            </a:r>
            <a:r>
              <a:rPr lang="es-ES_tradnl" altLang="en-US" sz="1650" dirty="0" err="1">
                <a:latin typeface="Arial" panose="020B0604020202020204" pitchFamily="34" charset="0"/>
                <a:cs typeface="Arial" panose="020B0604020202020204" pitchFamily="34" charset="0"/>
              </a:rPr>
              <a:t>Marcelli</a:t>
            </a:r>
            <a:r>
              <a:rPr lang="es-ES_tradnl" altLang="en-US" sz="1650" dirty="0">
                <a:latin typeface="Arial" panose="020B0604020202020204" pitchFamily="34" charset="0"/>
                <a:cs typeface="Arial" panose="020B0604020202020204" pitchFamily="34" charset="0"/>
              </a:rPr>
              <a:t> es una escala de doce niveles, numeradas del  I al XII, que indica la severidad de los movimientos telúricos.</a:t>
            </a:r>
            <a:r>
              <a:rPr lang="en-US" altLang="en-US" sz="165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650" dirty="0">
                <a:latin typeface="Arial" panose="020B0604020202020204" pitchFamily="34" charset="0"/>
                <a:cs typeface="Arial" panose="020B0604020202020204" pitchFamily="34" charset="0"/>
              </a:rPr>
              <a:t>Isla </a:t>
            </a:r>
            <a:r>
              <a:rPr lang="es-ES" sz="1650" dirty="0" err="1">
                <a:latin typeface="Arial" panose="020B0604020202020204" pitchFamily="34" charset="0"/>
                <a:cs typeface="Arial" panose="020B0604020202020204" pitchFamily="34" charset="0"/>
              </a:rPr>
              <a:t>Maré</a:t>
            </a:r>
            <a:r>
              <a:rPr lang="es-ES" sz="1650" dirty="0">
                <a:latin typeface="Arial" panose="020B0604020202020204" pitchFamily="34" charset="0"/>
                <a:cs typeface="Arial" panose="020B0604020202020204" pitchFamily="34" charset="0"/>
              </a:rPr>
              <a:t>, con una población cercana a 6.000 personas, experimentaron temblores leves a moderados como consecuencia de este terremoto.</a:t>
            </a:r>
            <a:endParaRPr lang="en-US" sz="16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5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91" name="Picture 8" descr="IRIS_TMlogo.png">
            <a:extLst>
              <a:ext uri="{FF2B5EF4-FFF2-40B4-BE49-F238E27FC236}">
                <a16:creationId xmlns:a16="http://schemas.microsoft.com/office/drawing/2014/main" id="{F2BCB0D2-F8E8-5048-9754-176B0C82C8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">
            <a:extLst>
              <a:ext uri="{FF2B5EF4-FFF2-40B4-BE49-F238E27FC236}">
                <a16:creationId xmlns:a16="http://schemas.microsoft.com/office/drawing/2014/main" id="{CF6C5CC6-D200-3345-8F8A-8034C726A5E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7228" y="1371600"/>
            <a:ext cx="5179403" cy="5001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3B62F3DB-47B2-BB42-A0C0-37D5D274B1BE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0D754D03-CE90-B142-BAE8-6DC2E8E699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000" y="6413500"/>
            <a:ext cx="4876800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300" i="1" dirty="0">
                <a:latin typeface="Arial" panose="020B0604020202020204" pitchFamily="34" charset="0"/>
              </a:rPr>
              <a:t>USGS Intensidad de Movimiento Estimada del Terremoto M 7,5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32653211-DC68-AE4A-A99D-424DEF1EE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6550025"/>
            <a:ext cx="4800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200" i="1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  <p:sp>
        <p:nvSpPr>
          <p:cNvPr id="16" name="TextBox 13">
            <a:extLst>
              <a:ext uri="{FF2B5EF4-FFF2-40B4-BE49-F238E27FC236}">
                <a16:creationId xmlns:a16="http://schemas.microsoft.com/office/drawing/2014/main" id="{A0CE8D60-E1BE-704F-8EB5-E6B33EB8A6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463" y="3686175"/>
            <a:ext cx="30051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200" b="1" dirty="0">
                <a:latin typeface="Arial" panose="020B0604020202020204" pitchFamily="34" charset="0"/>
              </a:rPr>
              <a:t>Intensidad de Mercalli modificada</a:t>
            </a:r>
          </a:p>
        </p:txBody>
      </p:sp>
      <p:sp>
        <p:nvSpPr>
          <p:cNvPr id="17" name="TextBox 14">
            <a:extLst>
              <a:ext uri="{FF2B5EF4-FFF2-40B4-BE49-F238E27FC236}">
                <a16:creationId xmlns:a16="http://schemas.microsoft.com/office/drawing/2014/main" id="{BB4645E3-23A8-1343-9512-B69A857E2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6513" y="3527425"/>
            <a:ext cx="1538287" cy="308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VE" altLang="en-US" sz="1400" b="1" dirty="0">
                <a:latin typeface="Arial" panose="020B0604020202020204" pitchFamily="34" charset="0"/>
              </a:rPr>
              <a:t>Temblor Percibido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VE" altLang="en-US" sz="1400" b="1" dirty="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C00000"/>
                </a:solidFill>
                <a:latin typeface="Arial" panose="020B0604020202020204" pitchFamily="34" charset="0"/>
              </a:rPr>
              <a:t>Extremo 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0000"/>
                </a:solidFill>
                <a:latin typeface="Arial" panose="020B0604020202020204" pitchFamily="34" charset="0"/>
              </a:rPr>
              <a:t>Violento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Severo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C000"/>
                </a:solidFill>
                <a:latin typeface="Arial" panose="020B0604020202020204" pitchFamily="34" charset="0"/>
              </a:rPr>
              <a:t>Muy 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b="1" dirty="0">
                <a:solidFill>
                  <a:srgbClr val="FFFF00"/>
                </a:solidFill>
                <a:latin typeface="Arial" panose="020B0604020202020204" pitchFamily="34" charset="0"/>
              </a:rPr>
              <a:t>Fuerte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Moderado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Ligero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Débil</a:t>
            </a:r>
          </a:p>
          <a:p>
            <a:pPr algn="ctr" eaLnBrk="1" hangingPunct="1">
              <a:spcBef>
                <a:spcPct val="0"/>
              </a:spcBef>
              <a:spcAft>
                <a:spcPts val="400"/>
              </a:spcAft>
              <a:buFontTx/>
              <a:buNone/>
            </a:pPr>
            <a:r>
              <a:rPr lang="es-VE" altLang="en-US" sz="1400" dirty="0">
                <a:latin typeface="Arial" panose="020B0604020202020204" pitchFamily="34" charset="0"/>
              </a:rPr>
              <a:t>Imperceptible</a:t>
            </a:r>
            <a:endParaRPr lang="es-VE" altLang="en-US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5A6990B-4610-074D-85D9-E27D7AB91EA1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8435" name="Picture 8" descr="IRIS_TMlogo.png">
            <a:extLst>
              <a:ext uri="{FF2B5EF4-FFF2-40B4-BE49-F238E27FC236}">
                <a16:creationId xmlns:a16="http://schemas.microsoft.com/office/drawing/2014/main" id="{8269417D-06DA-A74A-BB03-055FF6F16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2">
            <a:extLst>
              <a:ext uri="{FF2B5EF4-FFF2-40B4-BE49-F238E27FC236}">
                <a16:creationId xmlns:a16="http://schemas.microsoft.com/office/drawing/2014/main" id="{931479A8-929F-4342-807F-E2C3E1BE03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50" y="1281459"/>
            <a:ext cx="4210050" cy="4204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FDF8044-E14D-4700-8B12-4742740863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24" y="3385178"/>
            <a:ext cx="2019701" cy="3409685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71757A48-4656-4E4C-902B-E454C91A0AD3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  <p:sp>
        <p:nvSpPr>
          <p:cNvPr id="13" name="TextBox 20">
            <a:extLst>
              <a:ext uri="{FF2B5EF4-FFF2-40B4-BE49-F238E27FC236}">
                <a16:creationId xmlns:a16="http://schemas.microsoft.com/office/drawing/2014/main" id="{1A305AFD-2630-D845-B5B3-2FEF0B162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3750" y="5521325"/>
            <a:ext cx="576738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s-ES" altLang="en-US" sz="1300">
                <a:latin typeface="Arial" panose="020B0604020202020204" pitchFamily="34" charset="0"/>
              </a:rPr>
              <a:t>El código de colores de las líneas de contorno marca las regiones de intensidad MMI. La población total expuesta a un valor MMI dado es obtenida sumando la población entre las líneas de contorno. La estimación de la población expuesta a cada intensidad  MMI es mostrada en la tabla.</a:t>
            </a: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200A0D08-6574-AD4A-86F1-16A9CC362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6473825"/>
            <a:ext cx="46482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VE" altLang="en-US" sz="1400" i="1">
                <a:latin typeface="Arial" panose="020B0604020202020204" pitchFamily="34" charset="0"/>
              </a:rPr>
              <a:t>Imagen Cortesía del Servicio Geológico de los EE.UU.</a:t>
            </a: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1CD252B0-B2A2-E74A-89B3-2E352B9E4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0" y="655638"/>
            <a:ext cx="4119563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VE" altLang="en-US" sz="1600" i="1" dirty="0">
                <a:latin typeface="Arial" panose="020B0604020202020204" pitchFamily="34" charset="0"/>
              </a:rPr>
              <a:t>USGS PAGER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s-VE" altLang="en-US" sz="1400" i="1" dirty="0">
                <a:latin typeface="Arial" panose="020B0604020202020204" pitchFamily="34" charset="0"/>
              </a:rPr>
              <a:t>Población Expuesta a los Movimientos Telúricos</a:t>
            </a: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C50A9F4E-65F0-3243-A1F2-F302438B6A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095375"/>
            <a:ext cx="432911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s-ES_tradnl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 mapa USGS PAGER muestra la población expuesta a diferentes niveles de intensidad de Mercalli Modificada (MMI).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El Servicio Geológico de los EE.UU estima que más de 52,000 personas sintieron leves a ligeros temblores como consecuencia de este terremoto.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4">
            <a:extLst>
              <a:ext uri="{FF2B5EF4-FFF2-40B4-BE49-F238E27FC236}">
                <a16:creationId xmlns:a16="http://schemas.microsoft.com/office/drawing/2014/main" id="{048415A3-752C-F24B-87B7-F1FBFA061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713" y="1042307"/>
            <a:ext cx="3046413" cy="570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_tradnl" sz="1600">
                <a:latin typeface="Arial" panose="020B0604020202020204" pitchFamily="34" charset="0"/>
                <a:cs typeface="Arial" panose="020B0604020202020204" pitchFamily="34" charset="0"/>
              </a:rPr>
              <a:t>Este mapa de sismicidad muestra los 3.000 terremotos más recientes en la región de la Fosa sur de Nueva Hébridas y Tonga. Las profundidades del terremoto aumentan de oeste a este a través de la Fosa de las Nuevas Hébridas del Sur, donde la Placa Australiana se subduce debajo de la Placa del Pacífico.</a:t>
            </a:r>
          </a:p>
          <a:p>
            <a:pPr>
              <a:buNone/>
            </a:pPr>
            <a:endParaRPr lang="es-ES_tradn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_tradnl" sz="1600">
                <a:latin typeface="Arial" panose="020B0604020202020204" pitchFamily="34" charset="0"/>
                <a:cs typeface="Arial" panose="020B0604020202020204" pitchFamily="34" charset="0"/>
              </a:rPr>
              <a:t>A través de la Fosa de Tonga, las profundidades de los terremotos aumentan de este a oeste donde la Placa del Pacífico se subduce debajo de la Placa Australiana.</a:t>
            </a:r>
          </a:p>
          <a:p>
            <a:pPr>
              <a:buNone/>
            </a:pPr>
            <a:endParaRPr lang="es-ES_tradnl" sz="1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_tradnl" sz="1600">
                <a:latin typeface="Arial" panose="020B0604020202020204" pitchFamily="34" charset="0"/>
                <a:cs typeface="Arial" panose="020B0604020202020204" pitchFamily="34" charset="0"/>
              </a:rPr>
              <a:t>El epicentro de este terremoto M7,5 está etiquetado en el mapa insertado a la derecha. </a:t>
            </a:r>
            <a:endParaRPr lang="es-ES_tradnl" altLang="en-US" sz="16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C5C11BF-68E6-4FD5-A236-8F32B66C41E3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s-ES_tradnl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22531" name="Picture 6">
            <a:extLst>
              <a:ext uri="{FF2B5EF4-FFF2-40B4-BE49-F238E27FC236}">
                <a16:creationId xmlns:a16="http://schemas.microsoft.com/office/drawing/2014/main" id="{37E8B943-E7C9-5746-A617-590637680B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25" y="806450"/>
            <a:ext cx="5210175" cy="410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18" descr="IRIS_TMlogo.png">
            <a:extLst>
              <a:ext uri="{FF2B5EF4-FFF2-40B4-BE49-F238E27FC236}">
                <a16:creationId xmlns:a16="http://schemas.microsoft.com/office/drawing/2014/main" id="{29C5DCFC-91BE-4A48-886C-A4E84B20A3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8">
            <a:extLst>
              <a:ext uri="{FF2B5EF4-FFF2-40B4-BE49-F238E27FC236}">
                <a16:creationId xmlns:a16="http://schemas.microsoft.com/office/drawing/2014/main" id="{0134D20D-03AB-6E41-B5B6-DA12CCC0B9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" t="2988" r="68832" b="20885"/>
          <a:stretch>
            <a:fillRect/>
          </a:stretch>
        </p:blipFill>
        <p:spPr bwMode="auto">
          <a:xfrm>
            <a:off x="8423275" y="1225550"/>
            <a:ext cx="366713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TextBox 16">
            <a:extLst>
              <a:ext uri="{FF2B5EF4-FFF2-40B4-BE49-F238E27FC236}">
                <a16:creationId xmlns:a16="http://schemas.microsoft.com/office/drawing/2014/main" id="{D8B378D6-5CA0-F04E-B0CF-434A9C1D01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9863" y="3611563"/>
            <a:ext cx="9731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600">
                <a:solidFill>
                  <a:srgbClr val="FFFFFF"/>
                </a:solidFill>
                <a:latin typeface="Arial" panose="020B0604020202020204" pitchFamily="34" charset="0"/>
              </a:rPr>
              <a:t>Placa del Pacífico</a:t>
            </a:r>
          </a:p>
        </p:txBody>
      </p:sp>
      <p:sp>
        <p:nvSpPr>
          <p:cNvPr id="22536" name="TextBox 16">
            <a:extLst>
              <a:ext uri="{FF2B5EF4-FFF2-40B4-BE49-F238E27FC236}">
                <a16:creationId xmlns:a16="http://schemas.microsoft.com/office/drawing/2014/main" id="{19C7ABF6-7ECD-FC41-A023-6067C6A31B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58030" y="5013325"/>
            <a:ext cx="193514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r>
              <a:rPr lang="es-ES_tradnl" altLang="en-US" sz="1400" i="1">
                <a:solidFill>
                  <a:srgbClr val="000000"/>
                </a:solidFill>
                <a:latin typeface="Arial" panose="020B0604020202020204" pitchFamily="34" charset="0"/>
              </a:rPr>
              <a:t>Mapas creados con el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s-ES_tradnl" altLang="en-US" sz="1400" i="1">
                <a:solidFill>
                  <a:srgbClr val="000000"/>
                </a:solidFill>
                <a:latin typeface="Arial" panose="020B0604020202020204" pitchFamily="34" charset="0"/>
              </a:rPr>
              <a:t>Navegador de </a:t>
            </a:r>
          </a:p>
          <a:p>
            <a:pPr algn="r">
              <a:spcBef>
                <a:spcPct val="0"/>
              </a:spcBef>
              <a:buFontTx/>
              <a:buNone/>
            </a:pPr>
            <a:r>
              <a:rPr lang="es-ES_tradnl" altLang="en-US" sz="1400" i="1">
                <a:solidFill>
                  <a:srgbClr val="000000"/>
                </a:solidFill>
                <a:latin typeface="Arial" panose="020B0604020202020204" pitchFamily="34" charset="0"/>
              </a:rPr>
              <a:t>terremotos de IRIS</a:t>
            </a:r>
          </a:p>
        </p:txBody>
      </p:sp>
      <p:pic>
        <p:nvPicPr>
          <p:cNvPr id="22537" name="Picture 2">
            <a:extLst>
              <a:ext uri="{FF2B5EF4-FFF2-40B4-BE49-F238E27FC236}">
                <a16:creationId xmlns:a16="http://schemas.microsoft.com/office/drawing/2014/main" id="{CECC50E7-2EE9-7142-AB0D-06530C4C29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1" b="14381"/>
          <a:stretch>
            <a:fillRect/>
          </a:stretch>
        </p:blipFill>
        <p:spPr bwMode="auto">
          <a:xfrm>
            <a:off x="8021638" y="785813"/>
            <a:ext cx="801687" cy="26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TextBox 33">
            <a:extLst>
              <a:ext uri="{FF2B5EF4-FFF2-40B4-BE49-F238E27FC236}">
                <a16:creationId xmlns:a16="http://schemas.microsoft.com/office/drawing/2014/main" id="{BF026C28-49E2-2E47-AE5D-E17CFFE4C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8375" y="1225550"/>
            <a:ext cx="30702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Sur de la Fosa de Nueva </a:t>
            </a:r>
            <a:r>
              <a:rPr lang="es-ES_tradnl" altLang="en-US" sz="1400" dirty="0" err="1">
                <a:solidFill>
                  <a:srgbClr val="FFFFFF"/>
                </a:solidFill>
                <a:latin typeface="Arial" panose="020B0604020202020204" pitchFamily="34" charset="0"/>
              </a:rPr>
              <a:t>Hébridas</a:t>
            </a:r>
            <a:endParaRPr lang="es-ES_tradnl" altLang="en-US" sz="14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8E493C6-ABBF-401D-AAB1-E6D4DD764E4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919663" y="1627188"/>
            <a:ext cx="811212" cy="1598612"/>
          </a:xfrm>
          <a:prstGeom prst="straightConnector1">
            <a:avLst/>
          </a:prstGeom>
          <a:noFill/>
          <a:ln w="28575">
            <a:solidFill>
              <a:schemeClr val="bg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41" name="TextBox 33">
            <a:extLst>
              <a:ext uri="{FF2B5EF4-FFF2-40B4-BE49-F238E27FC236}">
                <a16:creationId xmlns:a16="http://schemas.microsoft.com/office/drawing/2014/main" id="{04A789A9-67DC-4046-9C91-E908891B18AB}"/>
              </a:ext>
            </a:extLst>
          </p:cNvPr>
          <p:cNvSpPr txBox="1">
            <a:spLocks noChangeArrowheads="1"/>
          </p:cNvSpPr>
          <p:nvPr/>
        </p:nvSpPr>
        <p:spPr bwMode="auto">
          <a:xfrm rot="-4140513">
            <a:off x="7267575" y="2805113"/>
            <a:ext cx="1436687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Fosa de Tonga</a:t>
            </a:r>
          </a:p>
        </p:txBody>
      </p:sp>
      <p:sp>
        <p:nvSpPr>
          <p:cNvPr id="22542" name="TextBox 16">
            <a:extLst>
              <a:ext uri="{FF2B5EF4-FFF2-40B4-BE49-F238E27FC236}">
                <a16:creationId xmlns:a16="http://schemas.microsoft.com/office/drawing/2014/main" id="{15AB42B2-1A94-3F4C-A25C-B7D382892B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1698" y="3681618"/>
            <a:ext cx="126365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600">
                <a:solidFill>
                  <a:srgbClr val="FFFFFF"/>
                </a:solidFill>
                <a:latin typeface="Arial" panose="020B0604020202020204" pitchFamily="34" charset="0"/>
              </a:rPr>
              <a:t>Placa Australiana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91CD3EA-FECA-41B1-A480-1FDBF44B50D6}"/>
              </a:ext>
            </a:extLst>
          </p:cNvPr>
          <p:cNvSpPr/>
          <p:nvPr/>
        </p:nvSpPr>
        <p:spPr>
          <a:xfrm>
            <a:off x="3808412" y="2882900"/>
            <a:ext cx="1419225" cy="800955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_tradnl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8230CF1-D5CE-4687-8128-E75EA1E8801A}"/>
              </a:ext>
            </a:extLst>
          </p:cNvPr>
          <p:cNvCxnSpPr>
            <a:cxnSpLocks/>
          </p:cNvCxnSpPr>
          <p:nvPr/>
        </p:nvCxnSpPr>
        <p:spPr>
          <a:xfrm flipH="1">
            <a:off x="3259137" y="2882900"/>
            <a:ext cx="554422" cy="141478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012AB9D-EF52-465A-A843-554BDED7E63A}"/>
              </a:ext>
            </a:extLst>
          </p:cNvPr>
          <p:cNvCxnSpPr>
            <a:cxnSpLocks/>
          </p:cNvCxnSpPr>
          <p:nvPr/>
        </p:nvCxnSpPr>
        <p:spPr>
          <a:xfrm>
            <a:off x="5209624" y="2881613"/>
            <a:ext cx="1299126" cy="141606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7C2A6C4D-C104-4D45-BF09-C670204EBB0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604" b="4526"/>
          <a:stretch/>
        </p:blipFill>
        <p:spPr>
          <a:xfrm>
            <a:off x="3259137" y="4297680"/>
            <a:ext cx="3249613" cy="2444433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7DECC9-9FAF-487A-83FE-5E4F1EF272FE}"/>
              </a:ext>
            </a:extLst>
          </p:cNvPr>
          <p:cNvCxnSpPr>
            <a:cxnSpLocks/>
          </p:cNvCxnSpPr>
          <p:nvPr/>
        </p:nvCxnSpPr>
        <p:spPr>
          <a:xfrm flipV="1">
            <a:off x="4800600" y="5464629"/>
            <a:ext cx="576943" cy="586923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48" name="TextBox 16">
            <a:extLst>
              <a:ext uri="{FF2B5EF4-FFF2-40B4-BE49-F238E27FC236}">
                <a16:creationId xmlns:a16="http://schemas.microsoft.com/office/drawing/2014/main" id="{F723A3AE-9AE9-D044-A64E-7BB488F62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4410" y="6061720"/>
            <a:ext cx="198299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Terremoto M7,5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ES_tradnl" altLang="en-US" sz="1400" dirty="0">
                <a:solidFill>
                  <a:srgbClr val="FFFFFF"/>
                </a:solidFill>
                <a:latin typeface="Arial" panose="020B0604020202020204" pitchFamily="34" charset="0"/>
              </a:rPr>
              <a:t>5 de Diciembre, 2018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8230CF1-D5CE-4687-8128-E75EA1E8801A}"/>
              </a:ext>
            </a:extLst>
          </p:cNvPr>
          <p:cNvCxnSpPr>
            <a:cxnSpLocks/>
          </p:cNvCxnSpPr>
          <p:nvPr/>
        </p:nvCxnSpPr>
        <p:spPr>
          <a:xfrm flipH="1">
            <a:off x="3248025" y="2881613"/>
            <a:ext cx="549275" cy="14367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itle 1">
            <a:extLst>
              <a:ext uri="{FF2B5EF4-FFF2-40B4-BE49-F238E27FC236}">
                <a16:creationId xmlns:a16="http://schemas.microsoft.com/office/drawing/2014/main" id="{D567C725-E897-A443-8D0C-0FFDDF79C2B2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106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D5E27F3F-DED2-3444-ADFB-C58D4F2F67D8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endParaRPr lang="en-US" altLang="en-US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pic>
        <p:nvPicPr>
          <p:cNvPr id="20482" name="Picture 18" descr="IRIS_TMlogo.png">
            <a:extLst>
              <a:ext uri="{FF2B5EF4-FFF2-40B4-BE49-F238E27FC236}">
                <a16:creationId xmlns:a16="http://schemas.microsoft.com/office/drawing/2014/main" id="{68917E87-C8BE-B344-BF27-98CFAC93E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4">
            <a:extLst>
              <a:ext uri="{FF2B5EF4-FFF2-40B4-BE49-F238E27FC236}">
                <a16:creationId xmlns:a16="http://schemas.microsoft.com/office/drawing/2014/main" id="{202AF814-C4FA-6745-B786-313F336DF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13" y="914400"/>
            <a:ext cx="8548687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Este mapa regional muestra la complejidad de las principales placas tectónicas y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microplacas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resultantes de la convergencia entre las placas Australiana y del Pacífico. La estrella roja indica el epicentro de este terremoto. La ubicación y el mecanismo focal indican que este terremoto fue el resultado de fuerzas extensionales en la parte superior de la Placa de Australia cuando se dobla para ingresar a la Fosa del Sur de Nueva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Hébridas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484" name="Picture 3" descr="N.Guinea2Tonga copy.jpg">
            <a:extLst>
              <a:ext uri="{FF2B5EF4-FFF2-40B4-BE49-F238E27FC236}">
                <a16:creationId xmlns:a16="http://schemas.microsoft.com/office/drawing/2014/main" id="{FA3F385D-204A-E442-95A3-A8789B1034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62616"/>
            <a:ext cx="7086600" cy="451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5-Point Star 1">
            <a:extLst>
              <a:ext uri="{FF2B5EF4-FFF2-40B4-BE49-F238E27FC236}">
                <a16:creationId xmlns:a16="http://schemas.microsoft.com/office/drawing/2014/main" id="{ED599341-5376-9D40-869D-C63F9201A3E9}"/>
              </a:ext>
            </a:extLst>
          </p:cNvPr>
          <p:cNvSpPr/>
          <p:nvPr/>
        </p:nvSpPr>
        <p:spPr>
          <a:xfrm>
            <a:off x="5173222" y="5564849"/>
            <a:ext cx="301279" cy="30127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8E1AEFA-9A84-BF4E-AD0D-64834189BEB7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428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278E98-A216-9F4D-82DF-430412E17671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4578" name="Picture 8" descr="IRIS_TMlogo.png">
            <a:extLst>
              <a:ext uri="{FF2B5EF4-FFF2-40B4-BE49-F238E27FC236}">
                <a16:creationId xmlns:a16="http://schemas.microsoft.com/office/drawing/2014/main" id="{53BC78C9-EFAF-534B-A2E5-73102224FA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9">
            <a:extLst>
              <a:ext uri="{FF2B5EF4-FFF2-40B4-BE49-F238E27FC236}">
                <a16:creationId xmlns:a16="http://schemas.microsoft.com/office/drawing/2014/main" id="{87A19086-B05A-0940-A57D-4C60CD781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7175" y="1219200"/>
            <a:ext cx="30797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Esta corta animación es parte de una animación de IRIS más larga que observa la sismicidad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y tectónica de esta región.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animación completa analiza tres áreas en el corte transversal para revelar un cambio de: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Subducción de Inmersión profunda a lo largo de la Fosa de Nueva </a:t>
            </a:r>
            <a:r>
              <a:rPr lang="es-ES" sz="1600" dirty="0" err="1">
                <a:latin typeface="Arial" panose="020B0604020202020204" pitchFamily="34" charset="0"/>
                <a:cs typeface="Arial" panose="020B0604020202020204" pitchFamily="34" charset="0"/>
              </a:rPr>
              <a:t>Hébridas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2) Movimiento de deslizamiento de rumbo a lo largo las Islas Salomón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arenR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3) Zona de subducción superficial hacia el oeste.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80" name="TextBox 1">
            <a:extLst>
              <a:ext uri="{FF2B5EF4-FFF2-40B4-BE49-F238E27FC236}">
                <a16:creationId xmlns:a16="http://schemas.microsoft.com/office/drawing/2014/main" id="{83553F8F-6DAA-0A4F-B7A4-2E7811258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413" y="6019800"/>
            <a:ext cx="83058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>
                <a:latin typeface="Arial" panose="020B0604020202020204" pitchFamily="34" charset="0"/>
              </a:rPr>
              <a:t>Animación complete:  </a:t>
            </a:r>
            <a:r>
              <a:rPr lang="es-ES_tradnl" altLang="en-US" sz="1400">
                <a:latin typeface="Arial" panose="020B0604020202020204" pitchFamily="34" charset="0"/>
                <a:hlinkClick r:id="rId6"/>
              </a:rPr>
              <a:t>https://youtu.be/GUIPv1vUvl</a:t>
            </a:r>
            <a:r>
              <a:rPr lang="es-ES_tradnl" altLang="en-US" sz="1400">
                <a:latin typeface="Arial" panose="020B0604020202020204" pitchFamily="34" charset="0"/>
                <a:hlinkClick r:id="rId7"/>
              </a:rPr>
              <a:t>c</a:t>
            </a:r>
            <a:endParaRPr lang="es-ES_tradnl" altLang="en-US" sz="14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s-ES_tradnl" altLang="en-US" sz="1400"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n-US" sz="1400">
                <a:latin typeface="Arial" panose="020B0604020202020204" pitchFamily="34" charset="0"/>
              </a:rPr>
              <a:t>O descarga:  </a:t>
            </a:r>
            <a:r>
              <a:rPr lang="es-ES_tradnl" altLang="en-US" sz="1400">
                <a:latin typeface="Arial" panose="020B0604020202020204" pitchFamily="34" charset="0"/>
                <a:hlinkClick r:id="rId8"/>
              </a:rPr>
              <a:t>https://www.iris.edu/hq/inclass/animation/237</a:t>
            </a:r>
            <a:endParaRPr lang="es-ES_tradnl" altLang="en-US" sz="1400">
              <a:latin typeface="Arial" panose="020B0604020202020204" pitchFamily="34" charset="0"/>
            </a:endParaRPr>
          </a:p>
        </p:txBody>
      </p:sp>
      <p:pic>
        <p:nvPicPr>
          <p:cNvPr id="2" name="SolomonVanuatu_short.mp4">
            <a:hlinkClick r:id="" action="ppaction://media"/>
            <a:extLst>
              <a:ext uri="{FF2B5EF4-FFF2-40B4-BE49-F238E27FC236}">
                <a16:creationId xmlns:a16="http://schemas.microsoft.com/office/drawing/2014/main" id="{17979BD8-1FD1-B543-9B2B-E35C3AC6D05E}"/>
              </a:ext>
            </a:extLst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1219200"/>
            <a:ext cx="546417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CB0108D5-5A61-0348-9107-4CFAC2A0F45D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074C876-B7AD-024A-8060-F6BCFA22A484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6626" name="Picture 18" descr="IRIS_TMlogo.png">
            <a:extLst>
              <a:ext uri="{FF2B5EF4-FFF2-40B4-BE49-F238E27FC236}">
                <a16:creationId xmlns:a16="http://schemas.microsoft.com/office/drawing/2014/main" id="{55940D7D-007E-0C41-8E14-7B7B19FB3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11">
            <a:extLst>
              <a:ext uri="{FF2B5EF4-FFF2-40B4-BE49-F238E27FC236}">
                <a16:creationId xmlns:a16="http://schemas.microsoft.com/office/drawing/2014/main" id="{6E7F7E63-438A-A743-80A6-1ED8D11DF2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77000"/>
            <a:ext cx="44958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_tradnl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Solución Tensor  Momento Sísmico </a:t>
            </a:r>
            <a:r>
              <a:rPr lang="es-ES_tradnl" altLang="es-MX" sz="1200" dirty="0" err="1">
                <a:latin typeface="Arial" panose="020B0604020202020204" pitchFamily="34" charset="0"/>
                <a:cs typeface="Arial" panose="020B0604020202020204" pitchFamily="34" charset="0"/>
              </a:rPr>
              <a:t>Centroide</a:t>
            </a:r>
            <a:r>
              <a:rPr lang="es-ES_tradnl" altLang="es-MX" sz="1200" dirty="0">
                <a:latin typeface="Arial" panose="020B0604020202020204" pitchFamily="34" charset="0"/>
                <a:cs typeface="Arial" panose="020B0604020202020204" pitchFamily="34" charset="0"/>
              </a:rPr>
              <a:t> Fase W , USGS​</a:t>
            </a:r>
            <a:endParaRPr lang="es-ES_tradnl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8" name="TextBox 7">
            <a:extLst>
              <a:ext uri="{FF2B5EF4-FFF2-40B4-BE49-F238E27FC236}">
                <a16:creationId xmlns:a16="http://schemas.microsoft.com/office/drawing/2014/main" id="{9AB2C684-8BBB-814C-821A-E43254792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475" y="1066800"/>
            <a:ext cx="8366125" cy="2696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mecanismo focal es cómo los sismólogos trazan las orientaciones de estrés 3-D de un terremoto. Debido a que un terremoto ocurre como deslizamiento en una falla, genera ondas primarias (P) en cuadrantes donde el primer pulso es compresivo (sombreado) y cuadrantes donde el primer pulso es extensivo (blanco). La orientación de estos cuadrantes determinada a partir de las ondas sísmicas registradas identifica el tipo de falla que produjo el terremoto.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El terremoto se produjo como resultado de fallas normales en o cerca de la interfaz del límite de placa entre las placas de Australia y el Pacífico.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630" name="Picture 1">
            <a:extLst>
              <a:ext uri="{FF2B5EF4-FFF2-40B4-BE49-F238E27FC236}">
                <a16:creationId xmlns:a16="http://schemas.microsoft.com/office/drawing/2014/main" id="{2ECF031E-CCF2-7C43-88DE-0F99EE9881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3941763"/>
            <a:ext cx="303530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12">
            <a:extLst>
              <a:ext uri="{FF2B5EF4-FFF2-40B4-BE49-F238E27FC236}">
                <a16:creationId xmlns:a16="http://schemas.microsoft.com/office/drawing/2014/main" id="{8E72B4B0-5132-7141-8051-ABF6103BC5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744913"/>
            <a:ext cx="4551363" cy="205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95CA395-9D3E-1747-8786-400C6918C027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239713" y="1006981"/>
            <a:ext cx="4051047" cy="2743200"/>
            <a:chOff x="381000" y="2362276"/>
            <a:chExt cx="4051047" cy="27432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000" y="2362276"/>
              <a:ext cx="4051047" cy="2743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5-Point Star 11">
              <a:extLst>
                <a:ext uri="{FF2B5EF4-FFF2-40B4-BE49-F238E27FC236}">
                  <a16:creationId xmlns:a16="http://schemas.microsoft.com/office/drawing/2014/main" id="{ED599341-5376-9D40-869D-C63F9201A3E9}"/>
                </a:ext>
              </a:extLst>
            </p:cNvPr>
            <p:cNvSpPr/>
            <p:nvPr/>
          </p:nvSpPr>
          <p:spPr>
            <a:xfrm>
              <a:off x="2590800" y="3697927"/>
              <a:ext cx="304800" cy="304800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495800" y="994828"/>
            <a:ext cx="464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750" dirty="0"/>
              <a:t>El sismograma de la aplicación </a:t>
            </a:r>
            <a:r>
              <a:rPr lang="es-ES" sz="1750" dirty="0" err="1"/>
              <a:t>Station</a:t>
            </a:r>
            <a:r>
              <a:rPr lang="es-ES" sz="1750" dirty="0"/>
              <a:t> Monitor * de IRIS muestra la llegada de la onda P a la isla Norfolk (flecha azul, 800 km SSE del epicentro) a las 04:19:55 UTC, unos 47 segundos después del terremoto. La onda  S llegó aproximadamente 1 minuto y 25 segundos más tarde.</a:t>
            </a:r>
            <a:endParaRPr lang="en-US" sz="175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4632718"/>
            <a:ext cx="8061324" cy="1785769"/>
          </a:xfrm>
          <a:prstGeom prst="rect">
            <a:avLst/>
          </a:prstGeom>
          <a:ln w="19050">
            <a:solidFill>
              <a:schemeClr val="accent2"/>
            </a:solidFill>
          </a:ln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200" y="2971800"/>
            <a:ext cx="5563957" cy="11289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5029200" y="3665471"/>
            <a:ext cx="228600" cy="326291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914400" y="3991762"/>
            <a:ext cx="4114800" cy="620489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8317" y="3979661"/>
            <a:ext cx="3747407" cy="653057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73112" y="6535647"/>
            <a:ext cx="8202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/>
              <a:t>* iris.edu / app / station_monitor (use la aplicación para encontrar un sismómetro cerca de usted)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074C876-B7AD-024A-8060-F6BCFA22A484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6626" name="Picture 18" descr="IRIS_TMlogo.png">
            <a:extLst>
              <a:ext uri="{FF2B5EF4-FFF2-40B4-BE49-F238E27FC236}">
                <a16:creationId xmlns:a16="http://schemas.microsoft.com/office/drawing/2014/main" id="{55940D7D-007E-0C41-8E14-7B7B19FB3D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05D2A92-9C43-AE41-9642-8D6E6247C2C5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647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4C7D990-1D9F-DC41-B536-B5FBF39B6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6812" y="1185863"/>
            <a:ext cx="6810375" cy="54864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EE3A82B-80DC-B046-B808-190C0CCE22C2}"/>
              </a:ext>
            </a:extLst>
          </p:cNvPr>
          <p:cNvSpPr/>
          <p:nvPr/>
        </p:nvSpPr>
        <p:spPr>
          <a:xfrm>
            <a:off x="0" y="0"/>
            <a:ext cx="152400" cy="6858000"/>
          </a:xfrm>
          <a:prstGeom prst="rect">
            <a:avLst/>
          </a:prstGeom>
          <a:solidFill>
            <a:srgbClr val="39399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en-US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pic>
        <p:nvPicPr>
          <p:cNvPr id="15363" name="Picture 18" descr="IRIS_TMlogo.png">
            <a:extLst>
              <a:ext uri="{FF2B5EF4-FFF2-40B4-BE49-F238E27FC236}">
                <a16:creationId xmlns:a16="http://schemas.microsoft.com/office/drawing/2014/main" id="{2FB325FC-2C62-A046-8CF8-6DFD12F86C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13" y="76200"/>
            <a:ext cx="903287" cy="92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4">
            <a:extLst>
              <a:ext uri="{FF2B5EF4-FFF2-40B4-BE49-F238E27FC236}">
                <a16:creationId xmlns:a16="http://schemas.microsoft.com/office/drawing/2014/main" id="{57F7BC96-4465-2941-9A05-43F3AFB94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7403" y="3184678"/>
            <a:ext cx="6611938" cy="8384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es-ES_tradnl" altLang="en-US" sz="1400">
                <a:solidFill>
                  <a:srgbClr val="000000"/>
                </a:solidFill>
                <a:latin typeface="Arial" panose="020B0604020202020204" pitchFamily="34" charset="0"/>
              </a:rPr>
              <a:t>Después del terremoto, las ondas compresionales P tardaron 13 minutos y 6 segundos en recorrer una trayectoria curva a través del manto hasta Bend, Oregón.</a:t>
            </a:r>
          </a:p>
        </p:txBody>
      </p:sp>
      <p:sp>
        <p:nvSpPr>
          <p:cNvPr id="15365" name="TextBox 7">
            <a:extLst>
              <a:ext uri="{FF2B5EF4-FFF2-40B4-BE49-F238E27FC236}">
                <a16:creationId xmlns:a16="http://schemas.microsoft.com/office/drawing/2014/main" id="{A02D5FBE-AD18-0B47-940D-ED445B31F6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7104" y="849313"/>
            <a:ext cx="6332537" cy="8384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es-ES_tradnl" altLang="en-US" sz="1400">
                <a:solidFill>
                  <a:srgbClr val="000000"/>
                </a:solidFill>
                <a:latin typeface="Arial" panose="020B0604020202020204" pitchFamily="34" charset="0"/>
              </a:rPr>
              <a:t>El registro del terremoto en Bend, Oregón (BNOR) se ilustra a continuación. Bend está a 10155 km (6310 millas, 91.5 °) de la ubicación de este terremoto.</a:t>
            </a:r>
          </a:p>
        </p:txBody>
      </p:sp>
      <p:sp>
        <p:nvSpPr>
          <p:cNvPr id="15366" name="TextBox 6">
            <a:extLst>
              <a:ext uri="{FF2B5EF4-FFF2-40B4-BE49-F238E27FC236}">
                <a16:creationId xmlns:a16="http://schemas.microsoft.com/office/drawing/2014/main" id="{4690F951-9D9A-D847-B745-FC793A21B8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2472" y="4889495"/>
            <a:ext cx="6781800" cy="9541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Las ondas superficiales viajaron los 10155 km (6310 millas) a lo largo del perímetro de la Tierra desde el terremoto hasta la estación de registro. Las ondas superficiales comenzaron a llegar a Bend 44 minutos después del terremoto ocurrido en Nueva Caledonia.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7" name="TextBox 9">
            <a:extLst>
              <a:ext uri="{FF2B5EF4-FFF2-40B4-BE49-F238E27FC236}">
                <a16:creationId xmlns:a16="http://schemas.microsoft.com/office/drawing/2014/main" id="{E6ABC782-D68B-AB4A-AF90-F0CAF1569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4372" y="4037087"/>
            <a:ext cx="6858000" cy="8384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FontTx/>
              <a:buNone/>
            </a:pPr>
            <a:r>
              <a:rPr lang="es-ES_tradnl" altLang="en-US" sz="1400">
                <a:solidFill>
                  <a:srgbClr val="000000"/>
                </a:solidFill>
                <a:latin typeface="Arial" panose="020B0604020202020204" pitchFamily="34" charset="0"/>
              </a:rPr>
              <a:t>Las ondas S son ondas cortantes que siguen el mismo camino a través del manto que las ondas P. Las ondas S tardaron 24 minutos y 7 segundos en viajar desde el terremoto hasta Bend.</a:t>
            </a:r>
          </a:p>
        </p:txBody>
      </p:sp>
      <p:sp>
        <p:nvSpPr>
          <p:cNvPr id="15368" name="TextBox 4">
            <a:extLst>
              <a:ext uri="{FF2B5EF4-FFF2-40B4-BE49-F238E27FC236}">
                <a16:creationId xmlns:a16="http://schemas.microsoft.com/office/drawing/2014/main" id="{FF831C8F-17EE-C843-A934-197F3048ED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6213" y="1638300"/>
            <a:ext cx="376237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</a:p>
        </p:txBody>
      </p:sp>
      <p:sp>
        <p:nvSpPr>
          <p:cNvPr id="15369" name="TextBox 11">
            <a:extLst>
              <a:ext uri="{FF2B5EF4-FFF2-40B4-BE49-F238E27FC236}">
                <a16:creationId xmlns:a16="http://schemas.microsoft.com/office/drawing/2014/main" id="{9200EFE7-AC03-F84B-942B-8A0EB15A4E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4355" y="1868596"/>
            <a:ext cx="338137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5703CF-6579-EB45-BECD-91514061C8A5}"/>
              </a:ext>
            </a:extLst>
          </p:cNvPr>
          <p:cNvSpPr txBox="1"/>
          <p:nvPr/>
        </p:nvSpPr>
        <p:spPr>
          <a:xfrm>
            <a:off x="5715000" y="1683653"/>
            <a:ext cx="278737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s-ES_tradnl" spc="200">
                <a:solidFill>
                  <a:prstClr val="black"/>
                </a:solidFill>
                <a:latin typeface="Arial" charset="0"/>
                <a:ea typeface="MS PGothic" charset="-128"/>
                <a:cs typeface="Arial" panose="020B0604020202020204" pitchFamily="34" charset="0"/>
              </a:rPr>
              <a:t>Ondas Superficiales</a:t>
            </a:r>
          </a:p>
        </p:txBody>
      </p:sp>
      <p:sp>
        <p:nvSpPr>
          <p:cNvPr id="15372" name="TextBox 4">
            <a:extLst>
              <a:ext uri="{FF2B5EF4-FFF2-40B4-BE49-F238E27FC236}">
                <a16:creationId xmlns:a16="http://schemas.microsoft.com/office/drawing/2014/main" id="{B3D1B793-915A-9D4C-BCC0-570A74928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1157" y="1917462"/>
            <a:ext cx="248786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AE7F9B-A3C5-FE4F-93DB-2245051DEEBB}"/>
              </a:ext>
            </a:extLst>
          </p:cNvPr>
          <p:cNvSpPr/>
          <p:nvPr/>
        </p:nvSpPr>
        <p:spPr>
          <a:xfrm>
            <a:off x="6019800" y="5715000"/>
            <a:ext cx="1957387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CD8D2387-3F18-6E47-B52E-0B65853D9EBA}"/>
              </a:ext>
            </a:extLst>
          </p:cNvPr>
          <p:cNvSpPr txBox="1">
            <a:spLocks/>
          </p:cNvSpPr>
          <p:nvPr/>
        </p:nvSpPr>
        <p:spPr>
          <a:xfrm>
            <a:off x="1233488" y="0"/>
            <a:ext cx="7899400" cy="762000"/>
          </a:xfrm>
          <a:prstGeom prst="rect">
            <a:avLst/>
          </a:prstGeom>
        </p:spPr>
        <p:txBody>
          <a:bodyPr anchor="ctr">
            <a:normAutofit fontScale="8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es-ES_tradnl" sz="20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24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Magnitud 7,5 ESE de TADINE, NUEVA CALEDONIA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_tradnl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Arial" pitchFamily="34" charset="0"/>
              </a:rPr>
              <a:t>Miércoles 5 de Diciembre, 2018 a las 04:18:08 UTC</a:t>
            </a:r>
            <a:endParaRPr lang="es-ES_tradnl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ea typeface="+mj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7428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7855</TotalTime>
  <Words>1175</Words>
  <Application>Microsoft Macintosh PowerPoint</Application>
  <PresentationFormat>On-screen Show (4:3)</PresentationFormat>
  <Paragraphs>118</Paragraphs>
  <Slides>10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ＭＳ Ｐゴシック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tkb</dc:creator>
  <cp:lastModifiedBy>Douglas Alfredo Bravo Bustamante</cp:lastModifiedBy>
  <cp:revision>776</cp:revision>
  <dcterms:created xsi:type="dcterms:W3CDTF">2009-05-31T20:07:40Z</dcterms:created>
  <dcterms:modified xsi:type="dcterms:W3CDTF">2018-12-07T22:48:28Z</dcterms:modified>
</cp:coreProperties>
</file>