
<file path=[Content_Types].xml><?xml version="1.0" encoding="utf-8"?>
<Types xmlns="http://schemas.openxmlformats.org/package/2006/content-types">
  <Default Extension="jpeg" ContentType="image/jpeg"/>
  <Default Extension="mov" ContentType="video/quicktime"/>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358" r:id="rId2"/>
    <p:sldId id="359" r:id="rId3"/>
    <p:sldId id="360" r:id="rId4"/>
    <p:sldId id="382" r:id="rId5"/>
    <p:sldId id="385" r:id="rId6"/>
    <p:sldId id="332" r:id="rId7"/>
    <p:sldId id="376" r:id="rId8"/>
    <p:sldId id="384" r:id="rId9"/>
    <p:sldId id="368" r:id="rId10"/>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43" autoAdjust="0"/>
    <p:restoredTop sz="93633" autoAdjust="0"/>
  </p:normalViewPr>
  <p:slideViewPr>
    <p:cSldViewPr>
      <p:cViewPr varScale="1">
        <p:scale>
          <a:sx n="73" d="100"/>
          <a:sy n="73" d="100"/>
        </p:scale>
        <p:origin x="1326"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81" d="100"/>
        <a:sy n="181"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4A3674-B5E0-BE45-A5D1-6C219AF22230}"/>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71D61C27-9630-E94D-98E5-1EF8EB5DADF1}"/>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4CFD296B-389A-2A4E-9EFC-35A820AFBB8E}" type="datetimeFigureOut">
              <a:rPr lang="en-US" altLang="en-US"/>
              <a:pPr>
                <a:defRPr/>
              </a:pPr>
              <a:t>12/10/2018</a:t>
            </a:fld>
            <a:endParaRPr lang="en-US" altLang="en-US"/>
          </a:p>
        </p:txBody>
      </p:sp>
      <p:sp>
        <p:nvSpPr>
          <p:cNvPr id="4" name="Slide Image Placeholder 3">
            <a:extLst>
              <a:ext uri="{FF2B5EF4-FFF2-40B4-BE49-F238E27FC236}">
                <a16:creationId xmlns:a16="http://schemas.microsoft.com/office/drawing/2014/main" id="{EA8B9CC9-E578-604F-9A43-C93BD9E93A34}"/>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58F01168-E91D-904C-810A-8E8BC5D91EEE}"/>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F930C994-7971-0744-96F6-69243028614A}"/>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3655ACF-A3CC-B84B-A89F-6210A7B36E03}"/>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03049590-22B4-9744-82CD-F9311505FB45}" type="slidenum">
              <a:rPr lang="en-US" altLang="en-US"/>
              <a:pPr>
                <a:defRPr/>
              </a:pPr>
              <a:t>‹#›</a:t>
            </a:fld>
            <a:endParaRPr lang="en-US" altLang="en-US"/>
          </a:p>
        </p:txBody>
      </p:sp>
    </p:spTree>
    <p:extLst>
      <p:ext uri="{BB962C8B-B14F-4D97-AF65-F5344CB8AC3E}">
        <p14:creationId xmlns:p14="http://schemas.microsoft.com/office/powerpoint/2010/main" val="17462344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5F54B3BA-EF84-4B24-9CDD-849498ED45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F18AB12A-50AB-44DC-8AA6-2F66DA8F0F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100" name="Slide Number Placeholder 3">
            <a:extLst>
              <a:ext uri="{FF2B5EF4-FFF2-40B4-BE49-F238E27FC236}">
                <a16:creationId xmlns:a16="http://schemas.microsoft.com/office/drawing/2014/main" id="{DD74C3E9-962E-4FB5-B527-3758981961C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1EB3ED7-C261-4454-90EA-30A9B6C2D23E}" type="slidenum">
              <a:rPr lang="en-US" altLang="en-US" sz="1300" smtClean="0">
                <a:cs typeface="Arial" panose="020B0604020202020204" pitchFamily="34" charset="0"/>
              </a:rPr>
              <a:pPr>
                <a:spcBef>
                  <a:spcPct val="0"/>
                </a:spcBef>
              </a:pPr>
              <a:t>1</a:t>
            </a:fld>
            <a:endParaRPr lang="en-US" altLang="en-US" sz="130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a:extLst>
              <a:ext uri="{FF2B5EF4-FFF2-40B4-BE49-F238E27FC236}">
                <a16:creationId xmlns:a16="http://schemas.microsoft.com/office/drawing/2014/main" id="{CD4207BE-C9DB-3F4D-8B81-3FFB8560C35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a:extLst>
              <a:ext uri="{FF2B5EF4-FFF2-40B4-BE49-F238E27FC236}">
                <a16:creationId xmlns:a16="http://schemas.microsoft.com/office/drawing/2014/main" id="{37F299EE-3F0F-2640-98B4-3B5C10CA33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a:p>
        </p:txBody>
      </p:sp>
      <p:sp>
        <p:nvSpPr>
          <p:cNvPr id="17411" name="Slide Number Placeholder 3">
            <a:extLst>
              <a:ext uri="{FF2B5EF4-FFF2-40B4-BE49-F238E27FC236}">
                <a16:creationId xmlns:a16="http://schemas.microsoft.com/office/drawing/2014/main" id="{8614A48F-16B3-2F45-AB17-AB625260A48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499259-20C6-C841-965C-B3D74CCC6E11}" type="slidenum">
              <a:rPr lang="en-US" altLang="en-US" smtClean="0">
                <a:solidFill>
                  <a:srgbClr val="000000"/>
                </a:solidFill>
                <a:latin typeface="Calibri" panose="020F0502020204030204" pitchFamily="34" charset="0"/>
              </a:rPr>
              <a:pPr/>
              <a:t>2</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1186228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1404C2DF-34FA-2148-A2A9-3AB25A63E4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2485B8A4-6105-894C-ADFE-DB70BA48FD9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p>
        </p:txBody>
      </p:sp>
      <p:sp>
        <p:nvSpPr>
          <p:cNvPr id="19459" name="Slide Number Placeholder 3">
            <a:extLst>
              <a:ext uri="{FF2B5EF4-FFF2-40B4-BE49-F238E27FC236}">
                <a16:creationId xmlns:a16="http://schemas.microsoft.com/office/drawing/2014/main" id="{7C3AD056-9282-B64B-BD58-A1CA0BD6E6A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05B29C4-1069-3041-B7D6-FADB3E7D6D5D}" type="slidenum">
              <a:rPr lang="en-US" altLang="en-US" sz="1300" smtClean="0"/>
              <a:pPr>
                <a:spcBef>
                  <a:spcPct val="0"/>
                </a:spcBef>
              </a:pPr>
              <a:t>3</a:t>
            </a:fld>
            <a:endParaRPr lang="en-US" altLang="en-US" sz="1300"/>
          </a:p>
        </p:txBody>
      </p:sp>
    </p:spTree>
    <p:extLst>
      <p:ext uri="{BB962C8B-B14F-4D97-AF65-F5344CB8AC3E}">
        <p14:creationId xmlns:p14="http://schemas.microsoft.com/office/powerpoint/2010/main" val="18598389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6BDA3CD-3F76-45F9-BCA4-073BA1EDBB3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80D88469-5717-4657-9335-6286E98C6BC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Exploring Seismicity:</a:t>
            </a:r>
          </a:p>
          <a:p>
            <a:r>
              <a:rPr lang="en-US" altLang="en-US"/>
              <a:t>Interactive Earthquake Browser—World map or 3D viewer </a:t>
            </a:r>
            <a:r>
              <a:rPr lang="en-US" altLang="en-US" sz="1100">
                <a:hlinkClick r:id="rId3"/>
              </a:rPr>
              <a:t>http://www.iris.edu/ieb</a:t>
            </a:r>
            <a:endParaRPr lang="en-US" altLang="en-US" sz="1400"/>
          </a:p>
          <a:p>
            <a:pPr eaLnBrk="1" hangingPunct="1">
              <a:spcBef>
                <a:spcPct val="0"/>
              </a:spcBef>
            </a:pPr>
            <a:endParaRPr lang="en-US" altLang="en-US"/>
          </a:p>
        </p:txBody>
      </p:sp>
      <p:sp>
        <p:nvSpPr>
          <p:cNvPr id="10244" name="Slide Number Placeholder 3">
            <a:extLst>
              <a:ext uri="{FF2B5EF4-FFF2-40B4-BE49-F238E27FC236}">
                <a16:creationId xmlns:a16="http://schemas.microsoft.com/office/drawing/2014/main" id="{410E3E10-ACCF-40AE-BD6C-6CDCB5590E5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DA105F0-AB36-43AB-9571-0C189985CA3B}" type="slidenum">
              <a:rPr lang="en-US" altLang="en-US" smtClean="0">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0E5DED16-A143-A44C-9CA5-F2D6B4283ED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id="{CC454FE7-52F5-DA4F-9640-27719B3233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3555" name="Slide Number Placeholder 3">
            <a:extLst>
              <a:ext uri="{FF2B5EF4-FFF2-40B4-BE49-F238E27FC236}">
                <a16:creationId xmlns:a16="http://schemas.microsoft.com/office/drawing/2014/main" id="{C6E8BFD5-F93D-794A-80A6-BC0BE415D4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AF66300-900C-3B42-A869-71BA2AB50D85}" type="slidenum">
              <a:rPr lang="en-US" altLang="en-US" sz="1300" smtClean="0"/>
              <a:pPr>
                <a:spcBef>
                  <a:spcPct val="0"/>
                </a:spcBef>
              </a:pPr>
              <a:t>5</a:t>
            </a:fld>
            <a:endParaRPr lang="en-US" altLang="en-US" sz="13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7E9A5F50-E716-7D46-A9F7-0BFE273CB0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a:extLst>
              <a:ext uri="{FF2B5EF4-FFF2-40B4-BE49-F238E27FC236}">
                <a16:creationId xmlns:a16="http://schemas.microsoft.com/office/drawing/2014/main" id="{71286F9E-73D2-9D44-B702-4C58B8655CA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latin typeface="Arial" panose="020B0604020202020204" pitchFamily="34" charset="0"/>
              </a:rPr>
              <a:t>Relevant Animation:</a:t>
            </a:r>
          </a:p>
          <a:p>
            <a:r>
              <a:rPr lang="en-US" altLang="en-US">
                <a:latin typeface="Arial" panose="020B0604020202020204" pitchFamily="34" charset="0"/>
              </a:rPr>
              <a:t>Understanding focal mechanisms https://www.iris.edu/hq/inclass/animation/204</a:t>
            </a:r>
            <a:endParaRPr lang="en-US" altLang="en-US"/>
          </a:p>
        </p:txBody>
      </p:sp>
      <p:sp>
        <p:nvSpPr>
          <p:cNvPr id="27651" name="Slide Number Placeholder 3">
            <a:extLst>
              <a:ext uri="{FF2B5EF4-FFF2-40B4-BE49-F238E27FC236}">
                <a16:creationId xmlns:a16="http://schemas.microsoft.com/office/drawing/2014/main" id="{D49D51F0-717D-3B49-A287-7F114D97FE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69805F1-2C30-2D4B-AC79-5BAFB170C9F4}" type="slidenum">
              <a:rPr lang="en-US" altLang="en-US" sz="1300" smtClean="0"/>
              <a:pPr>
                <a:spcBef>
                  <a:spcPct val="0"/>
                </a:spcBef>
              </a:pPr>
              <a:t>6</a:t>
            </a:fld>
            <a:endParaRPr lang="en-US" altLang="en-US" sz="1300"/>
          </a:p>
        </p:txBody>
      </p:sp>
    </p:spTree>
    <p:extLst>
      <p:ext uri="{BB962C8B-B14F-4D97-AF65-F5344CB8AC3E}">
        <p14:creationId xmlns:p14="http://schemas.microsoft.com/office/powerpoint/2010/main" val="1597565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90C9C291-6877-9C45-B16C-36DED750EA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577FBBD2-DB37-384F-B7FA-75EFF59CF09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sz="1400" dirty="0"/>
              <a:t>Where do travel-time curves come from? </a:t>
            </a:r>
            <a:r>
              <a:rPr lang="en-US" altLang="en-US" dirty="0"/>
              <a:t>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traveltime_curves_how_they_are_created</a:t>
            </a:r>
            <a:r>
              <a:rPr lang="en-US" altLang="en-US" dirty="0"/>
              <a:t> </a:t>
            </a:r>
          </a:p>
        </p:txBody>
      </p:sp>
      <p:sp>
        <p:nvSpPr>
          <p:cNvPr id="18436" name="Slide Number Placeholder 3">
            <a:extLst>
              <a:ext uri="{FF2B5EF4-FFF2-40B4-BE49-F238E27FC236}">
                <a16:creationId xmlns:a16="http://schemas.microsoft.com/office/drawing/2014/main" id="{B24D86DC-A5EB-B34C-AB89-1F0BDBF9724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72CCDA-9595-3740-9766-87DB53DB1828}" type="slidenum">
              <a:rPr lang="en-US" altLang="en-US" smtClean="0">
                <a:solidFill>
                  <a:srgbClr val="000000"/>
                </a:solidFill>
                <a:latin typeface="Calibri" panose="020F0502020204030204" pitchFamily="34" charset="0"/>
                <a:cs typeface="Arial" panose="020B0604020202020204" pitchFamily="34" charset="0"/>
              </a:rPr>
              <a:pPr/>
              <a:t>7</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FA342F32-0FE1-AE4F-B112-1A18E8FCAFB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CF48EB25-B6C3-3845-80A8-B607FA948B3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i="0" u="none" strike="noStrike" kern="1200" dirty="0">
                <a:solidFill>
                  <a:schemeClr val="tx1"/>
                </a:solidFill>
                <a:effectLst/>
                <a:latin typeface="+mn-lt"/>
                <a:ea typeface="MS PGothic" panose="020B0600070205080204" pitchFamily="34" charset="-128"/>
                <a:cs typeface="ＭＳ Ｐゴシック" charset="0"/>
              </a:rPr>
              <a:t>Relevant animation: </a:t>
            </a:r>
          </a:p>
          <a:p>
            <a:r>
              <a:rPr lang="en-US" sz="1200" b="0" i="0" u="none" strike="noStrike" kern="1200" dirty="0">
                <a:solidFill>
                  <a:schemeClr val="tx1"/>
                </a:solidFill>
                <a:effectLst/>
                <a:latin typeface="+mn-lt"/>
                <a:ea typeface="MS PGothic" panose="020B0600070205080204" pitchFamily="34" charset="-128"/>
                <a:cs typeface="ＭＳ Ｐゴシック" charset="0"/>
              </a:rPr>
              <a:t>Seismic Shadow Zone: Basic Introduction, How do P &amp; S waves give evidence for a liquid outer core?</a:t>
            </a:r>
          </a:p>
          <a:p>
            <a:r>
              <a:rPr lang="en-US" sz="1200" b="0" i="0" u="none" strike="noStrike" kern="1200" dirty="0">
                <a:solidFill>
                  <a:schemeClr val="tx1"/>
                </a:solidFill>
                <a:effectLst/>
                <a:latin typeface="+mn-lt"/>
                <a:ea typeface="MS PGothic" panose="020B0600070205080204" pitchFamily="34" charset="-128"/>
                <a:cs typeface="ＭＳ Ｐゴシック" charset="0"/>
              </a:rPr>
              <a:t>https://</a:t>
            </a:r>
            <a:r>
              <a:rPr lang="en-US" sz="1200" b="0" i="0" u="none" strike="noStrike" kern="1200" dirty="0" err="1">
                <a:solidFill>
                  <a:schemeClr val="tx1"/>
                </a:solidFill>
                <a:effectLst/>
                <a:latin typeface="+mn-lt"/>
                <a:ea typeface="MS PGothic" panose="020B0600070205080204" pitchFamily="34" charset="-128"/>
                <a:cs typeface="ＭＳ Ｐゴシック" charset="0"/>
              </a:rPr>
              <a:t>www.iris.edu</a:t>
            </a:r>
            <a:r>
              <a:rPr lang="en-US" sz="1200" b="0" i="0" u="none" strike="noStrike" kern="1200" dirty="0">
                <a:solidFill>
                  <a:schemeClr val="tx1"/>
                </a:solidFill>
                <a:effectLst/>
                <a:latin typeface="+mn-lt"/>
                <a:ea typeface="MS PGothic" panose="020B0600070205080204" pitchFamily="34" charset="-128"/>
                <a:cs typeface="ＭＳ Ｐゴシック" charset="0"/>
              </a:rPr>
              <a:t>/</a:t>
            </a:r>
            <a:r>
              <a:rPr lang="en-US" sz="1200" b="0" i="0" u="none" strike="noStrike" kern="1200" dirty="0" err="1">
                <a:solidFill>
                  <a:schemeClr val="tx1"/>
                </a:solidFill>
                <a:effectLst/>
                <a:latin typeface="+mn-lt"/>
                <a:ea typeface="MS PGothic" panose="020B0600070205080204" pitchFamily="34" charset="-128"/>
                <a:cs typeface="ＭＳ Ｐゴシック" charset="0"/>
              </a:rPr>
              <a:t>hq</a:t>
            </a:r>
            <a:r>
              <a:rPr lang="en-US" sz="1200" b="0" i="0" u="none" strike="noStrike" kern="1200" dirty="0">
                <a:solidFill>
                  <a:schemeClr val="tx1"/>
                </a:solidFill>
                <a:effectLst/>
                <a:latin typeface="+mn-lt"/>
                <a:ea typeface="MS PGothic" panose="020B0600070205080204" pitchFamily="34" charset="-128"/>
                <a:cs typeface="ＭＳ Ｐゴシック" charset="0"/>
              </a:rPr>
              <a:t>/</a:t>
            </a:r>
            <a:r>
              <a:rPr lang="en-US" sz="1200" b="0" i="0" u="none" strike="noStrike" kern="1200" dirty="0" err="1">
                <a:solidFill>
                  <a:schemeClr val="tx1"/>
                </a:solidFill>
                <a:effectLst/>
                <a:latin typeface="+mn-lt"/>
                <a:ea typeface="MS PGothic" panose="020B0600070205080204" pitchFamily="34" charset="-128"/>
                <a:cs typeface="ＭＳ Ｐゴシック" charset="0"/>
              </a:rPr>
              <a:t>inclass</a:t>
            </a:r>
            <a:r>
              <a:rPr lang="en-US" sz="1200" b="0" i="0" u="none" strike="noStrike" kern="1200" dirty="0">
                <a:solidFill>
                  <a:schemeClr val="tx1"/>
                </a:solidFill>
                <a:effectLst/>
                <a:latin typeface="+mn-lt"/>
                <a:ea typeface="MS PGothic" panose="020B0600070205080204" pitchFamily="34" charset="-128"/>
                <a:cs typeface="ＭＳ Ｐゴシック" charset="0"/>
              </a:rPr>
              <a:t>/animation/</a:t>
            </a:r>
            <a:r>
              <a:rPr lang="en-US" sz="1200" b="0" i="0" u="none" strike="noStrike" kern="1200" dirty="0" err="1">
                <a:solidFill>
                  <a:schemeClr val="tx1"/>
                </a:solidFill>
                <a:effectLst/>
                <a:latin typeface="+mn-lt"/>
                <a:ea typeface="MS PGothic" panose="020B0600070205080204" pitchFamily="34" charset="-128"/>
                <a:cs typeface="ＭＳ Ｐゴシック" charset="0"/>
              </a:rPr>
              <a:t>seismic_shadow_zone_basic_introduction</a:t>
            </a:r>
            <a:r>
              <a:rPr lang="en-US" sz="1200" b="0" i="0" u="none" strike="noStrike" kern="1200" dirty="0">
                <a:solidFill>
                  <a:schemeClr val="tx1"/>
                </a:solidFill>
                <a:effectLst/>
                <a:latin typeface="+mn-lt"/>
                <a:ea typeface="MS PGothic" panose="020B0600070205080204" pitchFamily="34" charset="-128"/>
                <a:cs typeface="ＭＳ Ｐゴシック" charset="0"/>
              </a:rPr>
              <a:t> </a:t>
            </a:r>
          </a:p>
          <a:p>
            <a:endParaRPr lang="en-US" altLang="en-US" dirty="0"/>
          </a:p>
        </p:txBody>
      </p:sp>
      <p:sp>
        <p:nvSpPr>
          <p:cNvPr id="20484" name="Slide Number Placeholder 3">
            <a:extLst>
              <a:ext uri="{FF2B5EF4-FFF2-40B4-BE49-F238E27FC236}">
                <a16:creationId xmlns:a16="http://schemas.microsoft.com/office/drawing/2014/main" id="{FF49B949-60CD-3346-BBCE-3C88AFA269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63987A-512C-B14F-8A0B-34DEEEA990B8}" type="slidenum">
              <a:rPr lang="en-US" altLang="en-US" smtClean="0">
                <a:latin typeface="Calibri" panose="020F0502020204030204" pitchFamily="34" charset="0"/>
              </a:rPr>
              <a:pPr/>
              <a:t>8</a:t>
            </a:fld>
            <a:endParaRPr lang="en-US"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DA418EA5-16E8-DE41-B391-AF589CF27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a:extLst>
              <a:ext uri="{FF2B5EF4-FFF2-40B4-BE49-F238E27FC236}">
                <a16:creationId xmlns:a16="http://schemas.microsoft.com/office/drawing/2014/main" id="{37557FE5-18EE-8C44-B017-85E3C274147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9699" name="Slide Number Placeholder 3">
            <a:extLst>
              <a:ext uri="{FF2B5EF4-FFF2-40B4-BE49-F238E27FC236}">
                <a16:creationId xmlns:a16="http://schemas.microsoft.com/office/drawing/2014/main" id="{8A0F146D-29EF-094C-87C0-996CCE65CD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C7EFF1D-17F4-184F-81E6-64151A851E7A}" type="slidenum">
              <a:rPr lang="en-US" altLang="en-US" sz="1300" smtClean="0"/>
              <a:pPr>
                <a:spcBef>
                  <a:spcPct val="0"/>
                </a:spcBef>
              </a:pPr>
              <a:t>9</a:t>
            </a:fld>
            <a:endParaRPr lang="en-US" altLang="en-US" sz="1300"/>
          </a:p>
        </p:txBody>
      </p:sp>
    </p:spTree>
    <p:extLst>
      <p:ext uri="{BB962C8B-B14F-4D97-AF65-F5344CB8AC3E}">
        <p14:creationId xmlns:p14="http://schemas.microsoft.com/office/powerpoint/2010/main" val="633034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80D6639-5476-F446-909D-0888E1F9D004}"/>
              </a:ext>
            </a:extLst>
          </p:cNvPr>
          <p:cNvSpPr>
            <a:spLocks noGrp="1"/>
          </p:cNvSpPr>
          <p:nvPr>
            <p:ph type="dt" sz="half" idx="10"/>
          </p:nvPr>
        </p:nvSpPr>
        <p:spPr/>
        <p:txBody>
          <a:bodyPr/>
          <a:lstStyle>
            <a:lvl1pPr>
              <a:defRPr/>
            </a:lvl1pPr>
          </a:lstStyle>
          <a:p>
            <a:pPr>
              <a:defRPr/>
            </a:pPr>
            <a:fld id="{83B22ABD-EBC2-514B-8B9E-0D8B2337B41C}" type="datetimeFigureOut">
              <a:rPr lang="en-US" altLang="en-US"/>
              <a:pPr>
                <a:defRPr/>
              </a:pPr>
              <a:t>12/10/2018</a:t>
            </a:fld>
            <a:endParaRPr lang="en-US" altLang="en-US"/>
          </a:p>
        </p:txBody>
      </p:sp>
      <p:sp>
        <p:nvSpPr>
          <p:cNvPr id="5" name="Footer Placeholder 4">
            <a:extLst>
              <a:ext uri="{FF2B5EF4-FFF2-40B4-BE49-F238E27FC236}">
                <a16:creationId xmlns:a16="http://schemas.microsoft.com/office/drawing/2014/main" id="{2D2903E2-C9FC-8E4E-B3F6-619AFC7406E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B7E7083-7D52-E343-909B-ACF912CF708D}"/>
              </a:ext>
            </a:extLst>
          </p:cNvPr>
          <p:cNvSpPr>
            <a:spLocks noGrp="1"/>
          </p:cNvSpPr>
          <p:nvPr>
            <p:ph type="sldNum" sz="quarter" idx="12"/>
          </p:nvPr>
        </p:nvSpPr>
        <p:spPr/>
        <p:txBody>
          <a:bodyPr/>
          <a:lstStyle>
            <a:lvl1pPr>
              <a:defRPr/>
            </a:lvl1pPr>
          </a:lstStyle>
          <a:p>
            <a:pPr>
              <a:defRPr/>
            </a:pPr>
            <a:fld id="{FB29C30E-6E2F-644E-BB9D-4CE4CFDF38E3}" type="slidenum">
              <a:rPr lang="en-US" altLang="en-US"/>
              <a:pPr>
                <a:defRPr/>
              </a:pPr>
              <a:t>‹#›</a:t>
            </a:fld>
            <a:endParaRPr lang="en-US" altLang="en-US"/>
          </a:p>
        </p:txBody>
      </p:sp>
    </p:spTree>
    <p:extLst>
      <p:ext uri="{BB962C8B-B14F-4D97-AF65-F5344CB8AC3E}">
        <p14:creationId xmlns:p14="http://schemas.microsoft.com/office/powerpoint/2010/main" val="1518410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F279E0-5A4F-BB44-8817-B162F1B970AC}"/>
              </a:ext>
            </a:extLst>
          </p:cNvPr>
          <p:cNvSpPr>
            <a:spLocks noGrp="1"/>
          </p:cNvSpPr>
          <p:nvPr>
            <p:ph type="dt" sz="half" idx="10"/>
          </p:nvPr>
        </p:nvSpPr>
        <p:spPr/>
        <p:txBody>
          <a:bodyPr/>
          <a:lstStyle>
            <a:lvl1pPr>
              <a:defRPr/>
            </a:lvl1pPr>
          </a:lstStyle>
          <a:p>
            <a:pPr>
              <a:defRPr/>
            </a:pPr>
            <a:fld id="{A1204707-61DA-C44A-9182-C0FB5E20CA01}" type="datetimeFigureOut">
              <a:rPr lang="en-US" altLang="en-US"/>
              <a:pPr>
                <a:defRPr/>
              </a:pPr>
              <a:t>12/10/2018</a:t>
            </a:fld>
            <a:endParaRPr lang="en-US" altLang="en-US"/>
          </a:p>
        </p:txBody>
      </p:sp>
      <p:sp>
        <p:nvSpPr>
          <p:cNvPr id="5" name="Footer Placeholder 4">
            <a:extLst>
              <a:ext uri="{FF2B5EF4-FFF2-40B4-BE49-F238E27FC236}">
                <a16:creationId xmlns:a16="http://schemas.microsoft.com/office/drawing/2014/main" id="{0827F652-DD06-A548-9FA7-395DE63836D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5AEB970-AC09-BC45-88CC-E08A0A81586B}"/>
              </a:ext>
            </a:extLst>
          </p:cNvPr>
          <p:cNvSpPr>
            <a:spLocks noGrp="1"/>
          </p:cNvSpPr>
          <p:nvPr>
            <p:ph type="sldNum" sz="quarter" idx="12"/>
          </p:nvPr>
        </p:nvSpPr>
        <p:spPr/>
        <p:txBody>
          <a:bodyPr/>
          <a:lstStyle>
            <a:lvl1pPr>
              <a:defRPr/>
            </a:lvl1pPr>
          </a:lstStyle>
          <a:p>
            <a:pPr>
              <a:defRPr/>
            </a:pPr>
            <a:fld id="{E5F2137D-7C80-0C43-82B4-05676273985F}" type="slidenum">
              <a:rPr lang="en-US" altLang="en-US"/>
              <a:pPr>
                <a:defRPr/>
              </a:pPr>
              <a:t>‹#›</a:t>
            </a:fld>
            <a:endParaRPr lang="en-US" altLang="en-US"/>
          </a:p>
        </p:txBody>
      </p:sp>
    </p:spTree>
    <p:extLst>
      <p:ext uri="{BB962C8B-B14F-4D97-AF65-F5344CB8AC3E}">
        <p14:creationId xmlns:p14="http://schemas.microsoft.com/office/powerpoint/2010/main" val="2513349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B8D5BA-0519-CE41-A59E-1696B1124AA3}"/>
              </a:ext>
            </a:extLst>
          </p:cNvPr>
          <p:cNvSpPr>
            <a:spLocks noGrp="1"/>
          </p:cNvSpPr>
          <p:nvPr>
            <p:ph type="dt" sz="half" idx="10"/>
          </p:nvPr>
        </p:nvSpPr>
        <p:spPr/>
        <p:txBody>
          <a:bodyPr/>
          <a:lstStyle>
            <a:lvl1pPr>
              <a:defRPr/>
            </a:lvl1pPr>
          </a:lstStyle>
          <a:p>
            <a:pPr>
              <a:defRPr/>
            </a:pPr>
            <a:fld id="{D2A05244-A33A-5442-8B0C-0FD07D2F95F6}" type="datetimeFigureOut">
              <a:rPr lang="en-US" altLang="en-US"/>
              <a:pPr>
                <a:defRPr/>
              </a:pPr>
              <a:t>12/10/2018</a:t>
            </a:fld>
            <a:endParaRPr lang="en-US" altLang="en-US"/>
          </a:p>
        </p:txBody>
      </p:sp>
      <p:sp>
        <p:nvSpPr>
          <p:cNvPr id="5" name="Footer Placeholder 4">
            <a:extLst>
              <a:ext uri="{FF2B5EF4-FFF2-40B4-BE49-F238E27FC236}">
                <a16:creationId xmlns:a16="http://schemas.microsoft.com/office/drawing/2014/main" id="{3E999260-C536-B14B-A4E3-8EE4E7209CB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2011E26-FD98-7745-BC79-BB6431029EB6}"/>
              </a:ext>
            </a:extLst>
          </p:cNvPr>
          <p:cNvSpPr>
            <a:spLocks noGrp="1"/>
          </p:cNvSpPr>
          <p:nvPr>
            <p:ph type="sldNum" sz="quarter" idx="12"/>
          </p:nvPr>
        </p:nvSpPr>
        <p:spPr/>
        <p:txBody>
          <a:bodyPr/>
          <a:lstStyle>
            <a:lvl1pPr>
              <a:defRPr/>
            </a:lvl1pPr>
          </a:lstStyle>
          <a:p>
            <a:pPr>
              <a:defRPr/>
            </a:pPr>
            <a:fld id="{A65D5AAD-018C-A34D-9942-B956D3B48862}" type="slidenum">
              <a:rPr lang="en-US" altLang="en-US"/>
              <a:pPr>
                <a:defRPr/>
              </a:pPr>
              <a:t>‹#›</a:t>
            </a:fld>
            <a:endParaRPr lang="en-US" altLang="en-US"/>
          </a:p>
        </p:txBody>
      </p:sp>
    </p:spTree>
    <p:extLst>
      <p:ext uri="{BB962C8B-B14F-4D97-AF65-F5344CB8AC3E}">
        <p14:creationId xmlns:p14="http://schemas.microsoft.com/office/powerpoint/2010/main" val="2563538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5A87F7-D5C2-FA47-BCAD-454F0E6A95D7}"/>
              </a:ext>
            </a:extLst>
          </p:cNvPr>
          <p:cNvSpPr>
            <a:spLocks noGrp="1"/>
          </p:cNvSpPr>
          <p:nvPr>
            <p:ph type="dt" sz="half" idx="10"/>
          </p:nvPr>
        </p:nvSpPr>
        <p:spPr/>
        <p:txBody>
          <a:bodyPr/>
          <a:lstStyle>
            <a:lvl1pPr>
              <a:defRPr/>
            </a:lvl1pPr>
          </a:lstStyle>
          <a:p>
            <a:pPr>
              <a:defRPr/>
            </a:pPr>
            <a:fld id="{9022CD47-2DC8-0C4F-BA8E-98D0F01E4BCD}" type="datetimeFigureOut">
              <a:rPr lang="en-US" altLang="en-US"/>
              <a:pPr>
                <a:defRPr/>
              </a:pPr>
              <a:t>12/10/2018</a:t>
            </a:fld>
            <a:endParaRPr lang="en-US" altLang="en-US"/>
          </a:p>
        </p:txBody>
      </p:sp>
      <p:sp>
        <p:nvSpPr>
          <p:cNvPr id="5" name="Footer Placeholder 4">
            <a:extLst>
              <a:ext uri="{FF2B5EF4-FFF2-40B4-BE49-F238E27FC236}">
                <a16:creationId xmlns:a16="http://schemas.microsoft.com/office/drawing/2014/main" id="{C1694A71-54A7-1449-AE95-9970B30D4D3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7833C18-71DF-9343-8EA0-4D8AFD07631F}"/>
              </a:ext>
            </a:extLst>
          </p:cNvPr>
          <p:cNvSpPr>
            <a:spLocks noGrp="1"/>
          </p:cNvSpPr>
          <p:nvPr>
            <p:ph type="sldNum" sz="quarter" idx="12"/>
          </p:nvPr>
        </p:nvSpPr>
        <p:spPr/>
        <p:txBody>
          <a:bodyPr/>
          <a:lstStyle>
            <a:lvl1pPr>
              <a:defRPr/>
            </a:lvl1pPr>
          </a:lstStyle>
          <a:p>
            <a:pPr>
              <a:defRPr/>
            </a:pPr>
            <a:fld id="{E1815A52-618E-1347-BA72-3E01D39ED2B6}" type="slidenum">
              <a:rPr lang="en-US" altLang="en-US"/>
              <a:pPr>
                <a:defRPr/>
              </a:pPr>
              <a:t>‹#›</a:t>
            </a:fld>
            <a:endParaRPr lang="en-US" altLang="en-US"/>
          </a:p>
        </p:txBody>
      </p:sp>
    </p:spTree>
    <p:extLst>
      <p:ext uri="{BB962C8B-B14F-4D97-AF65-F5344CB8AC3E}">
        <p14:creationId xmlns:p14="http://schemas.microsoft.com/office/powerpoint/2010/main" val="22057424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C4FD8CA-B65C-F54B-98EF-D70FB5799A38}"/>
              </a:ext>
            </a:extLst>
          </p:cNvPr>
          <p:cNvSpPr>
            <a:spLocks noGrp="1"/>
          </p:cNvSpPr>
          <p:nvPr>
            <p:ph type="dt" sz="half" idx="10"/>
          </p:nvPr>
        </p:nvSpPr>
        <p:spPr/>
        <p:txBody>
          <a:bodyPr/>
          <a:lstStyle>
            <a:lvl1pPr>
              <a:defRPr/>
            </a:lvl1pPr>
          </a:lstStyle>
          <a:p>
            <a:pPr>
              <a:defRPr/>
            </a:pPr>
            <a:fld id="{49E9BCF1-B994-1646-896F-0D7C00C209F4}" type="datetimeFigureOut">
              <a:rPr lang="en-US" altLang="en-US"/>
              <a:pPr>
                <a:defRPr/>
              </a:pPr>
              <a:t>12/10/2018</a:t>
            </a:fld>
            <a:endParaRPr lang="en-US" altLang="en-US"/>
          </a:p>
        </p:txBody>
      </p:sp>
      <p:sp>
        <p:nvSpPr>
          <p:cNvPr id="5" name="Footer Placeholder 4">
            <a:extLst>
              <a:ext uri="{FF2B5EF4-FFF2-40B4-BE49-F238E27FC236}">
                <a16:creationId xmlns:a16="http://schemas.microsoft.com/office/drawing/2014/main" id="{5BAB1CCF-1C5B-D044-B372-371AB02AD01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66B6C87-5BCF-034A-BC0D-BE61FA3050D3}"/>
              </a:ext>
            </a:extLst>
          </p:cNvPr>
          <p:cNvSpPr>
            <a:spLocks noGrp="1"/>
          </p:cNvSpPr>
          <p:nvPr>
            <p:ph type="sldNum" sz="quarter" idx="12"/>
          </p:nvPr>
        </p:nvSpPr>
        <p:spPr/>
        <p:txBody>
          <a:bodyPr/>
          <a:lstStyle>
            <a:lvl1pPr>
              <a:defRPr/>
            </a:lvl1pPr>
          </a:lstStyle>
          <a:p>
            <a:pPr>
              <a:defRPr/>
            </a:pPr>
            <a:fld id="{E2BF09CD-26F4-4143-9A06-65263F531ACA}" type="slidenum">
              <a:rPr lang="en-US" altLang="en-US"/>
              <a:pPr>
                <a:defRPr/>
              </a:pPr>
              <a:t>‹#›</a:t>
            </a:fld>
            <a:endParaRPr lang="en-US" altLang="en-US"/>
          </a:p>
        </p:txBody>
      </p:sp>
    </p:spTree>
    <p:extLst>
      <p:ext uri="{BB962C8B-B14F-4D97-AF65-F5344CB8AC3E}">
        <p14:creationId xmlns:p14="http://schemas.microsoft.com/office/powerpoint/2010/main" val="2372509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3C4AC48C-717B-774A-80CC-4F9BBEA95116}"/>
              </a:ext>
            </a:extLst>
          </p:cNvPr>
          <p:cNvSpPr>
            <a:spLocks noGrp="1"/>
          </p:cNvSpPr>
          <p:nvPr>
            <p:ph type="dt" sz="half" idx="10"/>
          </p:nvPr>
        </p:nvSpPr>
        <p:spPr/>
        <p:txBody>
          <a:bodyPr/>
          <a:lstStyle>
            <a:lvl1pPr>
              <a:defRPr/>
            </a:lvl1pPr>
          </a:lstStyle>
          <a:p>
            <a:pPr>
              <a:defRPr/>
            </a:pPr>
            <a:fld id="{F5FE65E3-BC4D-8848-99E9-8D357509B173}" type="datetimeFigureOut">
              <a:rPr lang="en-US" altLang="en-US"/>
              <a:pPr>
                <a:defRPr/>
              </a:pPr>
              <a:t>12/10/2018</a:t>
            </a:fld>
            <a:endParaRPr lang="en-US" altLang="en-US"/>
          </a:p>
        </p:txBody>
      </p:sp>
      <p:sp>
        <p:nvSpPr>
          <p:cNvPr id="6" name="Footer Placeholder 4">
            <a:extLst>
              <a:ext uri="{FF2B5EF4-FFF2-40B4-BE49-F238E27FC236}">
                <a16:creationId xmlns:a16="http://schemas.microsoft.com/office/drawing/2014/main" id="{63E2B84F-D4AD-7B4D-8E16-18616B51813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1A69361-1E19-2B42-934E-9F33F04F4CBA}"/>
              </a:ext>
            </a:extLst>
          </p:cNvPr>
          <p:cNvSpPr>
            <a:spLocks noGrp="1"/>
          </p:cNvSpPr>
          <p:nvPr>
            <p:ph type="sldNum" sz="quarter" idx="12"/>
          </p:nvPr>
        </p:nvSpPr>
        <p:spPr/>
        <p:txBody>
          <a:bodyPr/>
          <a:lstStyle>
            <a:lvl1pPr>
              <a:defRPr/>
            </a:lvl1pPr>
          </a:lstStyle>
          <a:p>
            <a:pPr>
              <a:defRPr/>
            </a:pPr>
            <a:fld id="{C6F07D16-C4A4-9546-B6B3-7307D5B8761C}" type="slidenum">
              <a:rPr lang="en-US" altLang="en-US"/>
              <a:pPr>
                <a:defRPr/>
              </a:pPr>
              <a:t>‹#›</a:t>
            </a:fld>
            <a:endParaRPr lang="en-US" altLang="en-US"/>
          </a:p>
        </p:txBody>
      </p:sp>
    </p:spTree>
    <p:extLst>
      <p:ext uri="{BB962C8B-B14F-4D97-AF65-F5344CB8AC3E}">
        <p14:creationId xmlns:p14="http://schemas.microsoft.com/office/powerpoint/2010/main" val="860720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F4A6890-FA0B-C240-94EF-155C9FDF6EF2}"/>
              </a:ext>
            </a:extLst>
          </p:cNvPr>
          <p:cNvSpPr>
            <a:spLocks noGrp="1"/>
          </p:cNvSpPr>
          <p:nvPr>
            <p:ph type="dt" sz="half" idx="10"/>
          </p:nvPr>
        </p:nvSpPr>
        <p:spPr/>
        <p:txBody>
          <a:bodyPr/>
          <a:lstStyle>
            <a:lvl1pPr>
              <a:defRPr/>
            </a:lvl1pPr>
          </a:lstStyle>
          <a:p>
            <a:pPr>
              <a:defRPr/>
            </a:pPr>
            <a:fld id="{83D3329A-124D-6047-8721-8723551C48E8}" type="datetimeFigureOut">
              <a:rPr lang="en-US" altLang="en-US"/>
              <a:pPr>
                <a:defRPr/>
              </a:pPr>
              <a:t>12/10/2018</a:t>
            </a:fld>
            <a:endParaRPr lang="en-US" altLang="en-US"/>
          </a:p>
        </p:txBody>
      </p:sp>
      <p:sp>
        <p:nvSpPr>
          <p:cNvPr id="8" name="Footer Placeholder 4">
            <a:extLst>
              <a:ext uri="{FF2B5EF4-FFF2-40B4-BE49-F238E27FC236}">
                <a16:creationId xmlns:a16="http://schemas.microsoft.com/office/drawing/2014/main" id="{5B8CFD69-D1C5-154E-82B2-BCD48F4B2F0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99D2C3FA-35D9-B747-95CF-0A0B7CFDED34}"/>
              </a:ext>
            </a:extLst>
          </p:cNvPr>
          <p:cNvSpPr>
            <a:spLocks noGrp="1"/>
          </p:cNvSpPr>
          <p:nvPr>
            <p:ph type="sldNum" sz="quarter" idx="12"/>
          </p:nvPr>
        </p:nvSpPr>
        <p:spPr/>
        <p:txBody>
          <a:bodyPr/>
          <a:lstStyle>
            <a:lvl1pPr>
              <a:defRPr/>
            </a:lvl1pPr>
          </a:lstStyle>
          <a:p>
            <a:pPr>
              <a:defRPr/>
            </a:pPr>
            <a:fld id="{C7BE0A46-D52F-D548-B1F0-BD488A7CAAF4}" type="slidenum">
              <a:rPr lang="en-US" altLang="en-US"/>
              <a:pPr>
                <a:defRPr/>
              </a:pPr>
              <a:t>‹#›</a:t>
            </a:fld>
            <a:endParaRPr lang="en-US" altLang="en-US"/>
          </a:p>
        </p:txBody>
      </p:sp>
    </p:spTree>
    <p:extLst>
      <p:ext uri="{BB962C8B-B14F-4D97-AF65-F5344CB8AC3E}">
        <p14:creationId xmlns:p14="http://schemas.microsoft.com/office/powerpoint/2010/main" val="30913001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3903881-4571-7746-8CAC-D9D337E08C11}"/>
              </a:ext>
            </a:extLst>
          </p:cNvPr>
          <p:cNvSpPr>
            <a:spLocks noGrp="1"/>
          </p:cNvSpPr>
          <p:nvPr>
            <p:ph type="dt" sz="half" idx="10"/>
          </p:nvPr>
        </p:nvSpPr>
        <p:spPr/>
        <p:txBody>
          <a:bodyPr/>
          <a:lstStyle>
            <a:lvl1pPr>
              <a:defRPr/>
            </a:lvl1pPr>
          </a:lstStyle>
          <a:p>
            <a:pPr>
              <a:defRPr/>
            </a:pPr>
            <a:fld id="{06CC70D5-920D-2747-A925-7CD67F656489}" type="datetimeFigureOut">
              <a:rPr lang="en-US" altLang="en-US"/>
              <a:pPr>
                <a:defRPr/>
              </a:pPr>
              <a:t>12/10/2018</a:t>
            </a:fld>
            <a:endParaRPr lang="en-US" altLang="en-US"/>
          </a:p>
        </p:txBody>
      </p:sp>
      <p:sp>
        <p:nvSpPr>
          <p:cNvPr id="4" name="Footer Placeholder 4">
            <a:extLst>
              <a:ext uri="{FF2B5EF4-FFF2-40B4-BE49-F238E27FC236}">
                <a16:creationId xmlns:a16="http://schemas.microsoft.com/office/drawing/2014/main" id="{AFC5BFA1-A442-F048-A423-94472176A98D}"/>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95243814-946E-9946-82CA-8E5E46748307}"/>
              </a:ext>
            </a:extLst>
          </p:cNvPr>
          <p:cNvSpPr>
            <a:spLocks noGrp="1"/>
          </p:cNvSpPr>
          <p:nvPr>
            <p:ph type="sldNum" sz="quarter" idx="12"/>
          </p:nvPr>
        </p:nvSpPr>
        <p:spPr/>
        <p:txBody>
          <a:bodyPr/>
          <a:lstStyle>
            <a:lvl1pPr>
              <a:defRPr/>
            </a:lvl1pPr>
          </a:lstStyle>
          <a:p>
            <a:pPr>
              <a:defRPr/>
            </a:pPr>
            <a:fld id="{DC7DFCCE-8978-9E49-B9C8-8DA50A0D019C}" type="slidenum">
              <a:rPr lang="en-US" altLang="en-US"/>
              <a:pPr>
                <a:defRPr/>
              </a:pPr>
              <a:t>‹#›</a:t>
            </a:fld>
            <a:endParaRPr lang="en-US" altLang="en-US"/>
          </a:p>
        </p:txBody>
      </p:sp>
    </p:spTree>
    <p:extLst>
      <p:ext uri="{BB962C8B-B14F-4D97-AF65-F5344CB8AC3E}">
        <p14:creationId xmlns:p14="http://schemas.microsoft.com/office/powerpoint/2010/main" val="3677103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6CB4A7ED-2F84-1B40-97A7-218CC969018F}"/>
              </a:ext>
            </a:extLst>
          </p:cNvPr>
          <p:cNvSpPr>
            <a:spLocks noGrp="1"/>
          </p:cNvSpPr>
          <p:nvPr>
            <p:ph type="dt" sz="half" idx="10"/>
          </p:nvPr>
        </p:nvSpPr>
        <p:spPr/>
        <p:txBody>
          <a:bodyPr/>
          <a:lstStyle>
            <a:lvl1pPr>
              <a:defRPr/>
            </a:lvl1pPr>
          </a:lstStyle>
          <a:p>
            <a:pPr>
              <a:defRPr/>
            </a:pPr>
            <a:fld id="{EDE38228-2848-D04F-9513-A6EFE864BBFB}" type="datetimeFigureOut">
              <a:rPr lang="en-US" altLang="en-US"/>
              <a:pPr>
                <a:defRPr/>
              </a:pPr>
              <a:t>12/10/2018</a:t>
            </a:fld>
            <a:endParaRPr lang="en-US" altLang="en-US"/>
          </a:p>
        </p:txBody>
      </p:sp>
      <p:sp>
        <p:nvSpPr>
          <p:cNvPr id="3" name="Footer Placeholder 4">
            <a:extLst>
              <a:ext uri="{FF2B5EF4-FFF2-40B4-BE49-F238E27FC236}">
                <a16:creationId xmlns:a16="http://schemas.microsoft.com/office/drawing/2014/main" id="{41A94365-283E-8540-A33E-1EC39EDBD6C7}"/>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93257086-92C4-B246-A89F-EC09397017DE}"/>
              </a:ext>
            </a:extLst>
          </p:cNvPr>
          <p:cNvSpPr>
            <a:spLocks noGrp="1"/>
          </p:cNvSpPr>
          <p:nvPr>
            <p:ph type="sldNum" sz="quarter" idx="12"/>
          </p:nvPr>
        </p:nvSpPr>
        <p:spPr/>
        <p:txBody>
          <a:bodyPr/>
          <a:lstStyle>
            <a:lvl1pPr>
              <a:defRPr/>
            </a:lvl1pPr>
          </a:lstStyle>
          <a:p>
            <a:pPr>
              <a:defRPr/>
            </a:pPr>
            <a:fld id="{9E0803CC-09A4-FF42-8875-C9A05223A124}" type="slidenum">
              <a:rPr lang="en-US" altLang="en-US"/>
              <a:pPr>
                <a:defRPr/>
              </a:pPr>
              <a:t>‹#›</a:t>
            </a:fld>
            <a:endParaRPr lang="en-US" altLang="en-US"/>
          </a:p>
        </p:txBody>
      </p:sp>
    </p:spTree>
    <p:extLst>
      <p:ext uri="{BB962C8B-B14F-4D97-AF65-F5344CB8AC3E}">
        <p14:creationId xmlns:p14="http://schemas.microsoft.com/office/powerpoint/2010/main" val="174554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4482B3F-8547-0545-9EF8-D8015D8FA4CA}"/>
              </a:ext>
            </a:extLst>
          </p:cNvPr>
          <p:cNvSpPr>
            <a:spLocks noGrp="1"/>
          </p:cNvSpPr>
          <p:nvPr>
            <p:ph type="dt" sz="half" idx="10"/>
          </p:nvPr>
        </p:nvSpPr>
        <p:spPr/>
        <p:txBody>
          <a:bodyPr/>
          <a:lstStyle>
            <a:lvl1pPr>
              <a:defRPr/>
            </a:lvl1pPr>
          </a:lstStyle>
          <a:p>
            <a:pPr>
              <a:defRPr/>
            </a:pPr>
            <a:fld id="{23805F36-4EDE-A44C-8163-37B7FAE6F777}" type="datetimeFigureOut">
              <a:rPr lang="en-US" altLang="en-US"/>
              <a:pPr>
                <a:defRPr/>
              </a:pPr>
              <a:t>12/10/2018</a:t>
            </a:fld>
            <a:endParaRPr lang="en-US" altLang="en-US"/>
          </a:p>
        </p:txBody>
      </p:sp>
      <p:sp>
        <p:nvSpPr>
          <p:cNvPr id="6" name="Footer Placeholder 4">
            <a:extLst>
              <a:ext uri="{FF2B5EF4-FFF2-40B4-BE49-F238E27FC236}">
                <a16:creationId xmlns:a16="http://schemas.microsoft.com/office/drawing/2014/main" id="{7DCBB477-F4F3-9449-B9CF-3DDE99DC080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1A7CA83-F3B6-354D-A85A-95D55461CA9B}"/>
              </a:ext>
            </a:extLst>
          </p:cNvPr>
          <p:cNvSpPr>
            <a:spLocks noGrp="1"/>
          </p:cNvSpPr>
          <p:nvPr>
            <p:ph type="sldNum" sz="quarter" idx="12"/>
          </p:nvPr>
        </p:nvSpPr>
        <p:spPr/>
        <p:txBody>
          <a:bodyPr/>
          <a:lstStyle>
            <a:lvl1pPr>
              <a:defRPr/>
            </a:lvl1pPr>
          </a:lstStyle>
          <a:p>
            <a:pPr>
              <a:defRPr/>
            </a:pPr>
            <a:fld id="{9E0EB73C-FFA3-B544-BD16-9E6888B1CEE3}" type="slidenum">
              <a:rPr lang="en-US" altLang="en-US"/>
              <a:pPr>
                <a:defRPr/>
              </a:pPr>
              <a:t>‹#›</a:t>
            </a:fld>
            <a:endParaRPr lang="en-US" altLang="en-US"/>
          </a:p>
        </p:txBody>
      </p:sp>
    </p:spTree>
    <p:extLst>
      <p:ext uri="{BB962C8B-B14F-4D97-AF65-F5344CB8AC3E}">
        <p14:creationId xmlns:p14="http://schemas.microsoft.com/office/powerpoint/2010/main" val="1823397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A96E955-320E-0641-A4DF-FDF6AD5179E1}"/>
              </a:ext>
            </a:extLst>
          </p:cNvPr>
          <p:cNvSpPr>
            <a:spLocks noGrp="1"/>
          </p:cNvSpPr>
          <p:nvPr>
            <p:ph type="dt" sz="half" idx="10"/>
          </p:nvPr>
        </p:nvSpPr>
        <p:spPr/>
        <p:txBody>
          <a:bodyPr/>
          <a:lstStyle>
            <a:lvl1pPr>
              <a:defRPr/>
            </a:lvl1pPr>
          </a:lstStyle>
          <a:p>
            <a:pPr>
              <a:defRPr/>
            </a:pPr>
            <a:fld id="{E5BF1287-D3A1-0640-999E-AA38068C82C3}" type="datetimeFigureOut">
              <a:rPr lang="en-US" altLang="en-US"/>
              <a:pPr>
                <a:defRPr/>
              </a:pPr>
              <a:t>12/10/2018</a:t>
            </a:fld>
            <a:endParaRPr lang="en-US" altLang="en-US"/>
          </a:p>
        </p:txBody>
      </p:sp>
      <p:sp>
        <p:nvSpPr>
          <p:cNvPr id="6" name="Footer Placeholder 4">
            <a:extLst>
              <a:ext uri="{FF2B5EF4-FFF2-40B4-BE49-F238E27FC236}">
                <a16:creationId xmlns:a16="http://schemas.microsoft.com/office/drawing/2014/main" id="{6B66A901-62BE-314B-BA11-5FD85914A88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5AFB752-F34F-1B46-A058-DAB42B8192AC}"/>
              </a:ext>
            </a:extLst>
          </p:cNvPr>
          <p:cNvSpPr>
            <a:spLocks noGrp="1"/>
          </p:cNvSpPr>
          <p:nvPr>
            <p:ph type="sldNum" sz="quarter" idx="12"/>
          </p:nvPr>
        </p:nvSpPr>
        <p:spPr/>
        <p:txBody>
          <a:bodyPr/>
          <a:lstStyle>
            <a:lvl1pPr>
              <a:defRPr/>
            </a:lvl1pPr>
          </a:lstStyle>
          <a:p>
            <a:pPr>
              <a:defRPr/>
            </a:pPr>
            <a:fld id="{93F729CE-1D88-2240-AC49-43A3449216EF}" type="slidenum">
              <a:rPr lang="en-US" altLang="en-US"/>
              <a:pPr>
                <a:defRPr/>
              </a:pPr>
              <a:t>‹#›</a:t>
            </a:fld>
            <a:endParaRPr lang="en-US" altLang="en-US"/>
          </a:p>
        </p:txBody>
      </p:sp>
    </p:spTree>
    <p:extLst>
      <p:ext uri="{BB962C8B-B14F-4D97-AF65-F5344CB8AC3E}">
        <p14:creationId xmlns:p14="http://schemas.microsoft.com/office/powerpoint/2010/main" val="1711591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632CE74-C6AE-9848-97B0-69C34BAC9CD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EA43FE2-1888-1B4C-87E1-E4E1E69F8A9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E06C972-C885-2346-83D3-D3C315146097}"/>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9F70BF3-2631-FB43-9836-D6E4F0D5C463}" type="datetimeFigureOut">
              <a:rPr lang="en-US" altLang="en-US"/>
              <a:pPr>
                <a:defRPr/>
              </a:pPr>
              <a:t>12/10/2018</a:t>
            </a:fld>
            <a:endParaRPr lang="en-US" altLang="en-US"/>
          </a:p>
        </p:txBody>
      </p:sp>
      <p:sp>
        <p:nvSpPr>
          <p:cNvPr id="5" name="Footer Placeholder 4">
            <a:extLst>
              <a:ext uri="{FF2B5EF4-FFF2-40B4-BE49-F238E27FC236}">
                <a16:creationId xmlns:a16="http://schemas.microsoft.com/office/drawing/2014/main" id="{5D9FF6E4-1352-534B-B744-8C55DD494AE4}"/>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A50ABE58-A805-064E-93D0-DB7736C24EFE}"/>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AD6B02AB-3513-0A4C-A4EC-69EB9B14C0E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image" Target="../media/image15.png"/><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hyperlink" Target="http://www.iris.edu/hq/re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FFE4C3A-CEE4-467A-A198-46B1D6D09A7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076" name="Picture 8" descr="IRIS_TMlogo.png">
            <a:extLst>
              <a:ext uri="{FF2B5EF4-FFF2-40B4-BE49-F238E27FC236}">
                <a16:creationId xmlns:a16="http://schemas.microsoft.com/office/drawing/2014/main" id="{6A6FB108-EBF1-4DA7-B3BC-77C3FD5BD20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2B1A2DF9-4204-4BC0-AD4D-5D0FC184D625}"/>
              </a:ext>
            </a:extLst>
          </p:cNvPr>
          <p:cNvSpPr txBox="1">
            <a:spLocks noChangeArrowheads="1"/>
          </p:cNvSpPr>
          <p:nvPr/>
        </p:nvSpPr>
        <p:spPr bwMode="auto">
          <a:xfrm>
            <a:off x="330926" y="1093788"/>
            <a:ext cx="7823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dirty="0">
                <a:latin typeface="Arial" panose="020B0604020202020204" pitchFamily="34" charset="0"/>
                <a:cs typeface="Arial" panose="020B0604020202020204" pitchFamily="34" charset="0"/>
              </a:rPr>
              <a:t>A magnitude 7.1 earthquake occurred at a depth of 164.7 km (102 miles) in the South Sandwich Islands, an uninhabited British territory off the coast of Argentina in the southern Atlantic Ocean.</a:t>
            </a:r>
          </a:p>
        </p:txBody>
      </p:sp>
      <p:pic>
        <p:nvPicPr>
          <p:cNvPr id="3078" name="Picture 7">
            <a:extLst>
              <a:ext uri="{FF2B5EF4-FFF2-40B4-BE49-F238E27FC236}">
                <a16:creationId xmlns:a16="http://schemas.microsoft.com/office/drawing/2014/main" id="{D55A7975-3467-4AD4-9831-190F2CA5D34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2625" y="3860800"/>
            <a:ext cx="2035175"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a:extLst>
              <a:ext uri="{FF2B5EF4-FFF2-40B4-BE49-F238E27FC236}">
                <a16:creationId xmlns:a16="http://schemas.microsoft.com/office/drawing/2014/main" id="{9373EF67-F645-4443-A23F-F19AE21DE9C3}"/>
              </a:ext>
            </a:extLst>
          </p:cNvPr>
          <p:cNvCxnSpPr>
            <a:cxnSpLocks noChangeShapeType="1"/>
          </p:cNvCxnSpPr>
          <p:nvPr/>
        </p:nvCxnSpPr>
        <p:spPr bwMode="auto">
          <a:xfrm flipH="1">
            <a:off x="1893888" y="2141538"/>
            <a:ext cx="1887537" cy="3157537"/>
          </a:xfrm>
          <a:prstGeom prst="line">
            <a:avLst/>
          </a:prstGeom>
          <a:noFill/>
          <a:ln w="25400">
            <a:solidFill>
              <a:schemeClr val="accent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1" name="Straight Connector 10">
            <a:extLst>
              <a:ext uri="{FF2B5EF4-FFF2-40B4-BE49-F238E27FC236}">
                <a16:creationId xmlns:a16="http://schemas.microsoft.com/office/drawing/2014/main" id="{97B1D9AD-0E33-4F96-9E1A-D444B9927861}"/>
              </a:ext>
            </a:extLst>
          </p:cNvPr>
          <p:cNvCxnSpPr>
            <a:cxnSpLocks noChangeShapeType="1"/>
          </p:cNvCxnSpPr>
          <p:nvPr/>
        </p:nvCxnSpPr>
        <p:spPr bwMode="auto">
          <a:xfrm flipH="1" flipV="1">
            <a:off x="1893888" y="5516563"/>
            <a:ext cx="1887537" cy="671512"/>
          </a:xfrm>
          <a:prstGeom prst="line">
            <a:avLst/>
          </a:prstGeom>
          <a:noFill/>
          <a:ln w="25400">
            <a:solidFill>
              <a:schemeClr val="accent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082" name="Rectangle 14">
            <a:extLst>
              <a:ext uri="{FF2B5EF4-FFF2-40B4-BE49-F238E27FC236}">
                <a16:creationId xmlns:a16="http://schemas.microsoft.com/office/drawing/2014/main" id="{075142FF-56F3-4EE6-B9FB-550DF2E5517D}"/>
              </a:ext>
            </a:extLst>
          </p:cNvPr>
          <p:cNvSpPr>
            <a:spLocks noChangeArrowheads="1"/>
          </p:cNvSpPr>
          <p:nvPr/>
        </p:nvSpPr>
        <p:spPr bwMode="auto">
          <a:xfrm>
            <a:off x="5943600" y="6188075"/>
            <a:ext cx="2857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cs typeface="Arial" panose="020B0604020202020204" pitchFamily="34" charset="0"/>
              </a:rPr>
              <a:t>Epicenter from U.S. Geological Survey</a:t>
            </a:r>
          </a:p>
        </p:txBody>
      </p:sp>
      <p:sp>
        <p:nvSpPr>
          <p:cNvPr id="15" name="Title 1">
            <a:extLst>
              <a:ext uri="{FF2B5EF4-FFF2-40B4-BE49-F238E27FC236}">
                <a16:creationId xmlns:a16="http://schemas.microsoft.com/office/drawing/2014/main" id="{544019FA-6D85-4E71-ADAC-7A9723B56A9A}"/>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11, 2018 at 02:26:32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pSp>
        <p:nvGrpSpPr>
          <p:cNvPr id="5" name="Group 4">
            <a:extLst>
              <a:ext uri="{FF2B5EF4-FFF2-40B4-BE49-F238E27FC236}">
                <a16:creationId xmlns:a16="http://schemas.microsoft.com/office/drawing/2014/main" id="{52F0171B-C791-4A45-A966-6643E1EEA2E1}"/>
              </a:ext>
            </a:extLst>
          </p:cNvPr>
          <p:cNvGrpSpPr/>
          <p:nvPr/>
        </p:nvGrpSpPr>
        <p:grpSpPr>
          <a:xfrm>
            <a:off x="3746863" y="2139209"/>
            <a:ext cx="4905375" cy="4019928"/>
            <a:chOff x="3746863" y="2139209"/>
            <a:chExt cx="4905375" cy="4019928"/>
          </a:xfrm>
        </p:grpSpPr>
        <p:pic>
          <p:nvPicPr>
            <p:cNvPr id="3" name="Picture 2">
              <a:extLst>
                <a:ext uri="{FF2B5EF4-FFF2-40B4-BE49-F238E27FC236}">
                  <a16:creationId xmlns:a16="http://schemas.microsoft.com/office/drawing/2014/main" id="{408BA941-671B-4AC7-8D28-7AB77DCB39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46863" y="2139209"/>
              <a:ext cx="4905375" cy="4019928"/>
            </a:xfrm>
            <a:prstGeom prst="rect">
              <a:avLst/>
            </a:prstGeom>
          </p:spPr>
        </p:pic>
        <p:grpSp>
          <p:nvGrpSpPr>
            <p:cNvPr id="3081" name="Group 4">
              <a:extLst>
                <a:ext uri="{FF2B5EF4-FFF2-40B4-BE49-F238E27FC236}">
                  <a16:creationId xmlns:a16="http://schemas.microsoft.com/office/drawing/2014/main" id="{04ED0D98-05EC-42A6-B647-30DAD7360E67}"/>
                </a:ext>
              </a:extLst>
            </p:cNvPr>
            <p:cNvGrpSpPr>
              <a:grpSpLocks/>
            </p:cNvGrpSpPr>
            <p:nvPr/>
          </p:nvGrpSpPr>
          <p:grpSpPr bwMode="auto">
            <a:xfrm>
              <a:off x="4644946" y="2473704"/>
              <a:ext cx="1814760" cy="3127177"/>
              <a:chOff x="4644679" y="2672926"/>
              <a:chExt cx="1814553" cy="3128006"/>
            </a:xfrm>
          </p:grpSpPr>
          <p:sp>
            <p:nvSpPr>
              <p:cNvPr id="3084" name="Rectangle 11">
                <a:extLst>
                  <a:ext uri="{FF2B5EF4-FFF2-40B4-BE49-F238E27FC236}">
                    <a16:creationId xmlns:a16="http://schemas.microsoft.com/office/drawing/2014/main" id="{F17604D9-6143-4E8C-A2DF-5673C9F9DF28}"/>
                  </a:ext>
                </a:extLst>
              </p:cNvPr>
              <p:cNvSpPr>
                <a:spLocks noChangeArrowheads="1"/>
              </p:cNvSpPr>
              <p:nvPr/>
            </p:nvSpPr>
            <p:spPr bwMode="auto">
              <a:xfrm rot="18992893">
                <a:off x="4644679" y="2672926"/>
                <a:ext cx="106366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solidFill>
                      <a:schemeClr val="bg1"/>
                    </a:solidFill>
                    <a:latin typeface="Arial" panose="020B0604020202020204" pitchFamily="34" charset="0"/>
                    <a:cs typeface="Arial" panose="020B0604020202020204" pitchFamily="34" charset="0"/>
                  </a:rPr>
                  <a:t>Argentina</a:t>
                </a:r>
              </a:p>
            </p:txBody>
          </p:sp>
          <p:sp>
            <p:nvSpPr>
              <p:cNvPr id="3085" name="Rectangle 12">
                <a:extLst>
                  <a:ext uri="{FF2B5EF4-FFF2-40B4-BE49-F238E27FC236}">
                    <a16:creationId xmlns:a16="http://schemas.microsoft.com/office/drawing/2014/main" id="{44CD8A42-3F7D-4276-9867-5BECCB5F15BB}"/>
                  </a:ext>
                </a:extLst>
              </p:cNvPr>
              <p:cNvSpPr>
                <a:spLocks noChangeArrowheads="1"/>
              </p:cNvSpPr>
              <p:nvPr/>
            </p:nvSpPr>
            <p:spPr bwMode="auto">
              <a:xfrm>
                <a:off x="5362229" y="5461207"/>
                <a:ext cx="109700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solidFill>
                      <a:schemeClr val="bg1"/>
                    </a:solidFill>
                    <a:latin typeface="Arial" panose="020B0604020202020204" pitchFamily="34" charset="0"/>
                    <a:cs typeface="Arial" panose="020B0604020202020204" pitchFamily="34" charset="0"/>
                  </a:rPr>
                  <a:t>Antarctica</a:t>
                </a:r>
              </a:p>
            </p:txBody>
          </p:sp>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41AD571-6DA2-5D48-BE78-44C8F327A7A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pic>
        <p:nvPicPr>
          <p:cNvPr id="16386" name="Picture 12" descr="scale.jpg">
            <a:extLst>
              <a:ext uri="{FF2B5EF4-FFF2-40B4-BE49-F238E27FC236}">
                <a16:creationId xmlns:a16="http://schemas.microsoft.com/office/drawing/2014/main" id="{493C9D9D-55C0-1A44-9261-236D124740A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1370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Box 13">
            <a:extLst>
              <a:ext uri="{FF2B5EF4-FFF2-40B4-BE49-F238E27FC236}">
                <a16:creationId xmlns:a16="http://schemas.microsoft.com/office/drawing/2014/main" id="{D18C4FB2-24DF-EE4C-AA25-DEA6549247F2}"/>
              </a:ext>
            </a:extLst>
          </p:cNvPr>
          <p:cNvSpPr txBox="1">
            <a:spLocks noChangeArrowheads="1"/>
          </p:cNvSpPr>
          <p:nvPr/>
        </p:nvSpPr>
        <p:spPr bwMode="auto">
          <a:xfrm>
            <a:off x="271463" y="3786188"/>
            <a:ext cx="3429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a:solidFill>
                  <a:srgbClr val="000000"/>
                </a:solidFill>
                <a:latin typeface="Arial" panose="020B0604020202020204" pitchFamily="34" charset="0"/>
              </a:rPr>
              <a:t>Modified Mercalli Intensity</a:t>
            </a:r>
          </a:p>
        </p:txBody>
      </p:sp>
      <p:sp>
        <p:nvSpPr>
          <p:cNvPr id="16388" name="TextBox 14">
            <a:extLst>
              <a:ext uri="{FF2B5EF4-FFF2-40B4-BE49-F238E27FC236}">
                <a16:creationId xmlns:a16="http://schemas.microsoft.com/office/drawing/2014/main" id="{087A1E72-2594-EA4F-A77E-AB2522674F6C}"/>
              </a:ext>
            </a:extLst>
          </p:cNvPr>
          <p:cNvSpPr txBox="1">
            <a:spLocks noChangeArrowheads="1"/>
          </p:cNvSpPr>
          <p:nvPr/>
        </p:nvSpPr>
        <p:spPr bwMode="auto">
          <a:xfrm>
            <a:off x="2541588" y="3571875"/>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a:solidFill>
                  <a:srgbClr val="000000"/>
                </a:solidFill>
                <a:latin typeface="Arial" panose="020B0604020202020204" pitchFamily="34" charset="0"/>
              </a:rPr>
              <a:t>Perceived </a:t>
            </a:r>
          </a:p>
          <a:p>
            <a:pPr algn="ctr" eaLnBrk="1" hangingPunct="1">
              <a:spcBef>
                <a:spcPct val="0"/>
              </a:spcBef>
              <a:spcAft>
                <a:spcPts val="600"/>
              </a:spcAft>
              <a:buFontTx/>
              <a:buNone/>
            </a:pPr>
            <a:r>
              <a:rPr lang="en-US" altLang="en-US" sz="1400" b="1">
                <a:solidFill>
                  <a:srgbClr val="000000"/>
                </a:solidFill>
                <a:latin typeface="Arial" panose="020B0604020202020204" pitchFamily="34" charset="0"/>
              </a:rPr>
              <a:t>  Shaking</a:t>
            </a:r>
          </a:p>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solidFill>
                  <a:srgbClr val="000000"/>
                </a:solidFill>
                <a:latin typeface="Arial" panose="020B0604020202020204" pitchFamily="34" charset="0"/>
              </a:rPr>
              <a:t>Moderate</a:t>
            </a:r>
          </a:p>
          <a:p>
            <a:pPr algn="ctr" eaLnBrk="1" hangingPunct="1">
              <a:spcBef>
                <a:spcPct val="0"/>
              </a:spcBef>
              <a:spcAft>
                <a:spcPts val="400"/>
              </a:spcAft>
              <a:buFontTx/>
              <a:buNone/>
            </a:pPr>
            <a:r>
              <a:rPr lang="en-US" altLang="en-US" sz="1400">
                <a:solidFill>
                  <a:srgbClr val="000000"/>
                </a:solidFill>
                <a:latin typeface="Arial" panose="020B0604020202020204" pitchFamily="34" charset="0"/>
              </a:rPr>
              <a:t>Light</a:t>
            </a:r>
          </a:p>
          <a:p>
            <a:pPr algn="ctr" eaLnBrk="1" hangingPunct="1">
              <a:spcBef>
                <a:spcPct val="0"/>
              </a:spcBef>
              <a:spcAft>
                <a:spcPts val="400"/>
              </a:spcAft>
              <a:buFontTx/>
              <a:buNone/>
            </a:pPr>
            <a:r>
              <a:rPr lang="en-US" altLang="en-US" sz="1400">
                <a:solidFill>
                  <a:srgbClr val="000000"/>
                </a:solidFill>
                <a:latin typeface="Arial" panose="020B0604020202020204" pitchFamily="34" charset="0"/>
              </a:rPr>
              <a:t>Weak</a:t>
            </a:r>
          </a:p>
          <a:p>
            <a:pPr algn="ctr" eaLnBrk="1" hangingPunct="1">
              <a:spcBef>
                <a:spcPct val="0"/>
              </a:spcBef>
              <a:spcAft>
                <a:spcPts val="400"/>
              </a:spcAft>
              <a:buFontTx/>
              <a:buNone/>
            </a:pPr>
            <a:r>
              <a:rPr lang="en-US" altLang="en-US" sz="1400">
                <a:solidFill>
                  <a:srgbClr val="000000"/>
                </a:solidFill>
                <a:latin typeface="Arial" panose="020B0604020202020204" pitchFamily="34" charset="0"/>
              </a:rPr>
              <a:t>Not Felt</a:t>
            </a:r>
          </a:p>
          <a:p>
            <a:pPr eaLnBrk="1" hangingPunct="1">
              <a:spcBef>
                <a:spcPct val="0"/>
              </a:spcBef>
              <a:buFontTx/>
              <a:buNone/>
            </a:pPr>
            <a:endParaRPr lang="en-US" altLang="en-US" sz="1800">
              <a:solidFill>
                <a:srgbClr val="000000"/>
              </a:solidFill>
              <a:latin typeface="Arial" panose="020B0604020202020204" pitchFamily="34" charset="0"/>
            </a:endParaRPr>
          </a:p>
        </p:txBody>
      </p:sp>
      <p:sp>
        <p:nvSpPr>
          <p:cNvPr id="16389" name="TextBox 15">
            <a:extLst>
              <a:ext uri="{FF2B5EF4-FFF2-40B4-BE49-F238E27FC236}">
                <a16:creationId xmlns:a16="http://schemas.microsoft.com/office/drawing/2014/main" id="{2FB93165-B362-C846-878C-6F40C7DFF9E2}"/>
              </a:ext>
            </a:extLst>
          </p:cNvPr>
          <p:cNvSpPr txBox="1">
            <a:spLocks noChangeArrowheads="1"/>
          </p:cNvSpPr>
          <p:nvPr/>
        </p:nvSpPr>
        <p:spPr bwMode="auto">
          <a:xfrm>
            <a:off x="4241074" y="6387737"/>
            <a:ext cx="4800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solidFill>
                  <a:srgbClr val="000000"/>
                </a:solidFill>
                <a:latin typeface="Arial" panose="020B0604020202020204" pitchFamily="34" charset="0"/>
              </a:rPr>
              <a:t>USGS Estimated shaking Intensity from M 7.1 Earthquake</a:t>
            </a:r>
          </a:p>
        </p:txBody>
      </p:sp>
      <p:sp>
        <p:nvSpPr>
          <p:cNvPr id="16390" name="TextBox 15">
            <a:extLst>
              <a:ext uri="{FF2B5EF4-FFF2-40B4-BE49-F238E27FC236}">
                <a16:creationId xmlns:a16="http://schemas.microsoft.com/office/drawing/2014/main" id="{4D7821B8-4E30-AA43-A2D9-A1FCB2A68622}"/>
              </a:ext>
            </a:extLst>
          </p:cNvPr>
          <p:cNvSpPr txBox="1">
            <a:spLocks noChangeArrowheads="1"/>
          </p:cNvSpPr>
          <p:nvPr/>
        </p:nvSpPr>
        <p:spPr bwMode="auto">
          <a:xfrm>
            <a:off x="242888" y="1079500"/>
            <a:ext cx="3719512"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000000"/>
                </a:solidFill>
                <a:latin typeface="Arial" panose="020B0604020202020204" pitchFamily="34" charset="0"/>
              </a:rPr>
              <a:t>The Modified-</a:t>
            </a:r>
            <a:r>
              <a:rPr lang="en-US" altLang="en-US" sz="1800" dirty="0" err="1">
                <a:solidFill>
                  <a:srgbClr val="000000"/>
                </a:solidFill>
                <a:latin typeface="Arial" panose="020B0604020202020204" pitchFamily="34" charset="0"/>
              </a:rPr>
              <a:t>Mercalli</a:t>
            </a:r>
            <a:r>
              <a:rPr lang="en-US" altLang="en-US" sz="1800" dirty="0">
                <a:solidFill>
                  <a:srgbClr val="000000"/>
                </a:solidFill>
                <a:latin typeface="Arial" panose="020B0604020202020204" pitchFamily="34" charset="0"/>
              </a:rPr>
              <a:t> Intensity</a:t>
            </a:r>
          </a:p>
          <a:p>
            <a:pPr eaLnBrk="1" hangingPunct="1">
              <a:spcBef>
                <a:spcPct val="0"/>
              </a:spcBef>
              <a:buFontTx/>
              <a:buNone/>
            </a:pPr>
            <a:r>
              <a:rPr lang="en-US" altLang="en-US" sz="1800" dirty="0">
                <a:solidFill>
                  <a:srgbClr val="000000"/>
                </a:solidFill>
                <a:latin typeface="Arial" panose="020B0604020202020204" pitchFamily="34" charset="0"/>
              </a:rPr>
              <a:t>scale is a twelve-stage scale, from I to XII, that indicates the </a:t>
            </a:r>
            <a:r>
              <a:rPr lang="en-US" altLang="en-US" sz="1800" dirty="0">
                <a:latin typeface="Arial" panose="020B0604020202020204" pitchFamily="34" charset="0"/>
              </a:rPr>
              <a:t>severity of ground shaking.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The uninhabited islands nearest the earthquake experienced moderate shaking.</a:t>
            </a:r>
          </a:p>
          <a:p>
            <a:pPr eaLnBrk="1" hangingPunct="1">
              <a:spcBef>
                <a:spcPct val="0"/>
              </a:spcBef>
              <a:buFontTx/>
              <a:buNone/>
            </a:pPr>
            <a:endParaRPr lang="en-US" altLang="en-US" sz="1800" dirty="0">
              <a:solidFill>
                <a:srgbClr val="000000"/>
              </a:solidFill>
              <a:latin typeface="Arial" panose="020B0604020202020204" pitchFamily="34" charset="0"/>
            </a:endParaRPr>
          </a:p>
        </p:txBody>
      </p:sp>
      <p:pic>
        <p:nvPicPr>
          <p:cNvPr id="16391" name="Picture 8" descr="IRIS_TMlogo.png">
            <a:extLst>
              <a:ext uri="{FF2B5EF4-FFF2-40B4-BE49-F238E27FC236}">
                <a16:creationId xmlns:a16="http://schemas.microsoft.com/office/drawing/2014/main" id="{F2BCB0D2-F8E8-5048-9754-176B0C82C87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2" name="TextBox 15">
            <a:extLst>
              <a:ext uri="{FF2B5EF4-FFF2-40B4-BE49-F238E27FC236}">
                <a16:creationId xmlns:a16="http://schemas.microsoft.com/office/drawing/2014/main" id="{44010F50-8996-F548-B985-3220B9D62022}"/>
              </a:ext>
            </a:extLst>
          </p:cNvPr>
          <p:cNvSpPr txBox="1">
            <a:spLocks noChangeArrowheads="1"/>
          </p:cNvSpPr>
          <p:nvPr/>
        </p:nvSpPr>
        <p:spPr bwMode="auto">
          <a:xfrm>
            <a:off x="152400" y="6550025"/>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solidFill>
                  <a:srgbClr val="000000"/>
                </a:solidFill>
                <a:latin typeface="Arial" panose="020B0604020202020204" pitchFamily="34" charset="0"/>
              </a:rPr>
              <a:t>Image courtesy of the US Geological Survey</a:t>
            </a:r>
          </a:p>
        </p:txBody>
      </p:sp>
      <p:pic>
        <p:nvPicPr>
          <p:cNvPr id="6" name="Picture 5">
            <a:extLst>
              <a:ext uri="{FF2B5EF4-FFF2-40B4-BE49-F238E27FC236}">
                <a16:creationId xmlns:a16="http://schemas.microsoft.com/office/drawing/2014/main" id="{17537A94-0116-457D-AE23-4C136540E6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2670" y="1173656"/>
            <a:ext cx="4528442" cy="5114167"/>
          </a:xfrm>
          <a:prstGeom prst="rect">
            <a:avLst/>
          </a:prstGeom>
        </p:spPr>
      </p:pic>
      <p:sp>
        <p:nvSpPr>
          <p:cNvPr id="16" name="Title 1">
            <a:extLst>
              <a:ext uri="{FF2B5EF4-FFF2-40B4-BE49-F238E27FC236}">
                <a16:creationId xmlns:a16="http://schemas.microsoft.com/office/drawing/2014/main" id="{44C95130-37FC-42AF-A409-0349C1213D52}"/>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11, 2018 at 02:26:32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5A6990B-4610-074D-85D9-E27D7AB91EA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434" name="TextBox 15">
            <a:extLst>
              <a:ext uri="{FF2B5EF4-FFF2-40B4-BE49-F238E27FC236}">
                <a16:creationId xmlns:a16="http://schemas.microsoft.com/office/drawing/2014/main" id="{E1A36C40-8FD2-C446-B7ED-8318013081B5}"/>
              </a:ext>
            </a:extLst>
          </p:cNvPr>
          <p:cNvSpPr txBox="1">
            <a:spLocks noChangeArrowheads="1"/>
          </p:cNvSpPr>
          <p:nvPr/>
        </p:nvSpPr>
        <p:spPr bwMode="auto">
          <a:xfrm>
            <a:off x="5083175" y="721224"/>
            <a:ext cx="388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rPr>
              <a:t>USGS PAGER </a:t>
            </a:r>
          </a:p>
          <a:p>
            <a:pPr algn="r" eaLnBrk="1" hangingPunct="1">
              <a:spcBef>
                <a:spcPct val="0"/>
              </a:spcBef>
              <a:buFontTx/>
              <a:buNone/>
            </a:pPr>
            <a:r>
              <a:rPr lang="en-US" altLang="en-US" sz="1400" i="1" dirty="0">
                <a:latin typeface="Arial" panose="020B0604020202020204" pitchFamily="34" charset="0"/>
              </a:rPr>
              <a:t>Population Exposed to Earthquake Shaking</a:t>
            </a:r>
          </a:p>
        </p:txBody>
      </p:sp>
      <p:pic>
        <p:nvPicPr>
          <p:cNvPr id="18435" name="Picture 8" descr="IRIS_TMlogo.png">
            <a:extLst>
              <a:ext uri="{FF2B5EF4-FFF2-40B4-BE49-F238E27FC236}">
                <a16:creationId xmlns:a16="http://schemas.microsoft.com/office/drawing/2014/main" id="{8269417D-06DA-A74A-BB03-055FF6F16F1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extBox 18">
            <a:extLst>
              <a:ext uri="{FF2B5EF4-FFF2-40B4-BE49-F238E27FC236}">
                <a16:creationId xmlns:a16="http://schemas.microsoft.com/office/drawing/2014/main" id="{25A4D4DA-39FB-0745-B326-E949F43B865D}"/>
              </a:ext>
            </a:extLst>
          </p:cNvPr>
          <p:cNvSpPr txBox="1">
            <a:spLocks noChangeArrowheads="1"/>
          </p:cNvSpPr>
          <p:nvPr/>
        </p:nvSpPr>
        <p:spPr bwMode="auto">
          <a:xfrm>
            <a:off x="228600" y="1149350"/>
            <a:ext cx="43434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rPr>
              <a:t>The USGS PAGER map shows the population exposed to different Modified </a:t>
            </a:r>
            <a:r>
              <a:rPr lang="en-US" altLang="en-US" sz="1800" dirty="0" err="1">
                <a:latin typeface="Arial" panose="020B0604020202020204" pitchFamily="34" charset="0"/>
              </a:rPr>
              <a:t>Mercalli</a:t>
            </a:r>
            <a:r>
              <a:rPr lang="en-US" altLang="en-US" sz="1800" dirty="0">
                <a:latin typeface="Arial" panose="020B0604020202020204" pitchFamily="34" charset="0"/>
              </a:rPr>
              <a:t> Intensity (MMI) levels.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 typeface="Arial" panose="020B0604020202020204" pitchFamily="34" charset="0"/>
              <a:buNone/>
            </a:pPr>
            <a:r>
              <a:rPr lang="en-US" altLang="en-US" sz="1800" dirty="0">
                <a:latin typeface="Arial" panose="020B0604020202020204" pitchFamily="34" charset="0"/>
              </a:rPr>
              <a:t>The USGS estimates that no one felt this earthquake</a:t>
            </a:r>
            <a:r>
              <a:rPr lang="en-US" altLang="en-US" sz="1600" dirty="0">
                <a:latin typeface="Arial" panose="020B0604020202020204" pitchFamily="34" charset="0"/>
              </a:rPr>
              <a:t>.</a:t>
            </a:r>
          </a:p>
          <a:p>
            <a:pPr eaLnBrk="1" hangingPunct="1">
              <a:spcBef>
                <a:spcPct val="0"/>
              </a:spcBef>
              <a:buFontTx/>
              <a:buNone/>
            </a:pPr>
            <a:r>
              <a:rPr lang="en-US" altLang="en-US" sz="1800" dirty="0">
                <a:latin typeface="Arial" panose="020B0604020202020204" pitchFamily="34" charset="0"/>
              </a:rPr>
              <a:t>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endParaRPr lang="en-US" altLang="en-US" sz="1800" dirty="0">
              <a:latin typeface="Arial" panose="020B0604020202020204" pitchFamily="34" charset="0"/>
            </a:endParaRPr>
          </a:p>
        </p:txBody>
      </p:sp>
      <p:sp>
        <p:nvSpPr>
          <p:cNvPr id="18437" name="TextBox 15">
            <a:extLst>
              <a:ext uri="{FF2B5EF4-FFF2-40B4-BE49-F238E27FC236}">
                <a16:creationId xmlns:a16="http://schemas.microsoft.com/office/drawing/2014/main" id="{4540B926-1A5F-234B-8CDB-6DAD48D04BED}"/>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18438" name="TextBox 20">
            <a:extLst>
              <a:ext uri="{FF2B5EF4-FFF2-40B4-BE49-F238E27FC236}">
                <a16:creationId xmlns:a16="http://schemas.microsoft.com/office/drawing/2014/main" id="{1C0D29F5-05E5-A745-B94E-D9CCA357E381}"/>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 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3" name="Picture 2">
            <a:extLst>
              <a:ext uri="{FF2B5EF4-FFF2-40B4-BE49-F238E27FC236}">
                <a16:creationId xmlns:a16="http://schemas.microsoft.com/office/drawing/2014/main" id="{CC157341-113D-4DD4-9201-D999A7BBB4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3450" y="1313513"/>
            <a:ext cx="4143330" cy="4143330"/>
          </a:xfrm>
          <a:prstGeom prst="rect">
            <a:avLst/>
          </a:prstGeom>
        </p:spPr>
      </p:pic>
      <p:pic>
        <p:nvPicPr>
          <p:cNvPr id="7" name="Picture 6">
            <a:extLst>
              <a:ext uri="{FF2B5EF4-FFF2-40B4-BE49-F238E27FC236}">
                <a16:creationId xmlns:a16="http://schemas.microsoft.com/office/drawing/2014/main" id="{F39CC7C4-AC48-42F1-AFCA-9A0EA6121E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4812" y="2869064"/>
            <a:ext cx="2117488" cy="3975874"/>
          </a:xfrm>
          <a:prstGeom prst="rect">
            <a:avLst/>
          </a:prstGeom>
        </p:spPr>
      </p:pic>
      <p:sp>
        <p:nvSpPr>
          <p:cNvPr id="15" name="Title 1">
            <a:extLst>
              <a:ext uri="{FF2B5EF4-FFF2-40B4-BE49-F238E27FC236}">
                <a16:creationId xmlns:a16="http://schemas.microsoft.com/office/drawing/2014/main" id="{9545D1BA-90FC-41AB-81FD-845F954E8161}"/>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11, 2018 at 02:26:32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2B7DA33-ADA0-4A2D-A7DD-782A067976B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26" name="Picture 8" descr="IRIS_TMlogo.png">
            <a:extLst>
              <a:ext uri="{FF2B5EF4-FFF2-40B4-BE49-F238E27FC236}">
                <a16:creationId xmlns:a16="http://schemas.microsoft.com/office/drawing/2014/main" id="{C003A567-BF54-4C3E-AC09-E4EC228CD8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7" name="TextBox 14">
            <a:extLst>
              <a:ext uri="{FF2B5EF4-FFF2-40B4-BE49-F238E27FC236}">
                <a16:creationId xmlns:a16="http://schemas.microsoft.com/office/drawing/2014/main" id="{F0B2BC98-C78B-4D72-8080-9796529DCABB}"/>
              </a:ext>
            </a:extLst>
          </p:cNvPr>
          <p:cNvSpPr txBox="1">
            <a:spLocks noChangeArrowheads="1"/>
          </p:cNvSpPr>
          <p:nvPr/>
        </p:nvSpPr>
        <p:spPr bwMode="auto">
          <a:xfrm>
            <a:off x="257175" y="1023938"/>
            <a:ext cx="85820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 typeface="Arial" panose="020B0604020202020204" pitchFamily="34" charset="0"/>
              <a:buNone/>
            </a:pPr>
            <a:r>
              <a:rPr lang="en-US" altLang="en-US" sz="1800" dirty="0">
                <a:latin typeface="Arial" panose="020B0604020202020204" pitchFamily="34" charset="0"/>
              </a:rPr>
              <a:t>This earthquake epicenter is labeled on the map below along with the most recent 2000 earthquakes of magnitude </a:t>
            </a:r>
            <a:r>
              <a:rPr lang="en-US" altLang="en-US" sz="1800" u="sng" dirty="0">
                <a:latin typeface="Arial" panose="020B0604020202020204" pitchFamily="34" charset="0"/>
              </a:rPr>
              <a:t>&gt;</a:t>
            </a:r>
            <a:r>
              <a:rPr lang="en-US" altLang="en-US" sz="1800" dirty="0">
                <a:latin typeface="Arial" panose="020B0604020202020204" pitchFamily="34" charset="0"/>
              </a:rPr>
              <a:t> 5.  The subduction zone between the Sandwich and South American Plates has frequent earthquakes with depths increasing from east-to-west across the convergent plate boundary.  </a:t>
            </a:r>
          </a:p>
        </p:txBody>
      </p:sp>
      <p:sp>
        <p:nvSpPr>
          <p:cNvPr id="9232" name="TextBox 16">
            <a:extLst>
              <a:ext uri="{FF2B5EF4-FFF2-40B4-BE49-F238E27FC236}">
                <a16:creationId xmlns:a16="http://schemas.microsoft.com/office/drawing/2014/main" id="{C5B21A09-D3F9-49F8-8D94-7AED672BC6B3}"/>
              </a:ext>
            </a:extLst>
          </p:cNvPr>
          <p:cNvSpPr txBox="1">
            <a:spLocks noChangeArrowheads="1"/>
          </p:cNvSpPr>
          <p:nvPr/>
        </p:nvSpPr>
        <p:spPr bwMode="auto">
          <a:xfrm>
            <a:off x="2684463" y="6503988"/>
            <a:ext cx="3916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400" i="1">
                <a:latin typeface="Arial" panose="020B0604020202020204" pitchFamily="34" charset="0"/>
                <a:cs typeface="Arial" panose="020B0604020202020204" pitchFamily="34" charset="0"/>
              </a:rPr>
              <a:t>Map created with the IRIS Earthquake Browser</a:t>
            </a:r>
          </a:p>
        </p:txBody>
      </p:sp>
      <p:grpSp>
        <p:nvGrpSpPr>
          <p:cNvPr id="5" name="Group 4">
            <a:extLst>
              <a:ext uri="{FF2B5EF4-FFF2-40B4-BE49-F238E27FC236}">
                <a16:creationId xmlns:a16="http://schemas.microsoft.com/office/drawing/2014/main" id="{638AE2FD-8BA6-4AA8-AFB8-03602C614486}"/>
              </a:ext>
            </a:extLst>
          </p:cNvPr>
          <p:cNvGrpSpPr/>
          <p:nvPr/>
        </p:nvGrpSpPr>
        <p:grpSpPr>
          <a:xfrm>
            <a:off x="671808" y="2244726"/>
            <a:ext cx="7674809" cy="4267796"/>
            <a:chOff x="320811" y="2282527"/>
            <a:chExt cx="7674809" cy="4267796"/>
          </a:xfrm>
        </p:grpSpPr>
        <p:pic>
          <p:nvPicPr>
            <p:cNvPr id="3" name="Picture 2">
              <a:extLst>
                <a:ext uri="{FF2B5EF4-FFF2-40B4-BE49-F238E27FC236}">
                  <a16:creationId xmlns:a16="http://schemas.microsoft.com/office/drawing/2014/main" id="{470FC807-2043-4192-8ED7-5F4F4277B6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1400" y="2282527"/>
              <a:ext cx="6954220" cy="4267796"/>
            </a:xfrm>
            <a:prstGeom prst="rect">
              <a:avLst/>
            </a:prstGeom>
          </p:spPr>
        </p:pic>
        <p:sp>
          <p:nvSpPr>
            <p:cNvPr id="9219" name="TextBox 1">
              <a:extLst>
                <a:ext uri="{FF2B5EF4-FFF2-40B4-BE49-F238E27FC236}">
                  <a16:creationId xmlns:a16="http://schemas.microsoft.com/office/drawing/2014/main" id="{405920F5-26C5-4A80-9C5F-F92F4F706D11}"/>
                </a:ext>
              </a:extLst>
            </p:cNvPr>
            <p:cNvSpPr txBox="1">
              <a:spLocks noChangeArrowheads="1"/>
            </p:cNvSpPr>
            <p:nvPr/>
          </p:nvSpPr>
          <p:spPr bwMode="auto">
            <a:xfrm>
              <a:off x="4307485" y="4092575"/>
              <a:ext cx="13843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solidFill>
                    <a:schemeClr val="bg1"/>
                  </a:solidFill>
                  <a:latin typeface="Arial" panose="020B0604020202020204" pitchFamily="34" charset="0"/>
                </a:rPr>
                <a:t>Scotia Plate</a:t>
              </a:r>
            </a:p>
          </p:txBody>
        </p:sp>
        <p:sp>
          <p:nvSpPr>
            <p:cNvPr id="9220" name="TextBox 12">
              <a:extLst>
                <a:ext uri="{FF2B5EF4-FFF2-40B4-BE49-F238E27FC236}">
                  <a16:creationId xmlns:a16="http://schemas.microsoft.com/office/drawing/2014/main" id="{9357F343-9749-4631-8C0C-1FDD08E653ED}"/>
                </a:ext>
              </a:extLst>
            </p:cNvPr>
            <p:cNvSpPr txBox="1">
              <a:spLocks noChangeArrowheads="1"/>
            </p:cNvSpPr>
            <p:nvPr/>
          </p:nvSpPr>
          <p:spPr bwMode="auto">
            <a:xfrm>
              <a:off x="4983163" y="5732463"/>
              <a:ext cx="1981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a:solidFill>
                    <a:schemeClr val="bg1"/>
                  </a:solidFill>
                  <a:latin typeface="Arial" panose="020B0604020202020204" pitchFamily="34" charset="0"/>
                </a:rPr>
                <a:t>Antarctica Plate</a:t>
              </a:r>
            </a:p>
          </p:txBody>
        </p:sp>
        <p:sp>
          <p:nvSpPr>
            <p:cNvPr id="9221" name="TextBox 13">
              <a:extLst>
                <a:ext uri="{FF2B5EF4-FFF2-40B4-BE49-F238E27FC236}">
                  <a16:creationId xmlns:a16="http://schemas.microsoft.com/office/drawing/2014/main" id="{F3510539-C507-4156-B9B8-36F68CB40DAA}"/>
                </a:ext>
              </a:extLst>
            </p:cNvPr>
            <p:cNvSpPr txBox="1">
              <a:spLocks noChangeArrowheads="1"/>
            </p:cNvSpPr>
            <p:nvPr/>
          </p:nvSpPr>
          <p:spPr bwMode="auto">
            <a:xfrm>
              <a:off x="6513636" y="5211263"/>
              <a:ext cx="10842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a:solidFill>
                    <a:schemeClr val="bg1"/>
                  </a:solidFill>
                  <a:latin typeface="Arial" panose="020B0604020202020204" pitchFamily="34" charset="0"/>
                </a:rPr>
                <a:t>Sandwich</a:t>
              </a:r>
            </a:p>
            <a:p>
              <a:pPr>
                <a:spcBef>
                  <a:spcPct val="0"/>
                </a:spcBef>
                <a:buFontTx/>
                <a:buNone/>
              </a:pPr>
              <a:r>
                <a:rPr lang="en-US" altLang="en-US" sz="1600">
                  <a:solidFill>
                    <a:schemeClr val="bg1"/>
                  </a:solidFill>
                  <a:latin typeface="Arial" panose="020B0604020202020204" pitchFamily="34" charset="0"/>
                </a:rPr>
                <a:t> Plate</a:t>
              </a:r>
            </a:p>
          </p:txBody>
        </p:sp>
        <p:cxnSp>
          <p:nvCxnSpPr>
            <p:cNvPr id="6" name="Straight Arrow Connector 5">
              <a:extLst>
                <a:ext uri="{FF2B5EF4-FFF2-40B4-BE49-F238E27FC236}">
                  <a16:creationId xmlns:a16="http://schemas.microsoft.com/office/drawing/2014/main" id="{DC816866-FC41-4D13-A015-039B2F4F5804}"/>
                </a:ext>
              </a:extLst>
            </p:cNvPr>
            <p:cNvCxnSpPr>
              <a:cxnSpLocks noChangeShapeType="1"/>
            </p:cNvCxnSpPr>
            <p:nvPr/>
          </p:nvCxnSpPr>
          <p:spPr bwMode="auto">
            <a:xfrm flipH="1">
              <a:off x="6881585" y="3865563"/>
              <a:ext cx="139700" cy="630237"/>
            </a:xfrm>
            <a:prstGeom prst="straightConnector1">
              <a:avLst/>
            </a:prstGeom>
            <a:noFill/>
            <a:ln w="25400">
              <a:solidFill>
                <a:schemeClr val="bg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9224" name="TextBox 1">
              <a:extLst>
                <a:ext uri="{FF2B5EF4-FFF2-40B4-BE49-F238E27FC236}">
                  <a16:creationId xmlns:a16="http://schemas.microsoft.com/office/drawing/2014/main" id="{04635886-F99B-4F6B-B4F2-514A54C9748D}"/>
                </a:ext>
              </a:extLst>
            </p:cNvPr>
            <p:cNvSpPr txBox="1">
              <a:spLocks noChangeArrowheads="1"/>
            </p:cNvSpPr>
            <p:nvPr/>
          </p:nvSpPr>
          <p:spPr bwMode="auto">
            <a:xfrm>
              <a:off x="3592513" y="2752725"/>
              <a:ext cx="27813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a:solidFill>
                    <a:schemeClr val="bg1"/>
                  </a:solidFill>
                  <a:latin typeface="Arial" panose="020B0604020202020204" pitchFamily="34" charset="0"/>
                </a:rPr>
                <a:t>South American Plate</a:t>
              </a:r>
            </a:p>
          </p:txBody>
        </p:sp>
        <p:sp>
          <p:nvSpPr>
            <p:cNvPr id="9229" name="TextBox 12">
              <a:extLst>
                <a:ext uri="{FF2B5EF4-FFF2-40B4-BE49-F238E27FC236}">
                  <a16:creationId xmlns:a16="http://schemas.microsoft.com/office/drawing/2014/main" id="{1B12AA0C-944C-42BC-81AA-20E207CED8DE}"/>
                </a:ext>
              </a:extLst>
            </p:cNvPr>
            <p:cNvSpPr txBox="1">
              <a:spLocks noChangeArrowheads="1"/>
            </p:cNvSpPr>
            <p:nvPr/>
          </p:nvSpPr>
          <p:spPr bwMode="auto">
            <a:xfrm>
              <a:off x="6500573" y="3506707"/>
              <a:ext cx="127171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solidFill>
                    <a:schemeClr val="bg1"/>
                  </a:solidFill>
                  <a:latin typeface="Arial" panose="020B0604020202020204" pitchFamily="34" charset="0"/>
                </a:rPr>
                <a:t>Earthquake</a:t>
              </a:r>
            </a:p>
          </p:txBody>
        </p:sp>
        <p:cxnSp>
          <p:nvCxnSpPr>
            <p:cNvPr id="25" name="Straight Arrow Connector 24">
              <a:extLst>
                <a:ext uri="{FF2B5EF4-FFF2-40B4-BE49-F238E27FC236}">
                  <a16:creationId xmlns:a16="http://schemas.microsoft.com/office/drawing/2014/main" id="{F7FA95F7-33D5-4B63-B265-E736614E14B5}"/>
                </a:ext>
              </a:extLst>
            </p:cNvPr>
            <p:cNvCxnSpPr>
              <a:cxnSpLocks noChangeShapeType="1"/>
            </p:cNvCxnSpPr>
            <p:nvPr/>
          </p:nvCxnSpPr>
          <p:spPr bwMode="auto">
            <a:xfrm flipH="1" flipV="1">
              <a:off x="6655526" y="4593726"/>
              <a:ext cx="346075" cy="617537"/>
            </a:xfrm>
            <a:prstGeom prst="straightConnector1">
              <a:avLst/>
            </a:prstGeom>
            <a:noFill/>
            <a:ln w="22225">
              <a:solidFill>
                <a:schemeClr val="bg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pic>
          <p:nvPicPr>
            <p:cNvPr id="9231" name="Picture 11">
              <a:extLst>
                <a:ext uri="{FF2B5EF4-FFF2-40B4-BE49-F238E27FC236}">
                  <a16:creationId xmlns:a16="http://schemas.microsoft.com/office/drawing/2014/main" id="{A35F5C1D-3A2B-4739-A496-60338BF2BA97}"/>
                </a:ext>
              </a:extLst>
            </p:cNvPr>
            <p:cNvPicPr>
              <a:picLocks noChangeAspect="1"/>
            </p:cNvPicPr>
            <p:nvPr/>
          </p:nvPicPr>
          <p:blipFill>
            <a:blip r:embed="rId5">
              <a:extLst>
                <a:ext uri="{28A0092B-C50C-407E-A947-70E740481C1C}">
                  <a14:useLocalDpi xmlns:a14="http://schemas.microsoft.com/office/drawing/2010/main" val="0"/>
                </a:ext>
              </a:extLst>
            </a:blip>
            <a:srcRect l="2" t="1993" r="16861" b="2007"/>
            <a:stretch>
              <a:fillRect/>
            </a:stretch>
          </p:blipFill>
          <p:spPr bwMode="auto">
            <a:xfrm>
              <a:off x="320811" y="4175423"/>
              <a:ext cx="1109662"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TextBox 16">
              <a:extLst>
                <a:ext uri="{FF2B5EF4-FFF2-40B4-BE49-F238E27FC236}">
                  <a16:creationId xmlns:a16="http://schemas.microsoft.com/office/drawing/2014/main" id="{0D29F7E7-E4B8-4DCC-B61E-AE30918E3B78}"/>
                </a:ext>
              </a:extLst>
            </p:cNvPr>
            <p:cNvSpPr txBox="1">
              <a:spLocks noChangeArrowheads="1"/>
            </p:cNvSpPr>
            <p:nvPr/>
          </p:nvSpPr>
          <p:spPr bwMode="auto">
            <a:xfrm>
              <a:off x="1158240" y="4261643"/>
              <a:ext cx="9731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solidFill>
                    <a:schemeClr val="bg1"/>
                  </a:solidFill>
                  <a:latin typeface="Arial" panose="020B0604020202020204" pitchFamily="34" charset="0"/>
                </a:rPr>
                <a:t>Pacific</a:t>
              </a:r>
            </a:p>
            <a:p>
              <a:pPr>
                <a:spcBef>
                  <a:spcPct val="0"/>
                </a:spcBef>
                <a:buFontTx/>
                <a:buNone/>
              </a:pPr>
              <a:r>
                <a:rPr lang="en-US" altLang="en-US" sz="1600" dirty="0">
                  <a:solidFill>
                    <a:schemeClr val="bg1"/>
                  </a:solidFill>
                  <a:latin typeface="Arial" panose="020B0604020202020204" pitchFamily="34" charset="0"/>
                </a:rPr>
                <a:t>Plate</a:t>
              </a:r>
            </a:p>
          </p:txBody>
        </p:sp>
      </p:grpSp>
      <p:sp>
        <p:nvSpPr>
          <p:cNvPr id="19" name="Title 1">
            <a:extLst>
              <a:ext uri="{FF2B5EF4-FFF2-40B4-BE49-F238E27FC236}">
                <a16:creationId xmlns:a16="http://schemas.microsoft.com/office/drawing/2014/main" id="{9AA5E179-819B-4D21-B99A-CC2AA978F58A}"/>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11, 2018 at 02:26:32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Group 2">
            <a:extLst>
              <a:ext uri="{FF2B5EF4-FFF2-40B4-BE49-F238E27FC236}">
                <a16:creationId xmlns:a16="http://schemas.microsoft.com/office/drawing/2014/main" id="{B52ADFD3-69F3-674D-B3E8-B747D53FAE62}"/>
              </a:ext>
            </a:extLst>
          </p:cNvPr>
          <p:cNvGrpSpPr>
            <a:grpSpLocks/>
          </p:cNvGrpSpPr>
          <p:nvPr/>
        </p:nvGrpSpPr>
        <p:grpSpPr bwMode="auto">
          <a:xfrm>
            <a:off x="724693" y="2209800"/>
            <a:ext cx="7740014" cy="4572000"/>
            <a:chOff x="1562893" y="2713265"/>
            <a:chExt cx="7740014" cy="4572000"/>
          </a:xfrm>
        </p:grpSpPr>
        <p:pic>
          <p:nvPicPr>
            <p:cNvPr id="22534" name="Picture 2">
              <a:extLst>
                <a:ext uri="{FF2B5EF4-FFF2-40B4-BE49-F238E27FC236}">
                  <a16:creationId xmlns:a16="http://schemas.microsoft.com/office/drawing/2014/main" id="{1D224D12-373D-4A41-BA78-95A72AAEF52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62893" y="2713265"/>
              <a:ext cx="7740014"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5-Point Star 1">
              <a:extLst>
                <a:ext uri="{FF2B5EF4-FFF2-40B4-BE49-F238E27FC236}">
                  <a16:creationId xmlns:a16="http://schemas.microsoft.com/office/drawing/2014/main" id="{826F0D95-2B77-3049-9A00-926FE84C395A}"/>
                </a:ext>
              </a:extLst>
            </p:cNvPr>
            <p:cNvSpPr/>
            <p:nvPr/>
          </p:nvSpPr>
          <p:spPr>
            <a:xfrm>
              <a:off x="7477934" y="5035864"/>
              <a:ext cx="306387" cy="306387"/>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dirty="0"/>
            </a:p>
          </p:txBody>
        </p:sp>
      </p:grpSp>
      <p:sp>
        <p:nvSpPr>
          <p:cNvPr id="4" name="Rectangle 3">
            <a:extLst>
              <a:ext uri="{FF2B5EF4-FFF2-40B4-BE49-F238E27FC236}">
                <a16:creationId xmlns:a16="http://schemas.microsoft.com/office/drawing/2014/main" id="{4FB05CD9-78A5-9446-9AAE-FBFCE09DFBC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defRPr/>
            </a:pPr>
            <a:endParaRPr lang="en-US" altLang="en-US">
              <a:solidFill>
                <a:srgbClr val="FFFFFF"/>
              </a:solidFill>
              <a:latin typeface="Calibri" charset="0"/>
            </a:endParaRPr>
          </a:p>
        </p:txBody>
      </p:sp>
      <p:pic>
        <p:nvPicPr>
          <p:cNvPr id="22531" name="Picture 18" descr="IRIS_TMlogo.png">
            <a:extLst>
              <a:ext uri="{FF2B5EF4-FFF2-40B4-BE49-F238E27FC236}">
                <a16:creationId xmlns:a16="http://schemas.microsoft.com/office/drawing/2014/main" id="{CB600531-B5B9-F849-AC1D-385185EF311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TextBox 7">
            <a:extLst>
              <a:ext uri="{FF2B5EF4-FFF2-40B4-BE49-F238E27FC236}">
                <a16:creationId xmlns:a16="http://schemas.microsoft.com/office/drawing/2014/main" id="{56611997-4B30-5548-B6FB-F2B294BBB583}"/>
              </a:ext>
            </a:extLst>
          </p:cNvPr>
          <p:cNvSpPr txBox="1">
            <a:spLocks noChangeArrowheads="1"/>
          </p:cNvSpPr>
          <p:nvPr/>
        </p:nvSpPr>
        <p:spPr bwMode="auto">
          <a:xfrm>
            <a:off x="284783" y="990600"/>
            <a:ext cx="8706817"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US" altLang="en-US" sz="1800" dirty="0">
                <a:latin typeface="Arial" panose="020B0604020202020204" pitchFamily="34" charset="0"/>
                <a:cs typeface="Arial" panose="020B0604020202020204" pitchFamily="34" charset="0"/>
              </a:rPr>
              <a:t>The earthquake epicenter (red star) is located 48 km (30 mi) north of Bristol Island.  The South American Plate subducts towards the west beneath the Sandwich Plate.  In the region of this earthquake, the South America Plate subducts at a rate of ~7 cm/yr.  With a depth of 164.7 km (102 mi) this earthquake </a:t>
            </a:r>
            <a:r>
              <a:rPr lang="en-US" altLang="en-US" sz="1800" dirty="0">
                <a:latin typeface="Arial" panose="020B0604020202020204" pitchFamily="34" charset="0"/>
              </a:rPr>
              <a:t>occurred as the result of intraplate faulting within the </a:t>
            </a:r>
          </a:p>
          <a:p>
            <a:pPr>
              <a:spcBef>
                <a:spcPct val="0"/>
              </a:spcBef>
              <a:buNone/>
            </a:pPr>
            <a:r>
              <a:rPr lang="en-US" altLang="en-US" sz="1800" dirty="0">
                <a:latin typeface="Arial" panose="020B0604020202020204" pitchFamily="34" charset="0"/>
              </a:rPr>
              <a:t>lithosphere of the subducting South </a:t>
            </a:r>
          </a:p>
          <a:p>
            <a:pPr>
              <a:spcBef>
                <a:spcPct val="0"/>
              </a:spcBef>
              <a:buNone/>
            </a:pPr>
            <a:r>
              <a:rPr lang="en-US" altLang="en-US" sz="1800" dirty="0">
                <a:latin typeface="Arial" panose="020B0604020202020204" pitchFamily="34" charset="0"/>
              </a:rPr>
              <a:t>America Plate, rather than on the </a:t>
            </a:r>
          </a:p>
          <a:p>
            <a:pPr>
              <a:spcBef>
                <a:spcPct val="0"/>
              </a:spcBef>
              <a:buNone/>
            </a:pPr>
            <a:r>
              <a:rPr lang="en-US" altLang="en-US" sz="1800" dirty="0">
                <a:latin typeface="Arial" panose="020B0604020202020204" pitchFamily="34" charset="0"/>
              </a:rPr>
              <a:t>shallower thrust faulting plate boundary </a:t>
            </a:r>
          </a:p>
          <a:p>
            <a:pPr>
              <a:spcBef>
                <a:spcPct val="0"/>
              </a:spcBef>
              <a:buNone/>
            </a:pPr>
            <a:r>
              <a:rPr lang="en-US" altLang="en-US" sz="1800" dirty="0">
                <a:latin typeface="Arial" panose="020B0604020202020204" pitchFamily="34" charset="0"/>
              </a:rPr>
              <a:t>between the two plates.</a:t>
            </a:r>
            <a:endParaRPr lang="en-US" altLang="en-US" sz="1800" dirty="0">
              <a:latin typeface="Arial" panose="020B0604020202020204" pitchFamily="34" charset="0"/>
              <a:cs typeface="Arial" panose="020B0604020202020204" pitchFamily="34" charset="0"/>
            </a:endParaRPr>
          </a:p>
        </p:txBody>
      </p:sp>
      <p:sp>
        <p:nvSpPr>
          <p:cNvPr id="10" name="Title 1">
            <a:extLst>
              <a:ext uri="{FF2B5EF4-FFF2-40B4-BE49-F238E27FC236}">
                <a16:creationId xmlns:a16="http://schemas.microsoft.com/office/drawing/2014/main" id="{F291BBFD-B3FD-46B7-BC48-E144E87AC433}"/>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11, 2018 at 02:26:32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074C876-B7AD-024A-8060-F6BCFA22A48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6626" name="Picture 18" descr="IRIS_TMlogo.png">
            <a:extLst>
              <a:ext uri="{FF2B5EF4-FFF2-40B4-BE49-F238E27FC236}">
                <a16:creationId xmlns:a16="http://schemas.microsoft.com/office/drawing/2014/main" id="{55940D7D-007E-0C41-8E14-7B7B19FB3DE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Box 11">
            <a:extLst>
              <a:ext uri="{FF2B5EF4-FFF2-40B4-BE49-F238E27FC236}">
                <a16:creationId xmlns:a16="http://schemas.microsoft.com/office/drawing/2014/main" id="{6E7F7E63-438A-A743-80A6-1ED8D11DF26E}"/>
              </a:ext>
            </a:extLst>
          </p:cNvPr>
          <p:cNvSpPr txBox="1">
            <a:spLocks noChangeArrowheads="1"/>
          </p:cNvSpPr>
          <p:nvPr/>
        </p:nvSpPr>
        <p:spPr bwMode="auto">
          <a:xfrm>
            <a:off x="304800" y="6563152"/>
            <a:ext cx="38403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USGS </a:t>
            </a:r>
            <a:r>
              <a:rPr lang="en-US" altLang="en-US" sz="1200" i="1" dirty="0" err="1">
                <a:latin typeface="Arial" panose="020B0604020202020204" pitchFamily="34" charset="0"/>
              </a:rPr>
              <a:t>WPhase</a:t>
            </a:r>
            <a:r>
              <a:rPr lang="en-US" altLang="en-US" sz="1200" i="1" dirty="0">
                <a:latin typeface="Arial" panose="020B0604020202020204" pitchFamily="34" charset="0"/>
              </a:rPr>
              <a:t> Centroid Moment Tensor Solution</a:t>
            </a:r>
          </a:p>
        </p:txBody>
      </p:sp>
      <p:sp>
        <p:nvSpPr>
          <p:cNvPr id="26628" name="TextBox 7">
            <a:extLst>
              <a:ext uri="{FF2B5EF4-FFF2-40B4-BE49-F238E27FC236}">
                <a16:creationId xmlns:a16="http://schemas.microsoft.com/office/drawing/2014/main" id="{9AB2C684-8BBB-814C-821A-E4325479284D}"/>
              </a:ext>
            </a:extLst>
          </p:cNvPr>
          <p:cNvSpPr txBox="1">
            <a:spLocks noChangeArrowheads="1"/>
          </p:cNvSpPr>
          <p:nvPr/>
        </p:nvSpPr>
        <p:spPr bwMode="auto">
          <a:xfrm>
            <a:off x="244475" y="1066800"/>
            <a:ext cx="8747125" cy="3177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200"/>
              </a:lnSpc>
              <a:spcBef>
                <a:spcPct val="0"/>
              </a:spcBef>
              <a:buFontTx/>
              <a:buNone/>
            </a:pPr>
            <a:r>
              <a:rPr lang="en-US" altLang="en-US" sz="18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identifies the type of fault that produced the earthquake.</a:t>
            </a:r>
          </a:p>
          <a:p>
            <a:pPr eaLnBrk="1" hangingPunct="1">
              <a:lnSpc>
                <a:spcPts val="2200"/>
              </a:lnSpc>
              <a:spcBef>
                <a:spcPct val="0"/>
              </a:spcBef>
              <a:buFontTx/>
              <a:buNone/>
            </a:pPr>
            <a:endParaRPr lang="en-US" altLang="en-US" sz="1800" dirty="0">
              <a:latin typeface="Arial" panose="020B0604020202020204" pitchFamily="34" charset="0"/>
            </a:endParaRPr>
          </a:p>
          <a:p>
            <a:pPr eaLnBrk="1" hangingPunct="1">
              <a:lnSpc>
                <a:spcPts val="2200"/>
              </a:lnSpc>
              <a:spcBef>
                <a:spcPct val="0"/>
              </a:spcBef>
              <a:buFontTx/>
              <a:buNone/>
            </a:pPr>
            <a:r>
              <a:rPr lang="en-US" altLang="en-US" sz="1800" dirty="0">
                <a:latin typeface="Arial" panose="020B0604020202020204" pitchFamily="34" charset="0"/>
              </a:rPr>
              <a:t>Earthquakes such as this event, with focal depths between 70 and 300 km, are commonly termed "intermediate-depth" earthquakes. Intermediate-depth earthquakes represent deformation within subducted slabs rather than at the shallow plate interface between subducting and overriding tectonic plates. </a:t>
            </a:r>
            <a:endParaRPr lang="en-US" altLang="en-US" sz="1800" dirty="0">
              <a:solidFill>
                <a:srgbClr val="000000"/>
              </a:solidFill>
              <a:latin typeface="Arial" panose="020B0604020202020204" pitchFamily="34" charset="0"/>
            </a:endParaRPr>
          </a:p>
        </p:txBody>
      </p:sp>
      <p:pic>
        <p:nvPicPr>
          <p:cNvPr id="3" name="Picture 2">
            <a:extLst>
              <a:ext uri="{FF2B5EF4-FFF2-40B4-BE49-F238E27FC236}">
                <a16:creationId xmlns:a16="http://schemas.microsoft.com/office/drawing/2014/main" id="{21ED137D-7A4A-4525-A32B-70FF11EEA3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1176" y="4308093"/>
            <a:ext cx="2455204" cy="2069128"/>
          </a:xfrm>
          <a:prstGeom prst="rect">
            <a:avLst/>
          </a:prstGeom>
        </p:spPr>
      </p:pic>
      <p:sp>
        <p:nvSpPr>
          <p:cNvPr id="11" name="Title 1">
            <a:extLst>
              <a:ext uri="{FF2B5EF4-FFF2-40B4-BE49-F238E27FC236}">
                <a16:creationId xmlns:a16="http://schemas.microsoft.com/office/drawing/2014/main" id="{8831A884-D59F-4CD9-9B78-59DD061AAC90}"/>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11, 2018 at 02:26:32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12" name="Picture 4">
            <a:extLst>
              <a:ext uri="{FF2B5EF4-FFF2-40B4-BE49-F238E27FC236}">
                <a16:creationId xmlns:a16="http://schemas.microsoft.com/office/drawing/2014/main" id="{96DC4ADE-D4BC-4D5C-98BE-B5B7BBEDD58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45157" y="4308093"/>
            <a:ext cx="4267298"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C4A2A77-CBC2-ED4B-988F-04A6CAC7AEF6}"/>
              </a:ext>
            </a:extLst>
          </p:cNvPr>
          <p:cNvPicPr>
            <a:picLocks noChangeAspect="1"/>
          </p:cNvPicPr>
          <p:nvPr/>
        </p:nvPicPr>
        <p:blipFill>
          <a:blip r:embed="rId3"/>
          <a:stretch>
            <a:fillRect/>
          </a:stretch>
        </p:blipFill>
        <p:spPr>
          <a:xfrm>
            <a:off x="1165976" y="1346748"/>
            <a:ext cx="6654885" cy="5282652"/>
          </a:xfrm>
          <a:prstGeom prst="rect">
            <a:avLst/>
          </a:prstGeom>
        </p:spPr>
      </p:pic>
      <p:sp>
        <p:nvSpPr>
          <p:cNvPr id="4" name="Rectangle 3">
            <a:extLst>
              <a:ext uri="{FF2B5EF4-FFF2-40B4-BE49-F238E27FC236}">
                <a16:creationId xmlns:a16="http://schemas.microsoft.com/office/drawing/2014/main" id="{66F8FB3C-6EE6-2E49-9D9B-01CB3E09BE1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7412" name="Picture 18" descr="IRIS_TMlogo.png">
            <a:extLst>
              <a:ext uri="{FF2B5EF4-FFF2-40B4-BE49-F238E27FC236}">
                <a16:creationId xmlns:a16="http://schemas.microsoft.com/office/drawing/2014/main" id="{3E97D523-922A-004E-B890-E59E9D15A94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Box 7">
            <a:extLst>
              <a:ext uri="{FF2B5EF4-FFF2-40B4-BE49-F238E27FC236}">
                <a16:creationId xmlns:a16="http://schemas.microsoft.com/office/drawing/2014/main" id="{B5EED0C9-AD29-B34B-A2F3-EC9B4E289FDB}"/>
              </a:ext>
            </a:extLst>
          </p:cNvPr>
          <p:cNvSpPr txBox="1">
            <a:spLocks noChangeArrowheads="1"/>
          </p:cNvSpPr>
          <p:nvPr/>
        </p:nvSpPr>
        <p:spPr bwMode="auto">
          <a:xfrm>
            <a:off x="1744663" y="828675"/>
            <a:ext cx="63325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14,415 km (8,957 miles, 129.9°) from the location of this earthquake. </a:t>
            </a:r>
          </a:p>
        </p:txBody>
      </p:sp>
      <p:sp>
        <p:nvSpPr>
          <p:cNvPr id="17414" name="TextBox 4">
            <a:extLst>
              <a:ext uri="{FF2B5EF4-FFF2-40B4-BE49-F238E27FC236}">
                <a16:creationId xmlns:a16="http://schemas.microsoft.com/office/drawing/2014/main" id="{665355A7-F81B-5740-BE20-81B32097C91D}"/>
              </a:ext>
            </a:extLst>
          </p:cNvPr>
          <p:cNvSpPr txBox="1">
            <a:spLocks noChangeArrowheads="1"/>
          </p:cNvSpPr>
          <p:nvPr/>
        </p:nvSpPr>
        <p:spPr bwMode="auto">
          <a:xfrm>
            <a:off x="1546601" y="1886744"/>
            <a:ext cx="127476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Diffracted P wave</a:t>
            </a:r>
          </a:p>
        </p:txBody>
      </p:sp>
      <p:sp>
        <p:nvSpPr>
          <p:cNvPr id="12" name="TextBox 11">
            <a:extLst>
              <a:ext uri="{FF2B5EF4-FFF2-40B4-BE49-F238E27FC236}">
                <a16:creationId xmlns:a16="http://schemas.microsoft.com/office/drawing/2014/main" id="{8E4AFB19-4CE8-2945-BB82-8BE03F137F24}"/>
              </a:ext>
            </a:extLst>
          </p:cNvPr>
          <p:cNvSpPr txBox="1"/>
          <p:nvPr/>
        </p:nvSpPr>
        <p:spPr>
          <a:xfrm>
            <a:off x="5825374" y="2261113"/>
            <a:ext cx="2152650" cy="369887"/>
          </a:xfrm>
          <a:prstGeom prst="rect">
            <a:avLst/>
          </a:prstGeom>
          <a:solidFill>
            <a:schemeClr val="bg1"/>
          </a:solidFill>
        </p:spPr>
        <p:txBody>
          <a:bodyPr>
            <a:spAutoFit/>
          </a:bodyPr>
          <a:lstStyle/>
          <a:p>
            <a:pPr eaLnBrk="1" hangingPunct="1">
              <a:defRPr/>
            </a:pPr>
            <a:r>
              <a:rPr lang="en-US" spc="200" dirty="0">
                <a:latin typeface="Arial" charset="0"/>
                <a:ea typeface="MS PGothic" charset="-128"/>
              </a:rPr>
              <a:t>Surface Waves</a:t>
            </a:r>
          </a:p>
        </p:txBody>
      </p:sp>
      <p:sp>
        <p:nvSpPr>
          <p:cNvPr id="17416" name="TextBox 4">
            <a:extLst>
              <a:ext uri="{FF2B5EF4-FFF2-40B4-BE49-F238E27FC236}">
                <a16:creationId xmlns:a16="http://schemas.microsoft.com/office/drawing/2014/main" id="{0C5192F5-EE60-E646-86BA-376182046BD3}"/>
              </a:ext>
            </a:extLst>
          </p:cNvPr>
          <p:cNvSpPr txBox="1">
            <a:spLocks noChangeArrowheads="1"/>
          </p:cNvSpPr>
          <p:nvPr/>
        </p:nvSpPr>
        <p:spPr bwMode="auto">
          <a:xfrm>
            <a:off x="2767013" y="1852613"/>
            <a:ext cx="4921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PP</a:t>
            </a:r>
          </a:p>
        </p:txBody>
      </p:sp>
      <p:sp>
        <p:nvSpPr>
          <p:cNvPr id="17417" name="TextBox 5">
            <a:extLst>
              <a:ext uri="{FF2B5EF4-FFF2-40B4-BE49-F238E27FC236}">
                <a16:creationId xmlns:a16="http://schemas.microsoft.com/office/drawing/2014/main" id="{74AB80FA-3CEE-0845-AA22-28307EF0E8F7}"/>
              </a:ext>
            </a:extLst>
          </p:cNvPr>
          <p:cNvSpPr txBox="1">
            <a:spLocks noChangeArrowheads="1"/>
          </p:cNvSpPr>
          <p:nvPr/>
        </p:nvSpPr>
        <p:spPr bwMode="auto">
          <a:xfrm>
            <a:off x="1602892" y="1328771"/>
            <a:ext cx="6654884"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A prominent wave arrival on this seismogram is PP, a compressional wave that bounced off the Earth</a:t>
            </a:r>
            <a:r>
              <a:rPr lang="ja-JP" altLang="en-US" sz="1400">
                <a:latin typeface="Arial" panose="020B0604020202020204" pitchFamily="34" charset="0"/>
                <a:cs typeface="Arial" panose="020B0604020202020204" pitchFamily="34" charset="0"/>
              </a:rPr>
              <a:t>’</a:t>
            </a:r>
            <a:r>
              <a:rPr lang="en-US" altLang="ja-JP" sz="1400" dirty="0">
                <a:latin typeface="Arial" panose="020B0604020202020204" pitchFamily="34" charset="0"/>
                <a:cs typeface="Arial" panose="020B0604020202020204" pitchFamily="34" charset="0"/>
              </a:rPr>
              <a:t>s surface halfway between the earthquake and the station. </a:t>
            </a:r>
            <a:endParaRPr lang="en-US" altLang="en-US" sz="1400" dirty="0">
              <a:latin typeface="Arial" panose="020B0604020202020204" pitchFamily="34" charset="0"/>
              <a:cs typeface="Arial" panose="020B0604020202020204" pitchFamily="34" charset="0"/>
            </a:endParaRPr>
          </a:p>
        </p:txBody>
      </p:sp>
      <p:cxnSp>
        <p:nvCxnSpPr>
          <p:cNvPr id="17" name="Straight Arrow Connector 16">
            <a:extLst>
              <a:ext uri="{FF2B5EF4-FFF2-40B4-BE49-F238E27FC236}">
                <a16:creationId xmlns:a16="http://schemas.microsoft.com/office/drawing/2014/main" id="{4584E419-5899-EB4F-9A91-694C7A5444FE}"/>
              </a:ext>
            </a:extLst>
          </p:cNvPr>
          <p:cNvCxnSpPr/>
          <p:nvPr/>
        </p:nvCxnSpPr>
        <p:spPr>
          <a:xfrm>
            <a:off x="2482850" y="2349500"/>
            <a:ext cx="284163" cy="36988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7419" name="Picture 2">
            <a:extLst>
              <a:ext uri="{FF2B5EF4-FFF2-40B4-BE49-F238E27FC236}">
                <a16:creationId xmlns:a16="http://schemas.microsoft.com/office/drawing/2014/main" id="{185CA74E-A08E-9347-804A-85E9D78CF63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89550" y="3886200"/>
            <a:ext cx="2717800" cy="25368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17420" name="TextBox 5">
            <a:extLst>
              <a:ext uri="{FF2B5EF4-FFF2-40B4-BE49-F238E27FC236}">
                <a16:creationId xmlns:a16="http://schemas.microsoft.com/office/drawing/2014/main" id="{F7D06838-6A63-C049-ADE3-A0987B299B69}"/>
              </a:ext>
            </a:extLst>
          </p:cNvPr>
          <p:cNvSpPr txBox="1">
            <a:spLocks noChangeArrowheads="1"/>
          </p:cNvSpPr>
          <p:nvPr/>
        </p:nvSpPr>
        <p:spPr bwMode="auto">
          <a:xfrm>
            <a:off x="5078413" y="3567113"/>
            <a:ext cx="3141662"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a:latin typeface="Arial" panose="020B0604020202020204" pitchFamily="34" charset="0"/>
              </a:rPr>
              <a:t>The first arrival is a diffracted P wave.</a:t>
            </a:r>
          </a:p>
        </p:txBody>
      </p:sp>
      <p:sp>
        <p:nvSpPr>
          <p:cNvPr id="17421" name="TextBox 6">
            <a:extLst>
              <a:ext uri="{FF2B5EF4-FFF2-40B4-BE49-F238E27FC236}">
                <a16:creationId xmlns:a16="http://schemas.microsoft.com/office/drawing/2014/main" id="{44C311F4-DCAC-F740-8263-7C8D0363026E}"/>
              </a:ext>
            </a:extLst>
          </p:cNvPr>
          <p:cNvSpPr txBox="1">
            <a:spLocks noChangeArrowheads="1"/>
          </p:cNvSpPr>
          <p:nvPr/>
        </p:nvSpPr>
        <p:spPr bwMode="auto">
          <a:xfrm>
            <a:off x="1602892" y="3893230"/>
            <a:ext cx="3529495" cy="22467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Direct P and S waves cannot travel to stations more than epicentral distance </a:t>
            </a:r>
            <a:r>
              <a:rPr lang="en-US" altLang="en-US" sz="1400" dirty="0" err="1">
                <a:latin typeface="Arial" panose="020B0604020202020204" pitchFamily="34" charset="0"/>
              </a:rPr>
              <a:t>Δ</a:t>
            </a:r>
            <a:r>
              <a:rPr lang="en-US" altLang="en-US" sz="1400" dirty="0">
                <a:latin typeface="Arial" panose="020B0604020202020204" pitchFamily="34" charset="0"/>
              </a:rPr>
              <a:t> &gt; 103°because of the large decrease in wave velocities across the boundary between the mantle and the liquid outer core.  There is a "shadow zone" for direct P waves in the range 103°&lt; </a:t>
            </a:r>
            <a:r>
              <a:rPr lang="en-US" altLang="en-US" sz="1400" dirty="0" err="1">
                <a:latin typeface="Arial" panose="020B0604020202020204" pitchFamily="34" charset="0"/>
              </a:rPr>
              <a:t>Δ</a:t>
            </a:r>
            <a:r>
              <a:rPr lang="en-US" altLang="en-US" sz="1400" dirty="0">
                <a:latin typeface="Arial" panose="020B0604020202020204" pitchFamily="34" charset="0"/>
              </a:rPr>
              <a:t> &lt; 143°. The S-wave shadow zone exists for </a:t>
            </a:r>
            <a:r>
              <a:rPr lang="en-US" altLang="en-US" sz="1400" dirty="0" err="1">
                <a:latin typeface="Arial" panose="020B0604020202020204" pitchFamily="34" charset="0"/>
              </a:rPr>
              <a:t>Δ</a:t>
            </a:r>
            <a:r>
              <a:rPr lang="en-US" altLang="en-US" sz="1400" dirty="0">
                <a:latin typeface="Arial" panose="020B0604020202020204" pitchFamily="34" charset="0"/>
              </a:rPr>
              <a:t> &gt; 103°because the liquid outer core blocks S waves that cannot travel through liquids.</a:t>
            </a:r>
          </a:p>
        </p:txBody>
      </p:sp>
      <p:sp>
        <p:nvSpPr>
          <p:cNvPr id="3" name="TextBox 2">
            <a:extLst>
              <a:ext uri="{FF2B5EF4-FFF2-40B4-BE49-F238E27FC236}">
                <a16:creationId xmlns:a16="http://schemas.microsoft.com/office/drawing/2014/main" id="{583523E6-926D-C84E-98D7-EACBBC16F4D9}"/>
              </a:ext>
            </a:extLst>
          </p:cNvPr>
          <p:cNvSpPr txBox="1"/>
          <p:nvPr/>
        </p:nvSpPr>
        <p:spPr>
          <a:xfrm>
            <a:off x="4390532" y="6603227"/>
            <a:ext cx="520399" cy="276999"/>
          </a:xfrm>
          <a:prstGeom prst="rect">
            <a:avLst/>
          </a:prstGeom>
          <a:noFill/>
        </p:spPr>
        <p:txBody>
          <a:bodyPr wrap="none" rtlCol="0">
            <a:spAutoFit/>
          </a:bodyPr>
          <a:lstStyle/>
          <a:p>
            <a:r>
              <a:rPr lang="en-US" sz="1200" dirty="0"/>
              <a:t>Time</a:t>
            </a:r>
          </a:p>
        </p:txBody>
      </p:sp>
      <p:sp>
        <p:nvSpPr>
          <p:cNvPr id="18" name="TextBox 4">
            <a:extLst>
              <a:ext uri="{FF2B5EF4-FFF2-40B4-BE49-F238E27FC236}">
                <a16:creationId xmlns:a16="http://schemas.microsoft.com/office/drawing/2014/main" id="{5E9239D2-1674-794D-9913-A3DB350F318D}"/>
              </a:ext>
            </a:extLst>
          </p:cNvPr>
          <p:cNvSpPr txBox="1">
            <a:spLocks noChangeArrowheads="1"/>
          </p:cNvSpPr>
          <p:nvPr/>
        </p:nvSpPr>
        <p:spPr bwMode="auto">
          <a:xfrm>
            <a:off x="3741362" y="2107681"/>
            <a:ext cx="492443"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SS</a:t>
            </a:r>
          </a:p>
        </p:txBody>
      </p:sp>
      <p:sp>
        <p:nvSpPr>
          <p:cNvPr id="19" name="Title 1">
            <a:extLst>
              <a:ext uri="{FF2B5EF4-FFF2-40B4-BE49-F238E27FC236}">
                <a16:creationId xmlns:a16="http://schemas.microsoft.com/office/drawing/2014/main" id="{32289666-238E-4987-956D-469BD6B989A2}"/>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11, 2018 at 02:26:32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C1E0CC-B631-0747-A0AC-9F117660421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9459" name="Picture 8" descr="IRIS_TMlogo.png">
            <a:extLst>
              <a:ext uri="{FF2B5EF4-FFF2-40B4-BE49-F238E27FC236}">
                <a16:creationId xmlns:a16="http://schemas.microsoft.com/office/drawing/2014/main" id="{319DF385-0A86-2748-B319-47032FCDE4B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Rectangle 10">
            <a:extLst>
              <a:ext uri="{FF2B5EF4-FFF2-40B4-BE49-F238E27FC236}">
                <a16:creationId xmlns:a16="http://schemas.microsoft.com/office/drawing/2014/main" id="{6BDB6CBF-4465-9746-89E2-D6716F70B3EC}"/>
              </a:ext>
            </a:extLst>
          </p:cNvPr>
          <p:cNvSpPr>
            <a:spLocks noChangeArrowheads="1"/>
          </p:cNvSpPr>
          <p:nvPr/>
        </p:nvSpPr>
        <p:spPr bwMode="auto">
          <a:xfrm>
            <a:off x="244475" y="1103313"/>
            <a:ext cx="26670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latin typeface="Arial" panose="020B0604020202020204" pitchFamily="34" charset="0"/>
              </a:rPr>
              <a:t>Animation explaining the seismic shadow zone. </a:t>
            </a:r>
          </a:p>
          <a:p>
            <a:pPr>
              <a:spcBef>
                <a:spcPct val="0"/>
              </a:spcBef>
              <a:buFontTx/>
              <a:buNone/>
            </a:pPr>
            <a:endParaRPr lang="en-US" altLang="en-US" sz="1600" dirty="0">
              <a:latin typeface="Arial" panose="020B0604020202020204" pitchFamily="34" charset="0"/>
            </a:endParaRPr>
          </a:p>
          <a:p>
            <a:pPr>
              <a:spcBef>
                <a:spcPct val="0"/>
              </a:spcBef>
              <a:buFontTx/>
              <a:buNone/>
            </a:pPr>
            <a:r>
              <a:rPr lang="en-US" altLang="en-US" sz="1600" dirty="0">
                <a:latin typeface="Arial" panose="020B0604020202020204" pitchFamily="34" charset="0"/>
              </a:rPr>
              <a:t>Epicentral distance is the angle formed by the intersection of the line from the earthquake to Earth's center with the line from the observing point to the Earth's center.</a:t>
            </a:r>
          </a:p>
          <a:p>
            <a:pPr>
              <a:spcBef>
                <a:spcPct val="0"/>
              </a:spcBef>
              <a:buFontTx/>
              <a:buNone/>
            </a:pPr>
            <a:endParaRPr lang="en-US" altLang="en-US" sz="1600" dirty="0">
              <a:latin typeface="Arial" panose="020B0604020202020204" pitchFamily="34" charset="0"/>
            </a:endParaRPr>
          </a:p>
          <a:p>
            <a:pPr>
              <a:spcBef>
                <a:spcPct val="0"/>
              </a:spcBef>
              <a:buFontTx/>
              <a:buNone/>
            </a:pPr>
            <a:r>
              <a:rPr lang="en-US" altLang="en-US" sz="1600" dirty="0">
                <a:latin typeface="Arial" panose="020B0604020202020204" pitchFamily="34" charset="0"/>
              </a:rPr>
              <a:t>S waves are observed up to a distance of 104°from an earthquake, but direct S waves are not recorded beyond this distance. </a:t>
            </a:r>
          </a:p>
          <a:p>
            <a:pPr>
              <a:spcBef>
                <a:spcPct val="0"/>
              </a:spcBef>
              <a:buFontTx/>
              <a:buNone/>
            </a:pPr>
            <a:endParaRPr lang="en-US" altLang="en-US" sz="1600" dirty="0">
              <a:latin typeface="Arial" panose="020B0604020202020204" pitchFamily="34" charset="0"/>
            </a:endParaRPr>
          </a:p>
          <a:p>
            <a:pPr>
              <a:spcBef>
                <a:spcPct val="0"/>
              </a:spcBef>
              <a:buFontTx/>
              <a:buNone/>
            </a:pPr>
            <a:r>
              <a:rPr lang="en-US" altLang="en-US" sz="1600" dirty="0">
                <a:latin typeface="Arial" panose="020B0604020202020204" pitchFamily="34" charset="0"/>
              </a:rPr>
              <a:t>P waves also have a shadow zone between 104° and 143°.</a:t>
            </a:r>
          </a:p>
        </p:txBody>
      </p:sp>
      <p:sp>
        <p:nvSpPr>
          <p:cNvPr id="7" name="Title 1">
            <a:extLst>
              <a:ext uri="{FF2B5EF4-FFF2-40B4-BE49-F238E27FC236}">
                <a16:creationId xmlns:a16="http://schemas.microsoft.com/office/drawing/2014/main" id="{E88D9AD2-053D-4F23-8D66-6B7EAA4DDDC7}"/>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11, 2018 at 02:26:32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1.ShadowZones_640_med">
            <a:hlinkClick r:id="" action="ppaction://media"/>
            <a:extLst>
              <a:ext uri="{FF2B5EF4-FFF2-40B4-BE49-F238E27FC236}">
                <a16:creationId xmlns:a16="http://schemas.microsoft.com/office/drawing/2014/main" id="{EC6E6974-B899-4B11-AD67-2540FFB8CD48}"/>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099860" y="1219200"/>
            <a:ext cx="5503333" cy="4127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480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F8B390-22A7-5B4A-BB3C-8A20033214F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674" name="TextBox 9">
            <a:extLst>
              <a:ext uri="{FF2B5EF4-FFF2-40B4-BE49-F238E27FC236}">
                <a16:creationId xmlns:a16="http://schemas.microsoft.com/office/drawing/2014/main" id="{33044E6C-34F1-744A-88CA-F0D0BE324D53}"/>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28675" name="Picture 1">
            <a:extLst>
              <a:ext uri="{FF2B5EF4-FFF2-40B4-BE49-F238E27FC236}">
                <a16:creationId xmlns:a16="http://schemas.microsoft.com/office/drawing/2014/main" id="{42B16672-DFAE-6449-A028-EC373688E30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1">
            <a:extLst>
              <a:ext uri="{FF2B5EF4-FFF2-40B4-BE49-F238E27FC236}">
                <a16:creationId xmlns:a16="http://schemas.microsoft.com/office/drawing/2014/main" id="{05E3E393-74AF-A84C-9158-78A602B7501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Box 1">
            <a:extLst>
              <a:ext uri="{FF2B5EF4-FFF2-40B4-BE49-F238E27FC236}">
                <a16:creationId xmlns:a16="http://schemas.microsoft.com/office/drawing/2014/main" id="{6E0EDF64-378D-D440-A935-B3B96B18C6E5}"/>
              </a:ext>
            </a:extLst>
          </p:cNvPr>
          <p:cNvSpPr txBox="1">
            <a:spLocks noChangeArrowheads="1"/>
          </p:cNvSpPr>
          <p:nvPr/>
        </p:nvSpPr>
        <p:spPr bwMode="auto">
          <a:xfrm>
            <a:off x="3432175"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8678" name="Picture 1">
            <a:extLst>
              <a:ext uri="{FF2B5EF4-FFF2-40B4-BE49-F238E27FC236}">
                <a16:creationId xmlns:a16="http://schemas.microsoft.com/office/drawing/2014/main" id="{EBB20316-D48A-A349-B70B-E0928ED72EF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8" y="4806950"/>
            <a:ext cx="2057400" cy="159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7586</TotalTime>
  <Words>774</Words>
  <Application>Microsoft Office PowerPoint</Application>
  <PresentationFormat>On-screen Show (4:3)</PresentationFormat>
  <Paragraphs>109</Paragraphs>
  <Slides>9</Slides>
  <Notes>9</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cp:lastModifiedBy>
  <cp:revision>767</cp:revision>
  <dcterms:created xsi:type="dcterms:W3CDTF">2009-05-31T20:07:40Z</dcterms:created>
  <dcterms:modified xsi:type="dcterms:W3CDTF">2018-12-11T05:32:08Z</dcterms:modified>
</cp:coreProperties>
</file>