
<file path=[Content_Types].xml><?xml version="1.0" encoding="utf-8"?>
<Types xmlns="http://schemas.openxmlformats.org/package/2006/content-types">
  <Default Extension="png" ContentType="image/png"/>
  <Default Extension="jpeg" ContentType="image/jpeg"/>
  <Default Extension="mov" ContentType="video/quicktime"/>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358" r:id="rId2"/>
    <p:sldId id="359" r:id="rId3"/>
    <p:sldId id="360" r:id="rId4"/>
    <p:sldId id="382" r:id="rId5"/>
    <p:sldId id="385" r:id="rId6"/>
    <p:sldId id="332" r:id="rId7"/>
    <p:sldId id="376" r:id="rId8"/>
    <p:sldId id="384" r:id="rId9"/>
    <p:sldId id="368" r:id="rId10"/>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843" autoAdjust="0"/>
    <p:restoredTop sz="89120" autoAdjust="0"/>
  </p:normalViewPr>
  <p:slideViewPr>
    <p:cSldViewPr>
      <p:cViewPr varScale="1">
        <p:scale>
          <a:sx n="99" d="100"/>
          <a:sy n="99" d="100"/>
        </p:scale>
        <p:origin x="2048" y="1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81" d="100"/>
        <a:sy n="181"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64A3674-B5E0-BE45-A5D1-6C219AF22230}"/>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71D61C27-9630-E94D-98E5-1EF8EB5DADF1}"/>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4CFD296B-389A-2A4E-9EFC-35A820AFBB8E}" type="datetimeFigureOut">
              <a:rPr lang="en-US" altLang="en-US"/>
              <a:pPr>
                <a:defRPr/>
              </a:pPr>
              <a:t>12/12/18</a:t>
            </a:fld>
            <a:endParaRPr lang="en-US" altLang="en-US"/>
          </a:p>
        </p:txBody>
      </p:sp>
      <p:sp>
        <p:nvSpPr>
          <p:cNvPr id="4" name="Slide Image Placeholder 3">
            <a:extLst>
              <a:ext uri="{FF2B5EF4-FFF2-40B4-BE49-F238E27FC236}">
                <a16:creationId xmlns:a16="http://schemas.microsoft.com/office/drawing/2014/main" id="{EA8B9CC9-E578-604F-9A43-C93BD9E93A34}"/>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58F01168-E91D-904C-810A-8E8BC5D91EEE}"/>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F930C994-7971-0744-96F6-69243028614A}"/>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23655ACF-A3CC-B84B-A89F-6210A7B36E03}"/>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03049590-22B4-9744-82CD-F9311505FB45}" type="slidenum">
              <a:rPr lang="en-US" altLang="en-US"/>
              <a:pPr>
                <a:defRPr/>
              </a:pPr>
              <a:t>‹#›</a:t>
            </a:fld>
            <a:endParaRPr lang="en-US" altLang="en-US"/>
          </a:p>
        </p:txBody>
      </p:sp>
    </p:spTree>
    <p:extLst>
      <p:ext uri="{BB962C8B-B14F-4D97-AF65-F5344CB8AC3E}">
        <p14:creationId xmlns:p14="http://schemas.microsoft.com/office/powerpoint/2010/main" val="174623447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iris.edu/hq/inclass/animation/204"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ris.edu/hq/inclass/animation/traveltime_curves_how_they_are_created"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iris.edu/hq/inclass/animation/seismic_shadow_zone_basic_introduction"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5F54B3BA-EF84-4B24-9CDD-849498ED459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F18AB12A-50AB-44DC-8AA6-2F66DA8F0F8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100" name="Slide Number Placeholder 3">
            <a:extLst>
              <a:ext uri="{FF2B5EF4-FFF2-40B4-BE49-F238E27FC236}">
                <a16:creationId xmlns:a16="http://schemas.microsoft.com/office/drawing/2014/main" id="{DD74C3E9-962E-4FB5-B527-3758981961C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21EB3ED7-C261-4454-90EA-30A9B6C2D23E}" type="slidenum">
              <a:rPr lang="en-US" altLang="en-US" sz="1300" smtClean="0">
                <a:cs typeface="Arial" panose="020B0604020202020204" pitchFamily="34" charset="0"/>
              </a:rPr>
              <a:pPr>
                <a:spcBef>
                  <a:spcPct val="0"/>
                </a:spcBef>
              </a:pPr>
              <a:t>1</a:t>
            </a:fld>
            <a:endParaRPr lang="en-US" altLang="en-US" sz="1300">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a:extLst>
              <a:ext uri="{FF2B5EF4-FFF2-40B4-BE49-F238E27FC236}">
                <a16:creationId xmlns:a16="http://schemas.microsoft.com/office/drawing/2014/main" id="{CD4207BE-C9DB-3F4D-8B81-3FFB8560C35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0" name="Notes Placeholder 2">
            <a:extLst>
              <a:ext uri="{FF2B5EF4-FFF2-40B4-BE49-F238E27FC236}">
                <a16:creationId xmlns:a16="http://schemas.microsoft.com/office/drawing/2014/main" id="{37F299EE-3F0F-2640-98B4-3B5C10CA33E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dirty="0"/>
              <a:t>Escalas de intensidad de movimiento fueron desarrolladas para estandarizar las mediciones y facilitar la comparación de diferentes terremotos. La modificación de la escala de intensidad de  </a:t>
            </a:r>
            <a:r>
              <a:rPr lang="es-ES" altLang="en-US" dirty="0" err="1"/>
              <a:t>Marcelli</a:t>
            </a:r>
            <a:r>
              <a:rPr lang="es-ES" altLang="en-US" dirty="0"/>
              <a:t> es una escala de doce niveles, numeradas del  I al XII. Los números bajos representan los niveles de movimientos imperceptibles, XII representa destrucción total.</a:t>
            </a:r>
          </a:p>
          <a:p>
            <a:pPr eaLnBrk="1" hangingPunct="1">
              <a:spcBef>
                <a:spcPct val="0"/>
              </a:spcBef>
            </a:pPr>
            <a:endParaRPr lang="en-US" altLang="en-US" dirty="0"/>
          </a:p>
        </p:txBody>
      </p:sp>
      <p:sp>
        <p:nvSpPr>
          <p:cNvPr id="17411" name="Slide Number Placeholder 3">
            <a:extLst>
              <a:ext uri="{FF2B5EF4-FFF2-40B4-BE49-F238E27FC236}">
                <a16:creationId xmlns:a16="http://schemas.microsoft.com/office/drawing/2014/main" id="{8614A48F-16B3-2F45-AB17-AB625260A48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499259-20C6-C841-965C-B3D74CCC6E11}" type="slidenum">
              <a:rPr lang="en-US" altLang="en-US" smtClean="0">
                <a:solidFill>
                  <a:srgbClr val="000000"/>
                </a:solidFill>
                <a:latin typeface="Calibri" panose="020F0502020204030204" pitchFamily="34" charset="0"/>
              </a:rPr>
              <a:pPr/>
              <a:t>2</a:t>
            </a:fld>
            <a:endParaRPr lang="en-US" altLang="en-US">
              <a:solidFill>
                <a:srgbClr val="000000"/>
              </a:solidFill>
              <a:latin typeface="Calibri" panose="020F0502020204030204" pitchFamily="34" charset="0"/>
            </a:endParaRPr>
          </a:p>
        </p:txBody>
      </p:sp>
    </p:spTree>
    <p:extLst>
      <p:ext uri="{BB962C8B-B14F-4D97-AF65-F5344CB8AC3E}">
        <p14:creationId xmlns:p14="http://schemas.microsoft.com/office/powerpoint/2010/main" val="1186228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a:extLst>
              <a:ext uri="{FF2B5EF4-FFF2-40B4-BE49-F238E27FC236}">
                <a16:creationId xmlns:a16="http://schemas.microsoft.com/office/drawing/2014/main" id="{1404C2DF-34FA-2148-A2A9-3AB25A63E4ED}"/>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a:extLst>
              <a:ext uri="{FF2B5EF4-FFF2-40B4-BE49-F238E27FC236}">
                <a16:creationId xmlns:a16="http://schemas.microsoft.com/office/drawing/2014/main" id="{2485B8A4-6105-894C-ADFE-DB70BA48FD9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dirty="0">
                <a:latin typeface="Arial" panose="020B0604020202020204" pitchFamily="34" charset="0"/>
                <a:cs typeface="Arial" panose="020B0604020202020204" pitchFamily="34" charset="0"/>
              </a:rPr>
              <a:t>El  mapa localizador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endParaRPr lang="en-US" altLang="en-US" sz="6600" dirty="0"/>
          </a:p>
        </p:txBody>
      </p:sp>
      <p:sp>
        <p:nvSpPr>
          <p:cNvPr id="19459" name="Slide Number Placeholder 3">
            <a:extLst>
              <a:ext uri="{FF2B5EF4-FFF2-40B4-BE49-F238E27FC236}">
                <a16:creationId xmlns:a16="http://schemas.microsoft.com/office/drawing/2014/main" id="{7C3AD056-9282-B64B-BD58-A1CA0BD6E6A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F05B29C4-1069-3041-B7D6-FADB3E7D6D5D}" type="slidenum">
              <a:rPr lang="en-US" altLang="en-US" sz="1300" smtClean="0"/>
              <a:pPr>
                <a:spcBef>
                  <a:spcPct val="0"/>
                </a:spcBef>
              </a:pPr>
              <a:t>3</a:t>
            </a:fld>
            <a:endParaRPr lang="en-US" altLang="en-US" sz="1300"/>
          </a:p>
        </p:txBody>
      </p:sp>
    </p:spTree>
    <p:extLst>
      <p:ext uri="{BB962C8B-B14F-4D97-AF65-F5344CB8AC3E}">
        <p14:creationId xmlns:p14="http://schemas.microsoft.com/office/powerpoint/2010/main" val="18598389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26BDA3CD-3F76-45F9-BCA4-073BA1EDBB3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80D88469-5717-4657-9335-6286E98C6BC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noProof="0" dirty="0">
                <a:solidFill>
                  <a:srgbClr val="393996"/>
                </a:solidFill>
                <a:latin typeface="Arial" panose="020B0604020202020204" pitchFamily="34" charset="0"/>
                <a:cs typeface="Arial" panose="020B0604020202020204" pitchFamily="34" charset="0"/>
              </a:rPr>
              <a:t>Explorando la </a:t>
            </a:r>
            <a:r>
              <a:rPr lang="es-ES_tradnl" altLang="en-US" b="1" noProof="0" dirty="0" err="1">
                <a:solidFill>
                  <a:srgbClr val="393996"/>
                </a:solidFill>
                <a:latin typeface="Arial" panose="020B0604020202020204" pitchFamily="34" charset="0"/>
                <a:cs typeface="Arial" panose="020B0604020202020204" pitchFamily="34" charset="0"/>
              </a:rPr>
              <a:t>Sismologia</a:t>
            </a:r>
            <a:r>
              <a:rPr lang="es-ES_tradnl" altLang="en-US" b="1" noProof="0" dirty="0">
                <a:solidFill>
                  <a:srgbClr val="393996"/>
                </a:solidFill>
                <a:latin typeface="Arial" panose="020B0604020202020204" pitchFamily="34" charset="0"/>
                <a:cs typeface="Arial" panose="020B0604020202020204" pitchFamily="34" charset="0"/>
              </a:rPr>
              <a:t>:</a:t>
            </a:r>
          </a:p>
          <a:p>
            <a:r>
              <a:rPr lang="es-ES_tradnl" altLang="en-US" noProof="0" dirty="0">
                <a:latin typeface="Arial" panose="020B0604020202020204" pitchFamily="34" charset="0"/>
                <a:cs typeface="Arial" panose="020B0604020202020204" pitchFamily="34" charset="0"/>
              </a:rPr>
              <a:t>Navegador Interactivo de Terremotos—Mapa Mundial o Visualizador en 3D  </a:t>
            </a:r>
            <a:r>
              <a:rPr lang="es-ES_tradnl" altLang="en-US" sz="1100" noProof="0" dirty="0">
                <a:latin typeface="Arial" panose="020B0604020202020204" pitchFamily="34" charset="0"/>
                <a:cs typeface="Arial" panose="020B0604020202020204" pitchFamily="34" charset="0"/>
                <a:hlinkClick r:id="rId3"/>
              </a:rPr>
              <a:t>http://www.iris.edu/ieb</a:t>
            </a:r>
            <a:endParaRPr lang="es-ES_tradnl" altLang="en-US" sz="1400" noProof="0" dirty="0">
              <a:latin typeface="Arial" panose="020B0604020202020204" pitchFamily="34" charset="0"/>
              <a:cs typeface="Arial" panose="020B0604020202020204" pitchFamily="34" charset="0"/>
            </a:endParaRPr>
          </a:p>
        </p:txBody>
      </p:sp>
      <p:sp>
        <p:nvSpPr>
          <p:cNvPr id="10244" name="Slide Number Placeholder 3">
            <a:extLst>
              <a:ext uri="{FF2B5EF4-FFF2-40B4-BE49-F238E27FC236}">
                <a16:creationId xmlns:a16="http://schemas.microsoft.com/office/drawing/2014/main" id="{410E3E10-ACCF-40AE-BD6C-6CDCB5590E5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DA105F0-AB36-43AB-9571-0C189985CA3B}" type="slidenum">
              <a:rPr lang="en-US" altLang="en-US" smtClean="0">
                <a:latin typeface="Calibri" panose="020F0502020204030204" pitchFamily="34" charset="0"/>
              </a:rPr>
              <a:pPr/>
              <a:t>4</a:t>
            </a:fld>
            <a:endParaRPr lang="en-US"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a:extLst>
              <a:ext uri="{FF2B5EF4-FFF2-40B4-BE49-F238E27FC236}">
                <a16:creationId xmlns:a16="http://schemas.microsoft.com/office/drawing/2014/main" id="{0E5DED16-A143-A44C-9CA5-F2D6B4283ED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a:extLst>
              <a:ext uri="{FF2B5EF4-FFF2-40B4-BE49-F238E27FC236}">
                <a16:creationId xmlns:a16="http://schemas.microsoft.com/office/drawing/2014/main" id="{CC454FE7-52F5-DA4F-9640-27719B32337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3555" name="Slide Number Placeholder 3">
            <a:extLst>
              <a:ext uri="{FF2B5EF4-FFF2-40B4-BE49-F238E27FC236}">
                <a16:creationId xmlns:a16="http://schemas.microsoft.com/office/drawing/2014/main" id="{C6E8BFD5-F93D-794A-80A6-BC0BE415D48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3AF66300-900C-3B42-A869-71BA2AB50D85}" type="slidenum">
              <a:rPr lang="en-US" altLang="en-US" sz="1300" smtClean="0"/>
              <a:pPr>
                <a:spcBef>
                  <a:spcPct val="0"/>
                </a:spcBef>
              </a:pPr>
              <a:t>5</a:t>
            </a:fld>
            <a:endParaRPr lang="en-US" altLang="en-US" sz="13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a:extLst>
              <a:ext uri="{FF2B5EF4-FFF2-40B4-BE49-F238E27FC236}">
                <a16:creationId xmlns:a16="http://schemas.microsoft.com/office/drawing/2014/main" id="{7E9A5F50-E716-7D46-A9F7-0BFE273CB06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0" name="Notes Placeholder 2">
            <a:extLst>
              <a:ext uri="{FF2B5EF4-FFF2-40B4-BE49-F238E27FC236}">
                <a16:creationId xmlns:a16="http://schemas.microsoft.com/office/drawing/2014/main" id="{71286F9E-73D2-9D44-B702-4C58B8655CA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sz="1200" b="1" noProof="0" dirty="0">
                <a:solidFill>
                  <a:srgbClr val="393996"/>
                </a:solidFill>
              </a:rPr>
              <a:t>Animación Relevante:​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s-ES_tradnl" altLang="en-US" dirty="0">
                <a:latin typeface="Arial" panose="020B0604020202020204" pitchFamily="34" charset="0"/>
              </a:rPr>
              <a:t>Entendiendo Mecanismos Focales </a:t>
            </a:r>
            <a:r>
              <a:rPr lang="es-ES_tradnl" sz="1200" u="sng" kern="1200" dirty="0">
                <a:solidFill>
                  <a:schemeClr val="tx1"/>
                </a:solidFill>
                <a:effectLst/>
                <a:latin typeface="+mn-lt"/>
                <a:ea typeface="ＭＳ Ｐゴシック" panose="020B0600070205080204" pitchFamily="34" charset="-128"/>
                <a:cs typeface="ＭＳ Ｐゴシック" charset="0"/>
                <a:hlinkClick r:id="rId3"/>
              </a:rPr>
              <a:t>https://www.iris.edu/hq/inclass/animation/204</a:t>
            </a:r>
            <a:endParaRPr lang="en-US" sz="1200" kern="1200" dirty="0">
              <a:solidFill>
                <a:schemeClr val="tx1"/>
              </a:solidFill>
              <a:effectLst/>
              <a:latin typeface="+mn-lt"/>
              <a:ea typeface="ＭＳ Ｐゴシック" panose="020B0600070205080204" pitchFamily="34" charset="-128"/>
              <a:cs typeface="ＭＳ Ｐゴシック" charset="0"/>
            </a:endParaRPr>
          </a:p>
        </p:txBody>
      </p:sp>
      <p:sp>
        <p:nvSpPr>
          <p:cNvPr id="27651" name="Slide Number Placeholder 3">
            <a:extLst>
              <a:ext uri="{FF2B5EF4-FFF2-40B4-BE49-F238E27FC236}">
                <a16:creationId xmlns:a16="http://schemas.microsoft.com/office/drawing/2014/main" id="{D49D51F0-717D-3B49-A287-7F114D97FE0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869805F1-2C30-2D4B-AC79-5BAFB170C9F4}" type="slidenum">
              <a:rPr lang="en-US" altLang="en-US" sz="1300" smtClean="0"/>
              <a:pPr>
                <a:spcBef>
                  <a:spcPct val="0"/>
                </a:spcBef>
              </a:pPr>
              <a:t>6</a:t>
            </a:fld>
            <a:endParaRPr lang="en-US" altLang="en-US" sz="1300"/>
          </a:p>
        </p:txBody>
      </p:sp>
    </p:spTree>
    <p:extLst>
      <p:ext uri="{BB962C8B-B14F-4D97-AF65-F5344CB8AC3E}">
        <p14:creationId xmlns:p14="http://schemas.microsoft.com/office/powerpoint/2010/main" val="15975652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90C9C291-6877-9C45-B16C-36DED750EAB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577FBBD2-DB37-384F-B7FA-75EFF59CF09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VE" sz="1200" b="1" i="0" u="none" strike="noStrike" kern="1200" noProof="0" dirty="0">
                <a:solidFill>
                  <a:schemeClr val="tx1"/>
                </a:solidFill>
                <a:effectLst/>
                <a:latin typeface="+mn-lt"/>
                <a:ea typeface="ＭＳ Ｐゴシック" panose="020B0600070205080204" pitchFamily="34" charset="-128"/>
                <a:cs typeface="ＭＳ Ｐゴシック" panose="020B0600070205080204" pitchFamily="34" charset="-128"/>
              </a:rPr>
              <a:t>Animación Relevante:</a:t>
            </a:r>
            <a:r>
              <a:rPr lang="es-VE" sz="1200" b="0" i="0" kern="1200" noProof="0" dirty="0">
                <a:solidFill>
                  <a:schemeClr val="tx1"/>
                </a:solidFill>
                <a:effectLst/>
                <a:latin typeface="+mn-lt"/>
                <a:ea typeface="ＭＳ Ｐゴシック" panose="020B0600070205080204" pitchFamily="34" charset="-128"/>
                <a:cs typeface="ＭＳ Ｐゴシック" panose="020B0600070205080204" pitchFamily="34" charset="-128"/>
              </a:rPr>
              <a:t>​</a:t>
            </a:r>
          </a:p>
          <a:p>
            <a:pPr marL="0" marR="0" lvl="0" indent="0" algn="l" defTabSz="914400" rtl="0" eaLnBrk="0" fontAlgn="base" latinLnBrk="0" hangingPunct="0">
              <a:lnSpc>
                <a:spcPct val="100000"/>
              </a:lnSpc>
              <a:spcBef>
                <a:spcPct val="30000"/>
              </a:spcBef>
              <a:spcAft>
                <a:spcPct val="0"/>
              </a:spcAft>
              <a:buClrTx/>
              <a:buSzTx/>
              <a:buFontTx/>
              <a:buNone/>
              <a:tabLst/>
              <a:defRPr/>
            </a:pPr>
            <a:r>
              <a:rPr lang="es-VE" altLang="en-US" sz="1200" b="0" i="0" kern="1200" noProof="0" dirty="0">
                <a:solidFill>
                  <a:schemeClr val="tx1"/>
                </a:solidFill>
                <a:effectLst/>
                <a:latin typeface="+mn-lt"/>
                <a:ea typeface="ＭＳ Ｐゴシック" panose="020B0600070205080204" pitchFamily="34" charset="-128"/>
              </a:rPr>
              <a:t>¿De donde provienen</a:t>
            </a:r>
            <a:r>
              <a:rPr lang="es-VE" altLang="en-US" sz="1200" b="0" i="0" kern="1200" baseline="0" noProof="0" dirty="0">
                <a:solidFill>
                  <a:schemeClr val="tx1"/>
                </a:solidFill>
                <a:effectLst/>
                <a:latin typeface="+mn-lt"/>
                <a:ea typeface="ＭＳ Ｐゴシック" panose="020B0600070205080204" pitchFamily="34" charset="-128"/>
              </a:rPr>
              <a:t> las curvas Tiempo de Viaje?</a:t>
            </a:r>
            <a:r>
              <a:rPr lang="es-VE" altLang="en-US" sz="1400" noProof="0" dirty="0"/>
              <a:t> </a:t>
            </a:r>
            <a:r>
              <a:rPr lang="en-US" sz="1200" u="sng" kern="1200" dirty="0">
                <a:solidFill>
                  <a:schemeClr val="tx1"/>
                </a:solidFill>
                <a:effectLst/>
                <a:latin typeface="+mn-lt"/>
                <a:ea typeface="ＭＳ Ｐゴシック" panose="020B0600070205080204" pitchFamily="34" charset="-128"/>
                <a:cs typeface="ＭＳ Ｐゴシック" charset="0"/>
                <a:hlinkClick r:id="rId3"/>
              </a:rPr>
              <a:t>https://www.iris.edu/hq/inclass/animation/traveltime_curves_how_they_are_created</a:t>
            </a:r>
            <a:endParaRPr lang="en-US" sz="1200" kern="1200" dirty="0">
              <a:solidFill>
                <a:schemeClr val="tx1"/>
              </a:solidFill>
              <a:effectLst/>
              <a:latin typeface="+mn-lt"/>
              <a:ea typeface="ＭＳ Ｐゴシック" panose="020B0600070205080204" pitchFamily="34" charset="-128"/>
              <a:cs typeface="ＭＳ Ｐゴシック" charset="0"/>
            </a:endParaRPr>
          </a:p>
        </p:txBody>
      </p:sp>
      <p:sp>
        <p:nvSpPr>
          <p:cNvPr id="18436" name="Slide Number Placeholder 3">
            <a:extLst>
              <a:ext uri="{FF2B5EF4-FFF2-40B4-BE49-F238E27FC236}">
                <a16:creationId xmlns:a16="http://schemas.microsoft.com/office/drawing/2014/main" id="{B24D86DC-A5EB-B34C-AB89-1F0BDBF9724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A72CCDA-9595-3740-9766-87DB53DB1828}" type="slidenum">
              <a:rPr lang="en-US" altLang="en-US" smtClean="0">
                <a:solidFill>
                  <a:srgbClr val="000000"/>
                </a:solidFill>
                <a:latin typeface="Calibri" panose="020F0502020204030204" pitchFamily="34" charset="0"/>
                <a:cs typeface="Arial" panose="020B0604020202020204" pitchFamily="34" charset="0"/>
              </a:rPr>
              <a:pPr/>
              <a:t>7</a:t>
            </a:fld>
            <a:endParaRPr lang="en-US" altLang="en-US">
              <a:solidFill>
                <a:srgbClr val="000000"/>
              </a:solidFill>
              <a:latin typeface="Calibri" panose="020F0502020204030204" pitchFamily="34" charset="0"/>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FA342F32-0FE1-AE4F-B112-1A18E8FCAFB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CF48EB25-B6C3-3845-80A8-B607FA948B3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VE" sz="1200" b="1" i="0" u="none" strike="noStrike" kern="1200" noProof="0" dirty="0">
                <a:solidFill>
                  <a:schemeClr val="tx1"/>
                </a:solidFill>
                <a:effectLst/>
                <a:latin typeface="+mn-lt"/>
                <a:ea typeface="ＭＳ Ｐゴシック" panose="020B0600070205080204" pitchFamily="34" charset="-128"/>
                <a:cs typeface="ＭＳ Ｐゴシック" panose="020B0600070205080204" pitchFamily="34" charset="-128"/>
              </a:rPr>
              <a:t>Animación Relevante:</a:t>
            </a:r>
            <a:r>
              <a:rPr lang="es-VE" sz="1200" b="0" i="0" kern="1200" noProof="0" dirty="0">
                <a:solidFill>
                  <a:schemeClr val="tx1"/>
                </a:solidFill>
                <a:effectLst/>
                <a:latin typeface="+mn-lt"/>
                <a:ea typeface="ＭＳ Ｐゴシック" panose="020B0600070205080204" pitchFamily="34" charset="-128"/>
                <a:cs typeface="ＭＳ Ｐゴシック" panose="020B0600070205080204" pitchFamily="34" charset="-128"/>
              </a:rPr>
              <a:t>​</a:t>
            </a:r>
          </a:p>
          <a:p>
            <a:r>
              <a:rPr lang="en-US" sz="1200" b="0" i="0" u="none" strike="noStrike" kern="1200" dirty="0">
                <a:solidFill>
                  <a:schemeClr val="tx1"/>
                </a:solidFill>
                <a:effectLst/>
                <a:latin typeface="+mn-lt"/>
                <a:ea typeface="MS PGothic" panose="020B0600070205080204" pitchFamily="34" charset="-128"/>
                <a:cs typeface="ＭＳ Ｐゴシック" charset="0"/>
              </a:rPr>
              <a:t>Seismic Shadow Zone: Basic Introduction, How do P &amp; S waves give evidence for a liquid outer core?</a:t>
            </a:r>
          </a:p>
          <a:p>
            <a:r>
              <a:rPr lang="en-US" sz="1200" u="sng" kern="1200" dirty="0">
                <a:solidFill>
                  <a:schemeClr val="tx1"/>
                </a:solidFill>
                <a:effectLst/>
                <a:latin typeface="+mn-lt"/>
                <a:ea typeface="ＭＳ Ｐゴシック" panose="020B0600070205080204" pitchFamily="34" charset="-128"/>
                <a:cs typeface="ＭＳ Ｐゴシック" charset="0"/>
                <a:hlinkClick r:id="rId3"/>
              </a:rPr>
              <a:t>https://www.iris.edu/hq/inclass/animation/seismic_shadow_zone_basic_introduction</a:t>
            </a:r>
            <a:endParaRPr lang="en-US" sz="1200" kern="1200" dirty="0">
              <a:solidFill>
                <a:schemeClr val="tx1"/>
              </a:solidFill>
              <a:effectLst/>
              <a:latin typeface="+mn-lt"/>
              <a:ea typeface="ＭＳ Ｐゴシック" panose="020B0600070205080204" pitchFamily="34" charset="-128"/>
              <a:cs typeface="ＭＳ Ｐゴシック" charset="0"/>
            </a:endParaRPr>
          </a:p>
          <a:p>
            <a:endParaRPr lang="en-US" altLang="en-US" dirty="0"/>
          </a:p>
        </p:txBody>
      </p:sp>
      <p:sp>
        <p:nvSpPr>
          <p:cNvPr id="20484" name="Slide Number Placeholder 3">
            <a:extLst>
              <a:ext uri="{FF2B5EF4-FFF2-40B4-BE49-F238E27FC236}">
                <a16:creationId xmlns:a16="http://schemas.microsoft.com/office/drawing/2014/main" id="{FF49B949-60CD-3346-BBCE-3C88AFA2694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163987A-512C-B14F-8A0B-34DEEEA990B8}" type="slidenum">
              <a:rPr lang="en-US" altLang="en-US" smtClean="0">
                <a:latin typeface="Calibri" panose="020F0502020204030204" pitchFamily="34" charset="0"/>
              </a:rPr>
              <a:pPr/>
              <a:t>8</a:t>
            </a:fld>
            <a:endParaRPr lang="en-US" altLang="en-US">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DA418EA5-16E8-DE41-B391-AF589CF27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Notes Placeholder 2">
            <a:extLst>
              <a:ext uri="{FF2B5EF4-FFF2-40B4-BE49-F238E27FC236}">
                <a16:creationId xmlns:a16="http://schemas.microsoft.com/office/drawing/2014/main" id="{37557FE5-18EE-8C44-B017-85E3C274147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9699" name="Slide Number Placeholder 3">
            <a:extLst>
              <a:ext uri="{FF2B5EF4-FFF2-40B4-BE49-F238E27FC236}">
                <a16:creationId xmlns:a16="http://schemas.microsoft.com/office/drawing/2014/main" id="{8A0F146D-29EF-094C-87C0-996CCE65CDE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EC7EFF1D-17F4-184F-81E6-64151A851E7A}" type="slidenum">
              <a:rPr lang="en-US" altLang="en-US" sz="1300" smtClean="0"/>
              <a:pPr>
                <a:spcBef>
                  <a:spcPct val="0"/>
                </a:spcBef>
              </a:pPr>
              <a:t>9</a:t>
            </a:fld>
            <a:endParaRPr lang="en-US" altLang="en-US" sz="1300"/>
          </a:p>
        </p:txBody>
      </p:sp>
    </p:spTree>
    <p:extLst>
      <p:ext uri="{BB962C8B-B14F-4D97-AF65-F5344CB8AC3E}">
        <p14:creationId xmlns:p14="http://schemas.microsoft.com/office/powerpoint/2010/main" val="6330348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80D6639-5476-F446-909D-0888E1F9D004}"/>
              </a:ext>
            </a:extLst>
          </p:cNvPr>
          <p:cNvSpPr>
            <a:spLocks noGrp="1"/>
          </p:cNvSpPr>
          <p:nvPr>
            <p:ph type="dt" sz="half" idx="10"/>
          </p:nvPr>
        </p:nvSpPr>
        <p:spPr/>
        <p:txBody>
          <a:bodyPr/>
          <a:lstStyle>
            <a:lvl1pPr>
              <a:defRPr/>
            </a:lvl1pPr>
          </a:lstStyle>
          <a:p>
            <a:pPr>
              <a:defRPr/>
            </a:pPr>
            <a:fld id="{83B22ABD-EBC2-514B-8B9E-0D8B2337B41C}" type="datetimeFigureOut">
              <a:rPr lang="en-US" altLang="en-US"/>
              <a:pPr>
                <a:defRPr/>
              </a:pPr>
              <a:t>12/12/18</a:t>
            </a:fld>
            <a:endParaRPr lang="en-US" altLang="en-US"/>
          </a:p>
        </p:txBody>
      </p:sp>
      <p:sp>
        <p:nvSpPr>
          <p:cNvPr id="5" name="Footer Placeholder 4">
            <a:extLst>
              <a:ext uri="{FF2B5EF4-FFF2-40B4-BE49-F238E27FC236}">
                <a16:creationId xmlns:a16="http://schemas.microsoft.com/office/drawing/2014/main" id="{2D2903E2-C9FC-8E4E-B3F6-619AFC7406E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B7E7083-7D52-E343-909B-ACF912CF708D}"/>
              </a:ext>
            </a:extLst>
          </p:cNvPr>
          <p:cNvSpPr>
            <a:spLocks noGrp="1"/>
          </p:cNvSpPr>
          <p:nvPr>
            <p:ph type="sldNum" sz="quarter" idx="12"/>
          </p:nvPr>
        </p:nvSpPr>
        <p:spPr/>
        <p:txBody>
          <a:bodyPr/>
          <a:lstStyle>
            <a:lvl1pPr>
              <a:defRPr/>
            </a:lvl1pPr>
          </a:lstStyle>
          <a:p>
            <a:pPr>
              <a:defRPr/>
            </a:pPr>
            <a:fld id="{FB29C30E-6E2F-644E-BB9D-4CE4CFDF38E3}" type="slidenum">
              <a:rPr lang="en-US" altLang="en-US"/>
              <a:pPr>
                <a:defRPr/>
              </a:pPr>
              <a:t>‹#›</a:t>
            </a:fld>
            <a:endParaRPr lang="en-US" altLang="en-US"/>
          </a:p>
        </p:txBody>
      </p:sp>
    </p:spTree>
    <p:extLst>
      <p:ext uri="{BB962C8B-B14F-4D97-AF65-F5344CB8AC3E}">
        <p14:creationId xmlns:p14="http://schemas.microsoft.com/office/powerpoint/2010/main" val="15184107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F279E0-5A4F-BB44-8817-B162F1B970AC}"/>
              </a:ext>
            </a:extLst>
          </p:cNvPr>
          <p:cNvSpPr>
            <a:spLocks noGrp="1"/>
          </p:cNvSpPr>
          <p:nvPr>
            <p:ph type="dt" sz="half" idx="10"/>
          </p:nvPr>
        </p:nvSpPr>
        <p:spPr/>
        <p:txBody>
          <a:bodyPr/>
          <a:lstStyle>
            <a:lvl1pPr>
              <a:defRPr/>
            </a:lvl1pPr>
          </a:lstStyle>
          <a:p>
            <a:pPr>
              <a:defRPr/>
            </a:pPr>
            <a:fld id="{A1204707-61DA-C44A-9182-C0FB5E20CA01}" type="datetimeFigureOut">
              <a:rPr lang="en-US" altLang="en-US"/>
              <a:pPr>
                <a:defRPr/>
              </a:pPr>
              <a:t>12/12/18</a:t>
            </a:fld>
            <a:endParaRPr lang="en-US" altLang="en-US"/>
          </a:p>
        </p:txBody>
      </p:sp>
      <p:sp>
        <p:nvSpPr>
          <p:cNvPr id="5" name="Footer Placeholder 4">
            <a:extLst>
              <a:ext uri="{FF2B5EF4-FFF2-40B4-BE49-F238E27FC236}">
                <a16:creationId xmlns:a16="http://schemas.microsoft.com/office/drawing/2014/main" id="{0827F652-DD06-A548-9FA7-395DE63836D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5AEB970-AC09-BC45-88CC-E08A0A81586B}"/>
              </a:ext>
            </a:extLst>
          </p:cNvPr>
          <p:cNvSpPr>
            <a:spLocks noGrp="1"/>
          </p:cNvSpPr>
          <p:nvPr>
            <p:ph type="sldNum" sz="quarter" idx="12"/>
          </p:nvPr>
        </p:nvSpPr>
        <p:spPr/>
        <p:txBody>
          <a:bodyPr/>
          <a:lstStyle>
            <a:lvl1pPr>
              <a:defRPr/>
            </a:lvl1pPr>
          </a:lstStyle>
          <a:p>
            <a:pPr>
              <a:defRPr/>
            </a:pPr>
            <a:fld id="{E5F2137D-7C80-0C43-82B4-05676273985F}" type="slidenum">
              <a:rPr lang="en-US" altLang="en-US"/>
              <a:pPr>
                <a:defRPr/>
              </a:pPr>
              <a:t>‹#›</a:t>
            </a:fld>
            <a:endParaRPr lang="en-US" altLang="en-US"/>
          </a:p>
        </p:txBody>
      </p:sp>
    </p:spTree>
    <p:extLst>
      <p:ext uri="{BB962C8B-B14F-4D97-AF65-F5344CB8AC3E}">
        <p14:creationId xmlns:p14="http://schemas.microsoft.com/office/powerpoint/2010/main" val="25133490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B8D5BA-0519-CE41-A59E-1696B1124AA3}"/>
              </a:ext>
            </a:extLst>
          </p:cNvPr>
          <p:cNvSpPr>
            <a:spLocks noGrp="1"/>
          </p:cNvSpPr>
          <p:nvPr>
            <p:ph type="dt" sz="half" idx="10"/>
          </p:nvPr>
        </p:nvSpPr>
        <p:spPr/>
        <p:txBody>
          <a:bodyPr/>
          <a:lstStyle>
            <a:lvl1pPr>
              <a:defRPr/>
            </a:lvl1pPr>
          </a:lstStyle>
          <a:p>
            <a:pPr>
              <a:defRPr/>
            </a:pPr>
            <a:fld id="{D2A05244-A33A-5442-8B0C-0FD07D2F95F6}" type="datetimeFigureOut">
              <a:rPr lang="en-US" altLang="en-US"/>
              <a:pPr>
                <a:defRPr/>
              </a:pPr>
              <a:t>12/12/18</a:t>
            </a:fld>
            <a:endParaRPr lang="en-US" altLang="en-US"/>
          </a:p>
        </p:txBody>
      </p:sp>
      <p:sp>
        <p:nvSpPr>
          <p:cNvPr id="5" name="Footer Placeholder 4">
            <a:extLst>
              <a:ext uri="{FF2B5EF4-FFF2-40B4-BE49-F238E27FC236}">
                <a16:creationId xmlns:a16="http://schemas.microsoft.com/office/drawing/2014/main" id="{3E999260-C536-B14B-A4E3-8EE4E7209CB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2011E26-FD98-7745-BC79-BB6431029EB6}"/>
              </a:ext>
            </a:extLst>
          </p:cNvPr>
          <p:cNvSpPr>
            <a:spLocks noGrp="1"/>
          </p:cNvSpPr>
          <p:nvPr>
            <p:ph type="sldNum" sz="quarter" idx="12"/>
          </p:nvPr>
        </p:nvSpPr>
        <p:spPr/>
        <p:txBody>
          <a:bodyPr/>
          <a:lstStyle>
            <a:lvl1pPr>
              <a:defRPr/>
            </a:lvl1pPr>
          </a:lstStyle>
          <a:p>
            <a:pPr>
              <a:defRPr/>
            </a:pPr>
            <a:fld id="{A65D5AAD-018C-A34D-9942-B956D3B48862}" type="slidenum">
              <a:rPr lang="en-US" altLang="en-US"/>
              <a:pPr>
                <a:defRPr/>
              </a:pPr>
              <a:t>‹#›</a:t>
            </a:fld>
            <a:endParaRPr lang="en-US" altLang="en-US"/>
          </a:p>
        </p:txBody>
      </p:sp>
    </p:spTree>
    <p:extLst>
      <p:ext uri="{BB962C8B-B14F-4D97-AF65-F5344CB8AC3E}">
        <p14:creationId xmlns:p14="http://schemas.microsoft.com/office/powerpoint/2010/main" val="2563538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B5A87F7-D5C2-FA47-BCAD-454F0E6A95D7}"/>
              </a:ext>
            </a:extLst>
          </p:cNvPr>
          <p:cNvSpPr>
            <a:spLocks noGrp="1"/>
          </p:cNvSpPr>
          <p:nvPr>
            <p:ph type="dt" sz="half" idx="10"/>
          </p:nvPr>
        </p:nvSpPr>
        <p:spPr/>
        <p:txBody>
          <a:bodyPr/>
          <a:lstStyle>
            <a:lvl1pPr>
              <a:defRPr/>
            </a:lvl1pPr>
          </a:lstStyle>
          <a:p>
            <a:pPr>
              <a:defRPr/>
            </a:pPr>
            <a:fld id="{9022CD47-2DC8-0C4F-BA8E-98D0F01E4BCD}" type="datetimeFigureOut">
              <a:rPr lang="en-US" altLang="en-US"/>
              <a:pPr>
                <a:defRPr/>
              </a:pPr>
              <a:t>12/12/18</a:t>
            </a:fld>
            <a:endParaRPr lang="en-US" altLang="en-US"/>
          </a:p>
        </p:txBody>
      </p:sp>
      <p:sp>
        <p:nvSpPr>
          <p:cNvPr id="5" name="Footer Placeholder 4">
            <a:extLst>
              <a:ext uri="{FF2B5EF4-FFF2-40B4-BE49-F238E27FC236}">
                <a16:creationId xmlns:a16="http://schemas.microsoft.com/office/drawing/2014/main" id="{C1694A71-54A7-1449-AE95-9970B30D4D3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7833C18-71DF-9343-8EA0-4D8AFD07631F}"/>
              </a:ext>
            </a:extLst>
          </p:cNvPr>
          <p:cNvSpPr>
            <a:spLocks noGrp="1"/>
          </p:cNvSpPr>
          <p:nvPr>
            <p:ph type="sldNum" sz="quarter" idx="12"/>
          </p:nvPr>
        </p:nvSpPr>
        <p:spPr/>
        <p:txBody>
          <a:bodyPr/>
          <a:lstStyle>
            <a:lvl1pPr>
              <a:defRPr/>
            </a:lvl1pPr>
          </a:lstStyle>
          <a:p>
            <a:pPr>
              <a:defRPr/>
            </a:pPr>
            <a:fld id="{E1815A52-618E-1347-BA72-3E01D39ED2B6}" type="slidenum">
              <a:rPr lang="en-US" altLang="en-US"/>
              <a:pPr>
                <a:defRPr/>
              </a:pPr>
              <a:t>‹#›</a:t>
            </a:fld>
            <a:endParaRPr lang="en-US" altLang="en-US"/>
          </a:p>
        </p:txBody>
      </p:sp>
    </p:spTree>
    <p:extLst>
      <p:ext uri="{BB962C8B-B14F-4D97-AF65-F5344CB8AC3E}">
        <p14:creationId xmlns:p14="http://schemas.microsoft.com/office/powerpoint/2010/main" val="22057424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C4FD8CA-B65C-F54B-98EF-D70FB5799A38}"/>
              </a:ext>
            </a:extLst>
          </p:cNvPr>
          <p:cNvSpPr>
            <a:spLocks noGrp="1"/>
          </p:cNvSpPr>
          <p:nvPr>
            <p:ph type="dt" sz="half" idx="10"/>
          </p:nvPr>
        </p:nvSpPr>
        <p:spPr/>
        <p:txBody>
          <a:bodyPr/>
          <a:lstStyle>
            <a:lvl1pPr>
              <a:defRPr/>
            </a:lvl1pPr>
          </a:lstStyle>
          <a:p>
            <a:pPr>
              <a:defRPr/>
            </a:pPr>
            <a:fld id="{49E9BCF1-B994-1646-896F-0D7C00C209F4}" type="datetimeFigureOut">
              <a:rPr lang="en-US" altLang="en-US"/>
              <a:pPr>
                <a:defRPr/>
              </a:pPr>
              <a:t>12/12/18</a:t>
            </a:fld>
            <a:endParaRPr lang="en-US" altLang="en-US"/>
          </a:p>
        </p:txBody>
      </p:sp>
      <p:sp>
        <p:nvSpPr>
          <p:cNvPr id="5" name="Footer Placeholder 4">
            <a:extLst>
              <a:ext uri="{FF2B5EF4-FFF2-40B4-BE49-F238E27FC236}">
                <a16:creationId xmlns:a16="http://schemas.microsoft.com/office/drawing/2014/main" id="{5BAB1CCF-1C5B-D044-B372-371AB02AD01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66B6C87-5BCF-034A-BC0D-BE61FA3050D3}"/>
              </a:ext>
            </a:extLst>
          </p:cNvPr>
          <p:cNvSpPr>
            <a:spLocks noGrp="1"/>
          </p:cNvSpPr>
          <p:nvPr>
            <p:ph type="sldNum" sz="quarter" idx="12"/>
          </p:nvPr>
        </p:nvSpPr>
        <p:spPr/>
        <p:txBody>
          <a:bodyPr/>
          <a:lstStyle>
            <a:lvl1pPr>
              <a:defRPr/>
            </a:lvl1pPr>
          </a:lstStyle>
          <a:p>
            <a:pPr>
              <a:defRPr/>
            </a:pPr>
            <a:fld id="{E2BF09CD-26F4-4143-9A06-65263F531ACA}" type="slidenum">
              <a:rPr lang="en-US" altLang="en-US"/>
              <a:pPr>
                <a:defRPr/>
              </a:pPr>
              <a:t>‹#›</a:t>
            </a:fld>
            <a:endParaRPr lang="en-US" altLang="en-US"/>
          </a:p>
        </p:txBody>
      </p:sp>
    </p:spTree>
    <p:extLst>
      <p:ext uri="{BB962C8B-B14F-4D97-AF65-F5344CB8AC3E}">
        <p14:creationId xmlns:p14="http://schemas.microsoft.com/office/powerpoint/2010/main" val="23725090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3C4AC48C-717B-774A-80CC-4F9BBEA95116}"/>
              </a:ext>
            </a:extLst>
          </p:cNvPr>
          <p:cNvSpPr>
            <a:spLocks noGrp="1"/>
          </p:cNvSpPr>
          <p:nvPr>
            <p:ph type="dt" sz="half" idx="10"/>
          </p:nvPr>
        </p:nvSpPr>
        <p:spPr/>
        <p:txBody>
          <a:bodyPr/>
          <a:lstStyle>
            <a:lvl1pPr>
              <a:defRPr/>
            </a:lvl1pPr>
          </a:lstStyle>
          <a:p>
            <a:pPr>
              <a:defRPr/>
            </a:pPr>
            <a:fld id="{F5FE65E3-BC4D-8848-99E9-8D357509B173}" type="datetimeFigureOut">
              <a:rPr lang="en-US" altLang="en-US"/>
              <a:pPr>
                <a:defRPr/>
              </a:pPr>
              <a:t>12/12/18</a:t>
            </a:fld>
            <a:endParaRPr lang="en-US" altLang="en-US"/>
          </a:p>
        </p:txBody>
      </p:sp>
      <p:sp>
        <p:nvSpPr>
          <p:cNvPr id="6" name="Footer Placeholder 4">
            <a:extLst>
              <a:ext uri="{FF2B5EF4-FFF2-40B4-BE49-F238E27FC236}">
                <a16:creationId xmlns:a16="http://schemas.microsoft.com/office/drawing/2014/main" id="{63E2B84F-D4AD-7B4D-8E16-18616B51813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31A69361-1E19-2B42-934E-9F33F04F4CBA}"/>
              </a:ext>
            </a:extLst>
          </p:cNvPr>
          <p:cNvSpPr>
            <a:spLocks noGrp="1"/>
          </p:cNvSpPr>
          <p:nvPr>
            <p:ph type="sldNum" sz="quarter" idx="12"/>
          </p:nvPr>
        </p:nvSpPr>
        <p:spPr/>
        <p:txBody>
          <a:bodyPr/>
          <a:lstStyle>
            <a:lvl1pPr>
              <a:defRPr/>
            </a:lvl1pPr>
          </a:lstStyle>
          <a:p>
            <a:pPr>
              <a:defRPr/>
            </a:pPr>
            <a:fld id="{C6F07D16-C4A4-9546-B6B3-7307D5B8761C}" type="slidenum">
              <a:rPr lang="en-US" altLang="en-US"/>
              <a:pPr>
                <a:defRPr/>
              </a:pPr>
              <a:t>‹#›</a:t>
            </a:fld>
            <a:endParaRPr lang="en-US" altLang="en-US"/>
          </a:p>
        </p:txBody>
      </p:sp>
    </p:spTree>
    <p:extLst>
      <p:ext uri="{BB962C8B-B14F-4D97-AF65-F5344CB8AC3E}">
        <p14:creationId xmlns:p14="http://schemas.microsoft.com/office/powerpoint/2010/main" val="8607202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2F4A6890-FA0B-C240-94EF-155C9FDF6EF2}"/>
              </a:ext>
            </a:extLst>
          </p:cNvPr>
          <p:cNvSpPr>
            <a:spLocks noGrp="1"/>
          </p:cNvSpPr>
          <p:nvPr>
            <p:ph type="dt" sz="half" idx="10"/>
          </p:nvPr>
        </p:nvSpPr>
        <p:spPr/>
        <p:txBody>
          <a:bodyPr/>
          <a:lstStyle>
            <a:lvl1pPr>
              <a:defRPr/>
            </a:lvl1pPr>
          </a:lstStyle>
          <a:p>
            <a:pPr>
              <a:defRPr/>
            </a:pPr>
            <a:fld id="{83D3329A-124D-6047-8721-8723551C48E8}" type="datetimeFigureOut">
              <a:rPr lang="en-US" altLang="en-US"/>
              <a:pPr>
                <a:defRPr/>
              </a:pPr>
              <a:t>12/12/18</a:t>
            </a:fld>
            <a:endParaRPr lang="en-US" altLang="en-US"/>
          </a:p>
        </p:txBody>
      </p:sp>
      <p:sp>
        <p:nvSpPr>
          <p:cNvPr id="8" name="Footer Placeholder 4">
            <a:extLst>
              <a:ext uri="{FF2B5EF4-FFF2-40B4-BE49-F238E27FC236}">
                <a16:creationId xmlns:a16="http://schemas.microsoft.com/office/drawing/2014/main" id="{5B8CFD69-D1C5-154E-82B2-BCD48F4B2F0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99D2C3FA-35D9-B747-95CF-0A0B7CFDED34}"/>
              </a:ext>
            </a:extLst>
          </p:cNvPr>
          <p:cNvSpPr>
            <a:spLocks noGrp="1"/>
          </p:cNvSpPr>
          <p:nvPr>
            <p:ph type="sldNum" sz="quarter" idx="12"/>
          </p:nvPr>
        </p:nvSpPr>
        <p:spPr/>
        <p:txBody>
          <a:bodyPr/>
          <a:lstStyle>
            <a:lvl1pPr>
              <a:defRPr/>
            </a:lvl1pPr>
          </a:lstStyle>
          <a:p>
            <a:pPr>
              <a:defRPr/>
            </a:pPr>
            <a:fld id="{C7BE0A46-D52F-D548-B1F0-BD488A7CAAF4}" type="slidenum">
              <a:rPr lang="en-US" altLang="en-US"/>
              <a:pPr>
                <a:defRPr/>
              </a:pPr>
              <a:t>‹#›</a:t>
            </a:fld>
            <a:endParaRPr lang="en-US" altLang="en-US"/>
          </a:p>
        </p:txBody>
      </p:sp>
    </p:spTree>
    <p:extLst>
      <p:ext uri="{BB962C8B-B14F-4D97-AF65-F5344CB8AC3E}">
        <p14:creationId xmlns:p14="http://schemas.microsoft.com/office/powerpoint/2010/main" val="30913001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63903881-4571-7746-8CAC-D9D337E08C11}"/>
              </a:ext>
            </a:extLst>
          </p:cNvPr>
          <p:cNvSpPr>
            <a:spLocks noGrp="1"/>
          </p:cNvSpPr>
          <p:nvPr>
            <p:ph type="dt" sz="half" idx="10"/>
          </p:nvPr>
        </p:nvSpPr>
        <p:spPr/>
        <p:txBody>
          <a:bodyPr/>
          <a:lstStyle>
            <a:lvl1pPr>
              <a:defRPr/>
            </a:lvl1pPr>
          </a:lstStyle>
          <a:p>
            <a:pPr>
              <a:defRPr/>
            </a:pPr>
            <a:fld id="{06CC70D5-920D-2747-A925-7CD67F656489}" type="datetimeFigureOut">
              <a:rPr lang="en-US" altLang="en-US"/>
              <a:pPr>
                <a:defRPr/>
              </a:pPr>
              <a:t>12/12/18</a:t>
            </a:fld>
            <a:endParaRPr lang="en-US" altLang="en-US"/>
          </a:p>
        </p:txBody>
      </p:sp>
      <p:sp>
        <p:nvSpPr>
          <p:cNvPr id="4" name="Footer Placeholder 4">
            <a:extLst>
              <a:ext uri="{FF2B5EF4-FFF2-40B4-BE49-F238E27FC236}">
                <a16:creationId xmlns:a16="http://schemas.microsoft.com/office/drawing/2014/main" id="{AFC5BFA1-A442-F048-A423-94472176A98D}"/>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95243814-946E-9946-82CA-8E5E46748307}"/>
              </a:ext>
            </a:extLst>
          </p:cNvPr>
          <p:cNvSpPr>
            <a:spLocks noGrp="1"/>
          </p:cNvSpPr>
          <p:nvPr>
            <p:ph type="sldNum" sz="quarter" idx="12"/>
          </p:nvPr>
        </p:nvSpPr>
        <p:spPr/>
        <p:txBody>
          <a:bodyPr/>
          <a:lstStyle>
            <a:lvl1pPr>
              <a:defRPr/>
            </a:lvl1pPr>
          </a:lstStyle>
          <a:p>
            <a:pPr>
              <a:defRPr/>
            </a:pPr>
            <a:fld id="{DC7DFCCE-8978-9E49-B9C8-8DA50A0D019C}" type="slidenum">
              <a:rPr lang="en-US" altLang="en-US"/>
              <a:pPr>
                <a:defRPr/>
              </a:pPr>
              <a:t>‹#›</a:t>
            </a:fld>
            <a:endParaRPr lang="en-US" altLang="en-US"/>
          </a:p>
        </p:txBody>
      </p:sp>
    </p:spTree>
    <p:extLst>
      <p:ext uri="{BB962C8B-B14F-4D97-AF65-F5344CB8AC3E}">
        <p14:creationId xmlns:p14="http://schemas.microsoft.com/office/powerpoint/2010/main" val="3677103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6CB4A7ED-2F84-1B40-97A7-218CC969018F}"/>
              </a:ext>
            </a:extLst>
          </p:cNvPr>
          <p:cNvSpPr>
            <a:spLocks noGrp="1"/>
          </p:cNvSpPr>
          <p:nvPr>
            <p:ph type="dt" sz="half" idx="10"/>
          </p:nvPr>
        </p:nvSpPr>
        <p:spPr/>
        <p:txBody>
          <a:bodyPr/>
          <a:lstStyle>
            <a:lvl1pPr>
              <a:defRPr/>
            </a:lvl1pPr>
          </a:lstStyle>
          <a:p>
            <a:pPr>
              <a:defRPr/>
            </a:pPr>
            <a:fld id="{EDE38228-2848-D04F-9513-A6EFE864BBFB}" type="datetimeFigureOut">
              <a:rPr lang="en-US" altLang="en-US"/>
              <a:pPr>
                <a:defRPr/>
              </a:pPr>
              <a:t>12/12/18</a:t>
            </a:fld>
            <a:endParaRPr lang="en-US" altLang="en-US"/>
          </a:p>
        </p:txBody>
      </p:sp>
      <p:sp>
        <p:nvSpPr>
          <p:cNvPr id="3" name="Footer Placeholder 4">
            <a:extLst>
              <a:ext uri="{FF2B5EF4-FFF2-40B4-BE49-F238E27FC236}">
                <a16:creationId xmlns:a16="http://schemas.microsoft.com/office/drawing/2014/main" id="{41A94365-283E-8540-A33E-1EC39EDBD6C7}"/>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93257086-92C4-B246-A89F-EC09397017DE}"/>
              </a:ext>
            </a:extLst>
          </p:cNvPr>
          <p:cNvSpPr>
            <a:spLocks noGrp="1"/>
          </p:cNvSpPr>
          <p:nvPr>
            <p:ph type="sldNum" sz="quarter" idx="12"/>
          </p:nvPr>
        </p:nvSpPr>
        <p:spPr/>
        <p:txBody>
          <a:bodyPr/>
          <a:lstStyle>
            <a:lvl1pPr>
              <a:defRPr/>
            </a:lvl1pPr>
          </a:lstStyle>
          <a:p>
            <a:pPr>
              <a:defRPr/>
            </a:pPr>
            <a:fld id="{9E0803CC-09A4-FF42-8875-C9A05223A124}" type="slidenum">
              <a:rPr lang="en-US" altLang="en-US"/>
              <a:pPr>
                <a:defRPr/>
              </a:pPr>
              <a:t>‹#›</a:t>
            </a:fld>
            <a:endParaRPr lang="en-US" altLang="en-US"/>
          </a:p>
        </p:txBody>
      </p:sp>
    </p:spTree>
    <p:extLst>
      <p:ext uri="{BB962C8B-B14F-4D97-AF65-F5344CB8AC3E}">
        <p14:creationId xmlns:p14="http://schemas.microsoft.com/office/powerpoint/2010/main" val="1745544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4482B3F-8547-0545-9EF8-D8015D8FA4CA}"/>
              </a:ext>
            </a:extLst>
          </p:cNvPr>
          <p:cNvSpPr>
            <a:spLocks noGrp="1"/>
          </p:cNvSpPr>
          <p:nvPr>
            <p:ph type="dt" sz="half" idx="10"/>
          </p:nvPr>
        </p:nvSpPr>
        <p:spPr/>
        <p:txBody>
          <a:bodyPr/>
          <a:lstStyle>
            <a:lvl1pPr>
              <a:defRPr/>
            </a:lvl1pPr>
          </a:lstStyle>
          <a:p>
            <a:pPr>
              <a:defRPr/>
            </a:pPr>
            <a:fld id="{23805F36-4EDE-A44C-8163-37B7FAE6F777}" type="datetimeFigureOut">
              <a:rPr lang="en-US" altLang="en-US"/>
              <a:pPr>
                <a:defRPr/>
              </a:pPr>
              <a:t>12/12/18</a:t>
            </a:fld>
            <a:endParaRPr lang="en-US" altLang="en-US"/>
          </a:p>
        </p:txBody>
      </p:sp>
      <p:sp>
        <p:nvSpPr>
          <p:cNvPr id="6" name="Footer Placeholder 4">
            <a:extLst>
              <a:ext uri="{FF2B5EF4-FFF2-40B4-BE49-F238E27FC236}">
                <a16:creationId xmlns:a16="http://schemas.microsoft.com/office/drawing/2014/main" id="{7DCBB477-F4F3-9449-B9CF-3DDE99DC080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A1A7CA83-F3B6-354D-A85A-95D55461CA9B}"/>
              </a:ext>
            </a:extLst>
          </p:cNvPr>
          <p:cNvSpPr>
            <a:spLocks noGrp="1"/>
          </p:cNvSpPr>
          <p:nvPr>
            <p:ph type="sldNum" sz="quarter" idx="12"/>
          </p:nvPr>
        </p:nvSpPr>
        <p:spPr/>
        <p:txBody>
          <a:bodyPr/>
          <a:lstStyle>
            <a:lvl1pPr>
              <a:defRPr/>
            </a:lvl1pPr>
          </a:lstStyle>
          <a:p>
            <a:pPr>
              <a:defRPr/>
            </a:pPr>
            <a:fld id="{9E0EB73C-FFA3-B544-BD16-9E6888B1CEE3}" type="slidenum">
              <a:rPr lang="en-US" altLang="en-US"/>
              <a:pPr>
                <a:defRPr/>
              </a:pPr>
              <a:t>‹#›</a:t>
            </a:fld>
            <a:endParaRPr lang="en-US" altLang="en-US"/>
          </a:p>
        </p:txBody>
      </p:sp>
    </p:spTree>
    <p:extLst>
      <p:ext uri="{BB962C8B-B14F-4D97-AF65-F5344CB8AC3E}">
        <p14:creationId xmlns:p14="http://schemas.microsoft.com/office/powerpoint/2010/main" val="18233972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A96E955-320E-0641-A4DF-FDF6AD5179E1}"/>
              </a:ext>
            </a:extLst>
          </p:cNvPr>
          <p:cNvSpPr>
            <a:spLocks noGrp="1"/>
          </p:cNvSpPr>
          <p:nvPr>
            <p:ph type="dt" sz="half" idx="10"/>
          </p:nvPr>
        </p:nvSpPr>
        <p:spPr/>
        <p:txBody>
          <a:bodyPr/>
          <a:lstStyle>
            <a:lvl1pPr>
              <a:defRPr/>
            </a:lvl1pPr>
          </a:lstStyle>
          <a:p>
            <a:pPr>
              <a:defRPr/>
            </a:pPr>
            <a:fld id="{E5BF1287-D3A1-0640-999E-AA38068C82C3}" type="datetimeFigureOut">
              <a:rPr lang="en-US" altLang="en-US"/>
              <a:pPr>
                <a:defRPr/>
              </a:pPr>
              <a:t>12/12/18</a:t>
            </a:fld>
            <a:endParaRPr lang="en-US" altLang="en-US"/>
          </a:p>
        </p:txBody>
      </p:sp>
      <p:sp>
        <p:nvSpPr>
          <p:cNvPr id="6" name="Footer Placeholder 4">
            <a:extLst>
              <a:ext uri="{FF2B5EF4-FFF2-40B4-BE49-F238E27FC236}">
                <a16:creationId xmlns:a16="http://schemas.microsoft.com/office/drawing/2014/main" id="{6B66A901-62BE-314B-BA11-5FD85914A88D}"/>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5AFB752-F34F-1B46-A058-DAB42B8192AC}"/>
              </a:ext>
            </a:extLst>
          </p:cNvPr>
          <p:cNvSpPr>
            <a:spLocks noGrp="1"/>
          </p:cNvSpPr>
          <p:nvPr>
            <p:ph type="sldNum" sz="quarter" idx="12"/>
          </p:nvPr>
        </p:nvSpPr>
        <p:spPr/>
        <p:txBody>
          <a:bodyPr/>
          <a:lstStyle>
            <a:lvl1pPr>
              <a:defRPr/>
            </a:lvl1pPr>
          </a:lstStyle>
          <a:p>
            <a:pPr>
              <a:defRPr/>
            </a:pPr>
            <a:fld id="{93F729CE-1D88-2240-AC49-43A3449216EF}" type="slidenum">
              <a:rPr lang="en-US" altLang="en-US"/>
              <a:pPr>
                <a:defRPr/>
              </a:pPr>
              <a:t>‹#›</a:t>
            </a:fld>
            <a:endParaRPr lang="en-US" altLang="en-US"/>
          </a:p>
        </p:txBody>
      </p:sp>
    </p:spTree>
    <p:extLst>
      <p:ext uri="{BB962C8B-B14F-4D97-AF65-F5344CB8AC3E}">
        <p14:creationId xmlns:p14="http://schemas.microsoft.com/office/powerpoint/2010/main" val="17115910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2632CE74-C6AE-9848-97B0-69C34BAC9CD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EA43FE2-1888-1B4C-87E1-E4E1E69F8A95}"/>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FE06C972-C885-2346-83D3-D3C315146097}"/>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19F70BF3-2631-FB43-9836-D6E4F0D5C463}" type="datetimeFigureOut">
              <a:rPr lang="en-US" altLang="en-US"/>
              <a:pPr>
                <a:defRPr/>
              </a:pPr>
              <a:t>12/12/18</a:t>
            </a:fld>
            <a:endParaRPr lang="en-US" altLang="en-US"/>
          </a:p>
        </p:txBody>
      </p:sp>
      <p:sp>
        <p:nvSpPr>
          <p:cNvPr id="5" name="Footer Placeholder 4">
            <a:extLst>
              <a:ext uri="{FF2B5EF4-FFF2-40B4-BE49-F238E27FC236}">
                <a16:creationId xmlns:a16="http://schemas.microsoft.com/office/drawing/2014/main" id="{5D9FF6E4-1352-534B-B744-8C55DD494AE4}"/>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A50ABE58-A805-064E-93D0-DB7736C24EFE}"/>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AD6B02AB-3513-0A4C-A4EC-69EB9B14C0EE}"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charset="0"/>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ov"/><Relationship Id="rId1" Type="http://schemas.microsoft.com/office/2007/relationships/media" Target="../media/media1.mov"/><Relationship Id="rId6" Type="http://schemas.openxmlformats.org/officeDocument/2006/relationships/image" Target="../media/image15.png"/><Relationship Id="rId5" Type="http://schemas.openxmlformats.org/officeDocument/2006/relationships/image" Target="../media/image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hyperlink" Target="http://www.iris.edu/hq/retm"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hyperlink" Target="mailto:tkb@iris.edu" TargetMode="External"/><Relationship Id="rId5" Type="http://schemas.openxmlformats.org/officeDocument/2006/relationships/image" Target="../media/image18.pn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FFE4C3A-CEE4-467A-A198-46B1D6D09A7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076" name="Picture 8" descr="IRIS_TMlogo.png">
            <a:extLst>
              <a:ext uri="{FF2B5EF4-FFF2-40B4-BE49-F238E27FC236}">
                <a16:creationId xmlns:a16="http://schemas.microsoft.com/office/drawing/2014/main" id="{6A6FB108-EBF1-4DA7-B3BC-77C3FD5BD20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TextBox 14">
            <a:extLst>
              <a:ext uri="{FF2B5EF4-FFF2-40B4-BE49-F238E27FC236}">
                <a16:creationId xmlns:a16="http://schemas.microsoft.com/office/drawing/2014/main" id="{2B1A2DF9-4204-4BC0-AD4D-5D0FC184D625}"/>
              </a:ext>
            </a:extLst>
          </p:cNvPr>
          <p:cNvSpPr txBox="1">
            <a:spLocks noChangeArrowheads="1"/>
          </p:cNvSpPr>
          <p:nvPr/>
        </p:nvSpPr>
        <p:spPr bwMode="auto">
          <a:xfrm>
            <a:off x="330926" y="1093788"/>
            <a:ext cx="78232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 sz="1800" dirty="0">
                <a:latin typeface="Arial" panose="020B0604020202020204" pitchFamily="34" charset="0"/>
                <a:cs typeface="Arial" panose="020B0604020202020204" pitchFamily="34" charset="0"/>
              </a:rPr>
              <a:t>Un terremoto de magnitud 7,1 ocurrió a una profundidad de 164,7 km (102 millas) en las Islas </a:t>
            </a:r>
            <a:r>
              <a:rPr lang="es-ES" sz="1800" dirty="0" err="1">
                <a:latin typeface="Arial" panose="020B0604020202020204" pitchFamily="34" charset="0"/>
                <a:cs typeface="Arial" panose="020B0604020202020204" pitchFamily="34" charset="0"/>
              </a:rPr>
              <a:t>Sandwich</a:t>
            </a:r>
            <a:r>
              <a:rPr lang="es-ES" sz="1800" dirty="0">
                <a:latin typeface="Arial" panose="020B0604020202020204" pitchFamily="34" charset="0"/>
                <a:cs typeface="Arial" panose="020B0604020202020204" pitchFamily="34" charset="0"/>
              </a:rPr>
              <a:t> del Sur, un territorio británico deshabitado frente a la costa de Argentina al Sur del Océano Atlántico.</a:t>
            </a:r>
            <a:r>
              <a:rPr lang="en-US" sz="1800" dirty="0">
                <a:latin typeface="Arial" panose="020B0604020202020204" pitchFamily="34" charset="0"/>
                <a:cs typeface="Arial" panose="020B0604020202020204" pitchFamily="34" charset="0"/>
              </a:rPr>
              <a:t> </a:t>
            </a:r>
            <a:endParaRPr lang="en-US" altLang="en-US" sz="1800" dirty="0">
              <a:latin typeface="Arial" panose="020B0604020202020204" pitchFamily="34" charset="0"/>
              <a:cs typeface="Arial" panose="020B0604020202020204" pitchFamily="34" charset="0"/>
            </a:endParaRPr>
          </a:p>
        </p:txBody>
      </p:sp>
      <p:pic>
        <p:nvPicPr>
          <p:cNvPr id="3078" name="Picture 7">
            <a:extLst>
              <a:ext uri="{FF2B5EF4-FFF2-40B4-BE49-F238E27FC236}">
                <a16:creationId xmlns:a16="http://schemas.microsoft.com/office/drawing/2014/main" id="{D55A7975-3467-4AD4-9831-190F2CA5D34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82625" y="3860800"/>
            <a:ext cx="2035175" cy="203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8">
            <a:extLst>
              <a:ext uri="{FF2B5EF4-FFF2-40B4-BE49-F238E27FC236}">
                <a16:creationId xmlns:a16="http://schemas.microsoft.com/office/drawing/2014/main" id="{9373EF67-F645-4443-A23F-F19AE21DE9C3}"/>
              </a:ext>
            </a:extLst>
          </p:cNvPr>
          <p:cNvCxnSpPr>
            <a:cxnSpLocks noChangeShapeType="1"/>
          </p:cNvCxnSpPr>
          <p:nvPr/>
        </p:nvCxnSpPr>
        <p:spPr bwMode="auto">
          <a:xfrm flipH="1">
            <a:off x="1893888" y="2141538"/>
            <a:ext cx="1887537" cy="3157537"/>
          </a:xfrm>
          <a:prstGeom prst="line">
            <a:avLst/>
          </a:prstGeom>
          <a:noFill/>
          <a:ln w="25400">
            <a:solidFill>
              <a:schemeClr val="accent1"/>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1" name="Straight Connector 10">
            <a:extLst>
              <a:ext uri="{FF2B5EF4-FFF2-40B4-BE49-F238E27FC236}">
                <a16:creationId xmlns:a16="http://schemas.microsoft.com/office/drawing/2014/main" id="{97B1D9AD-0E33-4F96-9E1A-D444B9927861}"/>
              </a:ext>
            </a:extLst>
          </p:cNvPr>
          <p:cNvCxnSpPr>
            <a:cxnSpLocks noChangeShapeType="1"/>
          </p:cNvCxnSpPr>
          <p:nvPr/>
        </p:nvCxnSpPr>
        <p:spPr bwMode="auto">
          <a:xfrm flipH="1" flipV="1">
            <a:off x="1893888" y="5516563"/>
            <a:ext cx="1887537" cy="671512"/>
          </a:xfrm>
          <a:prstGeom prst="line">
            <a:avLst/>
          </a:prstGeom>
          <a:noFill/>
          <a:ln w="25400">
            <a:solidFill>
              <a:schemeClr val="accent1"/>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3082" name="Rectangle 14">
            <a:extLst>
              <a:ext uri="{FF2B5EF4-FFF2-40B4-BE49-F238E27FC236}">
                <a16:creationId xmlns:a16="http://schemas.microsoft.com/office/drawing/2014/main" id="{075142FF-56F3-4EE6-B9FB-550DF2E5517D}"/>
              </a:ext>
            </a:extLst>
          </p:cNvPr>
          <p:cNvSpPr>
            <a:spLocks noChangeArrowheads="1"/>
          </p:cNvSpPr>
          <p:nvPr/>
        </p:nvSpPr>
        <p:spPr bwMode="auto">
          <a:xfrm>
            <a:off x="4343400" y="6188075"/>
            <a:ext cx="478207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buNone/>
            </a:pPr>
            <a:r>
              <a:rPr lang="es-ES" sz="1200" dirty="0">
                <a:latin typeface="Arial" panose="020B0604020202020204" pitchFamily="34" charset="0"/>
                <a:cs typeface="Arial" panose="020B0604020202020204" pitchFamily="34" charset="0"/>
              </a:rPr>
              <a:t>Epicentro publicado por Servicio Geológico de los Estados Unidos.</a:t>
            </a:r>
            <a:endParaRPr lang="en-US" sz="1200" dirty="0">
              <a:latin typeface="Arial" panose="020B0604020202020204" pitchFamily="34" charset="0"/>
              <a:cs typeface="Arial" panose="020B0604020202020204" pitchFamily="34" charset="0"/>
            </a:endParaRPr>
          </a:p>
        </p:txBody>
      </p:sp>
      <p:sp>
        <p:nvSpPr>
          <p:cNvPr id="15" name="Title 1">
            <a:extLst>
              <a:ext uri="{FF2B5EF4-FFF2-40B4-BE49-F238E27FC236}">
                <a16:creationId xmlns:a16="http://schemas.microsoft.com/office/drawing/2014/main" id="{544019FA-6D85-4E71-ADAC-7A9723B56A9A}"/>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ISLAS SANDWICH DEL SUR</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11 de Diciembre, 2018 a las 02:26:32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grpSp>
        <p:nvGrpSpPr>
          <p:cNvPr id="5" name="Group 4">
            <a:extLst>
              <a:ext uri="{FF2B5EF4-FFF2-40B4-BE49-F238E27FC236}">
                <a16:creationId xmlns:a16="http://schemas.microsoft.com/office/drawing/2014/main" id="{52F0171B-C791-4A45-A966-6643E1EEA2E1}"/>
              </a:ext>
            </a:extLst>
          </p:cNvPr>
          <p:cNvGrpSpPr/>
          <p:nvPr/>
        </p:nvGrpSpPr>
        <p:grpSpPr>
          <a:xfrm>
            <a:off x="3746863" y="2139209"/>
            <a:ext cx="4905375" cy="4019928"/>
            <a:chOff x="3746863" y="2139209"/>
            <a:chExt cx="4905375" cy="4019928"/>
          </a:xfrm>
        </p:grpSpPr>
        <p:pic>
          <p:nvPicPr>
            <p:cNvPr id="3" name="Picture 2">
              <a:extLst>
                <a:ext uri="{FF2B5EF4-FFF2-40B4-BE49-F238E27FC236}">
                  <a16:creationId xmlns:a16="http://schemas.microsoft.com/office/drawing/2014/main" id="{408BA941-671B-4AC7-8D28-7AB77DCB399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46863" y="2139209"/>
              <a:ext cx="4905375" cy="4019928"/>
            </a:xfrm>
            <a:prstGeom prst="rect">
              <a:avLst/>
            </a:prstGeom>
          </p:spPr>
        </p:pic>
        <p:grpSp>
          <p:nvGrpSpPr>
            <p:cNvPr id="3081" name="Group 4">
              <a:extLst>
                <a:ext uri="{FF2B5EF4-FFF2-40B4-BE49-F238E27FC236}">
                  <a16:creationId xmlns:a16="http://schemas.microsoft.com/office/drawing/2014/main" id="{04ED0D98-05EC-42A6-B647-30DAD7360E67}"/>
                </a:ext>
              </a:extLst>
            </p:cNvPr>
            <p:cNvGrpSpPr>
              <a:grpSpLocks/>
            </p:cNvGrpSpPr>
            <p:nvPr/>
          </p:nvGrpSpPr>
          <p:grpSpPr bwMode="auto">
            <a:xfrm>
              <a:off x="4644946" y="2473704"/>
              <a:ext cx="1814760" cy="3127177"/>
              <a:chOff x="4644679" y="2672926"/>
              <a:chExt cx="1814553" cy="3128006"/>
            </a:xfrm>
          </p:grpSpPr>
          <p:sp>
            <p:nvSpPr>
              <p:cNvPr id="3084" name="Rectangle 11">
                <a:extLst>
                  <a:ext uri="{FF2B5EF4-FFF2-40B4-BE49-F238E27FC236}">
                    <a16:creationId xmlns:a16="http://schemas.microsoft.com/office/drawing/2014/main" id="{F17604D9-6143-4E8C-A2DF-5673C9F9DF28}"/>
                  </a:ext>
                </a:extLst>
              </p:cNvPr>
              <p:cNvSpPr>
                <a:spLocks noChangeArrowheads="1"/>
              </p:cNvSpPr>
              <p:nvPr/>
            </p:nvSpPr>
            <p:spPr bwMode="auto">
              <a:xfrm rot="18992893">
                <a:off x="4644679" y="2672926"/>
                <a:ext cx="106366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600" dirty="0">
                    <a:solidFill>
                      <a:schemeClr val="bg1"/>
                    </a:solidFill>
                    <a:latin typeface="Arial" panose="020B0604020202020204" pitchFamily="34" charset="0"/>
                    <a:cs typeface="Arial" panose="020B0604020202020204" pitchFamily="34" charset="0"/>
                  </a:rPr>
                  <a:t>Argentina</a:t>
                </a:r>
              </a:p>
            </p:txBody>
          </p:sp>
          <p:sp>
            <p:nvSpPr>
              <p:cNvPr id="3085" name="Rectangle 12">
                <a:extLst>
                  <a:ext uri="{FF2B5EF4-FFF2-40B4-BE49-F238E27FC236}">
                    <a16:creationId xmlns:a16="http://schemas.microsoft.com/office/drawing/2014/main" id="{44CD8A42-3F7D-4276-9867-5BECCB5F15BB}"/>
                  </a:ext>
                </a:extLst>
              </p:cNvPr>
              <p:cNvSpPr>
                <a:spLocks noChangeArrowheads="1"/>
              </p:cNvSpPr>
              <p:nvPr/>
            </p:nvSpPr>
            <p:spPr bwMode="auto">
              <a:xfrm>
                <a:off x="5362229" y="5461207"/>
                <a:ext cx="109700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600" dirty="0">
                    <a:solidFill>
                      <a:schemeClr val="bg1"/>
                    </a:solidFill>
                    <a:latin typeface="Arial" panose="020B0604020202020204" pitchFamily="34" charset="0"/>
                    <a:cs typeface="Arial" panose="020B0604020202020204" pitchFamily="34" charset="0"/>
                  </a:rPr>
                  <a:t>Antárctica</a:t>
                </a:r>
              </a:p>
            </p:txBody>
          </p:sp>
        </p:gr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41AD571-6DA2-5D48-BE78-44C8F327A7A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pic>
        <p:nvPicPr>
          <p:cNvPr id="16386" name="Picture 12" descr="scale.jpg">
            <a:extLst>
              <a:ext uri="{FF2B5EF4-FFF2-40B4-BE49-F238E27FC236}">
                <a16:creationId xmlns:a16="http://schemas.microsoft.com/office/drawing/2014/main" id="{493C9D9D-55C0-1A44-9261-236D124740A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4137025"/>
            <a:ext cx="21272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0" name="TextBox 15">
            <a:extLst>
              <a:ext uri="{FF2B5EF4-FFF2-40B4-BE49-F238E27FC236}">
                <a16:creationId xmlns:a16="http://schemas.microsoft.com/office/drawing/2014/main" id="{4D7821B8-4E30-AA43-A2D9-A1FCB2A68622}"/>
              </a:ext>
            </a:extLst>
          </p:cNvPr>
          <p:cNvSpPr txBox="1">
            <a:spLocks noChangeArrowheads="1"/>
          </p:cNvSpPr>
          <p:nvPr/>
        </p:nvSpPr>
        <p:spPr bwMode="auto">
          <a:xfrm>
            <a:off x="242888" y="1079500"/>
            <a:ext cx="3719512" cy="2708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700">
                <a:latin typeface="Arial" panose="020B0604020202020204" pitchFamily="34" charset="0"/>
                <a:cs typeface="Arial" panose="020B0604020202020204" pitchFamily="34" charset="0"/>
              </a:rPr>
              <a:t>La modificación de la escala de intensidad de  Marcelli es una escala de doce niveles, numeradas del  I al XII, que indica la severidad de los movimientos telúricos. </a:t>
            </a:r>
          </a:p>
          <a:p>
            <a:pPr eaLnBrk="1" hangingPunct="1">
              <a:spcBef>
                <a:spcPct val="0"/>
              </a:spcBef>
              <a:buFontTx/>
              <a:buNone/>
            </a:pPr>
            <a:endParaRPr lang="es-ES_tradnl" altLang="en-US" sz="1700">
              <a:latin typeface="Arial" panose="020B0604020202020204" pitchFamily="34" charset="0"/>
            </a:endParaRPr>
          </a:p>
          <a:p>
            <a:pPr eaLnBrk="1" hangingPunct="1">
              <a:spcBef>
                <a:spcPct val="0"/>
              </a:spcBef>
              <a:buFontTx/>
              <a:buNone/>
            </a:pPr>
            <a:r>
              <a:rPr lang="es-ES_tradnl" altLang="en-US" sz="1700">
                <a:latin typeface="Arial" panose="020B0604020202020204" pitchFamily="34" charset="0"/>
              </a:rPr>
              <a:t>Las islas deshabitadas más cercanas al terremoto experimentaron temblores moderados.</a:t>
            </a:r>
            <a:endParaRPr lang="es-ES_tradnl" altLang="en-US" sz="1700">
              <a:solidFill>
                <a:srgbClr val="000000"/>
              </a:solidFill>
              <a:latin typeface="Arial" panose="020B0604020202020204" pitchFamily="34" charset="0"/>
            </a:endParaRPr>
          </a:p>
        </p:txBody>
      </p:sp>
      <p:pic>
        <p:nvPicPr>
          <p:cNvPr id="16391" name="Picture 8" descr="IRIS_TMlogo.png">
            <a:extLst>
              <a:ext uri="{FF2B5EF4-FFF2-40B4-BE49-F238E27FC236}">
                <a16:creationId xmlns:a16="http://schemas.microsoft.com/office/drawing/2014/main" id="{F2BCB0D2-F8E8-5048-9754-176B0C82C87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17537A94-0116-457D-AE23-4C136540E60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72670" y="1173656"/>
            <a:ext cx="4528442" cy="5114167"/>
          </a:xfrm>
          <a:prstGeom prst="rect">
            <a:avLst/>
          </a:prstGeom>
        </p:spPr>
      </p:pic>
      <p:sp>
        <p:nvSpPr>
          <p:cNvPr id="12" name="Title 1">
            <a:extLst>
              <a:ext uri="{FF2B5EF4-FFF2-40B4-BE49-F238E27FC236}">
                <a16:creationId xmlns:a16="http://schemas.microsoft.com/office/drawing/2014/main" id="{02951D8D-F3AA-C049-A39D-39AAFB470672}"/>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ISLAS SANDWICH DEL SUR</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11 de Diciembre, 2018 a las 02:26:32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8" name="TextBox 15">
            <a:extLst>
              <a:ext uri="{FF2B5EF4-FFF2-40B4-BE49-F238E27FC236}">
                <a16:creationId xmlns:a16="http://schemas.microsoft.com/office/drawing/2014/main" id="{F215EB3B-F6C1-4147-A494-545A0AEA2D75}"/>
              </a:ext>
            </a:extLst>
          </p:cNvPr>
          <p:cNvSpPr txBox="1">
            <a:spLocks noChangeArrowheads="1"/>
          </p:cNvSpPr>
          <p:nvPr/>
        </p:nvSpPr>
        <p:spPr bwMode="auto">
          <a:xfrm>
            <a:off x="4191000" y="6413500"/>
            <a:ext cx="48768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n-US" sz="1300" i="1" dirty="0">
                <a:latin typeface="Arial" panose="020B0604020202020204" pitchFamily="34" charset="0"/>
              </a:rPr>
              <a:t>USGS Intensidad de Movimiento Estimada del Terremoto M 7,1</a:t>
            </a:r>
          </a:p>
        </p:txBody>
      </p:sp>
      <p:sp>
        <p:nvSpPr>
          <p:cNvPr id="19" name="TextBox 12">
            <a:extLst>
              <a:ext uri="{FF2B5EF4-FFF2-40B4-BE49-F238E27FC236}">
                <a16:creationId xmlns:a16="http://schemas.microsoft.com/office/drawing/2014/main" id="{5B62952D-12F3-C249-90DA-C0B977B01234}"/>
              </a:ext>
            </a:extLst>
          </p:cNvPr>
          <p:cNvSpPr txBox="1">
            <a:spLocks noChangeArrowheads="1"/>
          </p:cNvSpPr>
          <p:nvPr/>
        </p:nvSpPr>
        <p:spPr bwMode="auto">
          <a:xfrm>
            <a:off x="152400" y="6550025"/>
            <a:ext cx="4800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200" i="1">
                <a:latin typeface="Arial" panose="020B0604020202020204" pitchFamily="34" charset="0"/>
              </a:rPr>
              <a:t>Imagen Cortesía del Servicio Geológico de los EE.UU.</a:t>
            </a:r>
          </a:p>
        </p:txBody>
      </p:sp>
      <p:sp>
        <p:nvSpPr>
          <p:cNvPr id="20" name="TextBox 13">
            <a:extLst>
              <a:ext uri="{FF2B5EF4-FFF2-40B4-BE49-F238E27FC236}">
                <a16:creationId xmlns:a16="http://schemas.microsoft.com/office/drawing/2014/main" id="{4B025389-E88A-6F42-B70A-1F85469AFDDD}"/>
              </a:ext>
            </a:extLst>
          </p:cNvPr>
          <p:cNvSpPr txBox="1">
            <a:spLocks noChangeArrowheads="1"/>
          </p:cNvSpPr>
          <p:nvPr/>
        </p:nvSpPr>
        <p:spPr bwMode="auto">
          <a:xfrm>
            <a:off x="271463" y="3762375"/>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200" b="1" dirty="0">
                <a:latin typeface="Arial" panose="020B0604020202020204" pitchFamily="34" charset="0"/>
              </a:rPr>
              <a:t>Intensidad de Mercalli modificada</a:t>
            </a:r>
          </a:p>
        </p:txBody>
      </p:sp>
      <p:sp>
        <p:nvSpPr>
          <p:cNvPr id="21" name="TextBox 14">
            <a:extLst>
              <a:ext uri="{FF2B5EF4-FFF2-40B4-BE49-F238E27FC236}">
                <a16:creationId xmlns:a16="http://schemas.microsoft.com/office/drawing/2014/main" id="{1831F6E9-59BA-A645-8061-6D59B2F98DCD}"/>
              </a:ext>
            </a:extLst>
          </p:cNvPr>
          <p:cNvSpPr txBox="1">
            <a:spLocks noChangeArrowheads="1"/>
          </p:cNvSpPr>
          <p:nvPr/>
        </p:nvSpPr>
        <p:spPr bwMode="auto">
          <a:xfrm>
            <a:off x="2576513" y="3527425"/>
            <a:ext cx="1538287" cy="308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VE" altLang="en-US" sz="1400" b="1" dirty="0">
                <a:latin typeface="Arial" panose="020B0604020202020204" pitchFamily="34" charset="0"/>
              </a:rPr>
              <a:t>Temblor Percibido</a:t>
            </a:r>
          </a:p>
          <a:p>
            <a:pPr algn="ctr" eaLnBrk="1" hangingPunct="1">
              <a:spcBef>
                <a:spcPct val="0"/>
              </a:spcBef>
              <a:buFontTx/>
              <a:buNone/>
            </a:pPr>
            <a:endParaRPr lang="es-VE" altLang="en-US" sz="1400" b="1" dirty="0">
              <a:latin typeface="Arial" panose="020B0604020202020204" pitchFamily="34" charset="0"/>
            </a:endParaRPr>
          </a:p>
          <a:p>
            <a:pPr algn="ctr" eaLnBrk="1" hangingPunct="1">
              <a:spcBef>
                <a:spcPct val="0"/>
              </a:spcBef>
              <a:spcAft>
                <a:spcPts val="400"/>
              </a:spcAft>
              <a:buFontTx/>
              <a:buNone/>
            </a:pPr>
            <a:r>
              <a:rPr lang="es-VE" altLang="en-US" sz="1400" b="1" dirty="0">
                <a:solidFill>
                  <a:srgbClr val="C00000"/>
                </a:solidFill>
                <a:latin typeface="Arial" panose="020B0604020202020204" pitchFamily="34" charset="0"/>
              </a:rPr>
              <a:t>Extremo </a:t>
            </a:r>
          </a:p>
          <a:p>
            <a:pPr algn="ctr" eaLnBrk="1" hangingPunct="1">
              <a:spcBef>
                <a:spcPct val="0"/>
              </a:spcBef>
              <a:spcAft>
                <a:spcPts val="400"/>
              </a:spcAft>
              <a:buFontTx/>
              <a:buNone/>
            </a:pPr>
            <a:r>
              <a:rPr lang="es-VE" altLang="en-US" sz="1400" b="1" dirty="0">
                <a:solidFill>
                  <a:srgbClr val="FF0000"/>
                </a:solidFill>
                <a:latin typeface="Arial" panose="020B0604020202020204" pitchFamily="34" charset="0"/>
              </a:rPr>
              <a:t>Violento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Severo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Muy Fuerte</a:t>
            </a:r>
          </a:p>
          <a:p>
            <a:pPr algn="ctr" eaLnBrk="1" hangingPunct="1">
              <a:spcBef>
                <a:spcPct val="0"/>
              </a:spcBef>
              <a:spcAft>
                <a:spcPts val="400"/>
              </a:spcAft>
              <a:buFontTx/>
              <a:buNone/>
            </a:pPr>
            <a:r>
              <a:rPr lang="es-VE" altLang="en-US" sz="1400" b="1" dirty="0">
                <a:solidFill>
                  <a:srgbClr val="FFFF00"/>
                </a:solidFill>
                <a:latin typeface="Arial" panose="020B0604020202020204" pitchFamily="34" charset="0"/>
              </a:rPr>
              <a:t>Fuerte</a:t>
            </a:r>
          </a:p>
          <a:p>
            <a:pPr algn="ctr" eaLnBrk="1" hangingPunct="1">
              <a:spcBef>
                <a:spcPct val="0"/>
              </a:spcBef>
              <a:spcAft>
                <a:spcPts val="400"/>
              </a:spcAft>
              <a:buFontTx/>
              <a:buNone/>
            </a:pPr>
            <a:r>
              <a:rPr lang="es-VE" altLang="en-US" sz="1400" dirty="0">
                <a:latin typeface="Arial" panose="020B0604020202020204" pitchFamily="34" charset="0"/>
              </a:rPr>
              <a:t>Moderado</a:t>
            </a:r>
          </a:p>
          <a:p>
            <a:pPr algn="ctr" eaLnBrk="1" hangingPunct="1">
              <a:spcBef>
                <a:spcPct val="0"/>
              </a:spcBef>
              <a:spcAft>
                <a:spcPts val="400"/>
              </a:spcAft>
              <a:buFontTx/>
              <a:buNone/>
            </a:pPr>
            <a:r>
              <a:rPr lang="es-VE" altLang="en-US" sz="1400" dirty="0">
                <a:latin typeface="Arial" panose="020B0604020202020204" pitchFamily="34" charset="0"/>
              </a:rPr>
              <a:t>Ligero</a:t>
            </a:r>
          </a:p>
          <a:p>
            <a:pPr algn="ctr" eaLnBrk="1" hangingPunct="1">
              <a:spcBef>
                <a:spcPct val="0"/>
              </a:spcBef>
              <a:spcAft>
                <a:spcPts val="400"/>
              </a:spcAft>
              <a:buFontTx/>
              <a:buNone/>
            </a:pPr>
            <a:r>
              <a:rPr lang="es-VE" altLang="en-US" sz="1400" dirty="0">
                <a:latin typeface="Arial" panose="020B0604020202020204" pitchFamily="34" charset="0"/>
              </a:rPr>
              <a:t>Débil</a:t>
            </a:r>
          </a:p>
          <a:p>
            <a:pPr algn="ctr" eaLnBrk="1" hangingPunct="1">
              <a:spcBef>
                <a:spcPct val="0"/>
              </a:spcBef>
              <a:spcAft>
                <a:spcPts val="400"/>
              </a:spcAft>
              <a:buFontTx/>
              <a:buNone/>
            </a:pPr>
            <a:r>
              <a:rPr lang="es-VE" altLang="en-US" sz="1400" dirty="0">
                <a:latin typeface="Arial" panose="020B0604020202020204" pitchFamily="34" charset="0"/>
              </a:rPr>
              <a:t>Imperceptible</a:t>
            </a:r>
            <a:endParaRPr lang="es-VE" altLang="en-US" sz="1800" dirty="0">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5A6990B-4610-074D-85D9-E27D7AB91EA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8435" name="Picture 8" descr="IRIS_TMlogo.png">
            <a:extLst>
              <a:ext uri="{FF2B5EF4-FFF2-40B4-BE49-F238E27FC236}">
                <a16:creationId xmlns:a16="http://schemas.microsoft.com/office/drawing/2014/main" id="{8269417D-06DA-A74A-BB03-055FF6F16F1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TextBox 18">
            <a:extLst>
              <a:ext uri="{FF2B5EF4-FFF2-40B4-BE49-F238E27FC236}">
                <a16:creationId xmlns:a16="http://schemas.microsoft.com/office/drawing/2014/main" id="{25A4D4DA-39FB-0745-B326-E949F43B865D}"/>
              </a:ext>
            </a:extLst>
          </p:cNvPr>
          <p:cNvSpPr txBox="1">
            <a:spLocks noChangeArrowheads="1"/>
          </p:cNvSpPr>
          <p:nvPr/>
        </p:nvSpPr>
        <p:spPr bwMode="auto">
          <a:xfrm>
            <a:off x="228600" y="1149350"/>
            <a:ext cx="4343400" cy="2813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buNone/>
            </a:pPr>
            <a:r>
              <a:rPr lang="es-ES_tradnl" altLang="en-US" sz="1700" dirty="0">
                <a:latin typeface="Arial" panose="020B0604020202020204" pitchFamily="34" charset="0"/>
                <a:cs typeface="Arial" panose="020B0604020202020204" pitchFamily="34" charset="0"/>
              </a:rPr>
              <a:t>El mapa USGS PAGER muestra la población expuesta a diferentes niveles de intensidad de Mercalli Modificada (MMI).</a:t>
            </a:r>
          </a:p>
          <a:p>
            <a:pPr eaLnBrk="1" hangingPunct="1">
              <a:buNone/>
            </a:pPr>
            <a:endParaRPr lang="en-US" altLang="en-US" sz="1700" dirty="0">
              <a:latin typeface="Arial" panose="020B0604020202020204" pitchFamily="34" charset="0"/>
              <a:cs typeface="Arial" panose="020B0604020202020204" pitchFamily="34" charset="0"/>
            </a:endParaRPr>
          </a:p>
          <a:p>
            <a:pPr>
              <a:buNone/>
            </a:pPr>
            <a:r>
              <a:rPr lang="es-ES" sz="1700" dirty="0">
                <a:latin typeface="Arial" panose="020B0604020202020204" pitchFamily="34" charset="0"/>
                <a:cs typeface="Arial" panose="020B0604020202020204" pitchFamily="34" charset="0"/>
              </a:rPr>
              <a:t>El Servicio Geológico de los Estados Unidos estima que nadie sintió este terremoto.</a:t>
            </a:r>
            <a:endParaRPr lang="en-US" sz="1700" dirty="0">
              <a:latin typeface="Arial" panose="020B0604020202020204" pitchFamily="34" charset="0"/>
              <a:cs typeface="Arial" panose="020B0604020202020204" pitchFamily="34" charset="0"/>
            </a:endParaRPr>
          </a:p>
          <a:p>
            <a:pPr eaLnBrk="1" hangingPunct="1">
              <a:spcBef>
                <a:spcPct val="0"/>
              </a:spcBef>
              <a:buFontTx/>
              <a:buNone/>
            </a:pPr>
            <a:endParaRPr lang="en-US" altLang="en-US" sz="1700" dirty="0">
              <a:latin typeface="Arial" panose="020B0604020202020204" pitchFamily="34" charset="0"/>
              <a:cs typeface="Arial" panose="020B0604020202020204" pitchFamily="34" charset="0"/>
            </a:endParaRPr>
          </a:p>
          <a:p>
            <a:pPr eaLnBrk="1" hangingPunct="1">
              <a:spcBef>
                <a:spcPct val="0"/>
              </a:spcBef>
              <a:buFontTx/>
              <a:buNone/>
            </a:pPr>
            <a:endParaRPr lang="en-US" altLang="en-US" sz="1700" dirty="0">
              <a:latin typeface="Arial" panose="020B0604020202020204" pitchFamily="34" charset="0"/>
              <a:cs typeface="Arial" panose="020B0604020202020204" pitchFamily="34" charset="0"/>
            </a:endParaRPr>
          </a:p>
          <a:p>
            <a:pPr eaLnBrk="1" hangingPunct="1">
              <a:spcBef>
                <a:spcPct val="0"/>
              </a:spcBef>
              <a:buFontTx/>
              <a:buNone/>
            </a:pPr>
            <a:endParaRPr lang="en-US" altLang="en-US" sz="17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C157341-113D-4DD4-9201-D999A7BBB4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43450" y="1313513"/>
            <a:ext cx="4143330" cy="4143330"/>
          </a:xfrm>
          <a:prstGeom prst="rect">
            <a:avLst/>
          </a:prstGeom>
        </p:spPr>
      </p:pic>
      <p:pic>
        <p:nvPicPr>
          <p:cNvPr id="7" name="Picture 6">
            <a:extLst>
              <a:ext uri="{FF2B5EF4-FFF2-40B4-BE49-F238E27FC236}">
                <a16:creationId xmlns:a16="http://schemas.microsoft.com/office/drawing/2014/main" id="{F39CC7C4-AC48-42F1-AFCA-9A0EA6121EE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47800" y="3278062"/>
            <a:ext cx="1714500" cy="3219209"/>
          </a:xfrm>
          <a:prstGeom prst="rect">
            <a:avLst/>
          </a:prstGeom>
        </p:spPr>
      </p:pic>
      <p:sp>
        <p:nvSpPr>
          <p:cNvPr id="11" name="Title 1">
            <a:extLst>
              <a:ext uri="{FF2B5EF4-FFF2-40B4-BE49-F238E27FC236}">
                <a16:creationId xmlns:a16="http://schemas.microsoft.com/office/drawing/2014/main" id="{D9FA4211-AA1B-2A45-B873-A0BAB4E051A8}"/>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ISLAS SANDWICH DEL SUR</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11 de Diciembre, 2018 a las 02:26:32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2" name="TextBox 20">
            <a:extLst>
              <a:ext uri="{FF2B5EF4-FFF2-40B4-BE49-F238E27FC236}">
                <a16:creationId xmlns:a16="http://schemas.microsoft.com/office/drawing/2014/main" id="{A4A8A83F-D61E-DB42-A937-B838FD46DF49}"/>
              </a:ext>
            </a:extLst>
          </p:cNvPr>
          <p:cNvSpPr txBox="1">
            <a:spLocks noChangeArrowheads="1"/>
          </p:cNvSpPr>
          <p:nvPr/>
        </p:nvSpPr>
        <p:spPr bwMode="auto">
          <a:xfrm>
            <a:off x="3333750" y="5521325"/>
            <a:ext cx="576738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s-ES" altLang="en-US" sz="130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sp>
        <p:nvSpPr>
          <p:cNvPr id="13" name="TextBox 15">
            <a:extLst>
              <a:ext uri="{FF2B5EF4-FFF2-40B4-BE49-F238E27FC236}">
                <a16:creationId xmlns:a16="http://schemas.microsoft.com/office/drawing/2014/main" id="{B7313446-0878-0E49-B7DC-8F2B17B43662}"/>
              </a:ext>
            </a:extLst>
          </p:cNvPr>
          <p:cNvSpPr txBox="1">
            <a:spLocks noChangeArrowheads="1"/>
          </p:cNvSpPr>
          <p:nvPr/>
        </p:nvSpPr>
        <p:spPr bwMode="auto">
          <a:xfrm>
            <a:off x="4495800" y="6473825"/>
            <a:ext cx="4648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400" i="1">
                <a:latin typeface="Arial" panose="020B0604020202020204" pitchFamily="34" charset="0"/>
              </a:rPr>
              <a:t>Imagen Cortesía del Servicio Geológico de los EE.UU.</a:t>
            </a:r>
          </a:p>
        </p:txBody>
      </p:sp>
      <p:sp>
        <p:nvSpPr>
          <p:cNvPr id="14" name="TextBox 15">
            <a:extLst>
              <a:ext uri="{FF2B5EF4-FFF2-40B4-BE49-F238E27FC236}">
                <a16:creationId xmlns:a16="http://schemas.microsoft.com/office/drawing/2014/main" id="{11C901C0-B424-8749-8002-11A50BC6DBA9}"/>
              </a:ext>
            </a:extLst>
          </p:cNvPr>
          <p:cNvSpPr txBox="1">
            <a:spLocks noChangeArrowheads="1"/>
          </p:cNvSpPr>
          <p:nvPr/>
        </p:nvSpPr>
        <p:spPr bwMode="auto">
          <a:xfrm>
            <a:off x="4953000" y="655638"/>
            <a:ext cx="4119563"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a:spcBef>
                <a:spcPct val="0"/>
              </a:spcBef>
              <a:buFontTx/>
              <a:buNone/>
            </a:pPr>
            <a:r>
              <a:rPr lang="es-VE" altLang="en-US" sz="1600" i="1" dirty="0">
                <a:latin typeface="Arial" panose="020B0604020202020204" pitchFamily="34" charset="0"/>
              </a:rPr>
              <a:t>USGS PAGER </a:t>
            </a:r>
          </a:p>
          <a:p>
            <a:pPr algn="r">
              <a:spcBef>
                <a:spcPct val="0"/>
              </a:spcBef>
              <a:buFontTx/>
              <a:buNone/>
            </a:pPr>
            <a:r>
              <a:rPr lang="es-VE" altLang="en-US" sz="1400" i="1" dirty="0">
                <a:latin typeface="Arial" panose="020B0604020202020204" pitchFamily="34" charset="0"/>
              </a:rPr>
              <a:t>Población Expuesta a los Movimientos Telúricos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2B7DA33-ADA0-4A2D-A7DD-782A067976B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a:p>
        </p:txBody>
      </p:sp>
      <p:pic>
        <p:nvPicPr>
          <p:cNvPr id="9226" name="Picture 8" descr="IRIS_TMlogo.png">
            <a:extLst>
              <a:ext uri="{FF2B5EF4-FFF2-40B4-BE49-F238E27FC236}">
                <a16:creationId xmlns:a16="http://schemas.microsoft.com/office/drawing/2014/main" id="{C003A567-BF54-4C3E-AC09-E4EC228CD8F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7" name="TextBox 14">
            <a:extLst>
              <a:ext uri="{FF2B5EF4-FFF2-40B4-BE49-F238E27FC236}">
                <a16:creationId xmlns:a16="http://schemas.microsoft.com/office/drawing/2014/main" id="{F0B2BC98-C78B-4D72-8080-9796529DCABB}"/>
              </a:ext>
            </a:extLst>
          </p:cNvPr>
          <p:cNvSpPr txBox="1">
            <a:spLocks noChangeArrowheads="1"/>
          </p:cNvSpPr>
          <p:nvPr/>
        </p:nvSpPr>
        <p:spPr bwMode="auto">
          <a:xfrm>
            <a:off x="257175" y="1023938"/>
            <a:ext cx="8886825"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s-ES_tradnl" sz="1750">
                <a:latin typeface="Arial" panose="020B0604020202020204" pitchFamily="34" charset="0"/>
                <a:cs typeface="Arial" panose="020B0604020202020204" pitchFamily="34" charset="0"/>
              </a:rPr>
              <a:t>El epicentro del terremoto está etiquetado en el mapa a continuación junto con los más recientes 2.000 terremotos de magnitud&gt; 5. La zona de subducción entre las Placas de Sandwich y América del Sur, tiene frecuentes terremotos con profundidades que aumentan de este a oeste a través del límite de placa convergente. </a:t>
            </a:r>
            <a:endParaRPr lang="es-ES_tradnl" altLang="en-US" sz="1750">
              <a:latin typeface="Arial" panose="020B0604020202020204" pitchFamily="34" charset="0"/>
              <a:cs typeface="Arial" panose="020B0604020202020204" pitchFamily="34" charset="0"/>
            </a:endParaRPr>
          </a:p>
        </p:txBody>
      </p:sp>
      <p:sp>
        <p:nvSpPr>
          <p:cNvPr id="9232" name="TextBox 16">
            <a:extLst>
              <a:ext uri="{FF2B5EF4-FFF2-40B4-BE49-F238E27FC236}">
                <a16:creationId xmlns:a16="http://schemas.microsoft.com/office/drawing/2014/main" id="{C5B21A09-D3F9-49F8-8D94-7AED672BC6B3}"/>
              </a:ext>
            </a:extLst>
          </p:cNvPr>
          <p:cNvSpPr txBox="1">
            <a:spLocks noChangeArrowheads="1"/>
          </p:cNvSpPr>
          <p:nvPr/>
        </p:nvSpPr>
        <p:spPr bwMode="auto">
          <a:xfrm>
            <a:off x="2300878" y="6503988"/>
            <a:ext cx="47056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400" i="1">
                <a:solidFill>
                  <a:srgbClr val="000000"/>
                </a:solidFill>
                <a:latin typeface="Arial" panose="020B0604020202020204" pitchFamily="34" charset="0"/>
              </a:rPr>
              <a:t>Mapas creados con el Navegador de terremotos de IRIS</a:t>
            </a:r>
          </a:p>
        </p:txBody>
      </p:sp>
      <p:grpSp>
        <p:nvGrpSpPr>
          <p:cNvPr id="5" name="Group 4">
            <a:extLst>
              <a:ext uri="{FF2B5EF4-FFF2-40B4-BE49-F238E27FC236}">
                <a16:creationId xmlns:a16="http://schemas.microsoft.com/office/drawing/2014/main" id="{638AE2FD-8BA6-4AA8-AFB8-03602C614486}"/>
              </a:ext>
            </a:extLst>
          </p:cNvPr>
          <p:cNvGrpSpPr/>
          <p:nvPr/>
        </p:nvGrpSpPr>
        <p:grpSpPr>
          <a:xfrm>
            <a:off x="671808" y="2244726"/>
            <a:ext cx="7674809" cy="4267796"/>
            <a:chOff x="320811" y="2282527"/>
            <a:chExt cx="7674809" cy="4267796"/>
          </a:xfrm>
        </p:grpSpPr>
        <p:pic>
          <p:nvPicPr>
            <p:cNvPr id="3" name="Picture 2">
              <a:extLst>
                <a:ext uri="{FF2B5EF4-FFF2-40B4-BE49-F238E27FC236}">
                  <a16:creationId xmlns:a16="http://schemas.microsoft.com/office/drawing/2014/main" id="{470FC807-2043-4192-8ED7-5F4F4277B68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1400" y="2282527"/>
              <a:ext cx="6954220" cy="4267796"/>
            </a:xfrm>
            <a:prstGeom prst="rect">
              <a:avLst/>
            </a:prstGeom>
          </p:spPr>
        </p:pic>
        <p:sp>
          <p:nvSpPr>
            <p:cNvPr id="9219" name="TextBox 1">
              <a:extLst>
                <a:ext uri="{FF2B5EF4-FFF2-40B4-BE49-F238E27FC236}">
                  <a16:creationId xmlns:a16="http://schemas.microsoft.com/office/drawing/2014/main" id="{405920F5-26C5-4A80-9C5F-F92F4F706D11}"/>
                </a:ext>
              </a:extLst>
            </p:cNvPr>
            <p:cNvSpPr txBox="1">
              <a:spLocks noChangeArrowheads="1"/>
            </p:cNvSpPr>
            <p:nvPr/>
          </p:nvSpPr>
          <p:spPr bwMode="auto">
            <a:xfrm>
              <a:off x="4307485" y="4092575"/>
              <a:ext cx="13843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600" dirty="0">
                  <a:solidFill>
                    <a:schemeClr val="bg1"/>
                  </a:solidFill>
                  <a:latin typeface="Arial" panose="020B0604020202020204" pitchFamily="34" charset="0"/>
                </a:rPr>
                <a:t>Placa de Escocia</a:t>
              </a:r>
            </a:p>
          </p:txBody>
        </p:sp>
        <p:sp>
          <p:nvSpPr>
            <p:cNvPr id="9220" name="TextBox 12">
              <a:extLst>
                <a:ext uri="{FF2B5EF4-FFF2-40B4-BE49-F238E27FC236}">
                  <a16:creationId xmlns:a16="http://schemas.microsoft.com/office/drawing/2014/main" id="{9357F343-9749-4631-8C0C-1FDD08E653ED}"/>
                </a:ext>
              </a:extLst>
            </p:cNvPr>
            <p:cNvSpPr txBox="1">
              <a:spLocks noChangeArrowheads="1"/>
            </p:cNvSpPr>
            <p:nvPr/>
          </p:nvSpPr>
          <p:spPr bwMode="auto">
            <a:xfrm>
              <a:off x="4983163" y="5732463"/>
              <a:ext cx="19812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600" dirty="0">
                  <a:solidFill>
                    <a:schemeClr val="bg1"/>
                  </a:solidFill>
                  <a:latin typeface="Arial" panose="020B0604020202020204" pitchFamily="34" charset="0"/>
                </a:rPr>
                <a:t>Placa de Antárctica</a:t>
              </a:r>
            </a:p>
          </p:txBody>
        </p:sp>
        <p:sp>
          <p:nvSpPr>
            <p:cNvPr id="9221" name="TextBox 13">
              <a:extLst>
                <a:ext uri="{FF2B5EF4-FFF2-40B4-BE49-F238E27FC236}">
                  <a16:creationId xmlns:a16="http://schemas.microsoft.com/office/drawing/2014/main" id="{F3510539-C507-4156-B9B8-36F68CB40DAA}"/>
                </a:ext>
              </a:extLst>
            </p:cNvPr>
            <p:cNvSpPr txBox="1">
              <a:spLocks noChangeArrowheads="1"/>
            </p:cNvSpPr>
            <p:nvPr/>
          </p:nvSpPr>
          <p:spPr bwMode="auto">
            <a:xfrm>
              <a:off x="6513636" y="5211263"/>
              <a:ext cx="10842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600">
                  <a:solidFill>
                    <a:schemeClr val="bg1"/>
                  </a:solidFill>
                  <a:latin typeface="Arial" panose="020B0604020202020204" pitchFamily="34" charset="0"/>
                </a:rPr>
                <a:t>Placa de Sandwich</a:t>
              </a:r>
            </a:p>
          </p:txBody>
        </p:sp>
        <p:cxnSp>
          <p:nvCxnSpPr>
            <p:cNvPr id="6" name="Straight Arrow Connector 5">
              <a:extLst>
                <a:ext uri="{FF2B5EF4-FFF2-40B4-BE49-F238E27FC236}">
                  <a16:creationId xmlns:a16="http://schemas.microsoft.com/office/drawing/2014/main" id="{DC816866-FC41-4D13-A015-039B2F4F5804}"/>
                </a:ext>
              </a:extLst>
            </p:cNvPr>
            <p:cNvCxnSpPr>
              <a:cxnSpLocks noChangeShapeType="1"/>
            </p:cNvCxnSpPr>
            <p:nvPr/>
          </p:nvCxnSpPr>
          <p:spPr bwMode="auto">
            <a:xfrm flipH="1">
              <a:off x="6881585" y="3865563"/>
              <a:ext cx="139700" cy="630237"/>
            </a:xfrm>
            <a:prstGeom prst="straightConnector1">
              <a:avLst/>
            </a:prstGeom>
            <a:noFill/>
            <a:ln w="25400">
              <a:solidFill>
                <a:schemeClr val="bg1"/>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sp>
          <p:nvSpPr>
            <p:cNvPr id="9224" name="TextBox 1">
              <a:extLst>
                <a:ext uri="{FF2B5EF4-FFF2-40B4-BE49-F238E27FC236}">
                  <a16:creationId xmlns:a16="http://schemas.microsoft.com/office/drawing/2014/main" id="{04635886-F99B-4F6B-B4F2-514A54C9748D}"/>
                </a:ext>
              </a:extLst>
            </p:cNvPr>
            <p:cNvSpPr txBox="1">
              <a:spLocks noChangeArrowheads="1"/>
            </p:cNvSpPr>
            <p:nvPr/>
          </p:nvSpPr>
          <p:spPr bwMode="auto">
            <a:xfrm>
              <a:off x="3592513" y="2752725"/>
              <a:ext cx="27813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600" dirty="0">
                  <a:solidFill>
                    <a:schemeClr val="bg1"/>
                  </a:solidFill>
                  <a:latin typeface="Arial" panose="020B0604020202020204" pitchFamily="34" charset="0"/>
                </a:rPr>
                <a:t>Placa de Sur América</a:t>
              </a:r>
            </a:p>
          </p:txBody>
        </p:sp>
        <p:sp>
          <p:nvSpPr>
            <p:cNvPr id="9229" name="TextBox 12">
              <a:extLst>
                <a:ext uri="{FF2B5EF4-FFF2-40B4-BE49-F238E27FC236}">
                  <a16:creationId xmlns:a16="http://schemas.microsoft.com/office/drawing/2014/main" id="{1B12AA0C-944C-42BC-81AA-20E207CED8DE}"/>
                </a:ext>
              </a:extLst>
            </p:cNvPr>
            <p:cNvSpPr txBox="1">
              <a:spLocks noChangeArrowheads="1"/>
            </p:cNvSpPr>
            <p:nvPr/>
          </p:nvSpPr>
          <p:spPr bwMode="auto">
            <a:xfrm>
              <a:off x="6500573" y="3506707"/>
              <a:ext cx="127171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600">
                  <a:solidFill>
                    <a:schemeClr val="bg1"/>
                  </a:solidFill>
                  <a:latin typeface="Arial" panose="020B0604020202020204" pitchFamily="34" charset="0"/>
                </a:rPr>
                <a:t>Terremoto</a:t>
              </a:r>
            </a:p>
          </p:txBody>
        </p:sp>
        <p:cxnSp>
          <p:nvCxnSpPr>
            <p:cNvPr id="25" name="Straight Arrow Connector 24">
              <a:extLst>
                <a:ext uri="{FF2B5EF4-FFF2-40B4-BE49-F238E27FC236}">
                  <a16:creationId xmlns:a16="http://schemas.microsoft.com/office/drawing/2014/main" id="{F7FA95F7-33D5-4B63-B265-E736614E14B5}"/>
                </a:ext>
              </a:extLst>
            </p:cNvPr>
            <p:cNvCxnSpPr>
              <a:cxnSpLocks noChangeShapeType="1"/>
            </p:cNvCxnSpPr>
            <p:nvPr/>
          </p:nvCxnSpPr>
          <p:spPr bwMode="auto">
            <a:xfrm flipH="1" flipV="1">
              <a:off x="6655526" y="4593726"/>
              <a:ext cx="346075" cy="617537"/>
            </a:xfrm>
            <a:prstGeom prst="straightConnector1">
              <a:avLst/>
            </a:prstGeom>
            <a:noFill/>
            <a:ln w="22225">
              <a:solidFill>
                <a:schemeClr val="bg1"/>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pic>
          <p:nvPicPr>
            <p:cNvPr id="9231" name="Picture 11">
              <a:extLst>
                <a:ext uri="{FF2B5EF4-FFF2-40B4-BE49-F238E27FC236}">
                  <a16:creationId xmlns:a16="http://schemas.microsoft.com/office/drawing/2014/main" id="{A35F5C1D-3A2B-4739-A496-60338BF2BA97}"/>
                </a:ext>
              </a:extLst>
            </p:cNvPr>
            <p:cNvPicPr>
              <a:picLocks noChangeAspect="1"/>
            </p:cNvPicPr>
            <p:nvPr/>
          </p:nvPicPr>
          <p:blipFill>
            <a:blip r:embed="rId5">
              <a:extLst>
                <a:ext uri="{28A0092B-C50C-407E-A947-70E740481C1C}">
                  <a14:useLocalDpi xmlns:a14="http://schemas.microsoft.com/office/drawing/2010/main" val="0"/>
                </a:ext>
              </a:extLst>
            </a:blip>
            <a:srcRect l="2" t="1993" r="16861" b="2007"/>
            <a:stretch>
              <a:fillRect/>
            </a:stretch>
          </p:blipFill>
          <p:spPr bwMode="auto">
            <a:xfrm>
              <a:off x="320811" y="4175423"/>
              <a:ext cx="1109662" cy="237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3" name="TextBox 16">
              <a:extLst>
                <a:ext uri="{FF2B5EF4-FFF2-40B4-BE49-F238E27FC236}">
                  <a16:creationId xmlns:a16="http://schemas.microsoft.com/office/drawing/2014/main" id="{0D29F7E7-E4B8-4DCC-B61E-AE30918E3B78}"/>
                </a:ext>
              </a:extLst>
            </p:cNvPr>
            <p:cNvSpPr txBox="1">
              <a:spLocks noChangeArrowheads="1"/>
            </p:cNvSpPr>
            <p:nvPr/>
          </p:nvSpPr>
          <p:spPr bwMode="auto">
            <a:xfrm>
              <a:off x="1158240" y="4261643"/>
              <a:ext cx="11577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600" dirty="0">
                  <a:solidFill>
                    <a:schemeClr val="bg1"/>
                  </a:solidFill>
                  <a:latin typeface="Arial" panose="020B0604020202020204" pitchFamily="34" charset="0"/>
                </a:rPr>
                <a:t>Placa del Pacífico</a:t>
              </a:r>
            </a:p>
          </p:txBody>
        </p:sp>
      </p:grpSp>
      <p:sp>
        <p:nvSpPr>
          <p:cNvPr id="18" name="Title 1">
            <a:extLst>
              <a:ext uri="{FF2B5EF4-FFF2-40B4-BE49-F238E27FC236}">
                <a16:creationId xmlns:a16="http://schemas.microsoft.com/office/drawing/2014/main" id="{7B601653-AA0B-934A-A2DC-7245878B012F}"/>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s-ES_tradnl"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ISLAS SANDWICH DEL SUR</a:t>
            </a:r>
            <a:br>
              <a:rPr lang="es-ES_tradnl" sz="43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11 de Diciembre, 2018 a las 02:26:32 UTC </a:t>
            </a:r>
            <a:endParaRPr lang="es-ES_tradnl">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29" name="Group 2">
            <a:extLst>
              <a:ext uri="{FF2B5EF4-FFF2-40B4-BE49-F238E27FC236}">
                <a16:creationId xmlns:a16="http://schemas.microsoft.com/office/drawing/2014/main" id="{B52ADFD3-69F3-674D-B3E8-B747D53FAE62}"/>
              </a:ext>
            </a:extLst>
          </p:cNvPr>
          <p:cNvGrpSpPr>
            <a:grpSpLocks/>
          </p:cNvGrpSpPr>
          <p:nvPr/>
        </p:nvGrpSpPr>
        <p:grpSpPr bwMode="auto">
          <a:xfrm>
            <a:off x="953293" y="2438400"/>
            <a:ext cx="7276307" cy="4343400"/>
            <a:chOff x="1562893" y="2713265"/>
            <a:chExt cx="7740014" cy="4572000"/>
          </a:xfrm>
        </p:grpSpPr>
        <p:pic>
          <p:nvPicPr>
            <p:cNvPr id="22534" name="Picture 2">
              <a:extLst>
                <a:ext uri="{FF2B5EF4-FFF2-40B4-BE49-F238E27FC236}">
                  <a16:creationId xmlns:a16="http://schemas.microsoft.com/office/drawing/2014/main" id="{1D224D12-373D-4A41-BA78-95A72AAEF52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62893" y="2713265"/>
              <a:ext cx="7740014"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5-Point Star 1">
              <a:extLst>
                <a:ext uri="{FF2B5EF4-FFF2-40B4-BE49-F238E27FC236}">
                  <a16:creationId xmlns:a16="http://schemas.microsoft.com/office/drawing/2014/main" id="{826F0D95-2B77-3049-9A00-926FE84C395A}"/>
                </a:ext>
              </a:extLst>
            </p:cNvPr>
            <p:cNvSpPr/>
            <p:nvPr/>
          </p:nvSpPr>
          <p:spPr>
            <a:xfrm>
              <a:off x="7477934" y="5035864"/>
              <a:ext cx="306387" cy="306387"/>
            </a:xfrm>
            <a:prstGeom prst="star5">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400" dirty="0"/>
            </a:p>
          </p:txBody>
        </p:sp>
      </p:grpSp>
      <p:sp>
        <p:nvSpPr>
          <p:cNvPr id="4" name="Rectangle 3">
            <a:extLst>
              <a:ext uri="{FF2B5EF4-FFF2-40B4-BE49-F238E27FC236}">
                <a16:creationId xmlns:a16="http://schemas.microsoft.com/office/drawing/2014/main" id="{4FB05CD9-78A5-9446-9AAE-FBFCE09DFBC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defRPr/>
            </a:pPr>
            <a:endParaRPr lang="en-US" altLang="en-US">
              <a:solidFill>
                <a:srgbClr val="FFFFFF"/>
              </a:solidFill>
              <a:latin typeface="Calibri" charset="0"/>
            </a:endParaRPr>
          </a:p>
        </p:txBody>
      </p:sp>
      <p:pic>
        <p:nvPicPr>
          <p:cNvPr id="22531" name="Picture 18" descr="IRIS_TMlogo.png">
            <a:extLst>
              <a:ext uri="{FF2B5EF4-FFF2-40B4-BE49-F238E27FC236}">
                <a16:creationId xmlns:a16="http://schemas.microsoft.com/office/drawing/2014/main" id="{CB600531-B5B9-F849-AC1D-385185EF311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TextBox 7">
            <a:extLst>
              <a:ext uri="{FF2B5EF4-FFF2-40B4-BE49-F238E27FC236}">
                <a16:creationId xmlns:a16="http://schemas.microsoft.com/office/drawing/2014/main" id="{56611997-4B30-5548-B6FB-F2B294BBB583}"/>
              </a:ext>
            </a:extLst>
          </p:cNvPr>
          <p:cNvSpPr txBox="1">
            <a:spLocks noChangeArrowheads="1"/>
          </p:cNvSpPr>
          <p:nvPr/>
        </p:nvSpPr>
        <p:spPr bwMode="auto">
          <a:xfrm>
            <a:off x="284783" y="990600"/>
            <a:ext cx="8706817"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buNone/>
            </a:pPr>
            <a:r>
              <a:rPr lang="es-ES" sz="1750" dirty="0">
                <a:latin typeface="Arial" panose="020B0604020202020204" pitchFamily="34" charset="0"/>
                <a:cs typeface="Arial" panose="020B0604020202020204" pitchFamily="34" charset="0"/>
              </a:rPr>
              <a:t>El epicentro del terremoto (estrella roja) se ubica a 48 km (30 millas) al norte de la Isla de Bristol. La Placa Sudamericana se subduce hacia el oeste debajo de la Placa de </a:t>
            </a:r>
            <a:r>
              <a:rPr lang="es-ES" sz="1750" dirty="0" err="1">
                <a:latin typeface="Arial" panose="020B0604020202020204" pitchFamily="34" charset="0"/>
                <a:cs typeface="Arial" panose="020B0604020202020204" pitchFamily="34" charset="0"/>
              </a:rPr>
              <a:t>Sandwich</a:t>
            </a:r>
            <a:r>
              <a:rPr lang="es-ES" sz="1750" dirty="0">
                <a:latin typeface="Arial" panose="020B0604020202020204" pitchFamily="34" charset="0"/>
                <a:cs typeface="Arial" panose="020B0604020202020204" pitchFamily="34" charset="0"/>
              </a:rPr>
              <a:t>. En la región de este terremoto, la Placa de América del Sur se subduce a una velocidad de ~ 7 cm / año. Con una profundidad de 164,7 km (102 mi), este terremoto ocurrió como resultado de fallas de intraplaca dentro de la litósfera de la Placa de América del Sur en subducción, </a:t>
            </a:r>
          </a:p>
          <a:p>
            <a:pPr>
              <a:buNone/>
            </a:pPr>
            <a:r>
              <a:rPr lang="es-ES" sz="1750" dirty="0">
                <a:latin typeface="Arial" panose="020B0604020202020204" pitchFamily="34" charset="0"/>
                <a:cs typeface="Arial" panose="020B0604020202020204" pitchFamily="34" charset="0"/>
              </a:rPr>
              <a:t>en lugar de en el límite de placa de fallas</a:t>
            </a:r>
          </a:p>
          <a:p>
            <a:pPr>
              <a:buNone/>
            </a:pPr>
            <a:r>
              <a:rPr lang="es-ES" sz="1750" dirty="0">
                <a:latin typeface="Arial" panose="020B0604020202020204" pitchFamily="34" charset="0"/>
                <a:cs typeface="Arial" panose="020B0604020202020204" pitchFamily="34" charset="0"/>
              </a:rPr>
              <a:t>de empuje menos profunda entre las dos </a:t>
            </a:r>
          </a:p>
          <a:p>
            <a:pPr>
              <a:buNone/>
            </a:pPr>
            <a:r>
              <a:rPr lang="es-ES" sz="1750" dirty="0">
                <a:latin typeface="Arial" panose="020B0604020202020204" pitchFamily="34" charset="0"/>
                <a:cs typeface="Arial" panose="020B0604020202020204" pitchFamily="34" charset="0"/>
              </a:rPr>
              <a:t>placas.</a:t>
            </a:r>
            <a:endParaRPr lang="en-US" sz="1750"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26F85DAB-6DD0-CD41-8469-BBC21829876C}"/>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ISLAS SANDWICH DEL SUR</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11 de Diciembre, 2018 a las 02:26:32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074C876-B7AD-024A-8060-F6BCFA22A48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6626" name="Picture 18" descr="IRIS_TMlogo.png">
            <a:extLst>
              <a:ext uri="{FF2B5EF4-FFF2-40B4-BE49-F238E27FC236}">
                <a16:creationId xmlns:a16="http://schemas.microsoft.com/office/drawing/2014/main" id="{55940D7D-007E-0C41-8E14-7B7B19FB3DE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TextBox 11">
            <a:extLst>
              <a:ext uri="{FF2B5EF4-FFF2-40B4-BE49-F238E27FC236}">
                <a16:creationId xmlns:a16="http://schemas.microsoft.com/office/drawing/2014/main" id="{6E7F7E63-438A-A743-80A6-1ED8D11DF26E}"/>
              </a:ext>
            </a:extLst>
          </p:cNvPr>
          <p:cNvSpPr txBox="1">
            <a:spLocks noChangeArrowheads="1"/>
          </p:cNvSpPr>
          <p:nvPr/>
        </p:nvSpPr>
        <p:spPr bwMode="auto">
          <a:xfrm>
            <a:off x="304800" y="6563152"/>
            <a:ext cx="45720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s-MX" sz="1200" dirty="0">
                <a:latin typeface="Arial" panose="020B0604020202020204" pitchFamily="34" charset="0"/>
                <a:cs typeface="Arial" panose="020B0604020202020204" pitchFamily="34" charset="0"/>
              </a:rPr>
              <a:t>Solución Tensor  Momento Sísmico </a:t>
            </a:r>
            <a:r>
              <a:rPr lang="es-ES_tradnl" altLang="es-MX" sz="1200" dirty="0" err="1">
                <a:latin typeface="Arial" panose="020B0604020202020204" pitchFamily="34" charset="0"/>
                <a:cs typeface="Arial" panose="020B0604020202020204" pitchFamily="34" charset="0"/>
              </a:rPr>
              <a:t>Centroide</a:t>
            </a:r>
            <a:r>
              <a:rPr lang="es-ES_tradnl" altLang="es-MX" sz="1200" dirty="0">
                <a:latin typeface="Arial" panose="020B0604020202020204" pitchFamily="34" charset="0"/>
                <a:cs typeface="Arial" panose="020B0604020202020204" pitchFamily="34" charset="0"/>
              </a:rPr>
              <a:t> Fase W , USGS​</a:t>
            </a:r>
            <a:endParaRPr lang="es-ES_tradnl" altLang="en-US" sz="1200" dirty="0">
              <a:latin typeface="Arial" panose="020B0604020202020204" pitchFamily="34" charset="0"/>
              <a:cs typeface="Arial" panose="020B0604020202020204" pitchFamily="34" charset="0"/>
            </a:endParaRPr>
          </a:p>
        </p:txBody>
      </p:sp>
      <p:sp>
        <p:nvSpPr>
          <p:cNvPr id="26628" name="TextBox 7">
            <a:extLst>
              <a:ext uri="{FF2B5EF4-FFF2-40B4-BE49-F238E27FC236}">
                <a16:creationId xmlns:a16="http://schemas.microsoft.com/office/drawing/2014/main" id="{9AB2C684-8BBB-814C-821A-E4325479284D}"/>
              </a:ext>
            </a:extLst>
          </p:cNvPr>
          <p:cNvSpPr txBox="1">
            <a:spLocks noChangeArrowheads="1"/>
          </p:cNvSpPr>
          <p:nvPr/>
        </p:nvSpPr>
        <p:spPr bwMode="auto">
          <a:xfrm>
            <a:off x="244475" y="914400"/>
            <a:ext cx="8747125" cy="3476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buNone/>
            </a:pPr>
            <a:r>
              <a:rPr lang="es-ES" sz="1800" dirty="0">
                <a:latin typeface="Arial" panose="020B0604020202020204" pitchFamily="34" charset="0"/>
                <a:cs typeface="Arial" panose="020B0604020202020204" pitchFamily="34" charset="0"/>
              </a:rPr>
              <a:t>El mecanismo focal es cómo los sismólogos trazan las orientaciones de estrés 3-D de un terremoto. Debido a que un terremoto ocurre como deslizamiento en una falla, genera ondas primarias (P) en cuadrantes donde el primer pulso es compresivo (sombreado) y cuadrantes donde el primer pulso es extensivo (blanco). La orientación de estos cuadrantes determinada a partir de las ondas sísmicas registradas identifica el tipo de falla que produjo el terremoto.</a:t>
            </a:r>
            <a:endParaRPr lang="en-US" sz="1800" dirty="0">
              <a:latin typeface="Arial" panose="020B0604020202020204" pitchFamily="34" charset="0"/>
              <a:cs typeface="Arial" panose="020B0604020202020204" pitchFamily="34" charset="0"/>
            </a:endParaRPr>
          </a:p>
          <a:p>
            <a:pPr eaLnBrk="1" hangingPunct="1">
              <a:lnSpc>
                <a:spcPts val="2200"/>
              </a:lnSpc>
              <a:spcBef>
                <a:spcPct val="0"/>
              </a:spcBef>
              <a:buFontTx/>
              <a:buNone/>
            </a:pPr>
            <a:endParaRPr lang="en-US" altLang="en-US" sz="1800" dirty="0">
              <a:latin typeface="Arial" panose="020B0604020202020204" pitchFamily="34" charset="0"/>
              <a:cs typeface="Arial" panose="020B0604020202020204" pitchFamily="34" charset="0"/>
            </a:endParaRPr>
          </a:p>
          <a:p>
            <a:pPr>
              <a:buNone/>
            </a:pPr>
            <a:r>
              <a:rPr lang="es-ES" sz="1800" dirty="0">
                <a:latin typeface="Arial" panose="020B0604020202020204" pitchFamily="34" charset="0"/>
                <a:cs typeface="Arial" panose="020B0604020202020204" pitchFamily="34" charset="0"/>
              </a:rPr>
              <a:t>Terremotos como este evento, con profundidades focales entre 70 y 300 km, se denominan comúnmente terremotos de "profundidad intermedia". Los terremotos de profundidad intermedia representan la deformación dentro de losas </a:t>
            </a:r>
            <a:r>
              <a:rPr lang="es-ES" sz="1800" dirty="0" err="1">
                <a:latin typeface="Arial" panose="020B0604020202020204" pitchFamily="34" charset="0"/>
                <a:cs typeface="Arial" panose="020B0604020202020204" pitchFamily="34" charset="0"/>
              </a:rPr>
              <a:t>subducidas</a:t>
            </a:r>
            <a:r>
              <a:rPr lang="es-ES" sz="1800" dirty="0">
                <a:latin typeface="Arial" panose="020B0604020202020204" pitchFamily="34" charset="0"/>
                <a:cs typeface="Arial" panose="020B0604020202020204" pitchFamily="34" charset="0"/>
              </a:rPr>
              <a:t> en lugar de en la interfaz de la placa poco profunda entre las placas tectónicas </a:t>
            </a:r>
            <a:r>
              <a:rPr lang="es-ES" sz="1800" dirty="0" err="1">
                <a:latin typeface="Arial" panose="020B0604020202020204" pitchFamily="34" charset="0"/>
                <a:cs typeface="Arial" panose="020B0604020202020204" pitchFamily="34" charset="0"/>
              </a:rPr>
              <a:t>subducidas</a:t>
            </a:r>
            <a:r>
              <a:rPr lang="es-ES" sz="1800" dirty="0">
                <a:latin typeface="Arial" panose="020B0604020202020204" pitchFamily="34" charset="0"/>
                <a:cs typeface="Arial" panose="020B0604020202020204" pitchFamily="34" charset="0"/>
              </a:rPr>
              <a:t> y superiores.</a:t>
            </a:r>
            <a:endParaRPr lang="en-US" sz="1800" dirty="0">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21ED137D-7A4A-4525-A32B-70FF11EEA3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1176" y="4308093"/>
            <a:ext cx="2455204" cy="2069128"/>
          </a:xfrm>
          <a:prstGeom prst="rect">
            <a:avLst/>
          </a:prstGeom>
        </p:spPr>
      </p:pic>
      <p:pic>
        <p:nvPicPr>
          <p:cNvPr id="12" name="Picture 4">
            <a:extLst>
              <a:ext uri="{FF2B5EF4-FFF2-40B4-BE49-F238E27FC236}">
                <a16:creationId xmlns:a16="http://schemas.microsoft.com/office/drawing/2014/main" id="{96DC4ADE-D4BC-4D5C-98BE-B5B7BBEDD58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145157" y="4308093"/>
            <a:ext cx="4267298" cy="181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C2372DE6-934B-2C42-BBCC-AB53269EA21F}"/>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ISLAS SANDWICH DEL SUR</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11 de Diciembre, 2018 a las 02:26:32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C4A2A77-CBC2-ED4B-988F-04A6CAC7AEF6}"/>
              </a:ext>
            </a:extLst>
          </p:cNvPr>
          <p:cNvPicPr>
            <a:picLocks noChangeAspect="1"/>
          </p:cNvPicPr>
          <p:nvPr/>
        </p:nvPicPr>
        <p:blipFill>
          <a:blip r:embed="rId3"/>
          <a:stretch>
            <a:fillRect/>
          </a:stretch>
        </p:blipFill>
        <p:spPr>
          <a:xfrm>
            <a:off x="1165976" y="1346748"/>
            <a:ext cx="6654885" cy="5282652"/>
          </a:xfrm>
          <a:prstGeom prst="rect">
            <a:avLst/>
          </a:prstGeom>
        </p:spPr>
      </p:pic>
      <p:sp>
        <p:nvSpPr>
          <p:cNvPr id="4" name="Rectangle 3">
            <a:extLst>
              <a:ext uri="{FF2B5EF4-FFF2-40B4-BE49-F238E27FC236}">
                <a16:creationId xmlns:a16="http://schemas.microsoft.com/office/drawing/2014/main" id="{66F8FB3C-6EE6-2E49-9D9B-01CB3E09BE1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17412" name="Picture 18" descr="IRIS_TMlogo.png">
            <a:extLst>
              <a:ext uri="{FF2B5EF4-FFF2-40B4-BE49-F238E27FC236}">
                <a16:creationId xmlns:a16="http://schemas.microsoft.com/office/drawing/2014/main" id="{3E97D523-922A-004E-B890-E59E9D15A94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TextBox 7">
            <a:extLst>
              <a:ext uri="{FF2B5EF4-FFF2-40B4-BE49-F238E27FC236}">
                <a16:creationId xmlns:a16="http://schemas.microsoft.com/office/drawing/2014/main" id="{B5EED0C9-AD29-B34B-A2F3-EC9B4E289FDB}"/>
              </a:ext>
            </a:extLst>
          </p:cNvPr>
          <p:cNvSpPr txBox="1">
            <a:spLocks noChangeArrowheads="1"/>
          </p:cNvSpPr>
          <p:nvPr/>
        </p:nvSpPr>
        <p:spPr bwMode="auto">
          <a:xfrm>
            <a:off x="1744663" y="828675"/>
            <a:ext cx="633253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buNone/>
            </a:pPr>
            <a:r>
              <a:rPr lang="es-ES" sz="1400" dirty="0">
                <a:latin typeface="Arial" panose="020B0604020202020204" pitchFamily="34" charset="0"/>
                <a:cs typeface="Arial" panose="020B0604020202020204" pitchFamily="34" charset="0"/>
              </a:rPr>
              <a:t>El registro del terremoto en Bend, Oregón (BNOR) se ilustra a continuación. Bend se encuentra a 14.415 km (8.957 millas, 129.9 °) desde la ubicación de este terremoto.</a:t>
            </a:r>
            <a:endParaRPr lang="en-US" sz="1400" dirty="0">
              <a:latin typeface="Arial" panose="020B0604020202020204" pitchFamily="34" charset="0"/>
              <a:cs typeface="Arial" panose="020B0604020202020204" pitchFamily="34" charset="0"/>
            </a:endParaRPr>
          </a:p>
        </p:txBody>
      </p:sp>
      <p:sp>
        <p:nvSpPr>
          <p:cNvPr id="17414" name="TextBox 4">
            <a:extLst>
              <a:ext uri="{FF2B5EF4-FFF2-40B4-BE49-F238E27FC236}">
                <a16:creationId xmlns:a16="http://schemas.microsoft.com/office/drawing/2014/main" id="{665355A7-F81B-5740-BE20-81B32097C91D}"/>
              </a:ext>
            </a:extLst>
          </p:cNvPr>
          <p:cNvSpPr txBox="1">
            <a:spLocks noChangeArrowheads="1"/>
          </p:cNvSpPr>
          <p:nvPr/>
        </p:nvSpPr>
        <p:spPr bwMode="auto">
          <a:xfrm>
            <a:off x="1546601" y="1752600"/>
            <a:ext cx="134899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800" b="1" dirty="0">
                <a:latin typeface="Arial" panose="020B0604020202020204" pitchFamily="34" charset="0"/>
              </a:rPr>
              <a:t>Onda P difractada</a:t>
            </a:r>
          </a:p>
        </p:txBody>
      </p:sp>
      <p:sp>
        <p:nvSpPr>
          <p:cNvPr id="12" name="TextBox 11">
            <a:extLst>
              <a:ext uri="{FF2B5EF4-FFF2-40B4-BE49-F238E27FC236}">
                <a16:creationId xmlns:a16="http://schemas.microsoft.com/office/drawing/2014/main" id="{8E4AFB19-4CE8-2945-BB82-8BE03F137F24}"/>
              </a:ext>
            </a:extLst>
          </p:cNvPr>
          <p:cNvSpPr txBox="1"/>
          <p:nvPr/>
        </p:nvSpPr>
        <p:spPr>
          <a:xfrm>
            <a:off x="5825374" y="2261113"/>
            <a:ext cx="2556626" cy="369332"/>
          </a:xfrm>
          <a:prstGeom prst="rect">
            <a:avLst/>
          </a:prstGeom>
          <a:solidFill>
            <a:schemeClr val="bg1"/>
          </a:solidFill>
        </p:spPr>
        <p:txBody>
          <a:bodyPr wrap="square">
            <a:spAutoFit/>
          </a:bodyPr>
          <a:lstStyle/>
          <a:p>
            <a:pPr eaLnBrk="1" hangingPunct="1">
              <a:defRPr/>
            </a:pPr>
            <a:r>
              <a:rPr lang="es-ES_tradnl" spc="200">
                <a:latin typeface="Arial" charset="0"/>
                <a:ea typeface="MS PGothic" charset="-128"/>
              </a:rPr>
              <a:t>Onda Superficial</a:t>
            </a:r>
          </a:p>
        </p:txBody>
      </p:sp>
      <p:sp>
        <p:nvSpPr>
          <p:cNvPr id="17416" name="TextBox 4">
            <a:extLst>
              <a:ext uri="{FF2B5EF4-FFF2-40B4-BE49-F238E27FC236}">
                <a16:creationId xmlns:a16="http://schemas.microsoft.com/office/drawing/2014/main" id="{0C5192F5-EE60-E646-86BA-376182046BD3}"/>
              </a:ext>
            </a:extLst>
          </p:cNvPr>
          <p:cNvSpPr txBox="1">
            <a:spLocks noChangeArrowheads="1"/>
          </p:cNvSpPr>
          <p:nvPr/>
        </p:nvSpPr>
        <p:spPr bwMode="auto">
          <a:xfrm>
            <a:off x="2767013" y="1852613"/>
            <a:ext cx="492125"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PP</a:t>
            </a:r>
          </a:p>
        </p:txBody>
      </p:sp>
      <p:sp>
        <p:nvSpPr>
          <p:cNvPr id="17417" name="TextBox 5">
            <a:extLst>
              <a:ext uri="{FF2B5EF4-FFF2-40B4-BE49-F238E27FC236}">
                <a16:creationId xmlns:a16="http://schemas.microsoft.com/office/drawing/2014/main" id="{74AB80FA-3CEE-0845-AA22-28307EF0E8F7}"/>
              </a:ext>
            </a:extLst>
          </p:cNvPr>
          <p:cNvSpPr txBox="1">
            <a:spLocks noChangeArrowheads="1"/>
          </p:cNvSpPr>
          <p:nvPr/>
        </p:nvSpPr>
        <p:spPr bwMode="auto">
          <a:xfrm>
            <a:off x="1602892" y="1328771"/>
            <a:ext cx="7312508"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 sz="1400" dirty="0">
                <a:latin typeface="Arial" panose="020B0604020202020204" pitchFamily="34" charset="0"/>
                <a:cs typeface="Arial" panose="020B0604020202020204" pitchFamily="34" charset="0"/>
              </a:rPr>
              <a:t>Un prominente arribo de ondas en este sismograma es PP, una onda compresiva que rebotó en la superficie de la Tierra a medio camino entre el terremoto y la estación</a:t>
            </a:r>
            <a:r>
              <a:rPr lang="en-US" sz="1400" dirty="0">
                <a:latin typeface="Arial" panose="020B0604020202020204" pitchFamily="34" charset="0"/>
                <a:cs typeface="Arial" panose="020B0604020202020204" pitchFamily="34" charset="0"/>
              </a:rPr>
              <a:t> </a:t>
            </a:r>
            <a:endParaRPr lang="en-US" altLang="en-US" sz="1400" dirty="0">
              <a:latin typeface="Arial" panose="020B0604020202020204" pitchFamily="34" charset="0"/>
              <a:cs typeface="Arial" panose="020B0604020202020204" pitchFamily="34" charset="0"/>
            </a:endParaRPr>
          </a:p>
        </p:txBody>
      </p:sp>
      <p:cxnSp>
        <p:nvCxnSpPr>
          <p:cNvPr id="17" name="Straight Arrow Connector 16">
            <a:extLst>
              <a:ext uri="{FF2B5EF4-FFF2-40B4-BE49-F238E27FC236}">
                <a16:creationId xmlns:a16="http://schemas.microsoft.com/office/drawing/2014/main" id="{4584E419-5899-EB4F-9A91-694C7A5444FE}"/>
              </a:ext>
            </a:extLst>
          </p:cNvPr>
          <p:cNvCxnSpPr/>
          <p:nvPr/>
        </p:nvCxnSpPr>
        <p:spPr>
          <a:xfrm>
            <a:off x="2482850" y="2349500"/>
            <a:ext cx="284163" cy="36988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7419" name="Picture 2">
            <a:extLst>
              <a:ext uri="{FF2B5EF4-FFF2-40B4-BE49-F238E27FC236}">
                <a16:creationId xmlns:a16="http://schemas.microsoft.com/office/drawing/2014/main" id="{185CA74E-A08E-9347-804A-85E9D78CF63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89550" y="3886200"/>
            <a:ext cx="2717800" cy="2536825"/>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17420" name="TextBox 5">
            <a:extLst>
              <a:ext uri="{FF2B5EF4-FFF2-40B4-BE49-F238E27FC236}">
                <a16:creationId xmlns:a16="http://schemas.microsoft.com/office/drawing/2014/main" id="{F7D06838-6A63-C049-ADE3-A0987B299B69}"/>
              </a:ext>
            </a:extLst>
          </p:cNvPr>
          <p:cNvSpPr txBox="1">
            <a:spLocks noChangeArrowheads="1"/>
          </p:cNvSpPr>
          <p:nvPr/>
        </p:nvSpPr>
        <p:spPr bwMode="auto">
          <a:xfrm>
            <a:off x="5078413" y="3567113"/>
            <a:ext cx="3141662" cy="27699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buNone/>
            </a:pPr>
            <a:r>
              <a:rPr lang="es-ES" sz="1200" dirty="0">
                <a:latin typeface="Arial" panose="020B0604020202020204" pitchFamily="34" charset="0"/>
                <a:cs typeface="Arial" panose="020B0604020202020204" pitchFamily="34" charset="0"/>
              </a:rPr>
              <a:t>El primer arribo es una onda P difractada.</a:t>
            </a:r>
            <a:endParaRPr lang="en-US" sz="1200" dirty="0">
              <a:latin typeface="Arial" panose="020B0604020202020204" pitchFamily="34" charset="0"/>
              <a:cs typeface="Arial" panose="020B0604020202020204" pitchFamily="34" charset="0"/>
            </a:endParaRPr>
          </a:p>
        </p:txBody>
      </p:sp>
      <p:sp>
        <p:nvSpPr>
          <p:cNvPr id="17421" name="TextBox 6">
            <a:extLst>
              <a:ext uri="{FF2B5EF4-FFF2-40B4-BE49-F238E27FC236}">
                <a16:creationId xmlns:a16="http://schemas.microsoft.com/office/drawing/2014/main" id="{44C311F4-DCAC-F740-8263-7C8D0363026E}"/>
              </a:ext>
            </a:extLst>
          </p:cNvPr>
          <p:cNvSpPr txBox="1">
            <a:spLocks noChangeArrowheads="1"/>
          </p:cNvSpPr>
          <p:nvPr/>
        </p:nvSpPr>
        <p:spPr bwMode="auto">
          <a:xfrm>
            <a:off x="1602892" y="3723144"/>
            <a:ext cx="3529495" cy="267765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buNone/>
            </a:pPr>
            <a:r>
              <a:rPr lang="es-ES" sz="1400" dirty="0">
                <a:latin typeface="Arial" panose="020B0604020202020204" pitchFamily="34" charset="0"/>
                <a:cs typeface="Arial" panose="020B0604020202020204" pitchFamily="34" charset="0"/>
              </a:rPr>
              <a:t>Las ondas P y S directas no pueden viajar a estaciones localizadas a distancias mayores que distancia </a:t>
            </a:r>
            <a:r>
              <a:rPr lang="es-ES" sz="1400" dirty="0" err="1">
                <a:latin typeface="Arial" panose="020B0604020202020204" pitchFamily="34" charset="0"/>
                <a:cs typeface="Arial" panose="020B0604020202020204" pitchFamily="34" charset="0"/>
              </a:rPr>
              <a:t>epicentral</a:t>
            </a:r>
            <a:r>
              <a:rPr lang="es-ES" sz="1400" dirty="0">
                <a:latin typeface="Arial" panose="020B0604020202020204" pitchFamily="34" charset="0"/>
                <a:cs typeface="Arial" panose="020B0604020202020204" pitchFamily="34" charset="0"/>
              </a:rPr>
              <a:t> </a:t>
            </a:r>
            <a:r>
              <a:rPr lang="es-ES" sz="1400" dirty="0" err="1">
                <a:latin typeface="Arial" panose="020B0604020202020204" pitchFamily="34" charset="0"/>
                <a:cs typeface="Arial" panose="020B0604020202020204" pitchFamily="34" charset="0"/>
              </a:rPr>
              <a:t>Δ</a:t>
            </a:r>
            <a:r>
              <a:rPr lang="es-ES" sz="1400" dirty="0">
                <a:latin typeface="Arial" panose="020B0604020202020204" pitchFamily="34" charset="0"/>
                <a:cs typeface="Arial" panose="020B0604020202020204" pitchFamily="34" charset="0"/>
              </a:rPr>
              <a:t>&gt; 103 ° debido a la gran disminución de las velocidades de onda a través del límite entre el manto y el núcleo externo líquido. Hay una "zona de sombra" para las ondas P directas en el rango de 103 ° &lt;</a:t>
            </a:r>
            <a:r>
              <a:rPr lang="es-ES" sz="1400" dirty="0" err="1">
                <a:latin typeface="Arial" panose="020B0604020202020204" pitchFamily="34" charset="0"/>
                <a:cs typeface="Arial" panose="020B0604020202020204" pitchFamily="34" charset="0"/>
              </a:rPr>
              <a:t>Δ</a:t>
            </a:r>
            <a:r>
              <a:rPr lang="es-ES" sz="1400" dirty="0">
                <a:latin typeface="Arial" panose="020B0604020202020204" pitchFamily="34" charset="0"/>
                <a:cs typeface="Arial" panose="020B0604020202020204" pitchFamily="34" charset="0"/>
              </a:rPr>
              <a:t> &lt;143 °. La zona de sombra de la onda S existe para </a:t>
            </a:r>
            <a:r>
              <a:rPr lang="es-ES" sz="1400" dirty="0" err="1">
                <a:latin typeface="Arial" panose="020B0604020202020204" pitchFamily="34" charset="0"/>
                <a:cs typeface="Arial" panose="020B0604020202020204" pitchFamily="34" charset="0"/>
              </a:rPr>
              <a:t>Δ</a:t>
            </a:r>
            <a:r>
              <a:rPr lang="es-ES" sz="1400" dirty="0">
                <a:latin typeface="Arial" panose="020B0604020202020204" pitchFamily="34" charset="0"/>
                <a:cs typeface="Arial" panose="020B0604020202020204" pitchFamily="34" charset="0"/>
              </a:rPr>
              <a:t>&gt; 103 ° porque el núcleo externo líquido bloquea las ondas S que no pueden viajar a través de los líquidos.</a:t>
            </a:r>
            <a:endParaRPr lang="en-US" sz="1400"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583523E6-926D-C84E-98D7-EACBBC16F4D9}"/>
              </a:ext>
            </a:extLst>
          </p:cNvPr>
          <p:cNvSpPr txBox="1"/>
          <p:nvPr/>
        </p:nvSpPr>
        <p:spPr>
          <a:xfrm>
            <a:off x="4390532" y="6603227"/>
            <a:ext cx="520399" cy="276999"/>
          </a:xfrm>
          <a:prstGeom prst="rect">
            <a:avLst/>
          </a:prstGeom>
          <a:noFill/>
        </p:spPr>
        <p:txBody>
          <a:bodyPr wrap="none" rtlCol="0">
            <a:spAutoFit/>
          </a:bodyPr>
          <a:lstStyle/>
          <a:p>
            <a:r>
              <a:rPr lang="en-US" sz="1200" dirty="0"/>
              <a:t>Time</a:t>
            </a:r>
          </a:p>
        </p:txBody>
      </p:sp>
      <p:sp>
        <p:nvSpPr>
          <p:cNvPr id="18" name="TextBox 4">
            <a:extLst>
              <a:ext uri="{FF2B5EF4-FFF2-40B4-BE49-F238E27FC236}">
                <a16:creationId xmlns:a16="http://schemas.microsoft.com/office/drawing/2014/main" id="{5E9239D2-1674-794D-9913-A3DB350F318D}"/>
              </a:ext>
            </a:extLst>
          </p:cNvPr>
          <p:cNvSpPr txBox="1">
            <a:spLocks noChangeArrowheads="1"/>
          </p:cNvSpPr>
          <p:nvPr/>
        </p:nvSpPr>
        <p:spPr bwMode="auto">
          <a:xfrm>
            <a:off x="3741362" y="2107681"/>
            <a:ext cx="492443"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SS</a:t>
            </a:r>
          </a:p>
        </p:txBody>
      </p:sp>
      <p:sp>
        <p:nvSpPr>
          <p:cNvPr id="20" name="Title 1">
            <a:extLst>
              <a:ext uri="{FF2B5EF4-FFF2-40B4-BE49-F238E27FC236}">
                <a16:creationId xmlns:a16="http://schemas.microsoft.com/office/drawing/2014/main" id="{0661F640-4BD5-B445-AA19-CC98FB2DA20D}"/>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ISLAS SANDWICH DEL SUR</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11 de Diciembre, 2018 a las 02:26:32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C1E0CC-B631-0747-A0AC-9F117660421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9459" name="Picture 8" descr="IRIS_TMlogo.png">
            <a:extLst>
              <a:ext uri="{FF2B5EF4-FFF2-40B4-BE49-F238E27FC236}">
                <a16:creationId xmlns:a16="http://schemas.microsoft.com/office/drawing/2014/main" id="{319DF385-0A86-2748-B319-47032FCDE4B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Rectangle 10">
            <a:extLst>
              <a:ext uri="{FF2B5EF4-FFF2-40B4-BE49-F238E27FC236}">
                <a16:creationId xmlns:a16="http://schemas.microsoft.com/office/drawing/2014/main" id="{6BDB6CBF-4465-9746-89E2-D6716F70B3EC}"/>
              </a:ext>
            </a:extLst>
          </p:cNvPr>
          <p:cNvSpPr>
            <a:spLocks noChangeArrowheads="1"/>
          </p:cNvSpPr>
          <p:nvPr/>
        </p:nvSpPr>
        <p:spPr bwMode="auto">
          <a:xfrm>
            <a:off x="244474" y="874824"/>
            <a:ext cx="2955925" cy="598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buNone/>
            </a:pPr>
            <a:r>
              <a:rPr lang="es-ES" sz="1650" dirty="0">
                <a:latin typeface="Arial" panose="020B0604020202020204" pitchFamily="34" charset="0"/>
                <a:cs typeface="Arial" panose="020B0604020202020204" pitchFamily="34" charset="0"/>
              </a:rPr>
              <a:t>Animación explicativa de la zona de sombra sísmica.</a:t>
            </a:r>
            <a:endParaRPr lang="en-US" sz="1650" dirty="0">
              <a:latin typeface="Arial" panose="020B0604020202020204" pitchFamily="34" charset="0"/>
              <a:cs typeface="Arial" panose="020B0604020202020204" pitchFamily="34" charset="0"/>
            </a:endParaRPr>
          </a:p>
          <a:p>
            <a:pPr>
              <a:buNone/>
            </a:pPr>
            <a:endParaRPr lang="en-US" sz="1650" dirty="0">
              <a:latin typeface="Arial" panose="020B0604020202020204" pitchFamily="34" charset="0"/>
              <a:cs typeface="Arial" panose="020B0604020202020204" pitchFamily="34" charset="0"/>
            </a:endParaRPr>
          </a:p>
          <a:p>
            <a:pPr>
              <a:buNone/>
            </a:pPr>
            <a:r>
              <a:rPr lang="es-ES" sz="1650" dirty="0">
                <a:latin typeface="Arial" panose="020B0604020202020204" pitchFamily="34" charset="0"/>
                <a:cs typeface="Arial" panose="020B0604020202020204" pitchFamily="34" charset="0"/>
              </a:rPr>
              <a:t>La distancia </a:t>
            </a:r>
            <a:r>
              <a:rPr lang="es-ES" sz="1650" dirty="0" err="1">
                <a:latin typeface="Arial" panose="020B0604020202020204" pitchFamily="34" charset="0"/>
                <a:cs typeface="Arial" panose="020B0604020202020204" pitchFamily="34" charset="0"/>
              </a:rPr>
              <a:t>epicentral</a:t>
            </a:r>
            <a:r>
              <a:rPr lang="es-ES" sz="1650" dirty="0">
                <a:latin typeface="Arial" panose="020B0604020202020204" pitchFamily="34" charset="0"/>
                <a:cs typeface="Arial" panose="020B0604020202020204" pitchFamily="34" charset="0"/>
              </a:rPr>
              <a:t> es el ángulo formado por la intersección de la línea desde el terremoto hasta el centro de la Tierra con la línea desde el punto de observación hasta el centro de la Tierra.</a:t>
            </a:r>
            <a:endParaRPr lang="en-US" sz="1650" dirty="0">
              <a:latin typeface="Arial" panose="020B0604020202020204" pitchFamily="34" charset="0"/>
              <a:cs typeface="Arial" panose="020B0604020202020204" pitchFamily="34" charset="0"/>
            </a:endParaRPr>
          </a:p>
          <a:p>
            <a:pPr>
              <a:buNone/>
            </a:pPr>
            <a:endParaRPr lang="en-US" sz="1650" dirty="0">
              <a:latin typeface="Arial" panose="020B0604020202020204" pitchFamily="34" charset="0"/>
              <a:cs typeface="Arial" panose="020B0604020202020204" pitchFamily="34" charset="0"/>
            </a:endParaRPr>
          </a:p>
          <a:p>
            <a:pPr>
              <a:buNone/>
            </a:pPr>
            <a:r>
              <a:rPr lang="es-ES" sz="1650" dirty="0">
                <a:latin typeface="Arial" panose="020B0604020202020204" pitchFamily="34" charset="0"/>
                <a:cs typeface="Arial" panose="020B0604020202020204" pitchFamily="34" charset="0"/>
              </a:rPr>
              <a:t>Las ondas S se observan hasta una distancia de 104 ° de un terremoto, pero las ondas S directas no se registran más allá de esta distancia.</a:t>
            </a:r>
            <a:endParaRPr lang="en-US" sz="1650" dirty="0">
              <a:latin typeface="Arial" panose="020B0604020202020204" pitchFamily="34" charset="0"/>
              <a:cs typeface="Arial" panose="020B0604020202020204" pitchFamily="34" charset="0"/>
            </a:endParaRPr>
          </a:p>
          <a:p>
            <a:endParaRPr lang="en-US" sz="1650" dirty="0">
              <a:latin typeface="Arial" panose="020B0604020202020204" pitchFamily="34" charset="0"/>
              <a:cs typeface="Arial" panose="020B0604020202020204" pitchFamily="34" charset="0"/>
            </a:endParaRPr>
          </a:p>
          <a:p>
            <a:pPr>
              <a:buNone/>
            </a:pPr>
            <a:r>
              <a:rPr lang="es-ES" sz="1650" dirty="0">
                <a:latin typeface="Arial" panose="020B0604020202020204" pitchFamily="34" charset="0"/>
                <a:cs typeface="Arial" panose="020B0604020202020204" pitchFamily="34" charset="0"/>
              </a:rPr>
              <a:t>Las ondas P también tienen una zona de sombra entre 104 ° y 143 °.</a:t>
            </a:r>
            <a:endParaRPr lang="en-US" sz="1650" dirty="0">
              <a:latin typeface="Arial" panose="020B0604020202020204" pitchFamily="34" charset="0"/>
              <a:cs typeface="Arial" panose="020B0604020202020204" pitchFamily="34" charset="0"/>
            </a:endParaRPr>
          </a:p>
        </p:txBody>
      </p:sp>
      <p:pic>
        <p:nvPicPr>
          <p:cNvPr id="2" name="1.ShadowZones_640_med">
            <a:hlinkClick r:id="" action="ppaction://media"/>
            <a:extLst>
              <a:ext uri="{FF2B5EF4-FFF2-40B4-BE49-F238E27FC236}">
                <a16:creationId xmlns:a16="http://schemas.microsoft.com/office/drawing/2014/main" id="{EC6E6974-B899-4B11-AD67-2540FFB8CD48}"/>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099860" y="1219200"/>
            <a:ext cx="5503333" cy="4127500"/>
          </a:xfrm>
          <a:prstGeom prst="rect">
            <a:avLst/>
          </a:prstGeom>
        </p:spPr>
      </p:pic>
      <p:sp>
        <p:nvSpPr>
          <p:cNvPr id="8" name="Title 1">
            <a:extLst>
              <a:ext uri="{FF2B5EF4-FFF2-40B4-BE49-F238E27FC236}">
                <a16:creationId xmlns:a16="http://schemas.microsoft.com/office/drawing/2014/main" id="{EBFC3371-29E4-D543-A2AB-20D1EF2ED964}"/>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ISLAS SANDWICH DEL SUR</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Martes, 11 de Diciembre, 2018 a las 02:26:32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480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1F8B390-22A7-5B4A-BB3C-8A20033214F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8675" name="Picture 1">
            <a:extLst>
              <a:ext uri="{FF2B5EF4-FFF2-40B4-BE49-F238E27FC236}">
                <a16:creationId xmlns:a16="http://schemas.microsoft.com/office/drawing/2014/main" id="{42B16672-DFAE-6449-A028-EC373688E30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6" name="Picture 1">
            <a:extLst>
              <a:ext uri="{FF2B5EF4-FFF2-40B4-BE49-F238E27FC236}">
                <a16:creationId xmlns:a16="http://schemas.microsoft.com/office/drawing/2014/main" id="{05E3E393-74AF-A84C-9158-78A602B7501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TextBox 1">
            <a:extLst>
              <a:ext uri="{FF2B5EF4-FFF2-40B4-BE49-F238E27FC236}">
                <a16:creationId xmlns:a16="http://schemas.microsoft.com/office/drawing/2014/main" id="{6E0EDF64-378D-D440-A935-B3B96B18C6E5}"/>
              </a:ext>
            </a:extLst>
          </p:cNvPr>
          <p:cNvSpPr txBox="1">
            <a:spLocks noChangeArrowheads="1"/>
          </p:cNvSpPr>
          <p:nvPr/>
        </p:nvSpPr>
        <p:spPr bwMode="auto">
          <a:xfrm>
            <a:off x="3432175"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28678" name="Picture 1">
            <a:extLst>
              <a:ext uri="{FF2B5EF4-FFF2-40B4-BE49-F238E27FC236}">
                <a16:creationId xmlns:a16="http://schemas.microsoft.com/office/drawing/2014/main" id="{EBB20316-D48A-A349-B70B-E0928ED72EF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71888" y="4806950"/>
            <a:ext cx="2057400" cy="159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7D5BA87C-A5CF-304A-A59C-7F96F18F047C}"/>
              </a:ext>
            </a:extLst>
          </p:cNvPr>
          <p:cNvSpPr txBox="1">
            <a:spLocks noChangeArrowheads="1"/>
          </p:cNvSpPr>
          <p:nvPr/>
        </p:nvSpPr>
        <p:spPr bwMode="auto">
          <a:xfrm>
            <a:off x="709613" y="773113"/>
            <a:ext cx="7859712"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7"/>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8009</TotalTime>
  <Words>1059</Words>
  <Application>Microsoft Macintosh PowerPoint</Application>
  <PresentationFormat>On-screen Show (4:3)</PresentationFormat>
  <Paragraphs>102</Paragraphs>
  <Slides>9</Slides>
  <Notes>9</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ＭＳ Ｐゴシック</vt:lpstr>
      <vt:lpstr>ＭＳ Ｐゴシック</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Douglas Alfredo Bravo Bustamante</cp:lastModifiedBy>
  <cp:revision>791</cp:revision>
  <dcterms:created xsi:type="dcterms:W3CDTF">2009-05-31T20:07:40Z</dcterms:created>
  <dcterms:modified xsi:type="dcterms:W3CDTF">2018-12-12T20:40:52Z</dcterms:modified>
</cp:coreProperties>
</file>