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305" r:id="rId3"/>
    <p:sldId id="302" r:id="rId4"/>
    <p:sldId id="365" r:id="rId5"/>
    <p:sldId id="377" r:id="rId6"/>
    <p:sldId id="379" r:id="rId7"/>
    <p:sldId id="367" r:id="rId8"/>
    <p:sldId id="372" r:id="rId9"/>
    <p:sldId id="378" r:id="rId10"/>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68"/>
    <p:restoredTop sz="94674" autoAdjust="0"/>
  </p:normalViewPr>
  <p:slideViewPr>
    <p:cSldViewPr showGuides="1">
      <p:cViewPr>
        <p:scale>
          <a:sx n="60" d="100"/>
          <a:sy n="60" d="100"/>
        </p:scale>
        <p:origin x="1722" y="3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ED913CE-9B5F-49FE-96B9-4E6B9ACD0944}"/>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EEB4504-09C1-40AB-AD3E-2A3ED8892AEE}"/>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cs typeface="Arial" panose="020B0604020202020204" pitchFamily="34" charset="0"/>
              </a:defRPr>
            </a:lvl1pPr>
          </a:lstStyle>
          <a:p>
            <a:pPr>
              <a:defRPr/>
            </a:pPr>
            <a:fld id="{22511E2C-2C59-CE45-A509-ED196653FA7D}" type="datetimeFigureOut">
              <a:rPr lang="en-US" altLang="en-US"/>
              <a:pPr>
                <a:defRPr/>
              </a:pPr>
              <a:t>5/6/2019</a:t>
            </a:fld>
            <a:endParaRPr lang="en-US" altLang="en-US"/>
          </a:p>
        </p:txBody>
      </p:sp>
      <p:sp>
        <p:nvSpPr>
          <p:cNvPr id="4" name="Slide Image Placeholder 3">
            <a:extLst>
              <a:ext uri="{FF2B5EF4-FFF2-40B4-BE49-F238E27FC236}">
                <a16:creationId xmlns:a16="http://schemas.microsoft.com/office/drawing/2014/main" id="{EF4F28EE-D0FC-4369-94DE-C094C1E29ED1}"/>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3F366A77-B10D-4ACA-9632-A8B83195DA05}"/>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3D0D29D-F364-470C-AF3E-460672875AB9}"/>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DBCC401A-85C0-42C2-B2A9-E675021F3D14}"/>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defRPr>
            </a:lvl1pPr>
          </a:lstStyle>
          <a:p>
            <a:pPr>
              <a:defRPr/>
            </a:pPr>
            <a:fld id="{D0947AB7-9221-FF49-A9B3-C76B640952C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iris.edu/hq/inclass/animation/traveltime_curves_how_they_are_created"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C3724B6-A661-6C42-B5D3-37A8C0EBBE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75F02FC0-5782-2044-BA67-AB31E1EA92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VE" altLang="en-US"/>
          </a:p>
        </p:txBody>
      </p:sp>
      <p:sp>
        <p:nvSpPr>
          <p:cNvPr id="28676" name="Slide Number Placeholder 3">
            <a:extLst>
              <a:ext uri="{FF2B5EF4-FFF2-40B4-BE49-F238E27FC236}">
                <a16:creationId xmlns:a16="http://schemas.microsoft.com/office/drawing/2014/main" id="{DA7712DB-83FD-7440-AB75-606C9A4E8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C0C83D-EF78-A843-B0E6-EF246D20C2E3}" type="slidenum">
              <a:rPr lang="en-US" altLang="en-US" smtClean="0">
                <a:latin typeface="Calibri" panose="020F0502020204030204" pitchFamily="34" charset="0"/>
                <a:cs typeface="Arial" panose="020B0604020202020204" pitchFamily="34" charset="0"/>
              </a:rPr>
              <a:pPr/>
              <a:t>1</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n-US"/>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b="1" dirty="0"/>
          </a:p>
          <a:p>
            <a:pPr eaLnBrk="1" hangingPunct="1">
              <a:spcBef>
                <a:spcPct val="0"/>
              </a:spcBef>
            </a:pPr>
            <a:r>
              <a:rPr lang="en-US" altLang="en-US" b="1" dirty="0"/>
              <a:t>Relevant animation: </a:t>
            </a:r>
          </a:p>
          <a:p>
            <a:pPr eaLnBrk="1" hangingPunct="1">
              <a:spcBef>
                <a:spcPct val="0"/>
              </a:spcBef>
            </a:pPr>
            <a:r>
              <a:rPr lang="en-US" altLang="en-US" b="0" i="0" dirty="0"/>
              <a:t>Earthquake Intensity: </a:t>
            </a:r>
            <a:r>
              <a:rPr lang="en-US" altLang="en-US" b="0" dirty="0"/>
              <a:t>https://www.iris.edu/hq/inclass/animation/earthquake_intensity </a:t>
            </a: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F609AFAC-956F-3F48-966B-A727B2C6BF6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057CA0C8-F3F8-0647-91EA-2EFEDC2FB95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4820" name="Slide Number Placeholder 3">
            <a:extLst>
              <a:ext uri="{FF2B5EF4-FFF2-40B4-BE49-F238E27FC236}">
                <a16:creationId xmlns:a16="http://schemas.microsoft.com/office/drawing/2014/main" id="{AD34BC83-F35F-C74D-943A-A2B568C0158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418C613-20AB-9348-90C1-4ED763FC85C7}" type="slidenum">
              <a:rPr lang="en-US" altLang="en-US" sz="1200" smtClean="0">
                <a:latin typeface="Calibri" panose="020F0502020204030204" pitchFamily="34" charset="0"/>
              </a:rPr>
              <a:pPr/>
              <a:t>4</a:t>
            </a:fld>
            <a:endParaRPr lang="en-US" altLang="en-US" sz="120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DE118424-91AB-4E37-BC65-2579701B16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CD8D034F-6422-4000-917E-EFC73756C7C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393996"/>
                </a:solidFill>
              </a:rPr>
              <a:t>Exploring Seismicity:</a:t>
            </a:r>
          </a:p>
          <a:p>
            <a:r>
              <a:rPr lang="en-US" altLang="en-US"/>
              <a:t>Interactive Earthquake Browser—World map or 3D viewer </a:t>
            </a:r>
            <a:r>
              <a:rPr lang="en-US" altLang="en-US" sz="1100">
                <a:hlinkClick r:id="rId3"/>
              </a:rPr>
              <a:t>http://www.iris.edu/ieb</a:t>
            </a:r>
            <a:endParaRPr lang="en-US" altLang="en-US" sz="1400"/>
          </a:p>
        </p:txBody>
      </p:sp>
      <p:sp>
        <p:nvSpPr>
          <p:cNvPr id="15363" name="Slide Number Placeholder 3">
            <a:extLst>
              <a:ext uri="{FF2B5EF4-FFF2-40B4-BE49-F238E27FC236}">
                <a16:creationId xmlns:a16="http://schemas.microsoft.com/office/drawing/2014/main" id="{5D599AB3-0FB6-43AA-A78B-3A0EA03613B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5B73D51-CB2C-4780-B4CF-F4B05E156ACC}" type="slidenum">
              <a:rPr lang="en-US" altLang="en-US">
                <a:solidFill>
                  <a:srgbClr val="000000"/>
                </a:solidFill>
                <a:latin typeface="Calibri" panose="020F0502020204030204" pitchFamily="34" charset="0"/>
              </a:rPr>
              <a:pPr/>
              <a:t>5</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i="0" dirty="0"/>
              <a:t>Focal Mechanisms Explained: </a:t>
            </a:r>
            <a:r>
              <a:rPr lang="en-US" altLang="en-US" dirty="0"/>
              <a:t>https://www.iris.edu/hq/inclass/animation/focal_mechanisms_explained</a:t>
            </a:r>
          </a:p>
          <a:p>
            <a:pPr eaLnBrk="1" hangingPunct="1">
              <a:spcBef>
                <a:spcPct val="0"/>
              </a:spcBef>
            </a:pPr>
            <a:endParaRPr lang="en-US" altLang="en-US" dirty="0"/>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6</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E908B865-8A61-D445-8858-51B1ECCB38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2BC74F01-FC98-224D-99C6-F0091701D99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sz="1400" dirty="0"/>
              <a:t>Travel-time Curves: How are they created? </a:t>
            </a:r>
            <a:r>
              <a:rPr lang="en-US" sz="1400" dirty="0">
                <a:hlinkClick r:id="rId3"/>
              </a:rPr>
              <a:t>https://www.iris.edu/hq/inclass/animation/traveltime_curves_how_they_are_created</a:t>
            </a:r>
            <a:endParaRPr lang="en-US" altLang="en-US" dirty="0"/>
          </a:p>
        </p:txBody>
      </p:sp>
      <p:sp>
        <p:nvSpPr>
          <p:cNvPr id="38916" name="Slide Number Placeholder 3">
            <a:extLst>
              <a:ext uri="{FF2B5EF4-FFF2-40B4-BE49-F238E27FC236}">
                <a16:creationId xmlns:a16="http://schemas.microsoft.com/office/drawing/2014/main" id="{2B0036CD-A954-0D40-8E33-57F47EE75E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6397666-A70B-8E4B-B19C-032F4EC0ED2B}" type="slidenum">
              <a:rPr lang="en-US" altLang="en-US" smtClean="0">
                <a:solidFill>
                  <a:srgbClr val="000000"/>
                </a:solidFill>
                <a:latin typeface="Calibri" panose="020F0502020204030204" pitchFamily="34" charset="0"/>
                <a:cs typeface="Arial" panose="020B0604020202020204" pitchFamily="34" charset="0"/>
              </a:rPr>
              <a:pPr/>
              <a:t>7</a:t>
            </a:fld>
            <a:endParaRPr lang="en-US" altLang="en-US">
              <a:solidFill>
                <a:srgbClr val="000000"/>
              </a:solidFill>
              <a:latin typeface="Calibri" panose="020F0502020204030204" pitchFamily="34" charset="0"/>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8</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1226A3C0-631F-9D4E-9A06-30B85DC368E9}"/>
              </a:ext>
            </a:extLst>
          </p:cNvPr>
          <p:cNvSpPr>
            <a:spLocks noGrp="1"/>
          </p:cNvSpPr>
          <p:nvPr>
            <p:ph type="dt" sz="half" idx="10"/>
          </p:nvPr>
        </p:nvSpPr>
        <p:spPr/>
        <p:txBody>
          <a:bodyPr/>
          <a:lstStyle>
            <a:lvl1pPr>
              <a:defRPr/>
            </a:lvl1pPr>
          </a:lstStyle>
          <a:p>
            <a:pPr>
              <a:defRPr/>
            </a:pPr>
            <a:fld id="{70C6DCE9-8E5D-CF4F-B905-C0ACF5AA86E1}" type="datetimeFigureOut">
              <a:rPr lang="en-US" altLang="en-US"/>
              <a:pPr>
                <a:defRPr/>
              </a:pPr>
              <a:t>5/6/2019</a:t>
            </a:fld>
            <a:endParaRPr lang="en-US" altLang="en-US"/>
          </a:p>
        </p:txBody>
      </p:sp>
      <p:sp>
        <p:nvSpPr>
          <p:cNvPr id="5" name="Footer Placeholder 4">
            <a:extLst>
              <a:ext uri="{FF2B5EF4-FFF2-40B4-BE49-F238E27FC236}">
                <a16:creationId xmlns:a16="http://schemas.microsoft.com/office/drawing/2014/main" id="{5C771690-36B6-8E4E-9F86-76560A5E797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2A67F19-28DE-2C4D-9350-79AF9FB2ECB8}"/>
              </a:ext>
            </a:extLst>
          </p:cNvPr>
          <p:cNvSpPr>
            <a:spLocks noGrp="1"/>
          </p:cNvSpPr>
          <p:nvPr>
            <p:ph type="sldNum" sz="quarter" idx="12"/>
          </p:nvPr>
        </p:nvSpPr>
        <p:spPr/>
        <p:txBody>
          <a:bodyPr/>
          <a:lstStyle>
            <a:lvl1pPr>
              <a:defRPr/>
            </a:lvl1pPr>
          </a:lstStyle>
          <a:p>
            <a:pPr>
              <a:defRPr/>
            </a:pPr>
            <a:fld id="{896108FD-BA44-354B-B294-810F185A5B4F}" type="slidenum">
              <a:rPr lang="en-US" altLang="en-US"/>
              <a:pPr>
                <a:defRPr/>
              </a:pPr>
              <a:t>‹#›</a:t>
            </a:fld>
            <a:endParaRPr lang="en-US" altLang="en-US"/>
          </a:p>
        </p:txBody>
      </p:sp>
    </p:spTree>
    <p:extLst>
      <p:ext uri="{BB962C8B-B14F-4D97-AF65-F5344CB8AC3E}">
        <p14:creationId xmlns:p14="http://schemas.microsoft.com/office/powerpoint/2010/main" val="48468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E436A-EA7C-F94C-ACBB-F3FCC7F83329}"/>
              </a:ext>
            </a:extLst>
          </p:cNvPr>
          <p:cNvSpPr>
            <a:spLocks noGrp="1"/>
          </p:cNvSpPr>
          <p:nvPr>
            <p:ph type="dt" sz="half" idx="10"/>
          </p:nvPr>
        </p:nvSpPr>
        <p:spPr/>
        <p:txBody>
          <a:bodyPr/>
          <a:lstStyle>
            <a:lvl1pPr>
              <a:defRPr/>
            </a:lvl1pPr>
          </a:lstStyle>
          <a:p>
            <a:pPr>
              <a:defRPr/>
            </a:pPr>
            <a:fld id="{CBD5CE84-AF9A-C246-A71D-ABD6102AF996}" type="datetimeFigureOut">
              <a:rPr lang="en-US" altLang="en-US"/>
              <a:pPr>
                <a:defRPr/>
              </a:pPr>
              <a:t>5/6/2019</a:t>
            </a:fld>
            <a:endParaRPr lang="en-US" altLang="en-US"/>
          </a:p>
        </p:txBody>
      </p:sp>
      <p:sp>
        <p:nvSpPr>
          <p:cNvPr id="5" name="Footer Placeholder 4">
            <a:extLst>
              <a:ext uri="{FF2B5EF4-FFF2-40B4-BE49-F238E27FC236}">
                <a16:creationId xmlns:a16="http://schemas.microsoft.com/office/drawing/2014/main" id="{D1E2A93F-6C72-A04A-BBBB-5D9186E4CE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CD11F0E-7E48-8541-B20D-3BE0A3548C92}"/>
              </a:ext>
            </a:extLst>
          </p:cNvPr>
          <p:cNvSpPr>
            <a:spLocks noGrp="1"/>
          </p:cNvSpPr>
          <p:nvPr>
            <p:ph type="sldNum" sz="quarter" idx="12"/>
          </p:nvPr>
        </p:nvSpPr>
        <p:spPr/>
        <p:txBody>
          <a:bodyPr/>
          <a:lstStyle>
            <a:lvl1pPr>
              <a:defRPr/>
            </a:lvl1pPr>
          </a:lstStyle>
          <a:p>
            <a:pPr>
              <a:defRPr/>
            </a:pPr>
            <a:fld id="{A23CF487-B48D-B942-AE39-70CEEBD34225}" type="slidenum">
              <a:rPr lang="en-US" altLang="en-US"/>
              <a:pPr>
                <a:defRPr/>
              </a:pPr>
              <a:t>‹#›</a:t>
            </a:fld>
            <a:endParaRPr lang="en-US" altLang="en-US"/>
          </a:p>
        </p:txBody>
      </p:sp>
    </p:spTree>
    <p:extLst>
      <p:ext uri="{BB962C8B-B14F-4D97-AF65-F5344CB8AC3E}">
        <p14:creationId xmlns:p14="http://schemas.microsoft.com/office/powerpoint/2010/main" val="329152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E2EC3-195B-B24E-947F-FE1359B58493}"/>
              </a:ext>
            </a:extLst>
          </p:cNvPr>
          <p:cNvSpPr>
            <a:spLocks noGrp="1"/>
          </p:cNvSpPr>
          <p:nvPr>
            <p:ph type="dt" sz="half" idx="10"/>
          </p:nvPr>
        </p:nvSpPr>
        <p:spPr/>
        <p:txBody>
          <a:bodyPr/>
          <a:lstStyle>
            <a:lvl1pPr>
              <a:defRPr/>
            </a:lvl1pPr>
          </a:lstStyle>
          <a:p>
            <a:pPr>
              <a:defRPr/>
            </a:pPr>
            <a:fld id="{42A2628A-7214-7745-A1B8-64B181509E68}" type="datetimeFigureOut">
              <a:rPr lang="en-US" altLang="en-US"/>
              <a:pPr>
                <a:defRPr/>
              </a:pPr>
              <a:t>5/6/2019</a:t>
            </a:fld>
            <a:endParaRPr lang="en-US" altLang="en-US"/>
          </a:p>
        </p:txBody>
      </p:sp>
      <p:sp>
        <p:nvSpPr>
          <p:cNvPr id="5" name="Footer Placeholder 4">
            <a:extLst>
              <a:ext uri="{FF2B5EF4-FFF2-40B4-BE49-F238E27FC236}">
                <a16:creationId xmlns:a16="http://schemas.microsoft.com/office/drawing/2014/main" id="{833151E2-37BF-884A-8AD4-8B8189663C2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AAB0CAD-8C8F-4348-9168-94009932AEB8}"/>
              </a:ext>
            </a:extLst>
          </p:cNvPr>
          <p:cNvSpPr>
            <a:spLocks noGrp="1"/>
          </p:cNvSpPr>
          <p:nvPr>
            <p:ph type="sldNum" sz="quarter" idx="12"/>
          </p:nvPr>
        </p:nvSpPr>
        <p:spPr/>
        <p:txBody>
          <a:bodyPr/>
          <a:lstStyle>
            <a:lvl1pPr>
              <a:defRPr/>
            </a:lvl1pPr>
          </a:lstStyle>
          <a:p>
            <a:pPr>
              <a:defRPr/>
            </a:pPr>
            <a:fld id="{936B8CF8-902F-5A42-AF2F-97470FDE771B}" type="slidenum">
              <a:rPr lang="en-US" altLang="en-US"/>
              <a:pPr>
                <a:defRPr/>
              </a:pPr>
              <a:t>‹#›</a:t>
            </a:fld>
            <a:endParaRPr lang="en-US" altLang="en-US"/>
          </a:p>
        </p:txBody>
      </p:sp>
    </p:spTree>
    <p:extLst>
      <p:ext uri="{BB962C8B-B14F-4D97-AF65-F5344CB8AC3E}">
        <p14:creationId xmlns:p14="http://schemas.microsoft.com/office/powerpoint/2010/main" val="2523427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0D215F2-8B90-D54D-BB22-B6EFFF1BBB7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F18F6B0-0786-224F-A536-BA407BE90C4B}" type="datetimeFigureOut">
              <a:rPr lang="en-US" altLang="en-US"/>
              <a:pPr>
                <a:defRPr/>
              </a:pPr>
              <a:t>5/6/2019</a:t>
            </a:fld>
            <a:endParaRPr lang="en-US" altLang="en-US"/>
          </a:p>
        </p:txBody>
      </p:sp>
      <p:sp>
        <p:nvSpPr>
          <p:cNvPr id="5" name="Footer Placeholder 4">
            <a:extLst>
              <a:ext uri="{FF2B5EF4-FFF2-40B4-BE49-F238E27FC236}">
                <a16:creationId xmlns:a16="http://schemas.microsoft.com/office/drawing/2014/main" id="{0AA15E70-BF1D-5149-80AA-0A8738511BF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6E42DF32-B17A-0544-B4CA-5CB4F9A8E3AF}"/>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16C1BFC-67A6-6246-8D85-4DAA98BD99C7}" type="slidenum">
              <a:rPr lang="en-US" altLang="en-US"/>
              <a:pPr>
                <a:defRPr/>
              </a:pPr>
              <a:t>‹#›</a:t>
            </a:fld>
            <a:endParaRPr lang="en-US" altLang="en-US"/>
          </a:p>
        </p:txBody>
      </p:sp>
    </p:spTree>
    <p:extLst>
      <p:ext uri="{BB962C8B-B14F-4D97-AF65-F5344CB8AC3E}">
        <p14:creationId xmlns:p14="http://schemas.microsoft.com/office/powerpoint/2010/main" val="980134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27E592-F37B-8846-AF3D-CAB52CEED3C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EA125DA-8333-294A-9C95-8A02AA54AF01}" type="datetimeFigureOut">
              <a:rPr lang="en-US" altLang="en-US"/>
              <a:pPr>
                <a:defRPr/>
              </a:pPr>
              <a:t>5/6/2019</a:t>
            </a:fld>
            <a:endParaRPr lang="en-US" altLang="en-US"/>
          </a:p>
        </p:txBody>
      </p:sp>
      <p:sp>
        <p:nvSpPr>
          <p:cNvPr id="5" name="Footer Placeholder 4">
            <a:extLst>
              <a:ext uri="{FF2B5EF4-FFF2-40B4-BE49-F238E27FC236}">
                <a16:creationId xmlns:a16="http://schemas.microsoft.com/office/drawing/2014/main" id="{70F36643-CA51-3F4E-94DB-A66A592FA52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C7BAD62-07FC-344E-B61E-45F0B9184971}"/>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CD925D1-BEEF-4C44-B617-008ECDF71791}" type="slidenum">
              <a:rPr lang="en-US" altLang="en-US"/>
              <a:pPr>
                <a:defRPr/>
              </a:pPr>
              <a:t>‹#›</a:t>
            </a:fld>
            <a:endParaRPr lang="en-US" altLang="en-US"/>
          </a:p>
        </p:txBody>
      </p:sp>
    </p:spTree>
    <p:extLst>
      <p:ext uri="{BB962C8B-B14F-4D97-AF65-F5344CB8AC3E}">
        <p14:creationId xmlns:p14="http://schemas.microsoft.com/office/powerpoint/2010/main" val="4180669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E78DA5-C883-1A4E-9304-75C0CD8C60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CB17FC71-0595-EF47-AD73-3BFAA3F08AB4}" type="datetimeFigureOut">
              <a:rPr lang="en-US" altLang="en-US"/>
              <a:pPr>
                <a:defRPr/>
              </a:pPr>
              <a:t>5/6/2019</a:t>
            </a:fld>
            <a:endParaRPr lang="en-US" altLang="en-US"/>
          </a:p>
        </p:txBody>
      </p:sp>
      <p:sp>
        <p:nvSpPr>
          <p:cNvPr id="5" name="Footer Placeholder 4">
            <a:extLst>
              <a:ext uri="{FF2B5EF4-FFF2-40B4-BE49-F238E27FC236}">
                <a16:creationId xmlns:a16="http://schemas.microsoft.com/office/drawing/2014/main" id="{2451C4F8-D937-2940-B5CC-064FE13D07C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CDBE7433-D2A5-0E49-AEA9-B8C4AA08B8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75BEFA6-DB51-C845-9A71-D954D0BEE112}" type="slidenum">
              <a:rPr lang="en-US" altLang="en-US"/>
              <a:pPr>
                <a:defRPr/>
              </a:pPr>
              <a:t>‹#›</a:t>
            </a:fld>
            <a:endParaRPr lang="en-US" altLang="en-US"/>
          </a:p>
        </p:txBody>
      </p:sp>
    </p:spTree>
    <p:extLst>
      <p:ext uri="{BB962C8B-B14F-4D97-AF65-F5344CB8AC3E}">
        <p14:creationId xmlns:p14="http://schemas.microsoft.com/office/powerpoint/2010/main" val="1601266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5CD070-DEE1-3140-90B0-1C8850001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56E34A40-400E-A844-B500-8165B8EA2068}" type="datetimeFigureOut">
              <a:rPr lang="en-US" altLang="en-US"/>
              <a:pPr>
                <a:defRPr/>
              </a:pPr>
              <a:t>5/6/2019</a:t>
            </a:fld>
            <a:endParaRPr lang="en-US" altLang="en-US"/>
          </a:p>
        </p:txBody>
      </p:sp>
      <p:sp>
        <p:nvSpPr>
          <p:cNvPr id="6" name="Footer Placeholder 5">
            <a:extLst>
              <a:ext uri="{FF2B5EF4-FFF2-40B4-BE49-F238E27FC236}">
                <a16:creationId xmlns:a16="http://schemas.microsoft.com/office/drawing/2014/main" id="{BD645C65-6181-1044-BA23-919BA0B33FD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85B9E39A-44C1-4849-BF2A-F8FDD8E173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FBE65B5A-D5CB-934C-8CD6-D27C9C0E1244}" type="slidenum">
              <a:rPr lang="en-US" altLang="en-US"/>
              <a:pPr>
                <a:defRPr/>
              </a:pPr>
              <a:t>‹#›</a:t>
            </a:fld>
            <a:endParaRPr lang="en-US" altLang="en-US"/>
          </a:p>
        </p:txBody>
      </p:sp>
    </p:spTree>
    <p:extLst>
      <p:ext uri="{BB962C8B-B14F-4D97-AF65-F5344CB8AC3E}">
        <p14:creationId xmlns:p14="http://schemas.microsoft.com/office/powerpoint/2010/main" val="3770858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22C110-F91E-7541-ABBD-AF7C94CF0F5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A8DC1207-00C3-9645-9650-B6573FCAA97C}" type="datetimeFigureOut">
              <a:rPr lang="en-US" altLang="en-US"/>
              <a:pPr>
                <a:defRPr/>
              </a:pPr>
              <a:t>5/6/2019</a:t>
            </a:fld>
            <a:endParaRPr lang="en-US" altLang="en-US"/>
          </a:p>
        </p:txBody>
      </p:sp>
      <p:sp>
        <p:nvSpPr>
          <p:cNvPr id="8" name="Footer Placeholder 7">
            <a:extLst>
              <a:ext uri="{FF2B5EF4-FFF2-40B4-BE49-F238E27FC236}">
                <a16:creationId xmlns:a16="http://schemas.microsoft.com/office/drawing/2014/main" id="{DABDCA6D-1377-0F4C-A944-C3CB6DCA7AE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979A1F9C-E3D8-3F44-8275-14FCE83FAE1C}"/>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7A7D458C-3F85-7243-AC03-C94D43F56D5E}" type="slidenum">
              <a:rPr lang="en-US" altLang="en-US"/>
              <a:pPr>
                <a:defRPr/>
              </a:pPr>
              <a:t>‹#›</a:t>
            </a:fld>
            <a:endParaRPr lang="en-US" altLang="en-US"/>
          </a:p>
        </p:txBody>
      </p:sp>
    </p:spTree>
    <p:extLst>
      <p:ext uri="{BB962C8B-B14F-4D97-AF65-F5344CB8AC3E}">
        <p14:creationId xmlns:p14="http://schemas.microsoft.com/office/powerpoint/2010/main" val="4023280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9DBF35-1D42-0B47-9776-E3845610392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C1388E6-B8E5-7642-8775-1A3024DCF56D}" type="datetimeFigureOut">
              <a:rPr lang="en-US" altLang="en-US"/>
              <a:pPr>
                <a:defRPr/>
              </a:pPr>
              <a:t>5/6/2019</a:t>
            </a:fld>
            <a:endParaRPr lang="en-US" altLang="en-US"/>
          </a:p>
        </p:txBody>
      </p:sp>
      <p:sp>
        <p:nvSpPr>
          <p:cNvPr id="4" name="Footer Placeholder 3">
            <a:extLst>
              <a:ext uri="{FF2B5EF4-FFF2-40B4-BE49-F238E27FC236}">
                <a16:creationId xmlns:a16="http://schemas.microsoft.com/office/drawing/2014/main" id="{8D262848-3FF8-0D4C-8EAE-80E2F99E3B24}"/>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0AEA5684-210A-3A48-996E-4A9133E9FA16}"/>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D753F5DD-CA16-B649-96C7-3F303C4847EB}" type="slidenum">
              <a:rPr lang="en-US" altLang="en-US"/>
              <a:pPr>
                <a:defRPr/>
              </a:pPr>
              <a:t>‹#›</a:t>
            </a:fld>
            <a:endParaRPr lang="en-US" altLang="en-US"/>
          </a:p>
        </p:txBody>
      </p:sp>
    </p:spTree>
    <p:extLst>
      <p:ext uri="{BB962C8B-B14F-4D97-AF65-F5344CB8AC3E}">
        <p14:creationId xmlns:p14="http://schemas.microsoft.com/office/powerpoint/2010/main" val="4138850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B82277-3B8E-AC4D-B941-4B87CCA21637}"/>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B582C1D-391E-9F4E-8BB7-BFDBE5DB1527}" type="datetimeFigureOut">
              <a:rPr lang="en-US" altLang="en-US"/>
              <a:pPr>
                <a:defRPr/>
              </a:pPr>
              <a:t>5/6/2019</a:t>
            </a:fld>
            <a:endParaRPr lang="en-US" altLang="en-US"/>
          </a:p>
        </p:txBody>
      </p:sp>
      <p:sp>
        <p:nvSpPr>
          <p:cNvPr id="3" name="Footer Placeholder 2">
            <a:extLst>
              <a:ext uri="{FF2B5EF4-FFF2-40B4-BE49-F238E27FC236}">
                <a16:creationId xmlns:a16="http://schemas.microsoft.com/office/drawing/2014/main" id="{D7995766-96C0-E64E-B7C6-89F3AB61C89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428C4FAD-6B70-F049-8535-570017987A4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E80491A-47AD-B246-B9CC-F41F55426D07}" type="slidenum">
              <a:rPr lang="en-US" altLang="en-US"/>
              <a:pPr>
                <a:defRPr/>
              </a:pPr>
              <a:t>‹#›</a:t>
            </a:fld>
            <a:endParaRPr lang="en-US" altLang="en-US"/>
          </a:p>
        </p:txBody>
      </p:sp>
    </p:spTree>
    <p:extLst>
      <p:ext uri="{BB962C8B-B14F-4D97-AF65-F5344CB8AC3E}">
        <p14:creationId xmlns:p14="http://schemas.microsoft.com/office/powerpoint/2010/main" val="3609069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08B92DEA-206A-2D4F-9EC1-5A09D621319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BB20CC-E0D5-CE45-948E-D062F7BDA8A0}" type="datetimeFigureOut">
              <a:rPr lang="en-US" altLang="en-US"/>
              <a:pPr>
                <a:defRPr/>
              </a:pPr>
              <a:t>5/6/2019</a:t>
            </a:fld>
            <a:endParaRPr lang="en-US" altLang="en-US"/>
          </a:p>
        </p:txBody>
      </p:sp>
      <p:sp>
        <p:nvSpPr>
          <p:cNvPr id="6" name="Footer Placeholder 5">
            <a:extLst>
              <a:ext uri="{FF2B5EF4-FFF2-40B4-BE49-F238E27FC236}">
                <a16:creationId xmlns:a16="http://schemas.microsoft.com/office/drawing/2014/main" id="{23F1ABF9-967E-924A-B1E2-8EE9446780F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52DD8885-21AA-2546-8998-C39EAE7548B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8428AFD2-06AF-8248-AEF7-2F438E42EA9B}" type="slidenum">
              <a:rPr lang="en-US" altLang="en-US"/>
              <a:pPr>
                <a:defRPr/>
              </a:pPr>
              <a:t>‹#›</a:t>
            </a:fld>
            <a:endParaRPr lang="en-US" altLang="en-US"/>
          </a:p>
        </p:txBody>
      </p:sp>
    </p:spTree>
    <p:extLst>
      <p:ext uri="{BB962C8B-B14F-4D97-AF65-F5344CB8AC3E}">
        <p14:creationId xmlns:p14="http://schemas.microsoft.com/office/powerpoint/2010/main" val="4053770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2E99E-DC7F-AE47-9D3E-2C9DBF9861C7}"/>
              </a:ext>
            </a:extLst>
          </p:cNvPr>
          <p:cNvSpPr>
            <a:spLocks noGrp="1"/>
          </p:cNvSpPr>
          <p:nvPr>
            <p:ph type="dt" sz="half" idx="10"/>
          </p:nvPr>
        </p:nvSpPr>
        <p:spPr/>
        <p:txBody>
          <a:bodyPr/>
          <a:lstStyle>
            <a:lvl1pPr>
              <a:defRPr/>
            </a:lvl1pPr>
          </a:lstStyle>
          <a:p>
            <a:pPr>
              <a:defRPr/>
            </a:pPr>
            <a:fld id="{CCCF0D1B-9347-E345-A9A8-B652E8E1A8DA}" type="datetimeFigureOut">
              <a:rPr lang="en-US" altLang="en-US"/>
              <a:pPr>
                <a:defRPr/>
              </a:pPr>
              <a:t>5/6/2019</a:t>
            </a:fld>
            <a:endParaRPr lang="en-US" altLang="en-US"/>
          </a:p>
        </p:txBody>
      </p:sp>
      <p:sp>
        <p:nvSpPr>
          <p:cNvPr id="5" name="Footer Placeholder 4">
            <a:extLst>
              <a:ext uri="{FF2B5EF4-FFF2-40B4-BE49-F238E27FC236}">
                <a16:creationId xmlns:a16="http://schemas.microsoft.com/office/drawing/2014/main" id="{52F02550-8236-8A4D-A299-B54FB3F8D0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09FD916-FBF1-A944-9F39-56C34B4A652E}"/>
              </a:ext>
            </a:extLst>
          </p:cNvPr>
          <p:cNvSpPr>
            <a:spLocks noGrp="1"/>
          </p:cNvSpPr>
          <p:nvPr>
            <p:ph type="sldNum" sz="quarter" idx="12"/>
          </p:nvPr>
        </p:nvSpPr>
        <p:spPr/>
        <p:txBody>
          <a:bodyPr/>
          <a:lstStyle>
            <a:lvl1pPr>
              <a:defRPr/>
            </a:lvl1pPr>
          </a:lstStyle>
          <a:p>
            <a:pPr>
              <a:defRPr/>
            </a:pPr>
            <a:fld id="{35126D77-59B5-304E-8D80-214E554AF06C}" type="slidenum">
              <a:rPr lang="en-US" altLang="en-US"/>
              <a:pPr>
                <a:defRPr/>
              </a:pPr>
              <a:t>‹#›</a:t>
            </a:fld>
            <a:endParaRPr lang="en-US" altLang="en-US"/>
          </a:p>
        </p:txBody>
      </p:sp>
    </p:spTree>
    <p:extLst>
      <p:ext uri="{BB962C8B-B14F-4D97-AF65-F5344CB8AC3E}">
        <p14:creationId xmlns:p14="http://schemas.microsoft.com/office/powerpoint/2010/main" val="2006512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580BD5C-1CEA-6F40-B990-03AA4F2FEFE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ECD2B41A-DF8C-CF4B-B51E-63C9B0D8E5E8}" type="datetimeFigureOut">
              <a:rPr lang="en-US" altLang="en-US"/>
              <a:pPr>
                <a:defRPr/>
              </a:pPr>
              <a:t>5/6/2019</a:t>
            </a:fld>
            <a:endParaRPr lang="en-US" altLang="en-US"/>
          </a:p>
        </p:txBody>
      </p:sp>
      <p:sp>
        <p:nvSpPr>
          <p:cNvPr id="6" name="Footer Placeholder 5">
            <a:extLst>
              <a:ext uri="{FF2B5EF4-FFF2-40B4-BE49-F238E27FC236}">
                <a16:creationId xmlns:a16="http://schemas.microsoft.com/office/drawing/2014/main" id="{30D68D85-8942-2E41-8F73-41012240B2E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6DD1FC6-9874-FD4D-8847-555A22CC822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E7FD8BF-F242-5A49-B577-14F1B43D769E}" type="slidenum">
              <a:rPr lang="en-US" altLang="en-US"/>
              <a:pPr>
                <a:defRPr/>
              </a:pPr>
              <a:t>‹#›</a:t>
            </a:fld>
            <a:endParaRPr lang="en-US" altLang="en-US"/>
          </a:p>
        </p:txBody>
      </p:sp>
    </p:spTree>
    <p:extLst>
      <p:ext uri="{BB962C8B-B14F-4D97-AF65-F5344CB8AC3E}">
        <p14:creationId xmlns:p14="http://schemas.microsoft.com/office/powerpoint/2010/main" val="3579541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DFB11-E0F4-F94E-8E0B-64E13023903F}"/>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3F41BDC-E1A4-0241-AABD-1F09BD6F61D7}" type="datetimeFigureOut">
              <a:rPr lang="en-US" altLang="en-US"/>
              <a:pPr>
                <a:defRPr/>
              </a:pPr>
              <a:t>5/6/2019</a:t>
            </a:fld>
            <a:endParaRPr lang="en-US" altLang="en-US"/>
          </a:p>
        </p:txBody>
      </p:sp>
      <p:sp>
        <p:nvSpPr>
          <p:cNvPr id="5" name="Footer Placeholder 4">
            <a:extLst>
              <a:ext uri="{FF2B5EF4-FFF2-40B4-BE49-F238E27FC236}">
                <a16:creationId xmlns:a16="http://schemas.microsoft.com/office/drawing/2014/main" id="{C0E93C3C-2288-FA49-BB95-07C84990C1FF}"/>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5B62039C-1716-7845-8696-EB1A06689A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2696524-69C2-C349-9CE4-2F37F5A63857}" type="slidenum">
              <a:rPr lang="en-US" altLang="en-US"/>
              <a:pPr>
                <a:defRPr/>
              </a:pPr>
              <a:t>‹#›</a:t>
            </a:fld>
            <a:endParaRPr lang="en-US" altLang="en-US"/>
          </a:p>
        </p:txBody>
      </p:sp>
    </p:spTree>
    <p:extLst>
      <p:ext uri="{BB962C8B-B14F-4D97-AF65-F5344CB8AC3E}">
        <p14:creationId xmlns:p14="http://schemas.microsoft.com/office/powerpoint/2010/main" val="1973768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17687-18F3-4C43-A187-A20581413DE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A9E500F-22BA-7842-92D5-FD66ED3A7DE1}" type="datetimeFigureOut">
              <a:rPr lang="en-US" altLang="en-US"/>
              <a:pPr>
                <a:defRPr/>
              </a:pPr>
              <a:t>5/6/2019</a:t>
            </a:fld>
            <a:endParaRPr lang="en-US" altLang="en-US"/>
          </a:p>
        </p:txBody>
      </p:sp>
      <p:sp>
        <p:nvSpPr>
          <p:cNvPr id="5" name="Footer Placeholder 4">
            <a:extLst>
              <a:ext uri="{FF2B5EF4-FFF2-40B4-BE49-F238E27FC236}">
                <a16:creationId xmlns:a16="http://schemas.microsoft.com/office/drawing/2014/main" id="{98F65695-DC43-FE4B-8C3B-ECDD010E42B1}"/>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510DD71-5594-7341-BF1C-29E954C5A76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58BDD919-06FC-DA40-94E8-0AF6E28D0E34}" type="slidenum">
              <a:rPr lang="en-US" altLang="en-US"/>
              <a:pPr>
                <a:defRPr/>
              </a:pPr>
              <a:t>‹#›</a:t>
            </a:fld>
            <a:endParaRPr lang="en-US" altLang="en-US"/>
          </a:p>
        </p:txBody>
      </p:sp>
    </p:spTree>
    <p:extLst>
      <p:ext uri="{BB962C8B-B14F-4D97-AF65-F5344CB8AC3E}">
        <p14:creationId xmlns:p14="http://schemas.microsoft.com/office/powerpoint/2010/main" val="3335739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DECC02-32BF-DD4A-9B4B-7FEF4D36088D}"/>
              </a:ext>
            </a:extLst>
          </p:cNvPr>
          <p:cNvSpPr>
            <a:spLocks noGrp="1"/>
          </p:cNvSpPr>
          <p:nvPr>
            <p:ph type="dt" sz="half" idx="10"/>
          </p:nvPr>
        </p:nvSpPr>
        <p:spPr/>
        <p:txBody>
          <a:bodyPr/>
          <a:lstStyle>
            <a:lvl1pPr>
              <a:defRPr/>
            </a:lvl1pPr>
          </a:lstStyle>
          <a:p>
            <a:pPr>
              <a:defRPr/>
            </a:pPr>
            <a:fld id="{144A2C9E-E67F-8B40-857D-B525B561016B}" type="datetimeFigureOut">
              <a:rPr lang="en-US" altLang="en-US"/>
              <a:pPr>
                <a:defRPr/>
              </a:pPr>
              <a:t>5/6/2019</a:t>
            </a:fld>
            <a:endParaRPr lang="en-US" altLang="en-US"/>
          </a:p>
        </p:txBody>
      </p:sp>
      <p:sp>
        <p:nvSpPr>
          <p:cNvPr id="5" name="Footer Placeholder 4">
            <a:extLst>
              <a:ext uri="{FF2B5EF4-FFF2-40B4-BE49-F238E27FC236}">
                <a16:creationId xmlns:a16="http://schemas.microsoft.com/office/drawing/2014/main" id="{EC599174-1C8D-A24D-814F-D0F37FB9A90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18DFBB8-1227-5E43-B3B5-2DF4ECDFB88C}"/>
              </a:ext>
            </a:extLst>
          </p:cNvPr>
          <p:cNvSpPr>
            <a:spLocks noGrp="1"/>
          </p:cNvSpPr>
          <p:nvPr>
            <p:ph type="sldNum" sz="quarter" idx="12"/>
          </p:nvPr>
        </p:nvSpPr>
        <p:spPr/>
        <p:txBody>
          <a:bodyPr/>
          <a:lstStyle>
            <a:lvl1pPr>
              <a:defRPr/>
            </a:lvl1pPr>
          </a:lstStyle>
          <a:p>
            <a:pPr>
              <a:defRPr/>
            </a:pPr>
            <a:fld id="{85175A9F-734E-7143-B61B-6EA719171B20}" type="slidenum">
              <a:rPr lang="en-US" altLang="en-US"/>
              <a:pPr>
                <a:defRPr/>
              </a:pPr>
              <a:t>‹#›</a:t>
            </a:fld>
            <a:endParaRPr lang="en-US" altLang="en-US"/>
          </a:p>
        </p:txBody>
      </p:sp>
    </p:spTree>
    <p:extLst>
      <p:ext uri="{BB962C8B-B14F-4D97-AF65-F5344CB8AC3E}">
        <p14:creationId xmlns:p14="http://schemas.microsoft.com/office/powerpoint/2010/main" val="2697010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4EE4E3-92A1-7E48-A652-8156C9663F99}"/>
              </a:ext>
            </a:extLst>
          </p:cNvPr>
          <p:cNvSpPr>
            <a:spLocks noGrp="1"/>
          </p:cNvSpPr>
          <p:nvPr>
            <p:ph type="dt" sz="half" idx="10"/>
          </p:nvPr>
        </p:nvSpPr>
        <p:spPr/>
        <p:txBody>
          <a:bodyPr/>
          <a:lstStyle>
            <a:lvl1pPr>
              <a:defRPr/>
            </a:lvl1pPr>
          </a:lstStyle>
          <a:p>
            <a:pPr>
              <a:defRPr/>
            </a:pPr>
            <a:fld id="{1E87C4C6-B066-7A4C-A479-2EF62B52E7A4}" type="datetimeFigureOut">
              <a:rPr lang="en-US" altLang="en-US"/>
              <a:pPr>
                <a:defRPr/>
              </a:pPr>
              <a:t>5/6/2019</a:t>
            </a:fld>
            <a:endParaRPr lang="en-US" altLang="en-US"/>
          </a:p>
        </p:txBody>
      </p:sp>
      <p:sp>
        <p:nvSpPr>
          <p:cNvPr id="6" name="Footer Placeholder 4">
            <a:extLst>
              <a:ext uri="{FF2B5EF4-FFF2-40B4-BE49-F238E27FC236}">
                <a16:creationId xmlns:a16="http://schemas.microsoft.com/office/drawing/2014/main" id="{2CACB876-143D-1148-94CB-8784E55B2F4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6273FD4-CB24-8146-A5F2-45AA85625E0D}"/>
              </a:ext>
            </a:extLst>
          </p:cNvPr>
          <p:cNvSpPr>
            <a:spLocks noGrp="1"/>
          </p:cNvSpPr>
          <p:nvPr>
            <p:ph type="sldNum" sz="quarter" idx="12"/>
          </p:nvPr>
        </p:nvSpPr>
        <p:spPr/>
        <p:txBody>
          <a:bodyPr/>
          <a:lstStyle>
            <a:lvl1pPr>
              <a:defRPr/>
            </a:lvl1pPr>
          </a:lstStyle>
          <a:p>
            <a:pPr>
              <a:defRPr/>
            </a:pPr>
            <a:fld id="{FA456CC3-D03B-A14D-8F01-E960D94ACD96}" type="slidenum">
              <a:rPr lang="en-US" altLang="en-US"/>
              <a:pPr>
                <a:defRPr/>
              </a:pPr>
              <a:t>‹#›</a:t>
            </a:fld>
            <a:endParaRPr lang="en-US" altLang="en-US"/>
          </a:p>
        </p:txBody>
      </p:sp>
    </p:spTree>
    <p:extLst>
      <p:ext uri="{BB962C8B-B14F-4D97-AF65-F5344CB8AC3E}">
        <p14:creationId xmlns:p14="http://schemas.microsoft.com/office/powerpoint/2010/main" val="3158131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DAB298B-8F4F-B14D-B3B2-0B4F2E81325E}"/>
              </a:ext>
            </a:extLst>
          </p:cNvPr>
          <p:cNvSpPr>
            <a:spLocks noGrp="1"/>
          </p:cNvSpPr>
          <p:nvPr>
            <p:ph type="dt" sz="half" idx="10"/>
          </p:nvPr>
        </p:nvSpPr>
        <p:spPr/>
        <p:txBody>
          <a:bodyPr/>
          <a:lstStyle>
            <a:lvl1pPr>
              <a:defRPr/>
            </a:lvl1pPr>
          </a:lstStyle>
          <a:p>
            <a:pPr>
              <a:defRPr/>
            </a:pPr>
            <a:fld id="{A49B8282-F5E8-734F-9A15-F51F4E4A537B}" type="datetimeFigureOut">
              <a:rPr lang="en-US" altLang="en-US"/>
              <a:pPr>
                <a:defRPr/>
              </a:pPr>
              <a:t>5/6/2019</a:t>
            </a:fld>
            <a:endParaRPr lang="en-US" altLang="en-US"/>
          </a:p>
        </p:txBody>
      </p:sp>
      <p:sp>
        <p:nvSpPr>
          <p:cNvPr id="8" name="Footer Placeholder 4">
            <a:extLst>
              <a:ext uri="{FF2B5EF4-FFF2-40B4-BE49-F238E27FC236}">
                <a16:creationId xmlns:a16="http://schemas.microsoft.com/office/drawing/2014/main" id="{581634A6-3E5D-B545-96D6-9D178009EF3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31AC87D-E490-EE40-97A9-FE41661BBA5D}"/>
              </a:ext>
            </a:extLst>
          </p:cNvPr>
          <p:cNvSpPr>
            <a:spLocks noGrp="1"/>
          </p:cNvSpPr>
          <p:nvPr>
            <p:ph type="sldNum" sz="quarter" idx="12"/>
          </p:nvPr>
        </p:nvSpPr>
        <p:spPr/>
        <p:txBody>
          <a:bodyPr/>
          <a:lstStyle>
            <a:lvl1pPr>
              <a:defRPr/>
            </a:lvl1pPr>
          </a:lstStyle>
          <a:p>
            <a:pPr>
              <a:defRPr/>
            </a:pPr>
            <a:fld id="{7AC2A8F0-C3C6-F84F-B2D7-4A0175961A1A}" type="slidenum">
              <a:rPr lang="en-US" altLang="en-US"/>
              <a:pPr>
                <a:defRPr/>
              </a:pPr>
              <a:t>‹#›</a:t>
            </a:fld>
            <a:endParaRPr lang="en-US" altLang="en-US"/>
          </a:p>
        </p:txBody>
      </p:sp>
    </p:spTree>
    <p:extLst>
      <p:ext uri="{BB962C8B-B14F-4D97-AF65-F5344CB8AC3E}">
        <p14:creationId xmlns:p14="http://schemas.microsoft.com/office/powerpoint/2010/main" val="3045247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D3CAE48-784C-6C44-A018-F91B7F1546CD}"/>
              </a:ext>
            </a:extLst>
          </p:cNvPr>
          <p:cNvSpPr>
            <a:spLocks noGrp="1"/>
          </p:cNvSpPr>
          <p:nvPr>
            <p:ph type="dt" sz="half" idx="10"/>
          </p:nvPr>
        </p:nvSpPr>
        <p:spPr/>
        <p:txBody>
          <a:bodyPr/>
          <a:lstStyle>
            <a:lvl1pPr>
              <a:defRPr/>
            </a:lvl1pPr>
          </a:lstStyle>
          <a:p>
            <a:pPr>
              <a:defRPr/>
            </a:pPr>
            <a:fld id="{BAD5E3E4-754A-9740-AE2F-D137ED5397AE}" type="datetimeFigureOut">
              <a:rPr lang="en-US" altLang="en-US"/>
              <a:pPr>
                <a:defRPr/>
              </a:pPr>
              <a:t>5/6/2019</a:t>
            </a:fld>
            <a:endParaRPr lang="en-US" altLang="en-US"/>
          </a:p>
        </p:txBody>
      </p:sp>
      <p:sp>
        <p:nvSpPr>
          <p:cNvPr id="4" name="Footer Placeholder 4">
            <a:extLst>
              <a:ext uri="{FF2B5EF4-FFF2-40B4-BE49-F238E27FC236}">
                <a16:creationId xmlns:a16="http://schemas.microsoft.com/office/drawing/2014/main" id="{018D2582-5FB8-FF46-BEC9-46FBB11735C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4FA38EF-374D-B948-98A1-D94989ADCE56}"/>
              </a:ext>
            </a:extLst>
          </p:cNvPr>
          <p:cNvSpPr>
            <a:spLocks noGrp="1"/>
          </p:cNvSpPr>
          <p:nvPr>
            <p:ph type="sldNum" sz="quarter" idx="12"/>
          </p:nvPr>
        </p:nvSpPr>
        <p:spPr/>
        <p:txBody>
          <a:bodyPr/>
          <a:lstStyle>
            <a:lvl1pPr>
              <a:defRPr/>
            </a:lvl1pPr>
          </a:lstStyle>
          <a:p>
            <a:pPr>
              <a:defRPr/>
            </a:pPr>
            <a:fld id="{8921956C-F54D-E542-AD2D-AA059CDA0C3F}" type="slidenum">
              <a:rPr lang="en-US" altLang="en-US"/>
              <a:pPr>
                <a:defRPr/>
              </a:pPr>
              <a:t>‹#›</a:t>
            </a:fld>
            <a:endParaRPr lang="en-US" altLang="en-US"/>
          </a:p>
        </p:txBody>
      </p:sp>
    </p:spTree>
    <p:extLst>
      <p:ext uri="{BB962C8B-B14F-4D97-AF65-F5344CB8AC3E}">
        <p14:creationId xmlns:p14="http://schemas.microsoft.com/office/powerpoint/2010/main" val="79724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8617F6A-BB09-F241-B802-AAB94ECFC131}"/>
              </a:ext>
            </a:extLst>
          </p:cNvPr>
          <p:cNvSpPr>
            <a:spLocks noGrp="1"/>
          </p:cNvSpPr>
          <p:nvPr>
            <p:ph type="dt" sz="half" idx="10"/>
          </p:nvPr>
        </p:nvSpPr>
        <p:spPr/>
        <p:txBody>
          <a:bodyPr/>
          <a:lstStyle>
            <a:lvl1pPr>
              <a:defRPr/>
            </a:lvl1pPr>
          </a:lstStyle>
          <a:p>
            <a:pPr>
              <a:defRPr/>
            </a:pPr>
            <a:fld id="{C1C6B422-D359-2542-86EE-F85E06113DD1}" type="datetimeFigureOut">
              <a:rPr lang="en-US" altLang="en-US"/>
              <a:pPr>
                <a:defRPr/>
              </a:pPr>
              <a:t>5/6/2019</a:t>
            </a:fld>
            <a:endParaRPr lang="en-US" altLang="en-US"/>
          </a:p>
        </p:txBody>
      </p:sp>
      <p:sp>
        <p:nvSpPr>
          <p:cNvPr id="3" name="Footer Placeholder 4">
            <a:extLst>
              <a:ext uri="{FF2B5EF4-FFF2-40B4-BE49-F238E27FC236}">
                <a16:creationId xmlns:a16="http://schemas.microsoft.com/office/drawing/2014/main" id="{C9744656-89A9-7C42-A24E-C706B7A7C4F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40583A6-3F2E-8342-81E2-703343353547}"/>
              </a:ext>
            </a:extLst>
          </p:cNvPr>
          <p:cNvSpPr>
            <a:spLocks noGrp="1"/>
          </p:cNvSpPr>
          <p:nvPr>
            <p:ph type="sldNum" sz="quarter" idx="12"/>
          </p:nvPr>
        </p:nvSpPr>
        <p:spPr/>
        <p:txBody>
          <a:bodyPr/>
          <a:lstStyle>
            <a:lvl1pPr>
              <a:defRPr/>
            </a:lvl1pPr>
          </a:lstStyle>
          <a:p>
            <a:pPr>
              <a:defRPr/>
            </a:pPr>
            <a:fld id="{C7AD4DC3-D32A-1040-A13D-0BCF014ED247}" type="slidenum">
              <a:rPr lang="en-US" altLang="en-US"/>
              <a:pPr>
                <a:defRPr/>
              </a:pPr>
              <a:t>‹#›</a:t>
            </a:fld>
            <a:endParaRPr lang="en-US" altLang="en-US"/>
          </a:p>
        </p:txBody>
      </p:sp>
    </p:spTree>
    <p:extLst>
      <p:ext uri="{BB962C8B-B14F-4D97-AF65-F5344CB8AC3E}">
        <p14:creationId xmlns:p14="http://schemas.microsoft.com/office/powerpoint/2010/main" val="106895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B590B2D-166A-874C-A583-E60390282B2D}"/>
              </a:ext>
            </a:extLst>
          </p:cNvPr>
          <p:cNvSpPr>
            <a:spLocks noGrp="1"/>
          </p:cNvSpPr>
          <p:nvPr>
            <p:ph type="dt" sz="half" idx="10"/>
          </p:nvPr>
        </p:nvSpPr>
        <p:spPr/>
        <p:txBody>
          <a:bodyPr/>
          <a:lstStyle>
            <a:lvl1pPr>
              <a:defRPr/>
            </a:lvl1pPr>
          </a:lstStyle>
          <a:p>
            <a:pPr>
              <a:defRPr/>
            </a:pPr>
            <a:fld id="{7B33EB1E-EA80-4948-AE3C-5EB25F1356B4}" type="datetimeFigureOut">
              <a:rPr lang="en-US" altLang="en-US"/>
              <a:pPr>
                <a:defRPr/>
              </a:pPr>
              <a:t>5/6/2019</a:t>
            </a:fld>
            <a:endParaRPr lang="en-US" altLang="en-US"/>
          </a:p>
        </p:txBody>
      </p:sp>
      <p:sp>
        <p:nvSpPr>
          <p:cNvPr id="6" name="Footer Placeholder 4">
            <a:extLst>
              <a:ext uri="{FF2B5EF4-FFF2-40B4-BE49-F238E27FC236}">
                <a16:creationId xmlns:a16="http://schemas.microsoft.com/office/drawing/2014/main" id="{5449A60C-D3D7-914E-A198-E3D2834630B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2BD10F7-A732-CA43-A8F7-649572B0C176}"/>
              </a:ext>
            </a:extLst>
          </p:cNvPr>
          <p:cNvSpPr>
            <a:spLocks noGrp="1"/>
          </p:cNvSpPr>
          <p:nvPr>
            <p:ph type="sldNum" sz="quarter" idx="12"/>
          </p:nvPr>
        </p:nvSpPr>
        <p:spPr/>
        <p:txBody>
          <a:bodyPr/>
          <a:lstStyle>
            <a:lvl1pPr>
              <a:defRPr/>
            </a:lvl1pPr>
          </a:lstStyle>
          <a:p>
            <a:pPr>
              <a:defRPr/>
            </a:pPr>
            <a:fld id="{D88084C7-61A0-3242-8148-D4566699165C}" type="slidenum">
              <a:rPr lang="en-US" altLang="en-US"/>
              <a:pPr>
                <a:defRPr/>
              </a:pPr>
              <a:t>‹#›</a:t>
            </a:fld>
            <a:endParaRPr lang="en-US" altLang="en-US"/>
          </a:p>
        </p:txBody>
      </p:sp>
    </p:spTree>
    <p:extLst>
      <p:ext uri="{BB962C8B-B14F-4D97-AF65-F5344CB8AC3E}">
        <p14:creationId xmlns:p14="http://schemas.microsoft.com/office/powerpoint/2010/main" val="316547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BB3A6ED-A541-324F-B617-05B1C7F6E4B9}"/>
              </a:ext>
            </a:extLst>
          </p:cNvPr>
          <p:cNvSpPr>
            <a:spLocks noGrp="1"/>
          </p:cNvSpPr>
          <p:nvPr>
            <p:ph type="dt" sz="half" idx="10"/>
          </p:nvPr>
        </p:nvSpPr>
        <p:spPr/>
        <p:txBody>
          <a:bodyPr/>
          <a:lstStyle>
            <a:lvl1pPr>
              <a:defRPr/>
            </a:lvl1pPr>
          </a:lstStyle>
          <a:p>
            <a:pPr>
              <a:defRPr/>
            </a:pPr>
            <a:fld id="{EB63BD09-CE68-754D-904F-BF2884500A11}" type="datetimeFigureOut">
              <a:rPr lang="en-US" altLang="en-US"/>
              <a:pPr>
                <a:defRPr/>
              </a:pPr>
              <a:t>5/6/2019</a:t>
            </a:fld>
            <a:endParaRPr lang="en-US" altLang="en-US"/>
          </a:p>
        </p:txBody>
      </p:sp>
      <p:sp>
        <p:nvSpPr>
          <p:cNvPr id="6" name="Footer Placeholder 4">
            <a:extLst>
              <a:ext uri="{FF2B5EF4-FFF2-40B4-BE49-F238E27FC236}">
                <a16:creationId xmlns:a16="http://schemas.microsoft.com/office/drawing/2014/main" id="{020AA0DD-34F7-4141-940B-F5F82AAB46E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9601EF4-D815-A042-9426-C0034E863EE9}"/>
              </a:ext>
            </a:extLst>
          </p:cNvPr>
          <p:cNvSpPr>
            <a:spLocks noGrp="1"/>
          </p:cNvSpPr>
          <p:nvPr>
            <p:ph type="sldNum" sz="quarter" idx="12"/>
          </p:nvPr>
        </p:nvSpPr>
        <p:spPr/>
        <p:txBody>
          <a:bodyPr/>
          <a:lstStyle>
            <a:lvl1pPr>
              <a:defRPr/>
            </a:lvl1pPr>
          </a:lstStyle>
          <a:p>
            <a:pPr>
              <a:defRPr/>
            </a:pPr>
            <a:fld id="{D59B618E-D416-8F45-9B01-4415C7B2BD60}" type="slidenum">
              <a:rPr lang="en-US" altLang="en-US"/>
              <a:pPr>
                <a:defRPr/>
              </a:pPr>
              <a:t>‹#›</a:t>
            </a:fld>
            <a:endParaRPr lang="en-US" altLang="en-US"/>
          </a:p>
        </p:txBody>
      </p:sp>
    </p:spTree>
    <p:extLst>
      <p:ext uri="{BB962C8B-B14F-4D97-AF65-F5344CB8AC3E}">
        <p14:creationId xmlns:p14="http://schemas.microsoft.com/office/powerpoint/2010/main" val="321336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D59D50-4BD0-6845-9984-076EE19147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BF20E93-AB26-D243-AE67-286A0B3B0A1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DC1EE49D-C51A-450C-A4C1-09FDE13673BE}"/>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04E419C4-5BF2-CE45-924B-F79D29DA3D5A}" type="datetimeFigureOut">
              <a:rPr lang="en-US" altLang="en-US"/>
              <a:pPr>
                <a:defRPr/>
              </a:pPr>
              <a:t>5/6/2019</a:t>
            </a:fld>
            <a:endParaRPr lang="en-US" altLang="en-US"/>
          </a:p>
        </p:txBody>
      </p:sp>
      <p:sp>
        <p:nvSpPr>
          <p:cNvPr id="5" name="Footer Placeholder 4">
            <a:extLst>
              <a:ext uri="{FF2B5EF4-FFF2-40B4-BE49-F238E27FC236}">
                <a16:creationId xmlns:a16="http://schemas.microsoft.com/office/drawing/2014/main" id="{13F2C082-40AB-450F-87D2-D5F325485E6A}"/>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BB41485C-2312-44A3-981D-8A83FC42CF0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FB33FEE8-D070-0441-A1A7-D7BC7C556EE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D66A6F6-7392-5446-B542-AC04A2CA4D9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62DD48ED-8423-D944-A2A4-303C60131A3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373894F-D6E4-46A7-88A4-D8372948611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0E53859B-29F7-B348-AB8A-9CE1849952A2}" type="datetimeFigureOut">
              <a:rPr lang="en-US" altLang="en-US"/>
              <a:pPr>
                <a:defRPr/>
              </a:pPr>
              <a:t>5/6/2019</a:t>
            </a:fld>
            <a:endParaRPr lang="en-US" altLang="en-US"/>
          </a:p>
        </p:txBody>
      </p:sp>
      <p:sp>
        <p:nvSpPr>
          <p:cNvPr id="5" name="Footer Placeholder 4">
            <a:extLst>
              <a:ext uri="{FF2B5EF4-FFF2-40B4-BE49-F238E27FC236}">
                <a16:creationId xmlns:a16="http://schemas.microsoft.com/office/drawing/2014/main" id="{ED76B351-4B89-4513-AED4-7FF684C6050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C90E5396-A8F5-46EE-A9C5-88BC74D289E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5127CEBF-B343-EF46-8A1C-DCF4AB9E0AF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hyperlink" Target="http://www.iris.edu/hq/re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D8EAF-AEF3-4F2F-814D-76F143DA26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3005" y="2895600"/>
            <a:ext cx="5040899" cy="3468847"/>
          </a:xfrm>
          <a:prstGeom prst="rect">
            <a:avLst/>
          </a:prstGeom>
        </p:spPr>
      </p:pic>
      <p:sp>
        <p:nvSpPr>
          <p:cNvPr id="4" name="Rectangle 3">
            <a:extLst>
              <a:ext uri="{FF2B5EF4-FFF2-40B4-BE49-F238E27FC236}">
                <a16:creationId xmlns:a16="http://schemas.microsoft.com/office/drawing/2014/main" id="{3BE55331-B441-4E76-89CF-00F210B11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27652" name="Picture 8" descr="IRIS_TMlogo.png">
            <a:extLst>
              <a:ext uri="{FF2B5EF4-FFF2-40B4-BE49-F238E27FC236}">
                <a16:creationId xmlns:a16="http://schemas.microsoft.com/office/drawing/2014/main" id="{EF9E18C8-FAB2-F443-802D-707D4FA90BF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14">
            <a:extLst>
              <a:ext uri="{FF2B5EF4-FFF2-40B4-BE49-F238E27FC236}">
                <a16:creationId xmlns:a16="http://schemas.microsoft.com/office/drawing/2014/main" id="{A7ABB2C8-B15E-1D4A-BB4E-FBB4C7EDF736}"/>
              </a:ext>
            </a:extLst>
          </p:cNvPr>
          <p:cNvSpPr txBox="1">
            <a:spLocks noChangeArrowheads="1"/>
          </p:cNvSpPr>
          <p:nvPr/>
        </p:nvSpPr>
        <p:spPr bwMode="auto">
          <a:xfrm>
            <a:off x="241300" y="1082675"/>
            <a:ext cx="670880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None/>
            </a:pPr>
            <a:r>
              <a:rPr lang="en-US" altLang="en-US" sz="1800" dirty="0">
                <a:latin typeface="Arial" panose="020B0604020202020204" pitchFamily="34" charset="0"/>
                <a:cs typeface="Arial" panose="020B0604020202020204" pitchFamily="34" charset="0"/>
              </a:rPr>
              <a:t>A magnitude 7.2 earthquake occurred 33km NW of </a:t>
            </a:r>
            <a:r>
              <a:rPr lang="en-US" altLang="en-US" sz="1800" dirty="0" err="1">
                <a:latin typeface="Arial" panose="020B0604020202020204" pitchFamily="34" charset="0"/>
                <a:cs typeface="Arial" panose="020B0604020202020204" pitchFamily="34" charset="0"/>
              </a:rPr>
              <a:t>Bulolo</a:t>
            </a:r>
            <a:r>
              <a:rPr lang="en-US" altLang="en-US" sz="1800" dirty="0">
                <a:latin typeface="Arial" panose="020B0604020202020204" pitchFamily="34" charset="0"/>
                <a:cs typeface="Arial" panose="020B0604020202020204" pitchFamily="34" charset="0"/>
              </a:rPr>
              <a:t>, Papua New Guinea at a depth of 126.9 km (78.8 miles). </a:t>
            </a:r>
          </a:p>
          <a:p>
            <a:pPr>
              <a:spcBef>
                <a:spcPct val="0"/>
              </a:spcBef>
              <a:buFont typeface="Arial" panose="020B0604020202020204" pitchFamily="34" charset="0"/>
              <a:buNone/>
            </a:pPr>
            <a:endParaRPr lang="en-US" altLang="en-US" sz="1800" dirty="0">
              <a:latin typeface="Arial" panose="020B0604020202020204" pitchFamily="34" charset="0"/>
              <a:cs typeface="Arial" panose="020B0604020202020204" pitchFamily="34" charset="0"/>
            </a:endParaRPr>
          </a:p>
          <a:p>
            <a:pPr>
              <a:spcBef>
                <a:spcPct val="0"/>
              </a:spcBef>
              <a:buFontTx/>
              <a:buNone/>
            </a:pPr>
            <a:r>
              <a:rPr lang="en-US" altLang="en-US" sz="1800" dirty="0">
                <a:latin typeface="Arial" panose="020B0604020202020204" pitchFamily="34" charset="0"/>
                <a:cs typeface="Arial" panose="020B0604020202020204" pitchFamily="34" charset="0"/>
              </a:rPr>
              <a:t>There are no immediate reports of damage.</a:t>
            </a:r>
          </a:p>
        </p:txBody>
      </p:sp>
      <p:pic>
        <p:nvPicPr>
          <p:cNvPr id="27654" name="Picture 1">
            <a:extLst>
              <a:ext uri="{FF2B5EF4-FFF2-40B4-BE49-F238E27FC236}">
                <a16:creationId xmlns:a16="http://schemas.microsoft.com/office/drawing/2014/main" id="{EF03FCEA-A602-6647-ACA1-6E8EA241404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19088" y="3367047"/>
            <a:ext cx="3338512"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2">
            <a:extLst>
              <a:ext uri="{FF2B5EF4-FFF2-40B4-BE49-F238E27FC236}">
                <a16:creationId xmlns:a16="http://schemas.microsoft.com/office/drawing/2014/main" id="{5EF1E316-2BFD-7145-AFA5-AA779C6473D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315200" y="681038"/>
            <a:ext cx="1681163" cy="168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May 6, 2019 at 21:19:35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grpSp>
        <p:nvGrpSpPr>
          <p:cNvPr id="27657" name="Group 1">
            <a:extLst>
              <a:ext uri="{FF2B5EF4-FFF2-40B4-BE49-F238E27FC236}">
                <a16:creationId xmlns:a16="http://schemas.microsoft.com/office/drawing/2014/main" id="{F11E7D83-3E2A-8846-8234-8057BA0CC633}"/>
              </a:ext>
            </a:extLst>
          </p:cNvPr>
          <p:cNvGrpSpPr>
            <a:grpSpLocks/>
          </p:cNvGrpSpPr>
          <p:nvPr/>
        </p:nvGrpSpPr>
        <p:grpSpPr bwMode="auto">
          <a:xfrm>
            <a:off x="4359302" y="4090854"/>
            <a:ext cx="3886200" cy="788529"/>
            <a:chOff x="4343349" y="4510224"/>
            <a:chExt cx="3887060" cy="788233"/>
          </a:xfrm>
        </p:grpSpPr>
        <p:sp>
          <p:nvSpPr>
            <p:cNvPr id="6" name="TextBox 5">
              <a:extLst>
                <a:ext uri="{FF2B5EF4-FFF2-40B4-BE49-F238E27FC236}">
                  <a16:creationId xmlns:a16="http://schemas.microsoft.com/office/drawing/2014/main" id="{45E389A0-A96B-4599-B61A-3DAC09E0B2EB}"/>
                </a:ext>
              </a:extLst>
            </p:cNvPr>
            <p:cNvSpPr txBox="1"/>
            <p:nvPr/>
          </p:nvSpPr>
          <p:spPr>
            <a:xfrm>
              <a:off x="4343349" y="4510224"/>
              <a:ext cx="1448120" cy="253821"/>
            </a:xfrm>
            <a:prstGeom prst="rect">
              <a:avLst/>
            </a:prstGeom>
            <a:noFill/>
          </p:spPr>
          <p:txBody>
            <a:bodyPr wrap="square">
              <a:spAutoFit/>
            </a:bodyPr>
            <a:lstStyle/>
            <a:p>
              <a:pPr>
                <a:defRPr/>
              </a:pPr>
              <a:r>
                <a:rPr lang="en-US" sz="1050" dirty="0">
                  <a:solidFill>
                    <a:schemeClr val="bg2"/>
                  </a:solidFill>
                  <a:latin typeface="Arial" charset="0"/>
                  <a:ea typeface="MS PGothic" charset="0"/>
                  <a:cs typeface="MS PGothic" charset="0"/>
                </a:rPr>
                <a:t>Papua New Guinea</a:t>
              </a:r>
            </a:p>
          </p:txBody>
        </p:sp>
        <p:sp>
          <p:nvSpPr>
            <p:cNvPr id="14" name="TextBox 13">
              <a:extLst>
                <a:ext uri="{FF2B5EF4-FFF2-40B4-BE49-F238E27FC236}">
                  <a16:creationId xmlns:a16="http://schemas.microsoft.com/office/drawing/2014/main" id="{1018B376-25EB-4CC5-B166-C83E814547F3}"/>
                </a:ext>
              </a:extLst>
            </p:cNvPr>
            <p:cNvSpPr txBox="1"/>
            <p:nvPr/>
          </p:nvSpPr>
          <p:spPr>
            <a:xfrm>
              <a:off x="6934722" y="5022336"/>
              <a:ext cx="1295687" cy="276121"/>
            </a:xfrm>
            <a:prstGeom prst="rect">
              <a:avLst/>
            </a:prstGeom>
            <a:noFill/>
          </p:spPr>
          <p:txBody>
            <a:bodyPr>
              <a:spAutoFit/>
            </a:bodyPr>
            <a:lstStyle/>
            <a:p>
              <a:pPr>
                <a:defRPr/>
              </a:pPr>
              <a:r>
                <a:rPr lang="en-US" sz="1200" i="1" dirty="0">
                  <a:solidFill>
                    <a:schemeClr val="tx2">
                      <a:lumMod val="40000"/>
                      <a:lumOff val="60000"/>
                    </a:schemeClr>
                  </a:solidFill>
                  <a:latin typeface="Times New Roman"/>
                  <a:ea typeface="MS PGothic" charset="0"/>
                  <a:cs typeface="Times New Roman"/>
                </a:rPr>
                <a:t>Solomon Sea</a:t>
              </a:r>
            </a:p>
          </p:txBody>
        </p:sp>
      </p:grpSp>
      <p:cxnSp>
        <p:nvCxnSpPr>
          <p:cNvPr id="7" name="Straight Connector 6">
            <a:extLst>
              <a:ext uri="{FF2B5EF4-FFF2-40B4-BE49-F238E27FC236}">
                <a16:creationId xmlns:a16="http://schemas.microsoft.com/office/drawing/2014/main" id="{F1B01DBD-6824-43B6-B8D8-CED73D0B756C}"/>
              </a:ext>
            </a:extLst>
          </p:cNvPr>
          <p:cNvCxnSpPr>
            <a:cxnSpLocks/>
          </p:cNvCxnSpPr>
          <p:nvPr/>
        </p:nvCxnSpPr>
        <p:spPr>
          <a:xfrm flipV="1">
            <a:off x="1859486" y="2895693"/>
            <a:ext cx="2088303" cy="11952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49ACEA0-4127-4435-9AE6-4BCD8A7E0765}"/>
              </a:ext>
            </a:extLst>
          </p:cNvPr>
          <p:cNvCxnSpPr/>
          <p:nvPr/>
        </p:nvCxnSpPr>
        <p:spPr>
          <a:xfrm>
            <a:off x="1859486" y="4603158"/>
            <a:ext cx="2073519" cy="176128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0" name="TextBox 15">
            <a:extLst>
              <a:ext uri="{FF2B5EF4-FFF2-40B4-BE49-F238E27FC236}">
                <a16:creationId xmlns:a16="http://schemas.microsoft.com/office/drawing/2014/main" id="{00744420-C97D-2741-85E6-0CB2DE7A5C93}"/>
              </a:ext>
            </a:extLst>
          </p:cNvPr>
          <p:cNvSpPr txBox="1">
            <a:spLocks noChangeArrowheads="1"/>
          </p:cNvSpPr>
          <p:nvPr/>
        </p:nvSpPr>
        <p:spPr bwMode="auto">
          <a:xfrm>
            <a:off x="152400" y="6473825"/>
            <a:ext cx="487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latin typeface="Arial" panose="020B0604020202020204" pitchFamily="34" charset="0"/>
                <a:cs typeface="Arial" panose="020B0604020202020204" pitchFamily="34" charset="0"/>
              </a:rPr>
              <a:t>USGS Estimated shaking Intensity from M 7.2 Earthquake</a:t>
            </a:r>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252413" y="1123950"/>
            <a:ext cx="835818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cs typeface="Arial" panose="020B0604020202020204" pitchFamily="34" charset="0"/>
              </a:rPr>
              <a:t>The Modified-Mercalli Intensity (MMI) scale is a twelve-stage scale, from I to XII, that indicates the severity of ground shaking. </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a:p>
            <a:pPr eaLnBrk="1" hangingPunct="1">
              <a:spcBef>
                <a:spcPct val="0"/>
              </a:spcBef>
              <a:buFontTx/>
              <a:buNone/>
            </a:pPr>
            <a:r>
              <a:rPr lang="en-US" altLang="en-US" sz="1800" dirty="0">
                <a:latin typeface="Arial" panose="020B0604020202020204" pitchFamily="34" charset="0"/>
                <a:cs typeface="Arial" panose="020B0604020202020204" pitchFamily="34" charset="0"/>
              </a:rPr>
              <a:t>The area near the epicenter experienced strong shaking from this earthquake.</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a:extLst>
              <a:ext uri="{FF2B5EF4-FFF2-40B4-BE49-F238E27FC236}">
                <a16:creationId xmlns:a16="http://schemas.microsoft.com/office/drawing/2014/main" id="{26E27861-1A13-40DA-A7E9-8D92518BE0E0}"/>
              </a:ext>
            </a:extLst>
          </p:cNvPr>
          <p:cNvGrpSpPr/>
          <p:nvPr/>
        </p:nvGrpSpPr>
        <p:grpSpPr>
          <a:xfrm>
            <a:off x="6258748" y="2590800"/>
            <a:ext cx="1978025" cy="3278188"/>
            <a:chOff x="7143750" y="2286000"/>
            <a:chExt cx="1978025" cy="3278188"/>
          </a:xfrm>
        </p:grpSpPr>
        <p:sp>
          <p:nvSpPr>
            <p:cNvPr id="29699" name="TextBox 14">
              <a:extLst>
                <a:ext uri="{FF2B5EF4-FFF2-40B4-BE49-F238E27FC236}">
                  <a16:creationId xmlns:a16="http://schemas.microsoft.com/office/drawing/2014/main" id="{648CF7C2-261F-6A48-8A1D-6075EBE6430D}"/>
                </a:ext>
              </a:extLst>
            </p:cNvPr>
            <p:cNvSpPr txBox="1">
              <a:spLocks noChangeArrowheads="1"/>
            </p:cNvSpPr>
            <p:nvPr/>
          </p:nvSpPr>
          <p:spPr bwMode="auto">
            <a:xfrm>
              <a:off x="7902575" y="2286000"/>
              <a:ext cx="12192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dirty="0">
                  <a:latin typeface="Arial" panose="020B0604020202020204" pitchFamily="34" charset="0"/>
                  <a:cs typeface="Arial" panose="020B0604020202020204" pitchFamily="34" charset="0"/>
                </a:rPr>
                <a:t>Perceived </a:t>
              </a:r>
            </a:p>
            <a:p>
              <a:pPr algn="ctr" eaLnBrk="1" hangingPunct="1">
                <a:spcBef>
                  <a:spcPct val="0"/>
                </a:spcBef>
                <a:spcAft>
                  <a:spcPts val="600"/>
                </a:spcAft>
                <a:buFontTx/>
                <a:buNone/>
              </a:pPr>
              <a:r>
                <a:rPr lang="en-US" altLang="en-US" sz="1400" b="1" dirty="0">
                  <a:latin typeface="Arial" panose="020B0604020202020204" pitchFamily="34" charset="0"/>
                  <a:cs typeface="Arial" panose="020B0604020202020204" pitchFamily="34" charset="0"/>
                </a:rPr>
                <a:t>  Shaking</a:t>
              </a:r>
            </a:p>
            <a:p>
              <a:pPr algn="ctr" eaLnBrk="1" hangingPunct="1">
                <a:spcBef>
                  <a:spcPct val="0"/>
                </a:spcBef>
                <a:spcAft>
                  <a:spcPts val="400"/>
                </a:spcAft>
                <a:buFontTx/>
                <a:buNone/>
              </a:pPr>
              <a:r>
                <a:rPr lang="en-US" altLang="en-US" sz="1400" b="1" dirty="0">
                  <a:solidFill>
                    <a:srgbClr val="C00000"/>
                  </a:solidFill>
                  <a:latin typeface="Arial" panose="020B0604020202020204" pitchFamily="34" charset="0"/>
                  <a:cs typeface="Arial" panose="020B0604020202020204" pitchFamily="34" charset="0"/>
                </a:rPr>
                <a:t>Extreme </a:t>
              </a:r>
            </a:p>
            <a:p>
              <a:pPr algn="ctr" eaLnBrk="1" hangingPunct="1">
                <a:spcBef>
                  <a:spcPct val="0"/>
                </a:spcBef>
                <a:spcAft>
                  <a:spcPts val="400"/>
                </a:spcAft>
                <a:buFontTx/>
                <a:buNone/>
              </a:pPr>
              <a:r>
                <a:rPr lang="en-US" altLang="en-US" sz="1400" b="1" dirty="0">
                  <a:solidFill>
                    <a:srgbClr val="FF0000"/>
                  </a:solidFill>
                  <a:latin typeface="Arial" panose="020B0604020202020204" pitchFamily="34" charset="0"/>
                  <a:cs typeface="Arial" panose="020B0604020202020204" pitchFamily="34" charset="0"/>
                </a:rPr>
                <a:t>Violent</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cs typeface="Arial" panose="020B0604020202020204" pitchFamily="34" charset="0"/>
                </a:rPr>
                <a:t>Severe</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cs typeface="Arial" panose="020B0604020202020204" pitchFamily="34" charset="0"/>
                </a:rPr>
                <a:t>Very Strong</a:t>
              </a:r>
            </a:p>
            <a:p>
              <a:pPr algn="ctr" eaLnBrk="1" hangingPunct="1">
                <a:spcBef>
                  <a:spcPct val="0"/>
                </a:spcBef>
                <a:spcAft>
                  <a:spcPts val="400"/>
                </a:spcAft>
                <a:buFontTx/>
                <a:buNone/>
              </a:pPr>
              <a:r>
                <a:rPr lang="en-US" altLang="en-US" sz="1400" b="1" dirty="0">
                  <a:solidFill>
                    <a:srgbClr val="FFFF00"/>
                  </a:solidFill>
                  <a:latin typeface="Arial" panose="020B0604020202020204" pitchFamily="34" charset="0"/>
                  <a:cs typeface="Arial" panose="020B0604020202020204" pitchFamily="34" charset="0"/>
                </a:rPr>
                <a:t>Strong</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Moderate</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Light</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Weak</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Not Felt</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p:txBody>
        </p:sp>
        <p:sp>
          <p:nvSpPr>
            <p:cNvPr id="29704" name="TextBox 13">
              <a:extLst>
                <a:ext uri="{FF2B5EF4-FFF2-40B4-BE49-F238E27FC236}">
                  <a16:creationId xmlns:a16="http://schemas.microsoft.com/office/drawing/2014/main" id="{578DB599-4B0E-3347-83A4-3D2AD9995CAC}"/>
                </a:ext>
              </a:extLst>
            </p:cNvPr>
            <p:cNvSpPr txBox="1">
              <a:spLocks noChangeArrowheads="1"/>
            </p:cNvSpPr>
            <p:nvPr/>
          </p:nvSpPr>
          <p:spPr bwMode="auto">
            <a:xfrm>
              <a:off x="7256463" y="2500313"/>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cs typeface="Arial" panose="020B0604020202020204" pitchFamily="34" charset="0"/>
                </a:rPr>
                <a:t>MMI</a:t>
              </a:r>
            </a:p>
          </p:txBody>
        </p:sp>
        <p:pic>
          <p:nvPicPr>
            <p:cNvPr id="29705" name="Picture 5">
              <a:extLst>
                <a:ext uri="{FF2B5EF4-FFF2-40B4-BE49-F238E27FC236}">
                  <a16:creationId xmlns:a16="http://schemas.microsoft.com/office/drawing/2014/main" id="{39056658-5B25-FF4B-A585-99A3634066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750" y="2843213"/>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 name="Picture 5">
            <a:extLst>
              <a:ext uri="{FF2B5EF4-FFF2-40B4-BE49-F238E27FC236}">
                <a16:creationId xmlns:a16="http://schemas.microsoft.com/office/drawing/2014/main" id="{E5A044FC-506E-468E-8C66-7E49A8B377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9761" y="2694296"/>
            <a:ext cx="5477639" cy="3705742"/>
          </a:xfrm>
          <a:prstGeom prst="rect">
            <a:avLst/>
          </a:prstGeom>
        </p:spPr>
      </p:pic>
      <p:sp>
        <p:nvSpPr>
          <p:cNvPr id="17" name="Title 1">
            <a:extLst>
              <a:ext uri="{FF2B5EF4-FFF2-40B4-BE49-F238E27FC236}">
                <a16:creationId xmlns:a16="http://schemas.microsoft.com/office/drawing/2014/main" id="{503552E1-87F7-4C6C-89C5-D2FE2269A5F5}"/>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May 6, 2019 at 21:19:35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1747" name="TextBox 15">
            <a:extLst>
              <a:ext uri="{FF2B5EF4-FFF2-40B4-BE49-F238E27FC236}">
                <a16:creationId xmlns:a16="http://schemas.microsoft.com/office/drawing/2014/main" id="{19DAC123-35EF-084E-A9BF-98D3EE055AC5}"/>
              </a:ext>
            </a:extLst>
          </p:cNvPr>
          <p:cNvSpPr txBox="1">
            <a:spLocks noChangeArrowheads="1"/>
          </p:cNvSpPr>
          <p:nvPr/>
        </p:nvSpPr>
        <p:spPr bwMode="auto">
          <a:xfrm>
            <a:off x="5186363" y="655638"/>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rPr>
              <a:t>USGS PAGER </a:t>
            </a:r>
          </a:p>
          <a:p>
            <a:pPr algn="r" eaLnBrk="1" hangingPunct="1">
              <a:spcBef>
                <a:spcPct val="0"/>
              </a:spcBef>
              <a:buFontTx/>
              <a:buNone/>
            </a:pPr>
            <a:r>
              <a:rPr lang="en-US" altLang="en-US" sz="1400" i="1">
                <a:latin typeface="Arial" panose="020B0604020202020204" pitchFamily="34" charset="0"/>
              </a:rPr>
              <a:t>Population Exposed to Earthquake Shaking</a:t>
            </a:r>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Box 15">
            <a:extLst>
              <a:ext uri="{FF2B5EF4-FFF2-40B4-BE49-F238E27FC236}">
                <a16:creationId xmlns:a16="http://schemas.microsoft.com/office/drawing/2014/main" id="{BCE6B55D-5A7D-2241-BA35-B08A6A58FB52}"/>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31750" name="TextBox 20">
            <a:extLst>
              <a:ext uri="{FF2B5EF4-FFF2-40B4-BE49-F238E27FC236}">
                <a16:creationId xmlns:a16="http://schemas.microsoft.com/office/drawing/2014/main" id="{FEDB7404-5F6F-1D44-8A3B-84E5958F5FC5}"/>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 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405312"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800" dirty="0">
              <a:latin typeface="Arial" panose="020B0604020202020204" pitchFamily="34" charset="0"/>
            </a:endParaRPr>
          </a:p>
          <a:p>
            <a:pPr eaLnBrk="1" hangingPunct="1">
              <a:spcBef>
                <a:spcPct val="0"/>
              </a:spcBef>
              <a:buFontTx/>
              <a:buNone/>
            </a:pPr>
            <a:r>
              <a:rPr lang="en-US" altLang="en-US" sz="1800" dirty="0">
                <a:latin typeface="Arial" panose="020B0604020202020204" pitchFamily="34" charset="0"/>
              </a:rPr>
              <a:t>761,000 people were exposed to strong shaking from this earthquake.</a:t>
            </a:r>
          </a:p>
        </p:txBody>
      </p:sp>
      <p:pic>
        <p:nvPicPr>
          <p:cNvPr id="3" name="Picture 2">
            <a:extLst>
              <a:ext uri="{FF2B5EF4-FFF2-40B4-BE49-F238E27FC236}">
                <a16:creationId xmlns:a16="http://schemas.microsoft.com/office/drawing/2014/main" id="{DF513A99-5681-4BA5-9EFE-1F74AF8263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9773" y="1179513"/>
            <a:ext cx="4321828" cy="4315654"/>
          </a:xfrm>
          <a:prstGeom prst="rect">
            <a:avLst/>
          </a:prstGeom>
        </p:spPr>
      </p:pic>
      <p:pic>
        <p:nvPicPr>
          <p:cNvPr id="6" name="Picture 5">
            <a:extLst>
              <a:ext uri="{FF2B5EF4-FFF2-40B4-BE49-F238E27FC236}">
                <a16:creationId xmlns:a16="http://schemas.microsoft.com/office/drawing/2014/main" id="{B3A423DF-1540-4454-9323-79ACD6DD0F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9026" y="2895600"/>
            <a:ext cx="2295174" cy="3913466"/>
          </a:xfrm>
          <a:prstGeom prst="rect">
            <a:avLst/>
          </a:prstGeom>
        </p:spPr>
      </p:pic>
      <p:sp>
        <p:nvSpPr>
          <p:cNvPr id="16" name="Title 1">
            <a:extLst>
              <a:ext uri="{FF2B5EF4-FFF2-40B4-BE49-F238E27FC236}">
                <a16:creationId xmlns:a16="http://schemas.microsoft.com/office/drawing/2014/main" id="{E6D253BA-B28F-45F3-8C76-B62CDC2EF190}"/>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May 6, 2019 at 21:19:35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68796DA-2EAA-8543-8E9E-39F4939DD42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33795" name="Picture 8" descr="IRIS_TMlogo.png">
            <a:extLst>
              <a:ext uri="{FF2B5EF4-FFF2-40B4-BE49-F238E27FC236}">
                <a16:creationId xmlns:a16="http://schemas.microsoft.com/office/drawing/2014/main" id="{8BED1B5C-682F-5043-8A24-47A8DC8A998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TextBox 14">
            <a:extLst>
              <a:ext uri="{FF2B5EF4-FFF2-40B4-BE49-F238E27FC236}">
                <a16:creationId xmlns:a16="http://schemas.microsoft.com/office/drawing/2014/main" id="{8D861CB5-9C67-9A49-A73E-ADF148DBDD9C}"/>
              </a:ext>
            </a:extLst>
          </p:cNvPr>
          <p:cNvSpPr txBox="1">
            <a:spLocks noChangeArrowheads="1"/>
          </p:cNvSpPr>
          <p:nvPr/>
        </p:nvSpPr>
        <p:spPr bwMode="auto">
          <a:xfrm>
            <a:off x="6057901" y="499645"/>
            <a:ext cx="3008312"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en-US" sz="1400" dirty="0">
                <a:latin typeface="Arial" panose="020B0604020202020204" pitchFamily="34" charset="0"/>
              </a:rPr>
              <a:t>Across and east of Papua New Guinea, the Australian Plate is broken into microplates that accommodate its convergence with and subduction beneath the Pacific Plate.  Arrows on the map below show motions relative to the Australian Plate.  The red star shows the location of the May 6</a:t>
            </a:r>
            <a:r>
              <a:rPr lang="en-US" altLang="en-US" sz="1400" baseline="30000" dirty="0">
                <a:latin typeface="Arial" panose="020B0604020202020204" pitchFamily="34" charset="0"/>
              </a:rPr>
              <a:t>th</a:t>
            </a:r>
            <a:r>
              <a:rPr lang="en-US" altLang="en-US" sz="1400" dirty="0">
                <a:latin typeface="Arial" panose="020B0604020202020204" pitchFamily="34" charset="0"/>
              </a:rPr>
              <a:t> earthquake.</a:t>
            </a:r>
          </a:p>
        </p:txBody>
      </p:sp>
      <p:pic>
        <p:nvPicPr>
          <p:cNvPr id="33797" name="Picture 1">
            <a:extLst>
              <a:ext uri="{FF2B5EF4-FFF2-40B4-BE49-F238E27FC236}">
                <a16:creationId xmlns:a16="http://schemas.microsoft.com/office/drawing/2014/main" id="{EA1812BB-B111-F445-85C8-D91C43C2D3D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1163" y="990600"/>
            <a:ext cx="5608637"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TextBox 14">
            <a:extLst>
              <a:ext uri="{FF2B5EF4-FFF2-40B4-BE49-F238E27FC236}">
                <a16:creationId xmlns:a16="http://schemas.microsoft.com/office/drawing/2014/main" id="{6B9C0B36-9EC9-C04E-BA14-036B8FD0D9BA}"/>
              </a:ext>
            </a:extLst>
          </p:cNvPr>
          <p:cNvSpPr txBox="1">
            <a:spLocks noChangeArrowheads="1"/>
          </p:cNvSpPr>
          <p:nvPr/>
        </p:nvSpPr>
        <p:spPr bwMode="auto">
          <a:xfrm>
            <a:off x="350838" y="4906963"/>
            <a:ext cx="4678362"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rPr>
              <a:t>The Pacific Plate converges rapidly with the Australian Plate. Earthquakes in this region are generally associated with the large-scale convergence of these two major plates and with complex interactions of the associated microplates.  From its location and the depth of 126.9 km (78.8 miles), this intermediate depth earthquake likely occurred within the Australian Plate as it subducts beneath the Pacific Plate.</a:t>
            </a:r>
          </a:p>
        </p:txBody>
      </p:sp>
      <p:sp>
        <p:nvSpPr>
          <p:cNvPr id="7" name="Rectangle 6">
            <a:extLst>
              <a:ext uri="{FF2B5EF4-FFF2-40B4-BE49-F238E27FC236}">
                <a16:creationId xmlns:a16="http://schemas.microsoft.com/office/drawing/2014/main" id="{A8758DAC-3CE1-BB42-A943-951D0316AC8B}"/>
              </a:ext>
            </a:extLst>
          </p:cNvPr>
          <p:cNvSpPr/>
          <p:nvPr/>
        </p:nvSpPr>
        <p:spPr>
          <a:xfrm>
            <a:off x="1066800" y="2971800"/>
            <a:ext cx="304800" cy="366713"/>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cxnSp>
        <p:nvCxnSpPr>
          <p:cNvPr id="9" name="Straight Connector 8">
            <a:extLst>
              <a:ext uri="{FF2B5EF4-FFF2-40B4-BE49-F238E27FC236}">
                <a16:creationId xmlns:a16="http://schemas.microsoft.com/office/drawing/2014/main" id="{9454D290-5383-9049-8778-A544E33BD5F6}"/>
              </a:ext>
            </a:extLst>
          </p:cNvPr>
          <p:cNvCxnSpPr/>
          <p:nvPr/>
        </p:nvCxnSpPr>
        <p:spPr>
          <a:xfrm flipV="1">
            <a:off x="1371600" y="2730500"/>
            <a:ext cx="4070350" cy="2413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1113FB6-AFC6-C04A-B256-D8B687EE8596}"/>
              </a:ext>
            </a:extLst>
          </p:cNvPr>
          <p:cNvCxnSpPr/>
          <p:nvPr/>
        </p:nvCxnSpPr>
        <p:spPr>
          <a:xfrm>
            <a:off x="1371600" y="3338513"/>
            <a:ext cx="4070350" cy="32131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35851" name="Picture 2">
            <a:extLst>
              <a:ext uri="{FF2B5EF4-FFF2-40B4-BE49-F238E27FC236}">
                <a16:creationId xmlns:a16="http://schemas.microsoft.com/office/drawing/2014/main" id="{A4D025B6-B5CF-437F-B8D0-3FCF9B99BC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5125" y="2730500"/>
            <a:ext cx="3586163" cy="3827463"/>
          </a:xfrm>
          <a:prstGeom prst="rect">
            <a:avLst/>
          </a:prstGeom>
          <a:noFill/>
          <a:ln w="9525">
            <a:solidFill>
              <a:schemeClr val="tx1"/>
            </a:solidFill>
            <a:miter lim="800000"/>
            <a:headEnd/>
            <a:tailEnd/>
          </a:ln>
          <a:effectLst>
            <a:outerShdw blurRad="50800" dist="38100" dir="10800000" algn="r" rotWithShape="0">
              <a:srgbClr val="808080">
                <a:alpha val="39998"/>
              </a:srgbClr>
            </a:outerShdw>
          </a:effectLst>
          <a:extLst>
            <a:ext uri="{909E8E84-426E-40DD-AFC4-6F175D3DCCD1}">
              <a14:hiddenFill xmlns:a14="http://schemas.microsoft.com/office/drawing/2010/main">
                <a:solidFill>
                  <a:schemeClr val="accent1"/>
                </a:solidFill>
              </a14:hiddenFill>
            </a:ext>
          </a:extLst>
        </p:spPr>
      </p:pic>
      <p:sp>
        <p:nvSpPr>
          <p:cNvPr id="33803" name="Rectangle 13">
            <a:extLst>
              <a:ext uri="{FF2B5EF4-FFF2-40B4-BE49-F238E27FC236}">
                <a16:creationId xmlns:a16="http://schemas.microsoft.com/office/drawing/2014/main" id="{32179E63-79AA-C34C-B269-1481436FA2B1}"/>
              </a:ext>
            </a:extLst>
          </p:cNvPr>
          <p:cNvSpPr>
            <a:spLocks noChangeArrowheads="1"/>
          </p:cNvSpPr>
          <p:nvPr/>
        </p:nvSpPr>
        <p:spPr bwMode="auto">
          <a:xfrm>
            <a:off x="5410200" y="6551613"/>
            <a:ext cx="3810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n-US" altLang="en-US" sz="1200" i="1">
                <a:solidFill>
                  <a:srgbClr val="000000"/>
                </a:solidFill>
                <a:latin typeface="Arial" panose="020B0604020202020204" pitchFamily="34" charset="0"/>
              </a:rPr>
              <a:t>Image courtesy OSU; </a:t>
            </a:r>
            <a:r>
              <a:rPr lang="es-VE" altLang="en-US" sz="1200" i="1">
                <a:latin typeface="Arial" panose="020B0604020202020204" pitchFamily="34" charset="0"/>
              </a:rPr>
              <a:t>simplified from Hamilton (1979)</a:t>
            </a:r>
            <a:r>
              <a:rPr lang="en-US" altLang="en-US" sz="1200" i="1">
                <a:latin typeface="Arial" panose="020B0604020202020204" pitchFamily="34" charset="0"/>
              </a:rPr>
              <a:t> </a:t>
            </a:r>
          </a:p>
        </p:txBody>
      </p:sp>
      <p:sp>
        <p:nvSpPr>
          <p:cNvPr id="8" name="5-Point Star 7">
            <a:extLst>
              <a:ext uri="{FF2B5EF4-FFF2-40B4-BE49-F238E27FC236}">
                <a16:creationId xmlns:a16="http://schemas.microsoft.com/office/drawing/2014/main" id="{4B20B596-D564-8647-8D55-FEB38471B2E5}"/>
              </a:ext>
            </a:extLst>
          </p:cNvPr>
          <p:cNvSpPr/>
          <p:nvPr/>
        </p:nvSpPr>
        <p:spPr>
          <a:xfrm>
            <a:off x="6553200" y="4965879"/>
            <a:ext cx="152400" cy="1524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Title 1">
            <a:extLst>
              <a:ext uri="{FF2B5EF4-FFF2-40B4-BE49-F238E27FC236}">
                <a16:creationId xmlns:a16="http://schemas.microsoft.com/office/drawing/2014/main" id="{2714EF96-08DA-4E1D-BA02-007449D77EAD}"/>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May 6, 2019 at 21:19:35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EC8BDFA-CE12-4968-8008-FE22BB20245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5149D362-9893-4071-997B-66C71F1196C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14">
            <a:extLst>
              <a:ext uri="{FF2B5EF4-FFF2-40B4-BE49-F238E27FC236}">
                <a16:creationId xmlns:a16="http://schemas.microsoft.com/office/drawing/2014/main" id="{F0EC4074-53E2-4CF6-B58B-37AC0C7EAB65}"/>
              </a:ext>
            </a:extLst>
          </p:cNvPr>
          <p:cNvSpPr txBox="1">
            <a:spLocks noChangeArrowheads="1"/>
          </p:cNvSpPr>
          <p:nvPr/>
        </p:nvSpPr>
        <p:spPr bwMode="auto">
          <a:xfrm>
            <a:off x="191361" y="1150938"/>
            <a:ext cx="2773866"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lnSpc>
                <a:spcPts val="1800"/>
              </a:lnSpc>
              <a:spcBef>
                <a:spcPct val="0"/>
              </a:spcBef>
              <a:buFont typeface="Arial" panose="020B0604020202020204" pitchFamily="34" charset="0"/>
              <a:buNone/>
            </a:pPr>
            <a:r>
              <a:rPr lang="en-US" altLang="en-US" sz="1800" dirty="0">
                <a:latin typeface="Arial" panose="020B0604020202020204" pitchFamily="34" charset="0"/>
              </a:rPr>
              <a:t>This seismicity map covers the same region as the microplate tectonic map of the previous slide. Locations of the 5000 most recent earthquakes are shown.  </a:t>
            </a:r>
          </a:p>
          <a:p>
            <a:pPr eaLnBrk="1" hangingPunct="1">
              <a:lnSpc>
                <a:spcPts val="1800"/>
              </a:lnSpc>
              <a:spcBef>
                <a:spcPct val="0"/>
              </a:spcBef>
              <a:buFont typeface="Arial" panose="020B0604020202020204" pitchFamily="34" charset="0"/>
              <a:buNone/>
            </a:pPr>
            <a:endParaRPr lang="en-US" altLang="en-US" sz="1800" dirty="0">
              <a:latin typeface="Arial" panose="020B0604020202020204" pitchFamily="34" charset="0"/>
            </a:endParaRPr>
          </a:p>
          <a:p>
            <a:pPr eaLnBrk="1" hangingPunct="1">
              <a:lnSpc>
                <a:spcPts val="1800"/>
              </a:lnSpc>
              <a:spcBef>
                <a:spcPct val="0"/>
              </a:spcBef>
              <a:buNone/>
            </a:pPr>
            <a:r>
              <a:rPr lang="en-US" altLang="en-US" sz="1800" dirty="0">
                <a:latin typeface="Arial" panose="020B0604020202020204" pitchFamily="34" charset="0"/>
              </a:rPr>
              <a:t>The Solomon Sea (micro)Plate subducts beneath the Pacific Plate at the New Britain Trench. That subduction zone continues onto and beneath the Papuan Peninsula where the May 6, 2019 earthquake occurred at a depth of </a:t>
            </a:r>
            <a:r>
              <a:rPr lang="en-US" altLang="en-US" sz="1800" dirty="0">
                <a:latin typeface="Arial" panose="020B0604020202020204" pitchFamily="34" charset="0"/>
                <a:cs typeface="Arial" panose="020B0604020202020204" pitchFamily="34" charset="0"/>
              </a:rPr>
              <a:t>126.9 km (78.8 miles).</a:t>
            </a:r>
            <a:r>
              <a:rPr lang="en-US" altLang="en-US" sz="1800" dirty="0">
                <a:latin typeface="Arial" panose="020B0604020202020204" pitchFamily="34" charset="0"/>
              </a:rPr>
              <a:t> Given the normal-faulting mechanism shown in the next slide, it is likely this</a:t>
            </a:r>
            <a:endParaRPr lang="en-US" altLang="en-US" sz="1600" dirty="0">
              <a:latin typeface="Arial" panose="020B0604020202020204" pitchFamily="34" charset="0"/>
            </a:endParaRPr>
          </a:p>
        </p:txBody>
      </p:sp>
      <p:sp>
        <p:nvSpPr>
          <p:cNvPr id="14341" name="TextBox 16">
            <a:extLst>
              <a:ext uri="{FF2B5EF4-FFF2-40B4-BE49-F238E27FC236}">
                <a16:creationId xmlns:a16="http://schemas.microsoft.com/office/drawing/2014/main" id="{FAF77AA0-1CAA-4927-A6A8-844FD548AA03}"/>
              </a:ext>
            </a:extLst>
          </p:cNvPr>
          <p:cNvSpPr txBox="1">
            <a:spLocks noChangeArrowheads="1"/>
          </p:cNvSpPr>
          <p:nvPr/>
        </p:nvSpPr>
        <p:spPr bwMode="auto">
          <a:xfrm>
            <a:off x="3276600" y="5108575"/>
            <a:ext cx="291147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i="1" dirty="0">
                <a:latin typeface="Arial" panose="020B0604020202020204" pitchFamily="34" charset="0"/>
              </a:rPr>
              <a:t>Above: Map created with the IRIS Earthquake Browser</a:t>
            </a:r>
          </a:p>
          <a:p>
            <a:pPr eaLnBrk="1" hangingPunct="1">
              <a:spcBef>
                <a:spcPct val="0"/>
              </a:spcBef>
              <a:buFontTx/>
              <a:buNone/>
            </a:pPr>
            <a:endParaRPr lang="en-US" altLang="en-US" sz="1200" i="1" dirty="0">
              <a:latin typeface="Arial" panose="020B0604020202020204" pitchFamily="34" charset="0"/>
            </a:endParaRPr>
          </a:p>
          <a:p>
            <a:pPr eaLnBrk="1" hangingPunct="1">
              <a:spcBef>
                <a:spcPct val="0"/>
              </a:spcBef>
              <a:buFontTx/>
              <a:buNone/>
            </a:pPr>
            <a:r>
              <a:rPr lang="en-US" altLang="en-US" sz="1200" i="1" dirty="0">
                <a:latin typeface="Arial" panose="020B0604020202020204" pitchFamily="34" charset="0"/>
              </a:rPr>
              <a:t>Right: a 3D view from the west, looking East along the New Britain Trench.</a:t>
            </a:r>
          </a:p>
        </p:txBody>
      </p:sp>
      <p:grpSp>
        <p:nvGrpSpPr>
          <p:cNvPr id="7" name="Group 6">
            <a:extLst>
              <a:ext uri="{FF2B5EF4-FFF2-40B4-BE49-F238E27FC236}">
                <a16:creationId xmlns:a16="http://schemas.microsoft.com/office/drawing/2014/main" id="{4A189D91-0D76-4588-A5C3-77414DC8877B}"/>
              </a:ext>
            </a:extLst>
          </p:cNvPr>
          <p:cNvGrpSpPr/>
          <p:nvPr/>
        </p:nvGrpSpPr>
        <p:grpSpPr>
          <a:xfrm>
            <a:off x="2968115" y="1150938"/>
            <a:ext cx="6039874" cy="3890620"/>
            <a:chOff x="-3104476" y="1749425"/>
            <a:chExt cx="7335274" cy="4725059"/>
          </a:xfrm>
        </p:grpSpPr>
        <p:pic>
          <p:nvPicPr>
            <p:cNvPr id="6" name="Picture 5">
              <a:extLst>
                <a:ext uri="{FF2B5EF4-FFF2-40B4-BE49-F238E27FC236}">
                  <a16:creationId xmlns:a16="http://schemas.microsoft.com/office/drawing/2014/main" id="{BEE65FF9-8BDB-4D68-938B-33D060A82B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4476" y="1749425"/>
              <a:ext cx="7335274" cy="4725059"/>
            </a:xfrm>
            <a:prstGeom prst="rect">
              <a:avLst/>
            </a:prstGeom>
          </p:spPr>
        </p:pic>
        <p:sp>
          <p:nvSpPr>
            <p:cNvPr id="14348" name="TextBox 16">
              <a:extLst>
                <a:ext uri="{FF2B5EF4-FFF2-40B4-BE49-F238E27FC236}">
                  <a16:creationId xmlns:a16="http://schemas.microsoft.com/office/drawing/2014/main" id="{F00EE421-5F4B-49C2-BA37-A099232852A7}"/>
                </a:ext>
              </a:extLst>
            </p:cNvPr>
            <p:cNvSpPr txBox="1">
              <a:spLocks noChangeArrowheads="1"/>
            </p:cNvSpPr>
            <p:nvPr/>
          </p:nvSpPr>
          <p:spPr bwMode="auto">
            <a:xfrm>
              <a:off x="-1332808" y="2737643"/>
              <a:ext cx="18256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200" dirty="0">
                  <a:solidFill>
                    <a:schemeClr val="bg1"/>
                  </a:solidFill>
                  <a:latin typeface="Arial" panose="020B0604020202020204" pitchFamily="34" charset="0"/>
                </a:rPr>
                <a:t>South Bismarck Plate</a:t>
              </a:r>
            </a:p>
          </p:txBody>
        </p:sp>
        <p:sp>
          <p:nvSpPr>
            <p:cNvPr id="14349" name="TextBox 16">
              <a:extLst>
                <a:ext uri="{FF2B5EF4-FFF2-40B4-BE49-F238E27FC236}">
                  <a16:creationId xmlns:a16="http://schemas.microsoft.com/office/drawing/2014/main" id="{11C1B9C9-C9C2-4201-AE7F-04DC4E4EE544}"/>
                </a:ext>
              </a:extLst>
            </p:cNvPr>
            <p:cNvSpPr txBox="1">
              <a:spLocks noChangeArrowheads="1"/>
            </p:cNvSpPr>
            <p:nvPr/>
          </p:nvSpPr>
          <p:spPr bwMode="auto">
            <a:xfrm>
              <a:off x="-2577306" y="1916605"/>
              <a:ext cx="1825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200" dirty="0">
                  <a:solidFill>
                    <a:schemeClr val="bg1"/>
                  </a:solidFill>
                  <a:latin typeface="Arial" panose="020B0604020202020204" pitchFamily="34" charset="0"/>
                </a:rPr>
                <a:t>North Bismarck Plate</a:t>
              </a:r>
            </a:p>
          </p:txBody>
        </p:sp>
        <p:sp>
          <p:nvSpPr>
            <p:cNvPr id="14345" name="TextBox 16">
              <a:extLst>
                <a:ext uri="{FF2B5EF4-FFF2-40B4-BE49-F238E27FC236}">
                  <a16:creationId xmlns:a16="http://schemas.microsoft.com/office/drawing/2014/main" id="{58332FE9-1E1E-46AE-AEBC-945D177ADAAB}"/>
                </a:ext>
              </a:extLst>
            </p:cNvPr>
            <p:cNvSpPr txBox="1">
              <a:spLocks noChangeArrowheads="1"/>
            </p:cNvSpPr>
            <p:nvPr/>
          </p:nvSpPr>
          <p:spPr bwMode="auto">
            <a:xfrm>
              <a:off x="1905895" y="1855921"/>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400" dirty="0">
                  <a:solidFill>
                    <a:schemeClr val="bg1"/>
                  </a:solidFill>
                  <a:latin typeface="Arial" panose="020B0604020202020204" pitchFamily="34" charset="0"/>
                </a:rPr>
                <a:t>Pacific Plate </a:t>
              </a:r>
            </a:p>
          </p:txBody>
        </p:sp>
        <p:sp>
          <p:nvSpPr>
            <p:cNvPr id="14346" name="TextBox 16">
              <a:extLst>
                <a:ext uri="{FF2B5EF4-FFF2-40B4-BE49-F238E27FC236}">
                  <a16:creationId xmlns:a16="http://schemas.microsoft.com/office/drawing/2014/main" id="{CCE08CA1-4752-4948-BAF7-51D949418958}"/>
                </a:ext>
              </a:extLst>
            </p:cNvPr>
            <p:cNvSpPr txBox="1">
              <a:spLocks noChangeArrowheads="1"/>
            </p:cNvSpPr>
            <p:nvPr/>
          </p:nvSpPr>
          <p:spPr bwMode="auto">
            <a:xfrm>
              <a:off x="1095719" y="3967705"/>
              <a:ext cx="1522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200" dirty="0">
                  <a:solidFill>
                    <a:schemeClr val="bg1"/>
                  </a:solidFill>
                  <a:latin typeface="Arial" panose="020B0604020202020204" pitchFamily="34" charset="0"/>
                </a:rPr>
                <a:t>Solomon Sea</a:t>
              </a:r>
            </a:p>
            <a:p>
              <a:pPr algn="ctr" eaLnBrk="1" hangingPunct="1">
                <a:spcBef>
                  <a:spcPct val="0"/>
                </a:spcBef>
                <a:buFontTx/>
                <a:buNone/>
              </a:pPr>
              <a:r>
                <a:rPr lang="en-US" altLang="en-US" sz="1200" dirty="0">
                  <a:solidFill>
                    <a:schemeClr val="bg1"/>
                  </a:solidFill>
                  <a:latin typeface="Arial" panose="020B0604020202020204" pitchFamily="34" charset="0"/>
                </a:rPr>
                <a:t>Plate</a:t>
              </a:r>
            </a:p>
          </p:txBody>
        </p:sp>
        <p:sp>
          <p:nvSpPr>
            <p:cNvPr id="14343" name="TextBox 9">
              <a:extLst>
                <a:ext uri="{FF2B5EF4-FFF2-40B4-BE49-F238E27FC236}">
                  <a16:creationId xmlns:a16="http://schemas.microsoft.com/office/drawing/2014/main" id="{65FD14FC-801B-4664-B330-355299615A15}"/>
                </a:ext>
              </a:extLst>
            </p:cNvPr>
            <p:cNvSpPr txBox="1">
              <a:spLocks noChangeArrowheads="1"/>
            </p:cNvSpPr>
            <p:nvPr/>
          </p:nvSpPr>
          <p:spPr bwMode="auto">
            <a:xfrm rot="20466964">
              <a:off x="366261" y="3809747"/>
              <a:ext cx="4905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dirty="0">
                  <a:solidFill>
                    <a:schemeClr val="bg1"/>
                  </a:solidFill>
                  <a:latin typeface="Arial" panose="020B0604020202020204" pitchFamily="34" charset="0"/>
                </a:rPr>
                <a:t>New</a:t>
              </a:r>
              <a:endParaRPr lang="en-US" altLang="en-US" sz="1200" dirty="0">
                <a:latin typeface="Arial" panose="020B0604020202020204" pitchFamily="34" charset="0"/>
              </a:endParaRPr>
            </a:p>
          </p:txBody>
        </p:sp>
        <p:sp>
          <p:nvSpPr>
            <p:cNvPr id="14344" name="TextBox 11">
              <a:extLst>
                <a:ext uri="{FF2B5EF4-FFF2-40B4-BE49-F238E27FC236}">
                  <a16:creationId xmlns:a16="http://schemas.microsoft.com/office/drawing/2014/main" id="{AC709A48-1392-49D2-8D3D-3F356F70C1DA}"/>
                </a:ext>
              </a:extLst>
            </p:cNvPr>
            <p:cNvSpPr txBox="1">
              <a:spLocks noChangeArrowheads="1"/>
            </p:cNvSpPr>
            <p:nvPr/>
          </p:nvSpPr>
          <p:spPr bwMode="auto">
            <a:xfrm rot="21286130">
              <a:off x="1493713" y="3357206"/>
              <a:ext cx="6556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dirty="0">
                  <a:solidFill>
                    <a:schemeClr val="bg1"/>
                  </a:solidFill>
                  <a:latin typeface="Arial" panose="020B0604020202020204" pitchFamily="34" charset="0"/>
                </a:rPr>
                <a:t>Trench</a:t>
              </a:r>
              <a:endParaRPr lang="en-US" altLang="en-US" sz="1200" dirty="0">
                <a:latin typeface="Arial" panose="020B0604020202020204" pitchFamily="34" charset="0"/>
              </a:endParaRPr>
            </a:p>
          </p:txBody>
        </p:sp>
        <p:sp>
          <p:nvSpPr>
            <p:cNvPr id="14347" name="TextBox 9">
              <a:extLst>
                <a:ext uri="{FF2B5EF4-FFF2-40B4-BE49-F238E27FC236}">
                  <a16:creationId xmlns:a16="http://schemas.microsoft.com/office/drawing/2014/main" id="{E2CC27FD-7BB0-4A1C-B962-54584F4E06B2}"/>
                </a:ext>
              </a:extLst>
            </p:cNvPr>
            <p:cNvSpPr txBox="1">
              <a:spLocks noChangeArrowheads="1"/>
            </p:cNvSpPr>
            <p:nvPr/>
          </p:nvSpPr>
          <p:spPr bwMode="auto">
            <a:xfrm rot="19898597">
              <a:off x="837630" y="3561023"/>
              <a:ext cx="619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dirty="0">
                  <a:solidFill>
                    <a:schemeClr val="bg1"/>
                  </a:solidFill>
                  <a:latin typeface="Arial" panose="020B0604020202020204" pitchFamily="34" charset="0"/>
                </a:rPr>
                <a:t>Britain</a:t>
              </a:r>
              <a:endParaRPr lang="en-US" altLang="en-US" sz="1200" dirty="0">
                <a:latin typeface="Arial" panose="020B0604020202020204" pitchFamily="34" charset="0"/>
              </a:endParaRPr>
            </a:p>
          </p:txBody>
        </p:sp>
        <p:sp>
          <p:nvSpPr>
            <p:cNvPr id="14342" name="TextBox 30">
              <a:extLst>
                <a:ext uri="{FF2B5EF4-FFF2-40B4-BE49-F238E27FC236}">
                  <a16:creationId xmlns:a16="http://schemas.microsoft.com/office/drawing/2014/main" id="{9F82D874-EA03-4396-9E30-87AA9A1871EE}"/>
                </a:ext>
              </a:extLst>
            </p:cNvPr>
            <p:cNvSpPr txBox="1">
              <a:spLocks noChangeArrowheads="1"/>
            </p:cNvSpPr>
            <p:nvPr/>
          </p:nvSpPr>
          <p:spPr bwMode="auto">
            <a:xfrm>
              <a:off x="-2545260" y="5447506"/>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600" dirty="0">
                  <a:solidFill>
                    <a:schemeClr val="bg1"/>
                  </a:solidFill>
                  <a:latin typeface="Arial" panose="020B0604020202020204" pitchFamily="34" charset="0"/>
                </a:rPr>
                <a:t>Australian Plate</a:t>
              </a:r>
            </a:p>
          </p:txBody>
        </p:sp>
      </p:grpSp>
      <p:sp>
        <p:nvSpPr>
          <p:cNvPr id="8" name="TextBox 7">
            <a:extLst>
              <a:ext uri="{FF2B5EF4-FFF2-40B4-BE49-F238E27FC236}">
                <a16:creationId xmlns:a16="http://schemas.microsoft.com/office/drawing/2014/main" id="{B1FACCC3-9D65-4D02-9AD6-874E5642E85D}"/>
              </a:ext>
            </a:extLst>
          </p:cNvPr>
          <p:cNvSpPr txBox="1"/>
          <p:nvPr/>
        </p:nvSpPr>
        <p:spPr>
          <a:xfrm>
            <a:off x="3557588" y="3152001"/>
            <a:ext cx="1253556" cy="276999"/>
          </a:xfrm>
          <a:prstGeom prst="rect">
            <a:avLst/>
          </a:prstGeom>
          <a:noFill/>
        </p:spPr>
        <p:txBody>
          <a:bodyPr wrap="square" rtlCol="0">
            <a:spAutoFit/>
          </a:bodyPr>
          <a:lstStyle/>
          <a:p>
            <a:r>
              <a:rPr lang="en-US" sz="1200" b="1" dirty="0">
                <a:solidFill>
                  <a:srgbClr val="FF0000"/>
                </a:solidFill>
              </a:rPr>
              <a:t>Earthquake</a:t>
            </a:r>
          </a:p>
        </p:txBody>
      </p:sp>
      <p:cxnSp>
        <p:nvCxnSpPr>
          <p:cNvPr id="10" name="Straight Connector 9">
            <a:extLst>
              <a:ext uri="{FF2B5EF4-FFF2-40B4-BE49-F238E27FC236}">
                <a16:creationId xmlns:a16="http://schemas.microsoft.com/office/drawing/2014/main" id="{5D3F1467-8DDD-4C1A-992B-AD1587A57EB2}"/>
              </a:ext>
            </a:extLst>
          </p:cNvPr>
          <p:cNvCxnSpPr>
            <a:cxnSpLocks/>
          </p:cNvCxnSpPr>
          <p:nvPr/>
        </p:nvCxnSpPr>
        <p:spPr>
          <a:xfrm flipV="1">
            <a:off x="4519435" y="3024126"/>
            <a:ext cx="279334" cy="22248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1D656345-265D-4828-984E-DFF9BB58C8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5233" y="4398400"/>
            <a:ext cx="2675644" cy="2078600"/>
          </a:xfrm>
          <a:prstGeom prst="rect">
            <a:avLst/>
          </a:prstGeom>
        </p:spPr>
      </p:pic>
      <p:sp>
        <p:nvSpPr>
          <p:cNvPr id="29" name="Title 1">
            <a:extLst>
              <a:ext uri="{FF2B5EF4-FFF2-40B4-BE49-F238E27FC236}">
                <a16:creationId xmlns:a16="http://schemas.microsoft.com/office/drawing/2014/main" id="{2B333C23-85B3-4E7B-A8F4-5F36C05ED13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May 6, 2019 at 21:19:35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20" name="Picture 7">
            <a:extLst>
              <a:ext uri="{FF2B5EF4-FFF2-40B4-BE49-F238E27FC236}">
                <a16:creationId xmlns:a16="http://schemas.microsoft.com/office/drawing/2014/main" id="{2BDEAE77-36D6-0941-966B-CCE96E7A67BC}"/>
              </a:ext>
            </a:extLst>
          </p:cNvPr>
          <p:cNvPicPr>
            <a:picLocks noChangeAspect="1"/>
          </p:cNvPicPr>
          <p:nvPr/>
        </p:nvPicPr>
        <p:blipFill>
          <a:blip r:embed="rId6">
            <a:extLst>
              <a:ext uri="{28A0092B-C50C-407E-A947-70E740481C1C}">
                <a14:useLocalDpi xmlns:a14="http://schemas.microsoft.com/office/drawing/2010/main" val="0"/>
              </a:ext>
            </a:extLst>
          </a:blip>
          <a:srcRect l="2101" t="1570" r="68369" b="20940"/>
          <a:stretch>
            <a:fillRect/>
          </a:stretch>
        </p:blipFill>
        <p:spPr bwMode="auto">
          <a:xfrm>
            <a:off x="8609430" y="1238627"/>
            <a:ext cx="339725"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14">
            <a:extLst>
              <a:ext uri="{FF2B5EF4-FFF2-40B4-BE49-F238E27FC236}">
                <a16:creationId xmlns:a16="http://schemas.microsoft.com/office/drawing/2014/main" id="{44ADB9A7-CDA4-6F4C-A48D-6B770CF23C57}"/>
              </a:ext>
            </a:extLst>
          </p:cNvPr>
          <p:cNvSpPr txBox="1">
            <a:spLocks noChangeArrowheads="1"/>
          </p:cNvSpPr>
          <p:nvPr/>
        </p:nvSpPr>
        <p:spPr bwMode="auto">
          <a:xfrm>
            <a:off x="188473" y="6191872"/>
            <a:ext cx="545032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lnSpc>
                <a:spcPts val="1800"/>
              </a:lnSpc>
              <a:spcBef>
                <a:spcPct val="0"/>
              </a:spcBef>
              <a:buFont typeface="Arial" panose="020B0604020202020204" pitchFamily="34" charset="0"/>
              <a:buNone/>
            </a:pPr>
            <a:r>
              <a:rPr lang="en-US" altLang="en-US" sz="1800" dirty="0">
                <a:latin typeface="Arial" panose="020B0604020202020204" pitchFamily="34" charset="0"/>
              </a:rPr>
              <a:t>earthquake resulted from bending of the Australian Plate as it descends beneath the Pacific Plate.</a:t>
            </a:r>
            <a:endParaRPr lang="en-US" altLang="en-US" sz="1600" dirty="0">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8">
            <a:extLst>
              <a:ext uri="{FF2B5EF4-FFF2-40B4-BE49-F238E27FC236}">
                <a16:creationId xmlns:a16="http://schemas.microsoft.com/office/drawing/2014/main" id="{B52260A4-EA9B-0B43-BC35-6402FC805359}"/>
              </a:ext>
            </a:extLst>
          </p:cNvPr>
          <p:cNvSpPr txBox="1">
            <a:spLocks noChangeArrowheads="1"/>
          </p:cNvSpPr>
          <p:nvPr/>
        </p:nvSpPr>
        <p:spPr bwMode="auto">
          <a:xfrm>
            <a:off x="4095392" y="5638800"/>
            <a:ext cx="437550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cs typeface="Arial" panose="020B0604020202020204" pitchFamily="34" charset="0"/>
              </a:rPr>
              <a:t>The tension axis (T) reflects the minimum compressive stress direction.  The pressure axis (P) reflects the maximum compressive stress direction.</a:t>
            </a:r>
            <a:endParaRPr lang="en-US" altLang="en-US" sz="1800" dirty="0">
              <a:latin typeface="Arial" panose="020B0604020202020204" pitchFamily="34" charset="0"/>
              <a:cs typeface="Arial" panose="020B0604020202020204" pitchFamily="34" charset="0"/>
            </a:endParaRPr>
          </a:p>
        </p:txBody>
      </p:sp>
      <p:sp>
        <p:nvSpPr>
          <p:cNvPr id="35843" name="TextBox 11">
            <a:extLst>
              <a:ext uri="{FF2B5EF4-FFF2-40B4-BE49-F238E27FC236}">
                <a16:creationId xmlns:a16="http://schemas.microsoft.com/office/drawing/2014/main" id="{72D3F39C-D510-3A49-81E6-FB5C579A2C2D}"/>
              </a:ext>
            </a:extLst>
          </p:cNvPr>
          <p:cNvSpPr txBox="1">
            <a:spLocks noChangeArrowheads="1"/>
          </p:cNvSpPr>
          <p:nvPr/>
        </p:nvSpPr>
        <p:spPr bwMode="auto">
          <a:xfrm>
            <a:off x="381000" y="6400800"/>
            <a:ext cx="3505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cs typeface="Arial" panose="020B0604020202020204" pitchFamily="34" charset="0"/>
              </a:rPr>
              <a:t>W-phase Moment Tensor Solution</a:t>
            </a:r>
            <a:endParaRPr lang="en-US" altLang="en-US" sz="180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Rectangle 7">
            <a:extLst>
              <a:ext uri="{FF2B5EF4-FFF2-40B4-BE49-F238E27FC236}">
                <a16:creationId xmlns:a16="http://schemas.microsoft.com/office/drawing/2014/main" id="{479D1D1E-ECC8-6949-AF03-D17D39FA78D6}"/>
              </a:ext>
            </a:extLst>
          </p:cNvPr>
          <p:cNvSpPr>
            <a:spLocks noChangeArrowheads="1"/>
          </p:cNvSpPr>
          <p:nvPr/>
        </p:nvSpPr>
        <p:spPr bwMode="auto">
          <a:xfrm>
            <a:off x="5232400" y="6489700"/>
            <a:ext cx="391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cs typeface="Arial" panose="020B0604020202020204" pitchFamily="34" charset="0"/>
              </a:rPr>
              <a:t>Images courtesy of the U.S. Geological Survey</a:t>
            </a:r>
          </a:p>
        </p:txBody>
      </p:sp>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317500" y="1101725"/>
            <a:ext cx="83693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600" dirty="0"/>
              <a:t>The focal mechanism is how seismologists plot the 3-D stress orientations of an earthquake.  Because an earthquake occurs as slip on a fault, it generates primary waves in quadrants where the first pulse is compressional (shaded) and quadrants where the first pulse is extensional (white). The orientation of these quadrants determined from recorded seismic waves identifies the type of fault that produced the earthquake.</a:t>
            </a:r>
          </a:p>
          <a:p>
            <a:endParaRPr lang="en-US" altLang="en-US" sz="1600" dirty="0"/>
          </a:p>
          <a:p>
            <a:r>
              <a:rPr lang="en-US" altLang="en-US" sz="1600" dirty="0"/>
              <a:t>This earthquake occurred as a result of normal faulting at an intermediate depth, approximately 127 km beneath eastern Papua New Guinea, near the northern edge of the Australian Plate.</a:t>
            </a:r>
          </a:p>
        </p:txBody>
      </p:sp>
      <p:pic>
        <p:nvPicPr>
          <p:cNvPr id="3" name="Picture 2">
            <a:extLst>
              <a:ext uri="{FF2B5EF4-FFF2-40B4-BE49-F238E27FC236}">
                <a16:creationId xmlns:a16="http://schemas.microsoft.com/office/drawing/2014/main" id="{7CDCB0F3-D320-4F3C-91A7-D51E73D70C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3380" y="3810001"/>
            <a:ext cx="3681033" cy="2408238"/>
          </a:xfrm>
          <a:prstGeom prst="rect">
            <a:avLst/>
          </a:prstGeom>
        </p:spPr>
      </p:pic>
      <p:pic>
        <p:nvPicPr>
          <p:cNvPr id="14" name="Picture 4">
            <a:extLst>
              <a:ext uri="{FF2B5EF4-FFF2-40B4-BE49-F238E27FC236}">
                <a16:creationId xmlns:a16="http://schemas.microsoft.com/office/drawing/2014/main" id="{9D0EB358-F68C-4EE7-8080-877C5A0B9EB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43138" y="5081043"/>
            <a:ext cx="3962662" cy="48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a:extLst>
              <a:ext uri="{FF2B5EF4-FFF2-40B4-BE49-F238E27FC236}">
                <a16:creationId xmlns:a16="http://schemas.microsoft.com/office/drawing/2014/main" id="{F64018F2-BDC1-431F-8C4E-D61F54C0BFE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3342656"/>
            <a:ext cx="3911600" cy="176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le 1">
            <a:extLst>
              <a:ext uri="{FF2B5EF4-FFF2-40B4-BE49-F238E27FC236}">
                <a16:creationId xmlns:a16="http://schemas.microsoft.com/office/drawing/2014/main" id="{F3C37B8F-5AE4-4540-AD04-AFEF8774E8F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May 6, 2019 at 21:19:35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91B6D78-ED02-5049-9B88-D53263570FAF}"/>
              </a:ext>
            </a:extLst>
          </p:cNvPr>
          <p:cNvGrpSpPr/>
          <p:nvPr/>
        </p:nvGrpSpPr>
        <p:grpSpPr>
          <a:xfrm>
            <a:off x="673734" y="1320483"/>
            <a:ext cx="8187374" cy="5298675"/>
            <a:chOff x="673734" y="1320483"/>
            <a:chExt cx="8187374" cy="5298675"/>
          </a:xfrm>
        </p:grpSpPr>
        <p:pic>
          <p:nvPicPr>
            <p:cNvPr id="2" name="Picture 1">
              <a:extLst>
                <a:ext uri="{FF2B5EF4-FFF2-40B4-BE49-F238E27FC236}">
                  <a16:creationId xmlns:a16="http://schemas.microsoft.com/office/drawing/2014/main" id="{B717F3FD-0D73-7341-BCAE-1BD8500C79CE}"/>
                </a:ext>
              </a:extLst>
            </p:cNvPr>
            <p:cNvPicPr>
              <a:picLocks noChangeAspect="1"/>
            </p:cNvPicPr>
            <p:nvPr/>
          </p:nvPicPr>
          <p:blipFill>
            <a:blip r:embed="rId3"/>
            <a:stretch>
              <a:fillRect/>
            </a:stretch>
          </p:blipFill>
          <p:spPr>
            <a:xfrm>
              <a:off x="673734" y="1320483"/>
              <a:ext cx="8047037" cy="5298675"/>
            </a:xfrm>
            <a:prstGeom prst="rect">
              <a:avLst/>
            </a:prstGeom>
          </p:spPr>
        </p:pic>
        <p:sp>
          <p:nvSpPr>
            <p:cNvPr id="3" name="Rectangle 2">
              <a:extLst>
                <a:ext uri="{FF2B5EF4-FFF2-40B4-BE49-F238E27FC236}">
                  <a16:creationId xmlns:a16="http://schemas.microsoft.com/office/drawing/2014/main" id="{39AF65B7-145D-8542-9F7D-17F5FAAC8227}"/>
                </a:ext>
              </a:extLst>
            </p:cNvPr>
            <p:cNvSpPr/>
            <p:nvPr/>
          </p:nvSpPr>
          <p:spPr>
            <a:xfrm>
              <a:off x="7501574" y="5537517"/>
              <a:ext cx="1359534" cy="600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 name="Rectangle 3">
            <a:extLst>
              <a:ext uri="{FF2B5EF4-FFF2-40B4-BE49-F238E27FC236}">
                <a16:creationId xmlns:a16="http://schemas.microsoft.com/office/drawing/2014/main" id="{94357E9E-39B4-FF40-8B57-7FA478B6B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cs typeface="Arial" panose="020B0604020202020204" pitchFamily="34" charset="0"/>
            </a:endParaRPr>
          </a:p>
        </p:txBody>
      </p:sp>
      <p:pic>
        <p:nvPicPr>
          <p:cNvPr id="37892" name="Picture 18" descr="IRIS_TMlogo.png">
            <a:extLst>
              <a:ext uri="{FF2B5EF4-FFF2-40B4-BE49-F238E27FC236}">
                <a16:creationId xmlns:a16="http://schemas.microsoft.com/office/drawing/2014/main" id="{BF4739DB-681B-A74A-9BCC-E1868551358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TextBox 4">
            <a:extLst>
              <a:ext uri="{FF2B5EF4-FFF2-40B4-BE49-F238E27FC236}">
                <a16:creationId xmlns:a16="http://schemas.microsoft.com/office/drawing/2014/main" id="{8E0F2CC5-82B2-A44B-98E3-7E3729CBD530}"/>
              </a:ext>
            </a:extLst>
          </p:cNvPr>
          <p:cNvSpPr txBox="1">
            <a:spLocks noChangeArrowheads="1"/>
          </p:cNvSpPr>
          <p:nvPr/>
        </p:nvSpPr>
        <p:spPr bwMode="auto">
          <a:xfrm>
            <a:off x="1904046" y="2956276"/>
            <a:ext cx="6332538" cy="7386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Following the earthquake, it </a:t>
            </a:r>
            <a:r>
              <a:rPr lang="en-US" altLang="en-US" sz="1400" dirty="0">
                <a:latin typeface="Arial" panose="020B0604020202020204" pitchFamily="34" charset="0"/>
              </a:rPr>
              <a:t>took 13 minutes 14 seconds </a:t>
            </a:r>
            <a:r>
              <a:rPr lang="en-US" altLang="en-US" sz="1400" dirty="0">
                <a:solidFill>
                  <a:srgbClr val="000000"/>
                </a:solidFill>
                <a:latin typeface="Arial" panose="020B0604020202020204" pitchFamily="34" charset="0"/>
              </a:rPr>
              <a:t>for the compressional P waves to travel a curved path through the mantle to Bend, Oregon.</a:t>
            </a:r>
          </a:p>
        </p:txBody>
      </p:sp>
      <p:sp>
        <p:nvSpPr>
          <p:cNvPr id="37894" name="TextBox 7">
            <a:extLst>
              <a:ext uri="{FF2B5EF4-FFF2-40B4-BE49-F238E27FC236}">
                <a16:creationId xmlns:a16="http://schemas.microsoft.com/office/drawing/2014/main" id="{D08F676C-B785-8749-AE00-3DD8B48531A2}"/>
              </a:ext>
            </a:extLst>
          </p:cNvPr>
          <p:cNvSpPr txBox="1">
            <a:spLocks noChangeArrowheads="1"/>
          </p:cNvSpPr>
          <p:nvPr/>
        </p:nvSpPr>
        <p:spPr bwMode="auto">
          <a:xfrm>
            <a:off x="1936750" y="828675"/>
            <a:ext cx="63325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The record of the earthquake in Bend, Oregon (BNOR) is illustrated below. Bend is 10722 km (6663 miles, 96.6°) from the location of this earthquake. </a:t>
            </a:r>
          </a:p>
        </p:txBody>
      </p:sp>
      <p:sp>
        <p:nvSpPr>
          <p:cNvPr id="37895" name="TextBox 6">
            <a:extLst>
              <a:ext uri="{FF2B5EF4-FFF2-40B4-BE49-F238E27FC236}">
                <a16:creationId xmlns:a16="http://schemas.microsoft.com/office/drawing/2014/main" id="{5C563F1C-0B80-9846-9CDA-45BE984AB743}"/>
              </a:ext>
            </a:extLst>
          </p:cNvPr>
          <p:cNvSpPr txBox="1">
            <a:spLocks noChangeArrowheads="1"/>
          </p:cNvSpPr>
          <p:nvPr/>
        </p:nvSpPr>
        <p:spPr bwMode="auto">
          <a:xfrm>
            <a:off x="1904046" y="4984433"/>
            <a:ext cx="6816725" cy="760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en-US" sz="1400" dirty="0">
                <a:solidFill>
                  <a:srgbClr val="000000"/>
                </a:solidFill>
                <a:latin typeface="Arial" panose="020B0604020202020204" pitchFamily="34" charset="0"/>
              </a:rPr>
              <a:t>Surface waves traveled the 10722 km (6663 miles) along the perimeter of the Earth from the earthquake to the recording station. </a:t>
            </a:r>
            <a:r>
              <a:rPr lang="en-US" altLang="en-US" sz="1400" dirty="0">
                <a:latin typeface="Arial" panose="020B0604020202020204" pitchFamily="34" charset="0"/>
              </a:rPr>
              <a:t>The surface waves began to arrive in Bend about 51minutes</a:t>
            </a:r>
            <a:r>
              <a:rPr lang="en-US" altLang="en-US" sz="1400" dirty="0">
                <a:solidFill>
                  <a:srgbClr val="FF0000"/>
                </a:solidFill>
                <a:latin typeface="Arial" panose="020B0604020202020204" pitchFamily="34" charset="0"/>
              </a:rPr>
              <a:t> </a:t>
            </a:r>
            <a:r>
              <a:rPr lang="en-US" altLang="en-US" sz="1400" dirty="0">
                <a:solidFill>
                  <a:srgbClr val="000000"/>
                </a:solidFill>
                <a:latin typeface="Arial" panose="020B0604020202020204" pitchFamily="34" charset="0"/>
              </a:rPr>
              <a:t>after the earthquake occurred</a:t>
            </a:r>
            <a:r>
              <a:rPr lang="en-US" altLang="en-US" sz="1400" dirty="0">
                <a:latin typeface="Arial" panose="020B0604020202020204" pitchFamily="34" charset="0"/>
              </a:rPr>
              <a:t>. </a:t>
            </a:r>
            <a:r>
              <a:rPr lang="en-US" altLang="en-US" sz="1400" dirty="0">
                <a:solidFill>
                  <a:srgbClr val="000000"/>
                </a:solidFill>
                <a:latin typeface="Arial" panose="020B0604020202020204" pitchFamily="34" charset="0"/>
              </a:rPr>
              <a:t> </a:t>
            </a:r>
          </a:p>
        </p:txBody>
      </p:sp>
      <p:sp>
        <p:nvSpPr>
          <p:cNvPr id="37896" name="TextBox 9">
            <a:extLst>
              <a:ext uri="{FF2B5EF4-FFF2-40B4-BE49-F238E27FC236}">
                <a16:creationId xmlns:a16="http://schemas.microsoft.com/office/drawing/2014/main" id="{5CF8E6D4-90C5-004B-88F9-38B0BA3386B7}"/>
              </a:ext>
            </a:extLst>
          </p:cNvPr>
          <p:cNvSpPr txBox="1">
            <a:spLocks noChangeArrowheads="1"/>
          </p:cNvSpPr>
          <p:nvPr/>
        </p:nvSpPr>
        <p:spPr bwMode="auto">
          <a:xfrm>
            <a:off x="1674019" y="4284069"/>
            <a:ext cx="6858000"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S waves are shear </a:t>
            </a:r>
            <a:r>
              <a:rPr lang="en-US" altLang="en-US" sz="1400" dirty="0">
                <a:latin typeface="Arial" panose="020B0604020202020204" pitchFamily="34" charset="0"/>
              </a:rPr>
              <a:t>waves that follow the same path through the mantle as P waves.  S waves took about 24 minutes </a:t>
            </a:r>
            <a:r>
              <a:rPr lang="en-US" altLang="en-US" sz="1400" dirty="0">
                <a:solidFill>
                  <a:srgbClr val="000000"/>
                </a:solidFill>
                <a:latin typeface="Arial" panose="020B0604020202020204" pitchFamily="34" charset="0"/>
              </a:rPr>
              <a:t>to travel from the earthquake to Bend.</a:t>
            </a:r>
          </a:p>
        </p:txBody>
      </p:sp>
      <p:sp>
        <p:nvSpPr>
          <p:cNvPr id="37897" name="TextBox 4">
            <a:extLst>
              <a:ext uri="{FF2B5EF4-FFF2-40B4-BE49-F238E27FC236}">
                <a16:creationId xmlns:a16="http://schemas.microsoft.com/office/drawing/2014/main" id="{DCB288F5-05FE-FA4A-91BC-9E3DFF15F3D0}"/>
              </a:ext>
            </a:extLst>
          </p:cNvPr>
          <p:cNvSpPr txBox="1">
            <a:spLocks noChangeArrowheads="1"/>
          </p:cNvSpPr>
          <p:nvPr/>
        </p:nvSpPr>
        <p:spPr bwMode="auto">
          <a:xfrm>
            <a:off x="2398079" y="1695735"/>
            <a:ext cx="376238"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P</a:t>
            </a:r>
          </a:p>
        </p:txBody>
      </p:sp>
      <p:sp>
        <p:nvSpPr>
          <p:cNvPr id="37898" name="TextBox 11">
            <a:extLst>
              <a:ext uri="{FF2B5EF4-FFF2-40B4-BE49-F238E27FC236}">
                <a16:creationId xmlns:a16="http://schemas.microsoft.com/office/drawing/2014/main" id="{4EC6129E-06CB-AB44-83F7-BD558F6AF908}"/>
              </a:ext>
            </a:extLst>
          </p:cNvPr>
          <p:cNvSpPr txBox="1">
            <a:spLocks noChangeArrowheads="1"/>
          </p:cNvSpPr>
          <p:nvPr/>
        </p:nvSpPr>
        <p:spPr bwMode="auto">
          <a:xfrm>
            <a:off x="3962400" y="1549401"/>
            <a:ext cx="338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S</a:t>
            </a:r>
          </a:p>
        </p:txBody>
      </p:sp>
      <p:sp>
        <p:nvSpPr>
          <p:cNvPr id="12" name="TextBox 11">
            <a:extLst>
              <a:ext uri="{FF2B5EF4-FFF2-40B4-BE49-F238E27FC236}">
                <a16:creationId xmlns:a16="http://schemas.microsoft.com/office/drawing/2014/main" id="{8069DAE2-EB9D-2846-BC89-B4D763167C37}"/>
              </a:ext>
            </a:extLst>
          </p:cNvPr>
          <p:cNvSpPr txBox="1"/>
          <p:nvPr/>
        </p:nvSpPr>
        <p:spPr>
          <a:xfrm>
            <a:off x="6934200" y="1604011"/>
            <a:ext cx="2152650" cy="368300"/>
          </a:xfrm>
          <a:prstGeom prst="rect">
            <a:avLst/>
          </a:prstGeom>
          <a:solidFill>
            <a:schemeClr val="bg1"/>
          </a:solidFill>
        </p:spPr>
        <p:txBody>
          <a:bodyPr>
            <a:spAutoFit/>
          </a:bodyPr>
          <a:lstStyle/>
          <a:p>
            <a:pPr eaLnBrk="1" hangingPunct="1">
              <a:defRPr/>
            </a:pPr>
            <a:r>
              <a:rPr lang="en-US" spc="200" dirty="0">
                <a:latin typeface="Arial" charset="0"/>
                <a:ea typeface="MS PGothic" charset="-128"/>
              </a:rPr>
              <a:t>Surface Waves</a:t>
            </a:r>
          </a:p>
        </p:txBody>
      </p:sp>
      <p:sp>
        <p:nvSpPr>
          <p:cNvPr id="37900" name="TextBox 5">
            <a:extLst>
              <a:ext uri="{FF2B5EF4-FFF2-40B4-BE49-F238E27FC236}">
                <a16:creationId xmlns:a16="http://schemas.microsoft.com/office/drawing/2014/main" id="{3CE1C79F-A7D3-AC4A-967D-EE1BC0FAD894}"/>
              </a:ext>
            </a:extLst>
          </p:cNvPr>
          <p:cNvSpPr txBox="1">
            <a:spLocks noChangeArrowheads="1"/>
          </p:cNvSpPr>
          <p:nvPr/>
        </p:nvSpPr>
        <p:spPr bwMode="auto">
          <a:xfrm>
            <a:off x="2398079" y="3584975"/>
            <a:ext cx="5133975" cy="523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rPr>
              <a:t>PP is a compressional wave that bounced off the surface midway between the earthquake and the recording station</a:t>
            </a:r>
            <a:r>
              <a:rPr lang="en-US" altLang="ja-JP" sz="1400" dirty="0">
                <a:latin typeface="Arial" panose="020B0604020202020204" pitchFamily="34" charset="0"/>
              </a:rPr>
              <a:t>.</a:t>
            </a:r>
            <a:endParaRPr lang="en-US" altLang="en-US" sz="1400" dirty="0">
              <a:latin typeface="Arial" panose="020B0604020202020204" pitchFamily="34" charset="0"/>
            </a:endParaRPr>
          </a:p>
        </p:txBody>
      </p:sp>
      <p:sp>
        <p:nvSpPr>
          <p:cNvPr id="37901" name="TextBox 4">
            <a:extLst>
              <a:ext uri="{FF2B5EF4-FFF2-40B4-BE49-F238E27FC236}">
                <a16:creationId xmlns:a16="http://schemas.microsoft.com/office/drawing/2014/main" id="{DCA361FD-97CD-CD45-8586-B5A7E8A89DE5}"/>
              </a:ext>
            </a:extLst>
          </p:cNvPr>
          <p:cNvSpPr txBox="1">
            <a:spLocks noChangeArrowheads="1"/>
          </p:cNvSpPr>
          <p:nvPr/>
        </p:nvSpPr>
        <p:spPr bwMode="auto">
          <a:xfrm>
            <a:off x="2971800" y="2593660"/>
            <a:ext cx="492125"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PP</a:t>
            </a:r>
          </a:p>
        </p:txBody>
      </p:sp>
      <p:sp>
        <p:nvSpPr>
          <p:cNvPr id="16" name="TextBox 11">
            <a:extLst>
              <a:ext uri="{FF2B5EF4-FFF2-40B4-BE49-F238E27FC236}">
                <a16:creationId xmlns:a16="http://schemas.microsoft.com/office/drawing/2014/main" id="{2EC97D17-99B6-FA47-98C1-2F68D4B4883A}"/>
              </a:ext>
            </a:extLst>
          </p:cNvPr>
          <p:cNvSpPr txBox="1">
            <a:spLocks noChangeArrowheads="1"/>
          </p:cNvSpPr>
          <p:nvPr/>
        </p:nvSpPr>
        <p:spPr bwMode="auto">
          <a:xfrm>
            <a:off x="4974271" y="1549401"/>
            <a:ext cx="492443"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SS</a:t>
            </a:r>
          </a:p>
        </p:txBody>
      </p:sp>
      <p:sp>
        <p:nvSpPr>
          <p:cNvPr id="17" name="Title 1">
            <a:extLst>
              <a:ext uri="{FF2B5EF4-FFF2-40B4-BE49-F238E27FC236}">
                <a16:creationId xmlns:a16="http://schemas.microsoft.com/office/drawing/2014/main" id="{E533A1CB-17E9-4ECF-8359-620CBE398F0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7.2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May 6, 2019 at 21:19:35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59394" name="TextBox 9">
            <a:extLst>
              <a:ext uri="{FF2B5EF4-FFF2-40B4-BE49-F238E27FC236}">
                <a16:creationId xmlns:a16="http://schemas.microsoft.com/office/drawing/2014/main" id="{E4024EA3-34B6-3E4A-915C-1FC12262104D}"/>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9902</TotalTime>
  <Words>833</Words>
  <Application>Microsoft Office PowerPoint</Application>
  <PresentationFormat>On-screen Show (4:3)</PresentationFormat>
  <Paragraphs>105</Paragraphs>
  <Slides>8</Slides>
  <Notes>8</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8</vt:i4>
      </vt:variant>
    </vt:vector>
  </HeadingPairs>
  <TitlesOfParts>
    <vt:vector size="13" baseType="lpstr">
      <vt:lpstr>Arial</vt:lpstr>
      <vt:lpstr>Calibri</vt:lpstr>
      <vt:lpstr>Times New Roman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tkb</cp:lastModifiedBy>
  <cp:revision>757</cp:revision>
  <cp:lastPrinted>2013-04-07T18:50:57Z</cp:lastPrinted>
  <dcterms:created xsi:type="dcterms:W3CDTF">2009-05-31T20:07:40Z</dcterms:created>
  <dcterms:modified xsi:type="dcterms:W3CDTF">2019-05-07T04:53:59Z</dcterms:modified>
</cp:coreProperties>
</file>