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305" r:id="rId3"/>
    <p:sldId id="302" r:id="rId4"/>
    <p:sldId id="365" r:id="rId5"/>
    <p:sldId id="381" r:id="rId6"/>
    <p:sldId id="410" r:id="rId7"/>
    <p:sldId id="379" r:id="rId8"/>
    <p:sldId id="411" r:id="rId9"/>
    <p:sldId id="412" r:id="rId10"/>
    <p:sldId id="409" r:id="rId11"/>
    <p:sldId id="367" r:id="rId12"/>
    <p:sldId id="413" r:id="rId13"/>
    <p:sldId id="380" r:id="rId14"/>
    <p:sldId id="378"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97" autoAdjust="0"/>
    <p:restoredTop sz="92207" autoAdjust="0"/>
  </p:normalViewPr>
  <p:slideViewPr>
    <p:cSldViewPr showGuides="1">
      <p:cViewPr>
        <p:scale>
          <a:sx n="70" d="100"/>
          <a:sy n="70" d="100"/>
        </p:scale>
        <p:origin x="2104" y="8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5/16/19</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000" b="1" dirty="0">
                <a:solidFill>
                  <a:srgbClr val="393996"/>
                </a:solidFill>
              </a:rPr>
              <a:t>Animación Relevante:</a:t>
            </a:r>
          </a:p>
          <a:p>
            <a:r>
              <a:rPr lang="es-VE" altLang="en-US" sz="2000" dirty="0"/>
              <a:t>Mecanismos Focales Explicado: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sz="1600" dirty="0">
              <a:latin typeface="Arial" panose="020B0604020202020204" pitchFamily="34" charset="0"/>
              <a:cs typeface="Arial" panose="020B0604020202020204" pitchFamily="34" charset="0"/>
            </a:endParaRPr>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noProof="0" dirty="0"/>
              <a:t>Navegador Interactivo de Terremotos — Mapa Mundial o visualizador 3D </a:t>
            </a:r>
            <a:r>
              <a:rPr lang="es-ES_tradnl" altLang="en-US" sz="1100" noProof="0" dirty="0">
                <a:hlinkClick r:id="rId3"/>
              </a:rPr>
              <a:t>http://www.iris.edu/ieb</a:t>
            </a:r>
            <a:endParaRPr lang="es-ES_tradnl" altLang="en-US" sz="1400" noProof="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857702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908B865-8A61-D445-8858-51B1ECCB38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2BC74F01-FC98-224D-99C6-F0091701D9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n-US" b="1" dirty="0">
                <a:solidFill>
                  <a:srgbClr val="393996"/>
                </a:solidFill>
              </a:rPr>
              <a:t>Animación Relevante:</a:t>
            </a:r>
          </a:p>
          <a:p>
            <a:pPr marL="0" marR="0">
              <a:spcBef>
                <a:spcPts val="0"/>
              </a:spcBef>
              <a:spcAft>
                <a:spcPts val="0"/>
              </a:spcAft>
            </a:pPr>
            <a:r>
              <a:rPr lang="es-ES" altLang="en-US" b="0" dirty="0">
                <a:solidFill>
                  <a:srgbClr val="393996"/>
                </a:solidFill>
              </a:rPr>
              <a:t>Curvas Tiempo de Viaje: Como son creadas? </a:t>
            </a:r>
            <a:r>
              <a:rPr lang="es-E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dirty="0"/>
          </a:p>
        </p:txBody>
      </p:sp>
      <p:sp>
        <p:nvSpPr>
          <p:cNvPr id="38916" name="Slide Number Placeholder 3">
            <a:extLst>
              <a:ext uri="{FF2B5EF4-FFF2-40B4-BE49-F238E27FC236}">
                <a16:creationId xmlns:a16="http://schemas.microsoft.com/office/drawing/2014/main" id="{2B0036CD-A954-0D40-8E33-57F47EE75E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6397666-A70B-8E4B-B19C-032F4EC0ED2B}" type="slidenum">
              <a:rPr lang="en-US" altLang="en-US" smtClean="0">
                <a:solidFill>
                  <a:srgbClr val="000000"/>
                </a:solidFill>
                <a:latin typeface="Calibri" panose="020F0502020204030204" pitchFamily="34" charset="0"/>
                <a:cs typeface="Arial" panose="020B0604020202020204" pitchFamily="34" charset="0"/>
              </a:rPr>
              <a:pPr/>
              <a:t>12</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0" i="0" noProof="0" dirty="0">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p>
          <a:p>
            <a:pPr eaLnBrk="1" hangingPunct="1">
              <a:spcBef>
                <a:spcPct val="0"/>
              </a:spcBef>
            </a:pPr>
            <a:endParaRPr lang="es-ES_tradnl" altLang="en-US" b="1" noProof="0" dirty="0"/>
          </a:p>
          <a:p>
            <a:pPr eaLnBrk="1" hangingPunct="1">
              <a:spcBef>
                <a:spcPct val="0"/>
              </a:spcBef>
            </a:pPr>
            <a:r>
              <a:rPr lang="es-ES_tradnl" altLang="en-US" b="1" noProof="0" dirty="0"/>
              <a:t>Animación Relevante: </a:t>
            </a:r>
          </a:p>
          <a:p>
            <a:pPr eaLnBrk="1" hangingPunct="1">
              <a:spcBef>
                <a:spcPct val="0"/>
              </a:spcBef>
            </a:pPr>
            <a:r>
              <a:rPr lang="es-ES_tradnl" altLang="en-US" b="0" i="0" noProof="0" dirty="0"/>
              <a:t>Intensidad de Terremotos:  </a:t>
            </a:r>
            <a:r>
              <a:rPr lang="es-ES_tradnl" altLang="en-US" b="0" noProof="0" dirty="0"/>
              <a:t>https://</a:t>
            </a:r>
            <a:r>
              <a:rPr lang="es-ES_tradnl" altLang="en-US" b="0" noProof="0" dirty="0" err="1"/>
              <a:t>www.iris.edu</a:t>
            </a:r>
            <a:r>
              <a:rPr lang="es-ES_tradnl" altLang="en-US" b="0" noProof="0" dirty="0"/>
              <a:t>/</a:t>
            </a:r>
            <a:r>
              <a:rPr lang="es-ES_tradnl" altLang="en-US" b="0" noProof="0" dirty="0" err="1"/>
              <a:t>hq</a:t>
            </a:r>
            <a:r>
              <a:rPr lang="es-ES_tradnl" altLang="en-US" b="0" noProof="0" dirty="0"/>
              <a:t>/</a:t>
            </a:r>
            <a:r>
              <a:rPr lang="es-ES_tradnl" altLang="en-US" b="0" noProof="0" dirty="0" err="1"/>
              <a:t>inclass</a:t>
            </a:r>
            <a:r>
              <a:rPr lang="es-ES_tradnl" altLang="en-US" b="0" noProof="0" dirty="0"/>
              <a:t>/</a:t>
            </a:r>
            <a:r>
              <a:rPr lang="es-ES_tradnl" altLang="en-US" b="0" noProof="0" dirty="0" err="1"/>
              <a:t>animation</a:t>
            </a:r>
            <a:r>
              <a:rPr lang="es-ES_tradnl" altLang="en-US" b="0" noProof="0" dirty="0"/>
              <a:t>/</a:t>
            </a:r>
            <a:r>
              <a:rPr lang="es-ES_tradnl" altLang="en-US" b="0" noProof="0" dirty="0" err="1"/>
              <a:t>earthquake_intensity</a:t>
            </a:r>
            <a:r>
              <a:rPr lang="es-ES_tradnl" altLang="en-US" b="0" noProof="0" dirty="0"/>
              <a:t>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noProof="0" dirty="0"/>
              <a:t>Navegador Interactivo de Terremotos — Mapa Mundial o visualizador 3D </a:t>
            </a:r>
            <a:r>
              <a:rPr lang="es-ES_tradnl" altLang="en-US" sz="1100" noProof="0" dirty="0">
                <a:hlinkClick r:id="rId3"/>
              </a:rPr>
              <a:t>http://www.iris.edu/ieb</a:t>
            </a:r>
            <a:endParaRPr lang="es-ES_tradnl" altLang="en-US" sz="1400" noProof="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4</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205157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noProof="0" dirty="0"/>
              <a:t>Navegador Interactivo de Terremotos — Mapa Mundial o visualizador 3D </a:t>
            </a:r>
            <a:r>
              <a:rPr lang="es-ES_tradnl" altLang="en-US" sz="1100" noProof="0" dirty="0">
                <a:hlinkClick r:id="rId3"/>
              </a:rPr>
              <a:t>http://www.iris.edu/ieb</a:t>
            </a:r>
            <a:endParaRPr lang="es-ES_tradnl" altLang="en-US" sz="1400" noProof="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6</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t>Referencia: </a:t>
            </a:r>
            <a:r>
              <a:rPr lang="es-ES_tradnl" altLang="en-US" noProof="0" dirty="0" err="1"/>
              <a:t>Holm</a:t>
            </a:r>
            <a:r>
              <a:rPr lang="es-ES_tradnl" altLang="en-US" noProof="0" dirty="0"/>
              <a:t>, RJ, </a:t>
            </a:r>
            <a:r>
              <a:rPr lang="es-ES_tradnl" altLang="en-US" noProof="0" dirty="0" err="1"/>
              <a:t>Rosenbaum</a:t>
            </a:r>
            <a:r>
              <a:rPr lang="es-ES_tradnl" altLang="en-US" noProof="0" dirty="0"/>
              <a:t>, G, y Richards, SW, 2016. Reconstrucción post 8 </a:t>
            </a:r>
            <a:r>
              <a:rPr lang="es-ES_tradnl" altLang="en-US" noProof="0" dirty="0" err="1"/>
              <a:t>Ma</a:t>
            </a:r>
            <a:r>
              <a:rPr lang="es-ES_tradnl" altLang="en-US" noProof="0" dirty="0"/>
              <a:t> de </a:t>
            </a:r>
            <a:r>
              <a:rPr lang="es-ES_tradnl" altLang="en-US" noProof="0" dirty="0" err="1"/>
              <a:t>Papua</a:t>
            </a:r>
            <a:r>
              <a:rPr lang="es-ES_tradnl" altLang="en-US" noProof="0" dirty="0"/>
              <a:t> Nueva Guinea y las Islas Salomón: Tectónica de </a:t>
            </a:r>
            <a:r>
              <a:rPr lang="es-ES_tradnl" altLang="en-US" noProof="0" dirty="0" err="1"/>
              <a:t>microplacas</a:t>
            </a:r>
            <a:r>
              <a:rPr lang="es-ES_tradnl" altLang="en-US" noProof="0" dirty="0"/>
              <a:t> en una configuración de límite de placa convergente en </a:t>
            </a:r>
            <a:r>
              <a:rPr lang="es-ES_tradnl" altLang="en-US" noProof="0" dirty="0" err="1"/>
              <a:t>Earth-Science</a:t>
            </a:r>
            <a:r>
              <a:rPr lang="es-ES_tradnl" altLang="en-US" noProof="0" dirty="0"/>
              <a:t> </a:t>
            </a:r>
            <a:r>
              <a:rPr lang="es-ES_tradnl" altLang="en-US" noProof="0" dirty="0" err="1"/>
              <a:t>Reviews</a:t>
            </a:r>
            <a:r>
              <a:rPr lang="es-ES_tradnl" altLang="en-US" noProof="0" dirty="0"/>
              <a:t>, v. 156, pp. 66 -81.</a:t>
            </a:r>
            <a:endParaRPr lang="es-ES_tradnl" sz="1200" kern="1200" noProof="0" dirty="0">
              <a:solidFill>
                <a:schemeClr val="tx1"/>
              </a:solidFill>
              <a:effectLst/>
              <a:latin typeface="+mn-lt"/>
              <a:ea typeface="ＭＳ Ｐゴシック" panose="020B0600070205080204" pitchFamily="34" charset="-128"/>
              <a:cs typeface="MS PGothic" charset="0"/>
            </a:endParaRPr>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4186950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panose="020B0600070205080204" pitchFamily="34" charset="-128"/>
                <a:cs typeface="MS PGothic" charset="0"/>
              </a:rPr>
              <a:t>Animación relevante. Sismo inicial – Sismo Principal - Réplica:</a:t>
            </a:r>
            <a:r>
              <a:rPr lang="en-US" b="1" dirty="0">
                <a:effectLst/>
              </a:rPr>
              <a:t> </a:t>
            </a:r>
            <a:r>
              <a:rPr lang="en-US" altLang="en-US" b="1" dirty="0">
                <a:solidFill>
                  <a:srgbClr val="393996"/>
                </a:solidFill>
              </a:rPr>
              <a:t> </a:t>
            </a:r>
            <a:r>
              <a:rPr lang="en-US" sz="1400" dirty="0">
                <a:hlinkClick r:id="rId3"/>
              </a:rPr>
              <a:t>https://www.iris.edu/hq/inclass/animation/earthquake_foreshockmainshockaftershock</a:t>
            </a:r>
            <a:endParaRPr lang="en-US" altLang="en-US" sz="140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solidFill>
                  <a:srgbClr val="393996"/>
                </a:solidFill>
                <a:ea typeface="ＭＳ Ｐゴシック" panose="020B0600070205080204" pitchFamily="34" charset="-128"/>
              </a:rPr>
              <a:t>Animación relevante:</a:t>
            </a:r>
          </a:p>
          <a:p>
            <a:pPr eaLnBrk="1" hangingPunct="1">
              <a:spcBef>
                <a:spcPct val="0"/>
              </a:spcBef>
            </a:pPr>
            <a:r>
              <a:rPr lang="es-ES_tradnl" altLang="en-US" b="0" noProof="0" dirty="0">
                <a:solidFill>
                  <a:srgbClr val="393996"/>
                </a:solidFill>
                <a:ea typeface="ＭＳ Ｐゴシック" panose="020B0600070205080204" pitchFamily="34" charset="-128"/>
              </a:rPr>
              <a:t>América del Sur - Terremotos y </a:t>
            </a:r>
            <a:r>
              <a:rPr lang="es-ES_tradnl" altLang="en-US" b="0" noProof="0" dirty="0" err="1">
                <a:solidFill>
                  <a:srgbClr val="393996"/>
                </a:solidFill>
                <a:ea typeface="ＭＳ Ｐゴシック" panose="020B0600070205080204" pitchFamily="34" charset="-128"/>
              </a:rPr>
              <a:t>tectónicas:</a:t>
            </a:r>
            <a:r>
              <a:rPr lang="es-ES_tradnl" sz="1200" b="0" i="0" kern="1200" noProof="0" dirty="0" err="1">
                <a:solidFill>
                  <a:schemeClr val="tx1"/>
                </a:solidFill>
                <a:effectLst/>
                <a:latin typeface="+mn-lt"/>
                <a:ea typeface="ＭＳ Ｐゴシック" panose="020B0600070205080204" pitchFamily="34" charset="-128"/>
                <a:cs typeface="ＭＳ Ｐゴシック" panose="020B0600070205080204" pitchFamily="34" charset="-128"/>
                <a:hlinkClick r:id="rId3"/>
              </a:rPr>
              <a:t>https</a:t>
            </a: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://www.iris.edu/hq/inclass/animation/236</a:t>
            </a:r>
            <a:endParaRPr lang="es-ES_tradnl" altLang="en-US" noProof="0"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9</a:t>
            </a:fld>
            <a:endParaRPr lang="en-US" altLang="en-US"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5/16/19</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5/16/19</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5/16/19</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5/16/19</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5/16/19</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5/16/19</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5/16/19</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5/16/19</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5/16/19</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5/16/19</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5/16/19</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5/16/19</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5/16/19</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0.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hyperlink" Target="http://www.iris.edu/hq/retm"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24.pn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png"/><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66A8D9-F3AC-4DCE-9A75-42A3F8EB8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763" y="2875438"/>
            <a:ext cx="4763037" cy="3499603"/>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1300" y="1082675"/>
            <a:ext cx="661670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sz="1800" dirty="0">
                <a:latin typeface="Arial" panose="020B0604020202020204" pitchFamily="34" charset="0"/>
                <a:cs typeface="Arial" panose="020B0604020202020204" pitchFamily="34" charset="0"/>
              </a:rPr>
              <a:t>Un Terremoto de magnitud 7,5 ocurrió a 45 km al </a:t>
            </a:r>
            <a:r>
              <a:rPr lang="es-ES" sz="1800" dirty="0">
                <a:latin typeface="Arial" panose="020B0604020202020204" pitchFamily="34" charset="0"/>
                <a:cs typeface="Arial" panose="020B0604020202020204" pitchFamily="34" charset="0"/>
              </a:rPr>
              <a:t>noreste de </a:t>
            </a:r>
            <a:r>
              <a:rPr lang="es-ES" sz="1800" dirty="0" err="1">
                <a:latin typeface="Arial" panose="020B0604020202020204" pitchFamily="34" charset="0"/>
                <a:cs typeface="Arial" panose="020B0604020202020204" pitchFamily="34" charset="0"/>
              </a:rPr>
              <a:t>Kokopo</a:t>
            </a:r>
            <a:r>
              <a:rPr lang="es-ES" sz="1800" dirty="0">
                <a:latin typeface="Arial" panose="020B0604020202020204" pitchFamily="34" charset="0"/>
                <a:cs typeface="Arial" panose="020B0604020202020204" pitchFamily="34" charset="0"/>
              </a:rPr>
              <a:t>, Papúa Nueva Guinea, a una profundidad de 10 km (6,2 millas).</a:t>
            </a:r>
            <a:endParaRPr lang="en-US" sz="1800" dirty="0">
              <a:latin typeface="Arial" panose="020B0604020202020204" pitchFamily="34" charset="0"/>
              <a:cs typeface="Arial" panose="020B0604020202020204" pitchFamily="34" charset="0"/>
            </a:endParaRPr>
          </a:p>
          <a:p>
            <a:pPr>
              <a:spcBef>
                <a:spcPct val="0"/>
              </a:spcBef>
              <a:buFont typeface="Arial" panose="020B0604020202020204" pitchFamily="34" charset="0"/>
              <a:buNone/>
            </a:pPr>
            <a:endParaRPr lang="en-US" altLang="en-US" sz="1800" dirty="0">
              <a:latin typeface="Arial" panose="020B0604020202020204" pitchFamily="34" charset="0"/>
              <a:cs typeface="Arial" panose="020B0604020202020204" pitchFamily="34" charset="0"/>
            </a:endParaRPr>
          </a:p>
          <a:p>
            <a:pPr>
              <a:buNone/>
            </a:pPr>
            <a:r>
              <a:rPr lang="es-ES_tradnl" sz="1800" dirty="0">
                <a:latin typeface="Arial" panose="020B0604020202020204" pitchFamily="34" charset="0"/>
                <a:cs typeface="Arial" panose="020B0604020202020204" pitchFamily="34" charset="0"/>
              </a:rPr>
              <a:t>No hay informes inmediatos de daños</a:t>
            </a:r>
            <a:r>
              <a:rPr lang="en-US" sz="1800" dirty="0">
                <a:latin typeface="Arial" panose="020B0604020202020204" pitchFamily="34" charset="0"/>
                <a:cs typeface="Arial" panose="020B0604020202020204" pitchFamily="34" charset="0"/>
              </a:rPr>
              <a:t> </a:t>
            </a:r>
            <a:endParaRPr lang="en-US" altLang="en-US" sz="1800" dirty="0">
              <a:latin typeface="Arial" panose="020B0604020202020204" pitchFamily="34" charset="0"/>
              <a:cs typeface="Arial" panose="020B0604020202020204" pitchFamily="34" charset="0"/>
            </a:endParaRPr>
          </a:p>
        </p:txBody>
      </p:sp>
      <p:pic>
        <p:nvPicPr>
          <p:cNvPr id="27654" name="Picture 1">
            <a:extLst>
              <a:ext uri="{FF2B5EF4-FFF2-40B4-BE49-F238E27FC236}">
                <a16:creationId xmlns:a16="http://schemas.microsoft.com/office/drawing/2014/main" id="{EF03FCEA-A602-6647-ACA1-6E8EA241404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9088" y="3367047"/>
            <a:ext cx="3338512"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a:extLst>
              <a:ext uri="{FF2B5EF4-FFF2-40B4-BE49-F238E27FC236}">
                <a16:creationId xmlns:a16="http://schemas.microsoft.com/office/drawing/2014/main" id="{5EF1E316-2BFD-7145-AFA5-AA779C6473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681038"/>
            <a:ext cx="1681163"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66966AC1-B5B3-4767-B15E-C87A28C00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cxnSp>
        <p:nvCxnSpPr>
          <p:cNvPr id="7" name="Straight Connector 6">
            <a:extLst>
              <a:ext uri="{FF2B5EF4-FFF2-40B4-BE49-F238E27FC236}">
                <a16:creationId xmlns:a16="http://schemas.microsoft.com/office/drawing/2014/main" id="{F1B01DBD-6824-43B6-B8D8-CED73D0B756C}"/>
              </a:ext>
            </a:extLst>
          </p:cNvPr>
          <p:cNvCxnSpPr>
            <a:cxnSpLocks/>
          </p:cNvCxnSpPr>
          <p:nvPr/>
        </p:nvCxnSpPr>
        <p:spPr>
          <a:xfrm flipV="1">
            <a:off x="1859486" y="2895693"/>
            <a:ext cx="2088303" cy="11952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9ACEA0-4127-4435-9AE6-4BCD8A7E0765}"/>
              </a:ext>
            </a:extLst>
          </p:cNvPr>
          <p:cNvCxnSpPr/>
          <p:nvPr/>
        </p:nvCxnSpPr>
        <p:spPr>
          <a:xfrm>
            <a:off x="1859486" y="4603158"/>
            <a:ext cx="2073519" cy="17612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08CBC26-B5FE-2D4E-96AF-EF921E82C825}"/>
              </a:ext>
            </a:extLst>
          </p:cNvPr>
          <p:cNvSpPr txBox="1"/>
          <p:nvPr/>
        </p:nvSpPr>
        <p:spPr bwMode="auto">
          <a:xfrm>
            <a:off x="3970041" y="4178169"/>
            <a:ext cx="1524000" cy="253916"/>
          </a:xfrm>
          <a:prstGeom prst="rect">
            <a:avLst/>
          </a:prstGeom>
          <a:noFill/>
        </p:spPr>
        <p:txBody>
          <a:bodyPr wrap="square">
            <a:spAutoFit/>
          </a:bodyPr>
          <a:lstStyle/>
          <a:p>
            <a:pPr>
              <a:defRPr/>
            </a:pPr>
            <a:r>
              <a:rPr lang="es-ES_tradnl" sz="1050" b="1" dirty="0">
                <a:solidFill>
                  <a:schemeClr val="bg2"/>
                </a:solidFill>
                <a:latin typeface="Arial" charset="0"/>
                <a:ea typeface="MS PGothic" charset="0"/>
                <a:cs typeface="MS PGothic" charset="0"/>
              </a:rPr>
              <a:t>Papúa Nueva Guinea</a:t>
            </a:r>
          </a:p>
        </p:txBody>
      </p:sp>
      <p:sp>
        <p:nvSpPr>
          <p:cNvPr id="24" name="TextBox 23">
            <a:extLst>
              <a:ext uri="{FF2B5EF4-FFF2-40B4-BE49-F238E27FC236}">
                <a16:creationId xmlns:a16="http://schemas.microsoft.com/office/drawing/2014/main" id="{22D984C4-DE83-FB4C-8D59-465D6C3555D2}"/>
              </a:ext>
            </a:extLst>
          </p:cNvPr>
          <p:cNvSpPr txBox="1"/>
          <p:nvPr/>
        </p:nvSpPr>
        <p:spPr bwMode="auto">
          <a:xfrm>
            <a:off x="6435472" y="4799755"/>
            <a:ext cx="1295400" cy="276999"/>
          </a:xfrm>
          <a:prstGeom prst="rect">
            <a:avLst/>
          </a:prstGeom>
          <a:noFill/>
        </p:spPr>
        <p:txBody>
          <a:bodyPr>
            <a:spAutoFit/>
          </a:bodyPr>
          <a:lstStyle/>
          <a:p>
            <a:pPr>
              <a:defRPr/>
            </a:pPr>
            <a:r>
              <a:rPr lang="es-ES_tradnl" sz="1200" b="1" i="1" dirty="0">
                <a:solidFill>
                  <a:schemeClr val="tx2">
                    <a:lumMod val="40000"/>
                    <a:lumOff val="60000"/>
                  </a:schemeClr>
                </a:solidFill>
                <a:latin typeface="Times New Roman"/>
                <a:ea typeface="MS PGothic" charset="0"/>
                <a:cs typeface="Times New Roman"/>
              </a:rPr>
              <a:t>Mar de Salomón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3683A43B-EB33-4CFB-850A-DA7E7E8C2C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3508474"/>
            <a:ext cx="3561220" cy="2868514"/>
          </a:xfrm>
          <a:prstGeom prst="rect">
            <a:avLst/>
          </a:prstGeom>
        </p:spPr>
      </p:pic>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4132" y="3262253"/>
            <a:ext cx="45180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ECB83844-3763-C94A-B60A-24EFF592C79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3" name="TextBox 4">
            <a:extLst>
              <a:ext uri="{FF2B5EF4-FFF2-40B4-BE49-F238E27FC236}">
                <a16:creationId xmlns:a16="http://schemas.microsoft.com/office/drawing/2014/main" id="{76EEFCF6-68DF-B442-8855-4D9FFF7371B4}"/>
              </a:ext>
            </a:extLst>
          </p:cNvPr>
          <p:cNvSpPr txBox="1">
            <a:spLocks noChangeArrowheads="1"/>
          </p:cNvSpPr>
          <p:nvPr/>
        </p:nvSpPr>
        <p:spPr bwMode="auto">
          <a:xfrm>
            <a:off x="317500" y="1101725"/>
            <a:ext cx="8369300"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600" dirty="0"/>
              <a:t>El mecanismo focal es cómo los sismólogos trazan las orientaciones de estrés 3-D de un terremoto. Debido a que un terremoto ocurre como deslizamiento en una falla, genera ondas primarias en cuadrantes donde el primer pulso es compresivo (sombreado) y cuadrantes donde el primer pulso es extensivo (blanco). La orientación de estos cuadrantes determinada a partir de las ondas sísmicas registradas identifica el tipo de falla que produjo el terremoto. </a:t>
            </a:r>
          </a:p>
          <a:p>
            <a:endParaRPr lang="es-ES_tradnl" altLang="en-US" sz="1600" dirty="0"/>
          </a:p>
          <a:p>
            <a:r>
              <a:rPr lang="es-ES" dirty="0"/>
              <a:t>Este terremoto ocurrió como resultado de fallas laterales poco profundas dentro del interior de la Placa del Pacífico.</a:t>
            </a:r>
            <a:endParaRPr lang="en-US" dirty="0"/>
          </a:p>
        </p:txBody>
      </p:sp>
      <p:sp>
        <p:nvSpPr>
          <p:cNvPr id="20" name="TextBox 8">
            <a:extLst>
              <a:ext uri="{FF2B5EF4-FFF2-40B4-BE49-F238E27FC236}">
                <a16:creationId xmlns:a16="http://schemas.microsoft.com/office/drawing/2014/main" id="{4827F856-CC65-A44B-AFBA-71F9E5C2A09A}"/>
              </a:ext>
            </a:extLst>
          </p:cNvPr>
          <p:cNvSpPr txBox="1">
            <a:spLocks noChangeArrowheads="1"/>
          </p:cNvSpPr>
          <p:nvPr/>
        </p:nvSpPr>
        <p:spPr bwMode="auto">
          <a:xfrm>
            <a:off x="3505200" y="5480050"/>
            <a:ext cx="49657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de tensión de compresión mínima. El eje de presión (P) refleja la máxima dirección de esfuerzo de compresión.</a:t>
            </a:r>
            <a:endParaRPr lang="es-ES_tradnl" altLang="en-US" sz="1800" dirty="0">
              <a:latin typeface="Arial" panose="020B0604020202020204" pitchFamily="34" charset="0"/>
              <a:cs typeface="Arial" panose="020B0604020202020204" pitchFamily="34" charset="0"/>
            </a:endParaRPr>
          </a:p>
        </p:txBody>
      </p:sp>
      <p:sp>
        <p:nvSpPr>
          <p:cNvPr id="21" name="TextBox 11">
            <a:extLst>
              <a:ext uri="{FF2B5EF4-FFF2-40B4-BE49-F238E27FC236}">
                <a16:creationId xmlns:a16="http://schemas.microsoft.com/office/drawing/2014/main" id="{346E97C7-DFFA-C24C-89D7-84DFF42066E2}"/>
              </a:ext>
            </a:extLst>
          </p:cNvPr>
          <p:cNvSpPr txBox="1">
            <a:spLocks noChangeArrowheads="1"/>
          </p:cNvSpPr>
          <p:nvPr/>
        </p:nvSpPr>
        <p:spPr bwMode="auto">
          <a:xfrm>
            <a:off x="304800" y="6320135"/>
            <a:ext cx="2743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sz="1200" dirty="0">
                <a:latin typeface="Arial" panose="020B0604020202020204" pitchFamily="34" charset="0"/>
                <a:cs typeface="Arial" panose="020B0604020202020204" pitchFamily="34" charset="0"/>
              </a:rPr>
              <a:t>Solución Tensor  Momento Sísmico </a:t>
            </a:r>
          </a:p>
          <a:p>
            <a:pPr eaLnBrk="1" hangingPunct="1">
              <a:spcBef>
                <a:spcPct val="0"/>
              </a:spcBef>
              <a:buFontTx/>
              <a:buNone/>
            </a:pPr>
            <a:r>
              <a:rPr lang="es-ES_tradnl" sz="1200" dirty="0" err="1">
                <a:latin typeface="Arial" panose="020B0604020202020204" pitchFamily="34" charset="0"/>
                <a:cs typeface="Arial" panose="020B0604020202020204" pitchFamily="34" charset="0"/>
              </a:rPr>
              <a:t>Centroide</a:t>
            </a:r>
            <a:r>
              <a:rPr lang="es-ES_tradnl" sz="1200" dirty="0">
                <a:latin typeface="Arial" panose="020B0604020202020204" pitchFamily="34" charset="0"/>
                <a:cs typeface="Arial" panose="020B0604020202020204" pitchFamily="34" charset="0"/>
              </a:rPr>
              <a:t> Fase W , USGS​</a:t>
            </a:r>
            <a:endParaRPr lang="es-ES_tradnl" altLang="en-US" sz="12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3F8F6B06-7EF6-1F45-9175-AC7C006C66AC}"/>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306388" y="1150938"/>
            <a:ext cx="228441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_tradnl" altLang="en-US" sz="1600">
                <a:latin typeface="Arial" panose="020B0604020202020204" pitchFamily="34" charset="0"/>
              </a:rPr>
              <a:t>Esta animación explora cómo el terremoto creó el sismograma que se ve en la siguiente diapositiva.</a:t>
            </a:r>
          </a:p>
          <a:p>
            <a:pPr eaLnBrk="1" hangingPunct="1">
              <a:lnSpc>
                <a:spcPts val="1800"/>
              </a:lnSpc>
              <a:spcBef>
                <a:spcPct val="0"/>
              </a:spcBef>
              <a:buNone/>
            </a:pPr>
            <a:endParaRPr lang="es-ES_tradnl" altLang="en-US" sz="1600">
              <a:latin typeface="Arial" panose="020B0604020202020204" pitchFamily="34" charset="0"/>
            </a:endParaRPr>
          </a:p>
          <a:p>
            <a:pPr eaLnBrk="1" hangingPunct="1">
              <a:lnSpc>
                <a:spcPts val="1800"/>
              </a:lnSpc>
              <a:spcBef>
                <a:spcPct val="0"/>
              </a:spcBef>
              <a:buNone/>
            </a:pPr>
            <a:r>
              <a:rPr lang="es-ES_tradnl" altLang="en-US" sz="1600">
                <a:latin typeface="Arial" panose="020B0604020202020204" pitchFamily="34" charset="0"/>
              </a:rPr>
              <a:t>La estación sísmica BNOR estaba a 90 grados de este terremoto.</a:t>
            </a:r>
          </a:p>
        </p:txBody>
      </p:sp>
      <p:pic>
        <p:nvPicPr>
          <p:cNvPr id="3" name="Seismograms_30-120degrees_Low">
            <a:hlinkClick r:id="" action="ppaction://media"/>
            <a:extLst>
              <a:ext uri="{FF2B5EF4-FFF2-40B4-BE49-F238E27FC236}">
                <a16:creationId xmlns:a16="http://schemas.microsoft.com/office/drawing/2014/main" id="{8482822E-4768-4660-9292-D6F90C4A22D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34099" y="1206321"/>
            <a:ext cx="6096000" cy="4572000"/>
          </a:xfrm>
          <a:prstGeom prst="rect">
            <a:avLst/>
          </a:prstGeom>
        </p:spPr>
      </p:pic>
      <p:sp>
        <p:nvSpPr>
          <p:cNvPr id="7" name="Title 1">
            <a:extLst>
              <a:ext uri="{FF2B5EF4-FFF2-40B4-BE49-F238E27FC236}">
                <a16:creationId xmlns:a16="http://schemas.microsoft.com/office/drawing/2014/main" id="{7797FA0A-D554-D84C-96D6-4A644E7EE23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821421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2200520-6E10-C041-9421-0FC396ABD532}"/>
              </a:ext>
            </a:extLst>
          </p:cNvPr>
          <p:cNvGrpSpPr/>
          <p:nvPr/>
        </p:nvGrpSpPr>
        <p:grpSpPr>
          <a:xfrm>
            <a:off x="874712" y="1164831"/>
            <a:ext cx="7457477" cy="5364162"/>
            <a:chOff x="874712" y="1164831"/>
            <a:chExt cx="7457477" cy="5364162"/>
          </a:xfrm>
        </p:grpSpPr>
        <p:grpSp>
          <p:nvGrpSpPr>
            <p:cNvPr id="8" name="Group 7">
              <a:extLst>
                <a:ext uri="{FF2B5EF4-FFF2-40B4-BE49-F238E27FC236}">
                  <a16:creationId xmlns:a16="http://schemas.microsoft.com/office/drawing/2014/main" id="{F882CE58-DC79-2449-A6F0-8DB8E6BEA442}"/>
                </a:ext>
              </a:extLst>
            </p:cNvPr>
            <p:cNvGrpSpPr/>
            <p:nvPr/>
          </p:nvGrpSpPr>
          <p:grpSpPr>
            <a:xfrm>
              <a:off x="874712" y="1164831"/>
              <a:ext cx="7394576" cy="5364162"/>
              <a:chOff x="874712" y="1164831"/>
              <a:chExt cx="7394576" cy="5364162"/>
            </a:xfrm>
          </p:grpSpPr>
          <p:pic>
            <p:nvPicPr>
              <p:cNvPr id="6" name="Picture 5">
                <a:extLst>
                  <a:ext uri="{FF2B5EF4-FFF2-40B4-BE49-F238E27FC236}">
                    <a16:creationId xmlns:a16="http://schemas.microsoft.com/office/drawing/2014/main" id="{62248D08-6E16-DB43-87A9-4B8A98E6EFF7}"/>
                  </a:ext>
                </a:extLst>
              </p:cNvPr>
              <p:cNvPicPr>
                <a:picLocks/>
              </p:cNvPicPr>
              <p:nvPr/>
            </p:nvPicPr>
            <p:blipFill rotWithShape="1">
              <a:blip r:embed="rId3"/>
              <a:srcRect t="2228"/>
              <a:stretch/>
            </p:blipFill>
            <p:spPr>
              <a:xfrm>
                <a:off x="874712" y="1164831"/>
                <a:ext cx="7315200" cy="5364162"/>
              </a:xfrm>
              <a:prstGeom prst="rect">
                <a:avLst/>
              </a:prstGeom>
            </p:spPr>
          </p:pic>
          <p:sp>
            <p:nvSpPr>
              <p:cNvPr id="7" name="Rectangle 6">
                <a:extLst>
                  <a:ext uri="{FF2B5EF4-FFF2-40B4-BE49-F238E27FC236}">
                    <a16:creationId xmlns:a16="http://schemas.microsoft.com/office/drawing/2014/main" id="{1CC78859-7D82-1D4B-A6AD-6162321EA606}"/>
                  </a:ext>
                </a:extLst>
              </p:cNvPr>
              <p:cNvSpPr/>
              <p:nvPr/>
            </p:nvSpPr>
            <p:spPr>
              <a:xfrm>
                <a:off x="6238954" y="5548200"/>
                <a:ext cx="2030334" cy="6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52CDE52E-C98A-F94C-AFC7-6F6DE3E0CF6B}"/>
                </a:ext>
              </a:extLst>
            </p:cNvPr>
            <p:cNvSpPr/>
            <p:nvPr/>
          </p:nvSpPr>
          <p:spPr>
            <a:xfrm>
              <a:off x="2667000" y="1371600"/>
              <a:ext cx="1585912" cy="1626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70AA79-CF73-D848-8EB8-BDEF825D7004}"/>
                </a:ext>
              </a:extLst>
            </p:cNvPr>
            <p:cNvSpPr/>
            <p:nvPr/>
          </p:nvSpPr>
          <p:spPr>
            <a:xfrm>
              <a:off x="7236383" y="1418398"/>
              <a:ext cx="1095806" cy="2682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Rectangle 3">
            <a:extLst>
              <a:ext uri="{FF2B5EF4-FFF2-40B4-BE49-F238E27FC236}">
                <a16:creationId xmlns:a16="http://schemas.microsoft.com/office/drawing/2014/main" id="{94357E9E-39B4-FF40-8B57-7FA478B6B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37892" name="Picture 18" descr="IRIS_TMlogo.png">
            <a:extLst>
              <a:ext uri="{FF2B5EF4-FFF2-40B4-BE49-F238E27FC236}">
                <a16:creationId xmlns:a16="http://schemas.microsoft.com/office/drawing/2014/main" id="{BF4739DB-681B-A74A-9BCC-E186855135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TextBox 4">
            <a:extLst>
              <a:ext uri="{FF2B5EF4-FFF2-40B4-BE49-F238E27FC236}">
                <a16:creationId xmlns:a16="http://schemas.microsoft.com/office/drawing/2014/main" id="{DCB288F5-05FE-FA4A-91BC-9E3DFF15F3D0}"/>
              </a:ext>
            </a:extLst>
          </p:cNvPr>
          <p:cNvSpPr txBox="1">
            <a:spLocks noChangeArrowheads="1"/>
          </p:cNvSpPr>
          <p:nvPr/>
        </p:nvSpPr>
        <p:spPr bwMode="auto">
          <a:xfrm>
            <a:off x="2590800" y="1499747"/>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2" name="TextBox 11">
            <a:extLst>
              <a:ext uri="{FF2B5EF4-FFF2-40B4-BE49-F238E27FC236}">
                <a16:creationId xmlns:a16="http://schemas.microsoft.com/office/drawing/2014/main" id="{8069DAE2-EB9D-2846-BC89-B4D763167C37}"/>
              </a:ext>
            </a:extLst>
          </p:cNvPr>
          <p:cNvSpPr txBox="1"/>
          <p:nvPr/>
        </p:nvSpPr>
        <p:spPr>
          <a:xfrm>
            <a:off x="5238750" y="2761672"/>
            <a:ext cx="2990850" cy="369332"/>
          </a:xfrm>
          <a:prstGeom prst="rect">
            <a:avLst/>
          </a:prstGeom>
          <a:solidFill>
            <a:schemeClr val="bg1"/>
          </a:solidFill>
        </p:spPr>
        <p:txBody>
          <a:bodyPr wrap="square">
            <a:spAutoFit/>
          </a:bodyPr>
          <a:lstStyle/>
          <a:p>
            <a:pPr eaLnBrk="1" hangingPunct="1">
              <a:defRPr/>
            </a:pPr>
            <a:r>
              <a:rPr lang="en-US" spc="200" dirty="0" err="1">
                <a:latin typeface="Arial" charset="0"/>
                <a:ea typeface="MS PGothic" charset="-128"/>
              </a:rPr>
              <a:t>Ondas</a:t>
            </a:r>
            <a:r>
              <a:rPr lang="en-US" spc="200" dirty="0">
                <a:latin typeface="Arial" charset="0"/>
                <a:ea typeface="MS PGothic" charset="-128"/>
              </a:rPr>
              <a:t> </a:t>
            </a:r>
            <a:r>
              <a:rPr lang="en-US" spc="200" dirty="0" err="1">
                <a:latin typeface="Arial" charset="0"/>
                <a:ea typeface="MS PGothic" charset="-128"/>
              </a:rPr>
              <a:t>Superficiales</a:t>
            </a:r>
            <a:endParaRPr lang="en-US" spc="200" dirty="0">
              <a:latin typeface="Arial" charset="0"/>
              <a:ea typeface="MS PGothic" charset="-128"/>
            </a:endParaRPr>
          </a:p>
        </p:txBody>
      </p:sp>
      <p:sp>
        <p:nvSpPr>
          <p:cNvPr id="22" name="Rectangle 21">
            <a:extLst>
              <a:ext uri="{FF2B5EF4-FFF2-40B4-BE49-F238E27FC236}">
                <a16:creationId xmlns:a16="http://schemas.microsoft.com/office/drawing/2014/main" id="{5FD27CAF-1FC4-A040-B18E-C7E412BE8B09}"/>
              </a:ext>
            </a:extLst>
          </p:cNvPr>
          <p:cNvSpPr/>
          <p:nvPr/>
        </p:nvSpPr>
        <p:spPr>
          <a:xfrm>
            <a:off x="2819400" y="1534297"/>
            <a:ext cx="1585912"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898" name="TextBox 11">
            <a:extLst>
              <a:ext uri="{FF2B5EF4-FFF2-40B4-BE49-F238E27FC236}">
                <a16:creationId xmlns:a16="http://schemas.microsoft.com/office/drawing/2014/main" id="{4EC6129E-06CB-AB44-83F7-BD558F6AF908}"/>
              </a:ext>
            </a:extLst>
          </p:cNvPr>
          <p:cNvSpPr txBox="1">
            <a:spLocks noChangeArrowheads="1"/>
          </p:cNvSpPr>
          <p:nvPr/>
        </p:nvSpPr>
        <p:spPr bwMode="auto">
          <a:xfrm>
            <a:off x="3886200" y="1534297"/>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19" name="Title 1">
            <a:extLst>
              <a:ext uri="{FF2B5EF4-FFF2-40B4-BE49-F238E27FC236}">
                <a16:creationId xmlns:a16="http://schemas.microsoft.com/office/drawing/2014/main" id="{22D20B3D-E7E3-2F43-8DC7-C78659D0D5D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21" name="TextBox 7">
            <a:extLst>
              <a:ext uri="{FF2B5EF4-FFF2-40B4-BE49-F238E27FC236}">
                <a16:creationId xmlns:a16="http://schemas.microsoft.com/office/drawing/2014/main" id="{FA4655B0-A656-1848-A48A-60F4315500A5}"/>
              </a:ext>
            </a:extLst>
          </p:cNvPr>
          <p:cNvSpPr txBox="1">
            <a:spLocks noChangeArrowheads="1"/>
          </p:cNvSpPr>
          <p:nvPr/>
        </p:nvSpPr>
        <p:spPr bwMode="auto">
          <a:xfrm>
            <a:off x="1524000" y="937219"/>
            <a:ext cx="65738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a:t>
            </a:r>
            <a:r>
              <a:rPr lang="es-ES_tradnl" altLang="en-US" sz="1400" dirty="0" err="1">
                <a:solidFill>
                  <a:srgbClr val="000000"/>
                </a:solidFill>
                <a:latin typeface="Arial" panose="020B0604020202020204" pitchFamily="34" charset="0"/>
              </a:rPr>
              <a:t>Oregon</a:t>
            </a:r>
            <a:r>
              <a:rPr lang="es-ES_tradnl" altLang="en-US" sz="1400" dirty="0">
                <a:solidFill>
                  <a:srgbClr val="000000"/>
                </a:solidFill>
                <a:latin typeface="Arial" panose="020B0604020202020204" pitchFamily="34" charset="0"/>
              </a:rPr>
              <a:t> (BNOR) se ilustra a continuación. Bend está a 10010 km (6220 millas, 90.2 °) de la ubicación de este terremoto.</a:t>
            </a:r>
          </a:p>
        </p:txBody>
      </p:sp>
      <p:sp>
        <p:nvSpPr>
          <p:cNvPr id="25" name="TextBox 4">
            <a:extLst>
              <a:ext uri="{FF2B5EF4-FFF2-40B4-BE49-F238E27FC236}">
                <a16:creationId xmlns:a16="http://schemas.microsoft.com/office/drawing/2014/main" id="{93F1EC98-14AC-3849-8BCE-F4BC12183318}"/>
              </a:ext>
            </a:extLst>
          </p:cNvPr>
          <p:cNvSpPr txBox="1">
            <a:spLocks noChangeArrowheads="1"/>
          </p:cNvSpPr>
          <p:nvPr/>
        </p:nvSpPr>
        <p:spPr bwMode="auto">
          <a:xfrm>
            <a:off x="1600200" y="3223736"/>
            <a:ext cx="63325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Después del terremoto, las ondas </a:t>
            </a:r>
            <a:r>
              <a:rPr lang="es-ES_tradnl" altLang="en-US" sz="1400" dirty="0" err="1">
                <a:solidFill>
                  <a:srgbClr val="000000"/>
                </a:solidFill>
                <a:latin typeface="Arial" panose="020B0604020202020204" pitchFamily="34" charset="0"/>
              </a:rPr>
              <a:t>compresionales</a:t>
            </a:r>
            <a:r>
              <a:rPr lang="es-ES_tradnl" altLang="en-US" sz="1400" dirty="0">
                <a:solidFill>
                  <a:srgbClr val="000000"/>
                </a:solidFill>
                <a:latin typeface="Arial" panose="020B0604020202020204" pitchFamily="34" charset="0"/>
              </a:rPr>
              <a:t> P tardaron 13 minutos en recorrer una trayectoria curva a través del manto hasta Bend, Oregón.</a:t>
            </a:r>
          </a:p>
        </p:txBody>
      </p:sp>
      <p:sp>
        <p:nvSpPr>
          <p:cNvPr id="28" name="TextBox 9">
            <a:extLst>
              <a:ext uri="{FF2B5EF4-FFF2-40B4-BE49-F238E27FC236}">
                <a16:creationId xmlns:a16="http://schemas.microsoft.com/office/drawing/2014/main" id="{7A506523-ADCD-534A-A32D-321D2113F84E}"/>
              </a:ext>
            </a:extLst>
          </p:cNvPr>
          <p:cNvSpPr txBox="1">
            <a:spLocks noChangeArrowheads="1"/>
          </p:cNvSpPr>
          <p:nvPr/>
        </p:nvSpPr>
        <p:spPr bwMode="auto">
          <a:xfrm>
            <a:off x="1565274" y="3890008"/>
            <a:ext cx="6858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Las ondas S son ondas cortantes que siguen el mismo camino a través del manto que las ondas P. Las ondas S tardaron 23 minutos en viajar desde el terremoto hasta Bend.</a:t>
            </a:r>
          </a:p>
        </p:txBody>
      </p:sp>
      <p:sp>
        <p:nvSpPr>
          <p:cNvPr id="29" name="TextBox 6">
            <a:extLst>
              <a:ext uri="{FF2B5EF4-FFF2-40B4-BE49-F238E27FC236}">
                <a16:creationId xmlns:a16="http://schemas.microsoft.com/office/drawing/2014/main" id="{90620605-D74F-8546-A7B4-CA13BF85FA64}"/>
              </a:ext>
            </a:extLst>
          </p:cNvPr>
          <p:cNvSpPr txBox="1">
            <a:spLocks noChangeArrowheads="1"/>
          </p:cNvSpPr>
          <p:nvPr/>
        </p:nvSpPr>
        <p:spPr bwMode="auto">
          <a:xfrm>
            <a:off x="1695450" y="5029200"/>
            <a:ext cx="6816725"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solidFill>
                  <a:srgbClr val="000000"/>
                </a:solidFill>
                <a:latin typeface="Arial" panose="020B0604020202020204" pitchFamily="34" charset="0"/>
              </a:rPr>
              <a:t>Las ondas superficiales viajaron los </a:t>
            </a:r>
            <a:r>
              <a:rPr lang="en-US" altLang="en-US" sz="1400" dirty="0">
                <a:solidFill>
                  <a:srgbClr val="000000"/>
                </a:solidFill>
                <a:latin typeface="Arial" panose="020B0604020202020204" pitchFamily="34" charset="0"/>
              </a:rPr>
              <a:t>10010 km</a:t>
            </a:r>
            <a:r>
              <a:rPr lang="es-ES_tradnl" altLang="en-US" sz="1400" dirty="0">
                <a:solidFill>
                  <a:srgbClr val="000000"/>
                </a:solidFill>
                <a:latin typeface="Arial" panose="020B0604020202020204" pitchFamily="34" charset="0"/>
              </a:rPr>
              <a:t> (6220 millas) a lo largo del perímetro de la Tierra desde el terremoto hasta la estación de registro. Las ondas superficiales comenzaron a llegar a Bend unos 45 minutos después del terremoto.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BDC203F-F37B-0348-9387-52F687145939}"/>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6371461" y="2805113"/>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8748" y="3148013"/>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9DB3564-3744-4B51-B17E-A35D4C35E1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581" y="2769952"/>
            <a:ext cx="5617219" cy="3402248"/>
          </a:xfrm>
          <a:prstGeom prst="rect">
            <a:avLst/>
          </a:prstGeom>
        </p:spPr>
      </p:pic>
      <p:sp>
        <p:nvSpPr>
          <p:cNvPr id="12" name="Title 1">
            <a:extLst>
              <a:ext uri="{FF2B5EF4-FFF2-40B4-BE49-F238E27FC236}">
                <a16:creationId xmlns:a16="http://schemas.microsoft.com/office/drawing/2014/main" id="{E7325521-30EB-1540-87DA-3A45191F7F0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3" name="TextBox 15">
            <a:extLst>
              <a:ext uri="{FF2B5EF4-FFF2-40B4-BE49-F238E27FC236}">
                <a16:creationId xmlns:a16="http://schemas.microsoft.com/office/drawing/2014/main" id="{EC3ACD20-559B-2C4F-AE41-C27E0506AA9B}"/>
              </a:ext>
            </a:extLst>
          </p:cNvPr>
          <p:cNvSpPr txBox="1">
            <a:spLocks noChangeArrowheads="1"/>
          </p:cNvSpPr>
          <p:nvPr/>
        </p:nvSpPr>
        <p:spPr bwMode="auto">
          <a:xfrm>
            <a:off x="389761" y="1078547"/>
            <a:ext cx="82970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dirty="0">
                <a:latin typeface="Arial" panose="020B0604020202020204" pitchFamily="34" charset="0"/>
                <a:cs typeface="Arial" panose="020B0604020202020204" pitchFamily="34" charset="0"/>
              </a:rPr>
              <a:t>La modificación de la escala de intensidad de  </a:t>
            </a:r>
            <a:r>
              <a:rPr lang="es-ES_tradnl" altLang="en-US" sz="1800" dirty="0" err="1">
                <a:latin typeface="Arial" panose="020B0604020202020204" pitchFamily="34" charset="0"/>
                <a:cs typeface="Arial" panose="020B0604020202020204" pitchFamily="34" charset="0"/>
              </a:rPr>
              <a:t>Marcelli</a:t>
            </a:r>
            <a:r>
              <a:rPr lang="es-ES_tradnl" altLang="en-US" sz="1800" dirty="0">
                <a:latin typeface="Arial" panose="020B0604020202020204" pitchFamily="34" charset="0"/>
                <a:cs typeface="Arial" panose="020B0604020202020204" pitchFamily="34" charset="0"/>
              </a:rPr>
              <a:t> es una escala de doce niveles, numeradas del  I al XII, que indica la severidad de los movimientos telúricos.</a:t>
            </a:r>
          </a:p>
          <a:p>
            <a:pPr eaLnBrk="1" hangingPunct="1">
              <a:spcBef>
                <a:spcPct val="0"/>
              </a:spcBef>
              <a:buFontTx/>
              <a:buNone/>
            </a:pPr>
            <a:endParaRPr lang="es-ES_tradnl" altLang="en-US" sz="1800" dirty="0">
              <a:latin typeface="Arial" panose="020B0604020202020204" pitchFamily="34" charset="0"/>
            </a:endParaRPr>
          </a:p>
          <a:p>
            <a:pPr eaLnBrk="1" hangingPunct="1">
              <a:spcBef>
                <a:spcPct val="0"/>
              </a:spcBef>
              <a:buNone/>
            </a:pPr>
            <a:r>
              <a:rPr lang="es-ES_tradnl" altLang="es-VE" sz="1800" dirty="0">
                <a:latin typeface="Arial" panose="020B0604020202020204" pitchFamily="34" charset="0"/>
              </a:rPr>
              <a:t>Las áreas mas cercanas al epicentro experimentaron movimientos muy fuertes como consecuencia de este terremoto.</a:t>
            </a:r>
          </a:p>
        </p:txBody>
      </p:sp>
      <p:sp>
        <p:nvSpPr>
          <p:cNvPr id="15" name="TextBox 14">
            <a:extLst>
              <a:ext uri="{FF2B5EF4-FFF2-40B4-BE49-F238E27FC236}">
                <a16:creationId xmlns:a16="http://schemas.microsoft.com/office/drawing/2014/main" id="{0F8A8C51-159D-C34A-AB02-4CBC2D999546}"/>
              </a:ext>
            </a:extLst>
          </p:cNvPr>
          <p:cNvSpPr txBox="1">
            <a:spLocks noChangeArrowheads="1"/>
          </p:cNvSpPr>
          <p:nvPr/>
        </p:nvSpPr>
        <p:spPr bwMode="auto">
          <a:xfrm>
            <a:off x="6942197" y="2631122"/>
            <a:ext cx="1358900"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7E357670-A4AB-6049-A60A-2DEB924308E5}"/>
              </a:ext>
            </a:extLst>
          </p:cNvPr>
          <p:cNvSpPr txBox="1">
            <a:spLocks noChangeArrowheads="1"/>
          </p:cNvSpPr>
          <p:nvPr/>
        </p:nvSpPr>
        <p:spPr bwMode="auto">
          <a:xfrm>
            <a:off x="152400" y="6473825"/>
            <a:ext cx="5181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96D0C2F-51A8-4884-A75B-0FB39B1E60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2442" y="1184130"/>
            <a:ext cx="4343400" cy="4337195"/>
          </a:xfrm>
          <a:prstGeom prst="rect">
            <a:avLst/>
          </a:prstGeom>
        </p:spPr>
      </p:pic>
      <p:pic>
        <p:nvPicPr>
          <p:cNvPr id="8" name="Picture 7">
            <a:extLst>
              <a:ext uri="{FF2B5EF4-FFF2-40B4-BE49-F238E27FC236}">
                <a16:creationId xmlns:a16="http://schemas.microsoft.com/office/drawing/2014/main" id="{5118A1BF-D4AA-4812-85D6-26F7C1A98F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839" y="2876182"/>
            <a:ext cx="2315551" cy="3956060"/>
          </a:xfrm>
          <a:prstGeom prst="rect">
            <a:avLst/>
          </a:prstGeom>
        </p:spPr>
      </p:pic>
      <p:sp>
        <p:nvSpPr>
          <p:cNvPr id="11" name="Title 1">
            <a:extLst>
              <a:ext uri="{FF2B5EF4-FFF2-40B4-BE49-F238E27FC236}">
                <a16:creationId xmlns:a16="http://schemas.microsoft.com/office/drawing/2014/main" id="{672F15E2-872B-6C4A-AD81-B738E924A5A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2" name="TextBox 18">
            <a:extLst>
              <a:ext uri="{FF2B5EF4-FFF2-40B4-BE49-F238E27FC236}">
                <a16:creationId xmlns:a16="http://schemas.microsoft.com/office/drawing/2014/main" id="{87B7210E-C19D-5F43-B6BF-523AF3538DC3}"/>
              </a:ext>
            </a:extLst>
          </p:cNvPr>
          <p:cNvSpPr txBox="1">
            <a:spLocks noChangeArrowheads="1"/>
          </p:cNvSpPr>
          <p:nvPr/>
        </p:nvSpPr>
        <p:spPr bwMode="auto">
          <a:xfrm>
            <a:off x="242888" y="1095375"/>
            <a:ext cx="440531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defRPr/>
            </a:pPr>
            <a:r>
              <a:rPr lang="es-ES_tradnl" altLang="en-US" sz="14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400" dirty="0">
              <a:latin typeface="Arial" panose="020B0604020202020204" pitchFamily="34" charset="0"/>
            </a:endParaRPr>
          </a:p>
          <a:p>
            <a:pPr eaLnBrk="1" hangingPunct="1">
              <a:spcBef>
                <a:spcPct val="0"/>
              </a:spcBef>
              <a:buFontTx/>
              <a:buNone/>
              <a:defRPr/>
            </a:pPr>
            <a:r>
              <a:rPr lang="es-ES_tradnl" altLang="en-US" sz="1400" dirty="0">
                <a:latin typeface="Arial" panose="020B0604020202020204" pitchFamily="34" charset="0"/>
                <a:cs typeface="Arial" panose="020B0604020202020204" pitchFamily="34" charset="0"/>
              </a:rPr>
              <a:t>El Servicio Geológico de los EE.UU estima que más de 31.000 personas fueron expuestas a temblores muy fuertes como consecuencia de este terremoto. </a:t>
            </a:r>
          </a:p>
        </p:txBody>
      </p:sp>
      <p:sp>
        <p:nvSpPr>
          <p:cNvPr id="13" name="TextBox 15">
            <a:extLst>
              <a:ext uri="{FF2B5EF4-FFF2-40B4-BE49-F238E27FC236}">
                <a16:creationId xmlns:a16="http://schemas.microsoft.com/office/drawing/2014/main" id="{E1F59F84-EE28-AC44-9609-611ADF34E697}"/>
              </a:ext>
            </a:extLst>
          </p:cNvPr>
          <p:cNvSpPr txBox="1">
            <a:spLocks noChangeArrowheads="1"/>
          </p:cNvSpPr>
          <p:nvPr/>
        </p:nvSpPr>
        <p:spPr bwMode="auto">
          <a:xfrm>
            <a:off x="4953000" y="655638"/>
            <a:ext cx="41195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VE" altLang="en-US" sz="1600" i="1" dirty="0">
                <a:latin typeface="Arial" panose="020B0604020202020204" pitchFamily="34" charset="0"/>
              </a:rPr>
              <a:t>USGS PAGER </a:t>
            </a:r>
          </a:p>
          <a:p>
            <a:pPr algn="r">
              <a:spcBef>
                <a:spcPct val="0"/>
              </a:spcBef>
              <a:buFontTx/>
              <a:buNone/>
            </a:pPr>
            <a:r>
              <a:rPr lang="es-VE" altLang="en-US" sz="1400" i="1" dirty="0">
                <a:latin typeface="Arial" panose="020B0604020202020204" pitchFamily="34" charset="0"/>
              </a:rPr>
              <a:t>Población Expuesta a los Movimientos Telúricos</a:t>
            </a:r>
          </a:p>
        </p:txBody>
      </p:sp>
      <p:sp>
        <p:nvSpPr>
          <p:cNvPr id="14" name="TextBox 20">
            <a:extLst>
              <a:ext uri="{FF2B5EF4-FFF2-40B4-BE49-F238E27FC236}">
                <a16:creationId xmlns:a16="http://schemas.microsoft.com/office/drawing/2014/main" id="{2EC758A9-A8B6-164A-B2C3-430AFDE5E3D0}"/>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6" name="TextBox 15">
            <a:extLst>
              <a:ext uri="{FF2B5EF4-FFF2-40B4-BE49-F238E27FC236}">
                <a16:creationId xmlns:a16="http://schemas.microsoft.com/office/drawing/2014/main" id="{E3EE5733-B94E-EE48-B69E-76E6FB4D45AA}"/>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306388" y="1066800"/>
            <a:ext cx="86090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 sz="1600" dirty="0">
                <a:latin typeface="Arial" panose="020B0604020202020204" pitchFamily="34" charset="0"/>
                <a:cs typeface="Arial" panose="020B0604020202020204" pitchFamily="34" charset="0"/>
              </a:rPr>
              <a:t>Esta animación de sismicidad regional durante las últimas 6 semanas incluye tanto un M7,2 que se produjo el 6 de mayo, 2019 como este M7,5 el 14 de mayo de 2019. Aunque los tiempos son próximos, es probable que este terremoto no esté relacionado, ya que ambos se encuentran en una región sísmicamente activa.</a:t>
            </a:r>
            <a:r>
              <a:rPr lang="en-US" sz="1600" dirty="0">
                <a:latin typeface="Arial" panose="020B0604020202020204" pitchFamily="34" charset="0"/>
                <a:cs typeface="Arial" panose="020B0604020202020204" pitchFamily="34" charset="0"/>
              </a:rPr>
              <a:t> </a:t>
            </a:r>
            <a:endParaRPr lang="en-US" altLang="en-US" sz="1600" dirty="0">
              <a:latin typeface="Arial" panose="020B0604020202020204" pitchFamily="34" charset="0"/>
              <a:cs typeface="Arial" panose="020B0604020202020204" pitchFamily="34" charset="0"/>
            </a:endParaRPr>
          </a:p>
        </p:txBody>
      </p:sp>
      <p:pic>
        <p:nvPicPr>
          <p:cNvPr id="3" name="PapuaNewGuinea_2019">
            <a:hlinkClick r:id="" action="ppaction://media"/>
            <a:extLst>
              <a:ext uri="{FF2B5EF4-FFF2-40B4-BE49-F238E27FC236}">
                <a16:creationId xmlns:a16="http://schemas.microsoft.com/office/drawing/2014/main" id="{BF87D3F3-AB7C-43F6-B8D7-727F822CDF2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562894" y="2057400"/>
            <a:ext cx="6096000" cy="3810000"/>
          </a:xfrm>
          <a:prstGeom prst="rect">
            <a:avLst/>
          </a:prstGeom>
        </p:spPr>
      </p:pic>
      <p:sp>
        <p:nvSpPr>
          <p:cNvPr id="8" name="Title 1">
            <a:extLst>
              <a:ext uri="{FF2B5EF4-FFF2-40B4-BE49-F238E27FC236}">
                <a16:creationId xmlns:a16="http://schemas.microsoft.com/office/drawing/2014/main" id="{F3A9FE22-470C-724F-BE69-DD4BB503C7B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9" name="TextBox 16">
            <a:extLst>
              <a:ext uri="{FF2B5EF4-FFF2-40B4-BE49-F238E27FC236}">
                <a16:creationId xmlns:a16="http://schemas.microsoft.com/office/drawing/2014/main" id="{E7F5A333-FD77-544D-AF02-6066BCEB7F6E}"/>
              </a:ext>
            </a:extLst>
          </p:cNvPr>
          <p:cNvSpPr txBox="1">
            <a:spLocks noChangeArrowheads="1"/>
          </p:cNvSpPr>
          <p:nvPr/>
        </p:nvSpPr>
        <p:spPr bwMode="auto">
          <a:xfrm>
            <a:off x="3810000" y="6428601"/>
            <a:ext cx="40274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i="1" dirty="0">
                <a:latin typeface="Arial" panose="020B0604020202020204" pitchFamily="34" charset="0"/>
              </a:rPr>
              <a:t>Animación creada con el navegador de terremotos IRIS.</a:t>
            </a:r>
          </a:p>
        </p:txBody>
      </p:sp>
    </p:spTree>
    <p:extLst>
      <p:ext uri="{BB962C8B-B14F-4D97-AF65-F5344CB8AC3E}">
        <p14:creationId xmlns:p14="http://schemas.microsoft.com/office/powerpoint/2010/main" val="111502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54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14">
            <a:extLst>
              <a:ext uri="{FF2B5EF4-FFF2-40B4-BE49-F238E27FC236}">
                <a16:creationId xmlns:a16="http://schemas.microsoft.com/office/drawing/2014/main" id="{8D861CB5-9C67-9A49-A73E-ADF148DBDD9C}"/>
              </a:ext>
            </a:extLst>
          </p:cNvPr>
          <p:cNvSpPr txBox="1">
            <a:spLocks noChangeArrowheads="1"/>
          </p:cNvSpPr>
          <p:nvPr/>
        </p:nvSpPr>
        <p:spPr bwMode="auto">
          <a:xfrm>
            <a:off x="6031604" y="914400"/>
            <a:ext cx="312102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400" dirty="0">
                <a:latin typeface="Arial" panose="020B0604020202020204" pitchFamily="34" charset="0"/>
                <a:cs typeface="Arial" panose="020B0604020202020204" pitchFamily="34" charset="0"/>
              </a:rPr>
              <a:t>Las flechas en el mapa de la parte inferior muestran movimientos relativos a la Placa Australiana. La estrella roja muestra la ubicación del terremoto del 14 de Mayo. Este terremoto ocurrió en una falla lateral entre las (micro) Placas del Norte y Sur de Bismarck.</a:t>
            </a:r>
            <a:endParaRPr lang="en-US" sz="1400" dirty="0">
              <a:latin typeface="Arial" panose="020B0604020202020204" pitchFamily="34" charset="0"/>
              <a:cs typeface="Arial" panose="020B0604020202020204" pitchFamily="34" charset="0"/>
            </a:endParaRPr>
          </a:p>
        </p:txBody>
      </p:sp>
      <p:pic>
        <p:nvPicPr>
          <p:cNvPr id="33797" name="Picture 1">
            <a:extLst>
              <a:ext uri="{FF2B5EF4-FFF2-40B4-BE49-F238E27FC236}">
                <a16:creationId xmlns:a16="http://schemas.microsoft.com/office/drawing/2014/main" id="{EA1812BB-B111-F445-85C8-D91C43C2D3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163" y="990600"/>
            <a:ext cx="5608637"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8758DAC-3CE1-BB42-A943-951D0316AC8B}"/>
              </a:ext>
            </a:extLst>
          </p:cNvPr>
          <p:cNvSpPr/>
          <p:nvPr/>
        </p:nvSpPr>
        <p:spPr>
          <a:xfrm>
            <a:off x="1066800" y="2971800"/>
            <a:ext cx="304800" cy="366713"/>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3716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1113FB6-AFC6-C04A-B256-D8B687EE8596}"/>
              </a:ext>
            </a:extLst>
          </p:cNvPr>
          <p:cNvCxnSpPr/>
          <p:nvPr/>
        </p:nvCxnSpPr>
        <p:spPr>
          <a:xfrm>
            <a:off x="1371600" y="3338513"/>
            <a:ext cx="4070350" cy="3213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35851" name="Picture 2">
            <a:extLst>
              <a:ext uri="{FF2B5EF4-FFF2-40B4-BE49-F238E27FC236}">
                <a16:creationId xmlns:a16="http://schemas.microsoft.com/office/drawing/2014/main" id="{A4D025B6-B5CF-437F-B8D0-3FCF9B99BC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5125" y="2730500"/>
            <a:ext cx="3586163" cy="3827463"/>
          </a:xfrm>
          <a:prstGeom prst="rect">
            <a:avLst/>
          </a:prstGeom>
          <a:noFill/>
          <a:ln w="9525">
            <a:solidFill>
              <a:schemeClr val="tx1"/>
            </a:solidFill>
            <a:miter lim="800000"/>
            <a:headEnd/>
            <a:tailEnd/>
          </a:ln>
          <a:effectLst>
            <a:outerShdw blurRad="50800" dist="38100" dir="10800000" algn="r" rotWithShape="0">
              <a:srgbClr val="808080">
                <a:alpha val="39998"/>
              </a:srgbClr>
            </a:outerShdw>
          </a:effectLst>
          <a:extLst>
            <a:ext uri="{909E8E84-426E-40DD-AFC4-6F175D3DCCD1}">
              <a14:hiddenFill xmlns:a14="http://schemas.microsoft.com/office/drawing/2010/main">
                <a:solidFill>
                  <a:schemeClr val="accent1"/>
                </a:solidFill>
              </a14:hiddenFill>
            </a:ext>
          </a:extLst>
        </p:spPr>
      </p:pic>
      <p:sp>
        <p:nvSpPr>
          <p:cNvPr id="8" name="5-Point Star 7">
            <a:extLst>
              <a:ext uri="{FF2B5EF4-FFF2-40B4-BE49-F238E27FC236}">
                <a16:creationId xmlns:a16="http://schemas.microsoft.com/office/drawing/2014/main" id="{4B20B596-D564-8647-8D55-FEB38471B2E5}"/>
              </a:ext>
            </a:extLst>
          </p:cNvPr>
          <p:cNvSpPr>
            <a:spLocks noChangeAspect="1"/>
          </p:cNvSpPr>
          <p:nvPr/>
        </p:nvSpPr>
        <p:spPr>
          <a:xfrm>
            <a:off x="7696200" y="4334867"/>
            <a:ext cx="274320" cy="274320"/>
          </a:xfrm>
          <a:prstGeom prst="star5">
            <a:avLst/>
          </a:prstGeom>
          <a:solidFill>
            <a:srgbClr val="FF000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50838" y="4906963"/>
            <a:ext cx="4678362" cy="2031325"/>
          </a:xfrm>
          <a:prstGeom prst="rect">
            <a:avLst/>
          </a:prstGeom>
          <a:solidFill>
            <a:schemeClr val="bg1"/>
          </a:solid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400" dirty="0">
                <a:latin typeface="Arial" panose="020B0604020202020204" pitchFamily="34" charset="0"/>
                <a:cs typeface="Arial" panose="020B0604020202020204" pitchFamily="34" charset="0"/>
              </a:rPr>
              <a:t>En la región del Mar de Salomón al este de Papúa Nueva Guinea, la Placa del Pacífico converge con la Placa Australiana a una velocidad de 9,5 cm / año. La Placa Australiana se divide en </a:t>
            </a:r>
            <a:r>
              <a:rPr lang="es-ES" sz="1400" dirty="0" err="1">
                <a:latin typeface="Arial" panose="020B0604020202020204" pitchFamily="34" charset="0"/>
                <a:cs typeface="Arial" panose="020B0604020202020204" pitchFamily="34" charset="0"/>
              </a:rPr>
              <a:t>microplacas</a:t>
            </a:r>
            <a:r>
              <a:rPr lang="es-ES" sz="1400" dirty="0">
                <a:latin typeface="Arial" panose="020B0604020202020204" pitchFamily="34" charset="0"/>
                <a:cs typeface="Arial" panose="020B0604020202020204" pitchFamily="34" charset="0"/>
              </a:rPr>
              <a:t> que se adaptan a su convergencia y subducción debajo de la Placa del Pacífico. Los terremotos en esta región están generalmente asociados con la convergencia a gran escala de estas dos placas principales y con interacciones complejas de las </a:t>
            </a:r>
            <a:r>
              <a:rPr lang="es-ES" sz="1400" dirty="0" err="1">
                <a:latin typeface="Arial" panose="020B0604020202020204" pitchFamily="34" charset="0"/>
                <a:cs typeface="Arial" panose="020B0604020202020204" pitchFamily="34" charset="0"/>
              </a:rPr>
              <a:t>microplacas</a:t>
            </a:r>
            <a:r>
              <a:rPr lang="es-ES" sz="1400" dirty="0">
                <a:latin typeface="Arial" panose="020B0604020202020204" pitchFamily="34" charset="0"/>
                <a:cs typeface="Arial" panose="020B0604020202020204" pitchFamily="34" charset="0"/>
              </a:rPr>
              <a:t> asociadas.</a:t>
            </a:r>
            <a:endParaRPr lang="en-US" sz="1400" dirty="0">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E804551F-2107-9244-9A58-37467DE9D31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5" name="Rectangle 13">
            <a:extLst>
              <a:ext uri="{FF2B5EF4-FFF2-40B4-BE49-F238E27FC236}">
                <a16:creationId xmlns:a16="http://schemas.microsoft.com/office/drawing/2014/main" id="{3550291F-183E-214E-AFBA-7BBEEDA20FFD}"/>
              </a:ext>
            </a:extLst>
          </p:cNvPr>
          <p:cNvSpPr>
            <a:spLocks noChangeArrowheads="1"/>
          </p:cNvSpPr>
          <p:nvPr/>
        </p:nvSpPr>
        <p:spPr bwMode="auto">
          <a:xfrm>
            <a:off x="5029200" y="6551613"/>
            <a:ext cx="4191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200" i="1" dirty="0">
                <a:solidFill>
                  <a:srgbClr val="000000"/>
                </a:solidFill>
                <a:latin typeface="Arial" panose="020B0604020202020204" pitchFamily="34" charset="0"/>
              </a:rPr>
              <a:t>Imagen cortesía de OSU; simplificado de Hamilton (1979)</a:t>
            </a:r>
            <a:endParaRPr lang="es-ES_tradnl" altLang="en-US" sz="1200" i="1"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77F6E23-2B7B-461D-B3A0-6B87CB16B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048104"/>
            <a:ext cx="7391400" cy="4594418"/>
          </a:xfrm>
          <a:prstGeom prst="rect">
            <a:avLst/>
          </a:prstGeom>
        </p:spPr>
      </p:pic>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685800" y="6019800"/>
            <a:ext cx="822960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_tradnl" altLang="en-US" sz="1800" dirty="0">
                <a:latin typeface="Arial" panose="020B0604020202020204" pitchFamily="34" charset="0"/>
              </a:rPr>
              <a:t>Este mapa de sismicidad cubre la misma región que el mapa tectónico de </a:t>
            </a:r>
            <a:r>
              <a:rPr lang="es-ES_tradnl" altLang="en-US" sz="1800" dirty="0" err="1">
                <a:latin typeface="Arial" panose="020B0604020202020204" pitchFamily="34" charset="0"/>
              </a:rPr>
              <a:t>microplacas</a:t>
            </a:r>
            <a:r>
              <a:rPr lang="es-ES_tradnl" altLang="en-US" sz="1800" dirty="0">
                <a:latin typeface="Arial" panose="020B0604020202020204" pitchFamily="34" charset="0"/>
              </a:rPr>
              <a:t> de la diapositiva anterior. Se muestran las ubicaciones de los 5,000 terremotos más recientes.</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5334000" y="5689290"/>
            <a:ext cx="3682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None/>
            </a:pPr>
            <a:r>
              <a:rPr lang="es-ES_tradnl" altLang="en-US" sz="1200" i="1">
                <a:latin typeface="Arial" panose="020B0604020202020204" pitchFamily="34" charset="0"/>
              </a:rPr>
              <a:t>Mapa creado con el navegador de terremotos IRIS. </a:t>
            </a:r>
          </a:p>
          <a:p>
            <a:pPr eaLnBrk="1" hangingPunct="1">
              <a:spcBef>
                <a:spcPct val="0"/>
              </a:spcBef>
              <a:buFontTx/>
              <a:buNone/>
            </a:pPr>
            <a:endParaRPr lang="es-ES_tradnl" altLang="en-US" sz="1200" i="1">
              <a:latin typeface="Arial" panose="020B0604020202020204" pitchFamily="34" charset="0"/>
            </a:endParaRPr>
          </a:p>
        </p:txBody>
      </p:sp>
      <p:sp>
        <p:nvSpPr>
          <p:cNvPr id="14342" name="TextBox 30">
            <a:extLst>
              <a:ext uri="{FF2B5EF4-FFF2-40B4-BE49-F238E27FC236}">
                <a16:creationId xmlns:a16="http://schemas.microsoft.com/office/drawing/2014/main" id="{9F82D874-EA03-4396-9E30-87AA9A1871EE}"/>
              </a:ext>
            </a:extLst>
          </p:cNvPr>
          <p:cNvSpPr txBox="1">
            <a:spLocks noChangeArrowheads="1"/>
          </p:cNvSpPr>
          <p:nvPr/>
        </p:nvSpPr>
        <p:spPr bwMode="auto">
          <a:xfrm>
            <a:off x="2136423" y="4767899"/>
            <a:ext cx="24145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600" dirty="0">
                <a:solidFill>
                  <a:schemeClr val="bg1"/>
                </a:solidFill>
                <a:latin typeface="Arial" panose="020B0604020202020204" pitchFamily="34" charset="0"/>
              </a:rPr>
              <a:t>Placa Australiana</a:t>
            </a:r>
          </a:p>
        </p:txBody>
      </p:sp>
      <p:sp>
        <p:nvSpPr>
          <p:cNvPr id="8" name="TextBox 7">
            <a:extLst>
              <a:ext uri="{FF2B5EF4-FFF2-40B4-BE49-F238E27FC236}">
                <a16:creationId xmlns:a16="http://schemas.microsoft.com/office/drawing/2014/main" id="{B1FACCC3-9D65-4D02-9AD6-874E5642E85D}"/>
              </a:ext>
            </a:extLst>
          </p:cNvPr>
          <p:cNvSpPr txBox="1"/>
          <p:nvPr/>
        </p:nvSpPr>
        <p:spPr>
          <a:xfrm>
            <a:off x="7483522" y="1793856"/>
            <a:ext cx="1253556" cy="276999"/>
          </a:xfrm>
          <a:prstGeom prst="rect">
            <a:avLst/>
          </a:prstGeom>
          <a:noFill/>
        </p:spPr>
        <p:txBody>
          <a:bodyPr wrap="square" rtlCol="0">
            <a:spAutoFit/>
          </a:bodyPr>
          <a:lstStyle/>
          <a:p>
            <a:r>
              <a:rPr lang="es-ES_tradnl" sz="1200" b="1">
                <a:solidFill>
                  <a:srgbClr val="FF0000"/>
                </a:solidFill>
              </a:rPr>
              <a:t>Terremoto</a:t>
            </a:r>
          </a:p>
        </p:txBody>
      </p:sp>
      <p:cxnSp>
        <p:nvCxnSpPr>
          <p:cNvPr id="10" name="Straight Connector 9">
            <a:extLst>
              <a:ext uri="{FF2B5EF4-FFF2-40B4-BE49-F238E27FC236}">
                <a16:creationId xmlns:a16="http://schemas.microsoft.com/office/drawing/2014/main" id="{5D3F1467-8DDD-4C1A-992B-AD1587A57EB2}"/>
              </a:ext>
            </a:extLst>
          </p:cNvPr>
          <p:cNvCxnSpPr>
            <a:cxnSpLocks/>
          </p:cNvCxnSpPr>
          <p:nvPr/>
        </p:nvCxnSpPr>
        <p:spPr>
          <a:xfrm flipH="1">
            <a:off x="6817789" y="2022296"/>
            <a:ext cx="698715" cy="60376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Picture 7">
            <a:extLst>
              <a:ext uri="{FF2B5EF4-FFF2-40B4-BE49-F238E27FC236}">
                <a16:creationId xmlns:a16="http://schemas.microsoft.com/office/drawing/2014/main" id="{2BDEAE77-36D6-0941-966B-CCE96E7A67BC}"/>
              </a:ext>
            </a:extLst>
          </p:cNvPr>
          <p:cNvPicPr>
            <a:picLocks noChangeAspect="1"/>
          </p:cNvPicPr>
          <p:nvPr/>
        </p:nvPicPr>
        <p:blipFill>
          <a:blip r:embed="rId5">
            <a:extLst>
              <a:ext uri="{28A0092B-C50C-407E-A947-70E740481C1C}">
                <a14:useLocalDpi xmlns:a14="http://schemas.microsoft.com/office/drawing/2010/main" val="0"/>
              </a:ext>
            </a:extLst>
          </a:blip>
          <a:srcRect l="2101" t="1570" r="68369" b="20940"/>
          <a:stretch>
            <a:fillRect/>
          </a:stretch>
        </p:blipFill>
        <p:spPr bwMode="auto">
          <a:xfrm>
            <a:off x="1123927" y="3762922"/>
            <a:ext cx="33972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a:extLst>
              <a:ext uri="{FF2B5EF4-FFF2-40B4-BE49-F238E27FC236}">
                <a16:creationId xmlns:a16="http://schemas.microsoft.com/office/drawing/2014/main" id="{98219041-0FB1-1240-B483-D6314D31015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23" name="TextBox 9">
            <a:extLst>
              <a:ext uri="{FF2B5EF4-FFF2-40B4-BE49-F238E27FC236}">
                <a16:creationId xmlns:a16="http://schemas.microsoft.com/office/drawing/2014/main" id="{4FC9C254-91B7-DE47-9AB4-6639BE4BBA0D}"/>
              </a:ext>
            </a:extLst>
          </p:cNvPr>
          <p:cNvSpPr txBox="1">
            <a:spLocks noChangeArrowheads="1"/>
          </p:cNvSpPr>
          <p:nvPr/>
        </p:nvSpPr>
        <p:spPr bwMode="auto">
          <a:xfrm rot="-735291">
            <a:off x="5850516" y="3261002"/>
            <a:ext cx="6270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Nueva</a:t>
            </a:r>
            <a:endParaRPr lang="en-US" altLang="en-US" sz="1200" dirty="0">
              <a:latin typeface="Arial" panose="020B0604020202020204" pitchFamily="34" charset="0"/>
            </a:endParaRPr>
          </a:p>
        </p:txBody>
      </p:sp>
      <p:sp>
        <p:nvSpPr>
          <p:cNvPr id="24" name="TextBox 11">
            <a:extLst>
              <a:ext uri="{FF2B5EF4-FFF2-40B4-BE49-F238E27FC236}">
                <a16:creationId xmlns:a16="http://schemas.microsoft.com/office/drawing/2014/main" id="{79678613-05FA-124E-945D-CAD3EE059EA6}"/>
              </a:ext>
            </a:extLst>
          </p:cNvPr>
          <p:cNvSpPr txBox="1">
            <a:spLocks noChangeArrowheads="1"/>
          </p:cNvSpPr>
          <p:nvPr/>
        </p:nvSpPr>
        <p:spPr bwMode="auto">
          <a:xfrm rot="21337281">
            <a:off x="5180036" y="3373051"/>
            <a:ext cx="739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dirty="0">
                <a:solidFill>
                  <a:schemeClr val="bg1"/>
                </a:solidFill>
                <a:latin typeface="Arial" panose="020B0604020202020204" pitchFamily="34" charset="0"/>
              </a:rPr>
              <a:t>Fosa de</a:t>
            </a:r>
            <a:endParaRPr lang="es-ES_tradnl" altLang="en-US" sz="1200" dirty="0">
              <a:latin typeface="Arial" panose="020B0604020202020204" pitchFamily="34" charset="0"/>
            </a:endParaRPr>
          </a:p>
        </p:txBody>
      </p:sp>
      <p:sp>
        <p:nvSpPr>
          <p:cNvPr id="25" name="TextBox 16">
            <a:extLst>
              <a:ext uri="{FF2B5EF4-FFF2-40B4-BE49-F238E27FC236}">
                <a16:creationId xmlns:a16="http://schemas.microsoft.com/office/drawing/2014/main" id="{9443DA15-3C52-264E-952E-2B7FA5F74AED}"/>
              </a:ext>
            </a:extLst>
          </p:cNvPr>
          <p:cNvSpPr txBox="1">
            <a:spLocks noChangeArrowheads="1"/>
          </p:cNvSpPr>
          <p:nvPr/>
        </p:nvSpPr>
        <p:spPr bwMode="auto">
          <a:xfrm>
            <a:off x="6903320" y="11509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400" dirty="0">
                <a:solidFill>
                  <a:schemeClr val="bg1"/>
                </a:solidFill>
                <a:latin typeface="Arial" panose="020B0604020202020204" pitchFamily="34" charset="0"/>
              </a:rPr>
              <a:t>Placa del Pacífico</a:t>
            </a:r>
          </a:p>
        </p:txBody>
      </p:sp>
      <p:sp>
        <p:nvSpPr>
          <p:cNvPr id="27" name="TextBox 9">
            <a:extLst>
              <a:ext uri="{FF2B5EF4-FFF2-40B4-BE49-F238E27FC236}">
                <a16:creationId xmlns:a16="http://schemas.microsoft.com/office/drawing/2014/main" id="{FFD1F13A-2569-D840-90C8-C1C68C406EAB}"/>
              </a:ext>
            </a:extLst>
          </p:cNvPr>
          <p:cNvSpPr txBox="1">
            <a:spLocks noChangeArrowheads="1"/>
          </p:cNvSpPr>
          <p:nvPr/>
        </p:nvSpPr>
        <p:spPr bwMode="auto">
          <a:xfrm rot="-1303658">
            <a:off x="6345791" y="3048805"/>
            <a:ext cx="7216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err="1">
                <a:solidFill>
                  <a:schemeClr val="bg1"/>
                </a:solidFill>
                <a:latin typeface="Arial" panose="020B0604020202020204" pitchFamily="34" charset="0"/>
              </a:rPr>
              <a:t>Bretaña</a:t>
            </a:r>
            <a:endParaRPr lang="en-US" altLang="en-US" sz="1200" dirty="0">
              <a:latin typeface="Arial" panose="020B0604020202020204" pitchFamily="34" charset="0"/>
            </a:endParaRPr>
          </a:p>
        </p:txBody>
      </p:sp>
      <p:sp>
        <p:nvSpPr>
          <p:cNvPr id="28" name="TextBox 16">
            <a:extLst>
              <a:ext uri="{FF2B5EF4-FFF2-40B4-BE49-F238E27FC236}">
                <a16:creationId xmlns:a16="http://schemas.microsoft.com/office/drawing/2014/main" id="{CCCE99AE-9828-2E46-BF9E-D75E550E8B84}"/>
              </a:ext>
            </a:extLst>
          </p:cNvPr>
          <p:cNvSpPr txBox="1">
            <a:spLocks noChangeArrowheads="1"/>
          </p:cNvSpPr>
          <p:nvPr/>
        </p:nvSpPr>
        <p:spPr bwMode="auto">
          <a:xfrm>
            <a:off x="3964904" y="2543328"/>
            <a:ext cx="2001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dirty="0">
                <a:solidFill>
                  <a:schemeClr val="bg1"/>
                </a:solidFill>
                <a:latin typeface="Arial" panose="020B0604020202020204" pitchFamily="34" charset="0"/>
              </a:rPr>
              <a:t>Placa de Bismarck del Sur</a:t>
            </a:r>
          </a:p>
        </p:txBody>
      </p:sp>
      <p:sp>
        <p:nvSpPr>
          <p:cNvPr id="29" name="TextBox 16">
            <a:extLst>
              <a:ext uri="{FF2B5EF4-FFF2-40B4-BE49-F238E27FC236}">
                <a16:creationId xmlns:a16="http://schemas.microsoft.com/office/drawing/2014/main" id="{6259B0E5-208E-6240-B34F-59EF21AAD9D8}"/>
              </a:ext>
            </a:extLst>
          </p:cNvPr>
          <p:cNvSpPr txBox="1">
            <a:spLocks noChangeArrowheads="1"/>
          </p:cNvSpPr>
          <p:nvPr/>
        </p:nvSpPr>
        <p:spPr bwMode="auto">
          <a:xfrm>
            <a:off x="2322964" y="1319828"/>
            <a:ext cx="2247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dirty="0">
                <a:solidFill>
                  <a:schemeClr val="bg1"/>
                </a:solidFill>
                <a:latin typeface="Arial" panose="020B0604020202020204" pitchFamily="34" charset="0"/>
              </a:rPr>
              <a:t>Placa de  Bismarck del Norte</a:t>
            </a:r>
          </a:p>
        </p:txBody>
      </p:sp>
      <p:sp>
        <p:nvSpPr>
          <p:cNvPr id="19" name="TextBox 16">
            <a:extLst>
              <a:ext uri="{FF2B5EF4-FFF2-40B4-BE49-F238E27FC236}">
                <a16:creationId xmlns:a16="http://schemas.microsoft.com/office/drawing/2014/main" id="{DA643BFF-11A7-4F42-BD58-6E0EF99AD418}"/>
              </a:ext>
            </a:extLst>
          </p:cNvPr>
          <p:cNvSpPr txBox="1">
            <a:spLocks noChangeArrowheads="1"/>
          </p:cNvSpPr>
          <p:nvPr/>
        </p:nvSpPr>
        <p:spPr bwMode="auto">
          <a:xfrm>
            <a:off x="5738659" y="4084367"/>
            <a:ext cx="1522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dirty="0">
                <a:solidFill>
                  <a:schemeClr val="bg1"/>
                </a:solidFill>
                <a:latin typeface="Arial" panose="020B0604020202020204" pitchFamily="34" charset="0"/>
              </a:rPr>
              <a:t>Placa del Mar de  Salomón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2192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503238" y="5257800"/>
            <a:ext cx="8412162" cy="1600438"/>
          </a:xfrm>
          <a:prstGeom prst="rect">
            <a:avLst/>
          </a:prstGeom>
          <a:solidFill>
            <a:schemeClr val="bg1"/>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sz="1400" dirty="0"/>
              <a:t>El mapa de la parte superior muestra las </a:t>
            </a:r>
            <a:r>
              <a:rPr lang="es-ES" sz="1400" dirty="0" err="1"/>
              <a:t>microplacas</a:t>
            </a:r>
            <a:r>
              <a:rPr lang="es-ES" sz="1400" dirty="0"/>
              <a:t> y las estructuras en la región de Papúa Nueva Guinea - Mar de Salomón con la ubicación del terremoto del 14 de Mayo indicado por la estrella roja. El mecanismo focal del terremoto del 14 de Mayo indica que fue producido por una falla lateral izquierda en una falla orientada noroeste-sureste o por una falla lateral derecha en una falla orientada noreste-suroeste. Su ubicación en la falla de </a:t>
            </a:r>
            <a:r>
              <a:rPr lang="es-ES" sz="1400" dirty="0" err="1"/>
              <a:t>Weitin</a:t>
            </a:r>
            <a:r>
              <a:rPr lang="es-ES" sz="1400" dirty="0"/>
              <a:t>, una falla lateral izquierda entre las(micro) placas de Bismarck del Norte y Bismarck del Sur, argumenta fuertemente que este terremoto fue producido por la falla lateral izquierda en esa falla. El recuadro rojo describe el área de los mapas en la siguiente diapositiva</a:t>
            </a:r>
            <a:r>
              <a:rPr lang="en-US" sz="1400" dirty="0"/>
              <a:t>.</a:t>
            </a:r>
            <a:endParaRPr lang="en-US" altLang="en-US" sz="1400" dirty="0">
              <a:latin typeface="Arial" panose="020B0604020202020204" pitchFamily="34" charset="0"/>
            </a:endParaRPr>
          </a:p>
        </p:txBody>
      </p:sp>
      <p:pic>
        <p:nvPicPr>
          <p:cNvPr id="3" name="Picture 2">
            <a:extLst>
              <a:ext uri="{FF2B5EF4-FFF2-40B4-BE49-F238E27FC236}">
                <a16:creationId xmlns:a16="http://schemas.microsoft.com/office/drawing/2014/main" id="{F5F3388B-379A-FD4D-AD8C-F49FBBAE3D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17" y="723816"/>
            <a:ext cx="6400800" cy="4495967"/>
          </a:xfrm>
          <a:prstGeom prst="rect">
            <a:avLst/>
          </a:prstGeom>
        </p:spPr>
      </p:pic>
      <p:sp>
        <p:nvSpPr>
          <p:cNvPr id="7" name="Rectangle 6">
            <a:extLst>
              <a:ext uri="{FF2B5EF4-FFF2-40B4-BE49-F238E27FC236}">
                <a16:creationId xmlns:a16="http://schemas.microsoft.com/office/drawing/2014/main" id="{A8758DAC-3CE1-BB42-A943-951D0316AC8B}"/>
              </a:ext>
            </a:extLst>
          </p:cNvPr>
          <p:cNvSpPr/>
          <p:nvPr/>
        </p:nvSpPr>
        <p:spPr>
          <a:xfrm>
            <a:off x="4343400" y="2292182"/>
            <a:ext cx="510862" cy="55404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105400" y="4824595"/>
            <a:ext cx="2021301" cy="307777"/>
          </a:xfrm>
          <a:prstGeom prst="rect">
            <a:avLst/>
          </a:prstGeom>
          <a:solidFill>
            <a:schemeClr val="bg1"/>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rPr>
              <a:t>From Holm, et al. 2016</a:t>
            </a:r>
            <a:r>
              <a:rPr lang="en-US" altLang="en-US" sz="1400" i="1" dirty="0">
                <a:latin typeface="Arial" panose="020B0604020202020204" pitchFamily="34" charset="0"/>
              </a:rPr>
              <a:t> </a:t>
            </a:r>
          </a:p>
        </p:txBody>
      </p:sp>
      <p:sp>
        <p:nvSpPr>
          <p:cNvPr id="15" name="5-Point Star 14">
            <a:extLst>
              <a:ext uri="{FF2B5EF4-FFF2-40B4-BE49-F238E27FC236}">
                <a16:creationId xmlns:a16="http://schemas.microsoft.com/office/drawing/2014/main" id="{F0B79E6A-0B13-7C4A-B282-AC61659BDF62}"/>
              </a:ext>
            </a:extLst>
          </p:cNvPr>
          <p:cNvSpPr>
            <a:spLocks noChangeAspect="1"/>
          </p:cNvSpPr>
          <p:nvPr/>
        </p:nvSpPr>
        <p:spPr>
          <a:xfrm>
            <a:off x="4419600" y="2426130"/>
            <a:ext cx="274320" cy="274320"/>
          </a:xfrm>
          <a:prstGeom prst="star5">
            <a:avLst/>
          </a:prstGeom>
          <a:solidFill>
            <a:srgbClr val="FF000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980CC66A-C3C1-584A-9BDF-AAC30C6843B7}"/>
              </a:ext>
            </a:extLst>
          </p:cNvPr>
          <p:cNvCxnSpPr/>
          <p:nvPr/>
        </p:nvCxnSpPr>
        <p:spPr>
          <a:xfrm>
            <a:off x="7290697" y="1219200"/>
            <a:ext cx="6096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78ACCC3C-8CC6-2E46-AB77-01656251E31C}"/>
              </a:ext>
            </a:extLst>
          </p:cNvPr>
          <p:cNvGrpSpPr/>
          <p:nvPr/>
        </p:nvGrpSpPr>
        <p:grpSpPr>
          <a:xfrm rot="14004485" flipH="1">
            <a:off x="7377453" y="1333343"/>
            <a:ext cx="274320" cy="137160"/>
            <a:chOff x="7963183" y="1234440"/>
            <a:chExt cx="274320" cy="137160"/>
          </a:xfrm>
        </p:grpSpPr>
        <p:cxnSp>
          <p:nvCxnSpPr>
            <p:cNvPr id="18" name="Straight Connector 17">
              <a:extLst>
                <a:ext uri="{FF2B5EF4-FFF2-40B4-BE49-F238E27FC236}">
                  <a16:creationId xmlns:a16="http://schemas.microsoft.com/office/drawing/2014/main" id="{A8AE41FF-77F6-A545-B70D-E6A7AC0FC54C}"/>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E6A911C-3C9E-674D-9010-CE3089F5E291}"/>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723C2044-C88F-B949-9047-30A868797D84}"/>
              </a:ext>
            </a:extLst>
          </p:cNvPr>
          <p:cNvGrpSpPr/>
          <p:nvPr/>
        </p:nvGrpSpPr>
        <p:grpSpPr>
          <a:xfrm rot="13936024" flipV="1">
            <a:off x="7442215" y="1229937"/>
            <a:ext cx="274320" cy="137160"/>
            <a:chOff x="7963183" y="1234440"/>
            <a:chExt cx="274320" cy="137160"/>
          </a:xfrm>
        </p:grpSpPr>
        <p:cxnSp>
          <p:nvCxnSpPr>
            <p:cNvPr id="26" name="Straight Connector 25">
              <a:extLst>
                <a:ext uri="{FF2B5EF4-FFF2-40B4-BE49-F238E27FC236}">
                  <a16:creationId xmlns:a16="http://schemas.microsoft.com/office/drawing/2014/main" id="{B7732190-48BF-654E-8DFF-2B7A9E81B5F2}"/>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967ADC2-2576-7B41-96A0-2E9CE2E0B580}"/>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a:extLst>
              <a:ext uri="{FF2B5EF4-FFF2-40B4-BE49-F238E27FC236}">
                <a16:creationId xmlns:a16="http://schemas.microsoft.com/office/drawing/2014/main" id="{CA13F886-7FD1-8046-850A-C6D1D8F879CB}"/>
              </a:ext>
            </a:extLst>
          </p:cNvPr>
          <p:cNvCxnSpPr>
            <a:cxnSpLocks/>
          </p:cNvCxnSpPr>
          <p:nvPr/>
        </p:nvCxnSpPr>
        <p:spPr>
          <a:xfrm flipV="1">
            <a:off x="7239000" y="1752600"/>
            <a:ext cx="7620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riangle 21">
            <a:extLst>
              <a:ext uri="{FF2B5EF4-FFF2-40B4-BE49-F238E27FC236}">
                <a16:creationId xmlns:a16="http://schemas.microsoft.com/office/drawing/2014/main" id="{AC50DD7F-BFBC-2344-BC27-C7D2D2E9860E}"/>
              </a:ext>
            </a:extLst>
          </p:cNvPr>
          <p:cNvSpPr/>
          <p:nvPr/>
        </p:nvSpPr>
        <p:spPr>
          <a:xfrm rot="20760665">
            <a:off x="7386996" y="1770847"/>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riangle 34">
            <a:extLst>
              <a:ext uri="{FF2B5EF4-FFF2-40B4-BE49-F238E27FC236}">
                <a16:creationId xmlns:a16="http://schemas.microsoft.com/office/drawing/2014/main" id="{5B3F43B4-4707-6941-9FEC-A662B386FC62}"/>
              </a:ext>
            </a:extLst>
          </p:cNvPr>
          <p:cNvSpPr/>
          <p:nvPr/>
        </p:nvSpPr>
        <p:spPr>
          <a:xfrm rot="20760665">
            <a:off x="7802921" y="1691472"/>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965390D-5950-C242-A7D7-F478723BA755}"/>
              </a:ext>
            </a:extLst>
          </p:cNvPr>
          <p:cNvSpPr txBox="1"/>
          <p:nvPr/>
        </p:nvSpPr>
        <p:spPr>
          <a:xfrm>
            <a:off x="7801801" y="1216460"/>
            <a:ext cx="1342199" cy="276999"/>
          </a:xfrm>
          <a:prstGeom prst="rect">
            <a:avLst/>
          </a:prstGeom>
          <a:noFill/>
        </p:spPr>
        <p:txBody>
          <a:bodyPr wrap="square" rtlCol="0">
            <a:spAutoFit/>
          </a:bodyPr>
          <a:lstStyle/>
          <a:p>
            <a:r>
              <a:rPr lang="es-ES_tradnl" altLang="en-US" sz="1200"/>
              <a:t>Falla Lateral</a:t>
            </a:r>
            <a:endParaRPr lang="es-ES_tradnl" sz="1200"/>
          </a:p>
        </p:txBody>
      </p:sp>
      <p:sp>
        <p:nvSpPr>
          <p:cNvPr id="37" name="TextBox 36">
            <a:extLst>
              <a:ext uri="{FF2B5EF4-FFF2-40B4-BE49-F238E27FC236}">
                <a16:creationId xmlns:a16="http://schemas.microsoft.com/office/drawing/2014/main" id="{A47D8F85-693D-D94B-8DD5-0CDACC4FB619}"/>
              </a:ext>
            </a:extLst>
          </p:cNvPr>
          <p:cNvSpPr txBox="1"/>
          <p:nvPr/>
        </p:nvSpPr>
        <p:spPr>
          <a:xfrm>
            <a:off x="7969171" y="1595849"/>
            <a:ext cx="1002338" cy="461665"/>
          </a:xfrm>
          <a:prstGeom prst="rect">
            <a:avLst/>
          </a:prstGeom>
          <a:noFill/>
        </p:spPr>
        <p:txBody>
          <a:bodyPr wrap="square" rtlCol="0">
            <a:spAutoFit/>
          </a:bodyPr>
          <a:lstStyle/>
          <a:p>
            <a:r>
              <a:rPr lang="es-ES_tradnl" altLang="en-US" sz="1200"/>
              <a:t>Falla de Alto Empuje</a:t>
            </a:r>
            <a:endParaRPr lang="es-ES_tradnl" sz="1200"/>
          </a:p>
        </p:txBody>
      </p:sp>
      <p:sp>
        <p:nvSpPr>
          <p:cNvPr id="38" name="TextBox 37">
            <a:extLst>
              <a:ext uri="{FF2B5EF4-FFF2-40B4-BE49-F238E27FC236}">
                <a16:creationId xmlns:a16="http://schemas.microsoft.com/office/drawing/2014/main" id="{EDED32A1-3505-9A49-83E6-6FE8E69689D1}"/>
              </a:ext>
            </a:extLst>
          </p:cNvPr>
          <p:cNvSpPr txBox="1"/>
          <p:nvPr/>
        </p:nvSpPr>
        <p:spPr>
          <a:xfrm>
            <a:off x="7284109" y="2052427"/>
            <a:ext cx="1687400" cy="2862322"/>
          </a:xfrm>
          <a:prstGeom prst="rect">
            <a:avLst/>
          </a:prstGeom>
          <a:noFill/>
        </p:spPr>
        <p:txBody>
          <a:bodyPr wrap="square" rtlCol="0">
            <a:spAutoFit/>
          </a:bodyPr>
          <a:lstStyle/>
          <a:p>
            <a:r>
              <a:rPr lang="en-US" sz="1200" dirty="0"/>
              <a:t>WF </a:t>
            </a:r>
            <a:r>
              <a:rPr lang="en-US" sz="1200" dirty="0" err="1"/>
              <a:t>Falla</a:t>
            </a:r>
            <a:r>
              <a:rPr lang="en-US" sz="1200" dirty="0"/>
              <a:t>  </a:t>
            </a:r>
            <a:r>
              <a:rPr lang="en-US" sz="1200" dirty="0" err="1"/>
              <a:t>Weitin</a:t>
            </a:r>
            <a:endParaRPr lang="en-US" sz="1200" dirty="0"/>
          </a:p>
          <a:p>
            <a:endParaRPr lang="en-US" sz="1200" dirty="0"/>
          </a:p>
          <a:p>
            <a:r>
              <a:rPr lang="en-US" altLang="en-US" sz="1200" dirty="0"/>
              <a:t>NI Nueva </a:t>
            </a:r>
            <a:r>
              <a:rPr lang="en-US" altLang="en-US" sz="1200" dirty="0" err="1"/>
              <a:t>Irlanda</a:t>
            </a:r>
            <a:endParaRPr lang="en-US" altLang="en-US" sz="1200" dirty="0"/>
          </a:p>
          <a:p>
            <a:endParaRPr lang="en-US" altLang="en-US" sz="1200" dirty="0"/>
          </a:p>
          <a:p>
            <a:r>
              <a:rPr lang="en-US" sz="1200" dirty="0"/>
              <a:t>NB Nueva </a:t>
            </a:r>
            <a:r>
              <a:rPr lang="en-US" sz="1200" dirty="0" err="1"/>
              <a:t>Bretaña</a:t>
            </a:r>
            <a:endParaRPr lang="en-US" sz="1200" dirty="0"/>
          </a:p>
          <a:p>
            <a:endParaRPr lang="en-US" sz="1200" dirty="0"/>
          </a:p>
          <a:p>
            <a:r>
              <a:rPr lang="en-US" sz="1200" dirty="0"/>
              <a:t>GP Peninsula de Gazelle</a:t>
            </a:r>
          </a:p>
          <a:p>
            <a:endParaRPr lang="en-US" sz="1200" dirty="0"/>
          </a:p>
          <a:p>
            <a:r>
              <a:rPr lang="en-US" sz="1200" dirty="0"/>
              <a:t>FD </a:t>
            </a:r>
            <a:r>
              <a:rPr lang="en-US" sz="1200" dirty="0" err="1"/>
              <a:t>Feni</a:t>
            </a:r>
            <a:r>
              <a:rPr lang="en-US" sz="1200" dirty="0"/>
              <a:t> Deep</a:t>
            </a:r>
          </a:p>
          <a:p>
            <a:endParaRPr lang="en-US" sz="1200" dirty="0"/>
          </a:p>
          <a:p>
            <a:r>
              <a:rPr lang="en-US" sz="1200" dirty="0"/>
              <a:t>WMR </a:t>
            </a:r>
            <a:r>
              <a:rPr lang="en-US" sz="1200" dirty="0" err="1"/>
              <a:t>Willaumez</a:t>
            </a:r>
            <a:r>
              <a:rPr lang="en-US" sz="1200" dirty="0"/>
              <a:t> – </a:t>
            </a:r>
            <a:br>
              <a:rPr lang="en-US" sz="1200" dirty="0"/>
            </a:br>
            <a:r>
              <a:rPr lang="en-US" sz="1200" dirty="0"/>
              <a:t>       Manus Rise</a:t>
            </a:r>
          </a:p>
          <a:p>
            <a:endParaRPr lang="en-US" sz="1200" dirty="0"/>
          </a:p>
          <a:p>
            <a:r>
              <a:rPr lang="en-US" sz="1200" dirty="0"/>
              <a:t>MI Isla Manus</a:t>
            </a:r>
          </a:p>
        </p:txBody>
      </p:sp>
      <p:sp>
        <p:nvSpPr>
          <p:cNvPr id="29" name="Title 1">
            <a:extLst>
              <a:ext uri="{FF2B5EF4-FFF2-40B4-BE49-F238E27FC236}">
                <a16:creationId xmlns:a16="http://schemas.microsoft.com/office/drawing/2014/main" id="{DD791B19-12EC-AF4C-93E9-8E2789F087C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466284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322117" y="4285402"/>
            <a:ext cx="4424091" cy="261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_tradnl" sz="1350">
                <a:latin typeface="Arial" panose="020B0604020202020204" pitchFamily="34" charset="0"/>
                <a:cs typeface="Arial" panose="020B0604020202020204" pitchFamily="34" charset="0"/>
              </a:rPr>
              <a:t>El mapa de la parte superior muestra el terremoto M7,5 del 14 de Mayo, el “sismo principal” y dos réplicas de M5 que se produjeron en las horas posteriores al sismo principal. Se puede notar que estos tres terremotos se distribuyen en dirección noroeste-sureste aproximadamente en paralelo a la falla de Weitin que se muestra con la línea punteada. Estas observaciones y el mecanismo focal indican que el sismo principal M7,5 fue producido por fallado lateral izquierdo en la falla Weitin que forma el límite entre las (micro) placas Bismarck del Norte y Bismarck del Sur en esta área. </a:t>
            </a:r>
            <a:endParaRPr lang="es-ES_tradnl" altLang="en-US" sz="1350">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id="{6142E3D3-2E7B-734A-B767-508E9B8E80B2}"/>
              </a:ext>
            </a:extLst>
          </p:cNvPr>
          <p:cNvGrpSpPr/>
          <p:nvPr/>
        </p:nvGrpSpPr>
        <p:grpSpPr>
          <a:xfrm>
            <a:off x="275808" y="989379"/>
            <a:ext cx="4470400" cy="3149600"/>
            <a:chOff x="257423" y="1671812"/>
            <a:chExt cx="4470400" cy="3149600"/>
          </a:xfrm>
        </p:grpSpPr>
        <p:pic>
          <p:nvPicPr>
            <p:cNvPr id="12" name="Picture 11">
              <a:extLst>
                <a:ext uri="{FF2B5EF4-FFF2-40B4-BE49-F238E27FC236}">
                  <a16:creationId xmlns:a16="http://schemas.microsoft.com/office/drawing/2014/main" id="{0617D6D2-9190-1943-855C-9CAB729EE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423" y="1671812"/>
              <a:ext cx="4470400" cy="3149600"/>
            </a:xfrm>
            <a:prstGeom prst="rect">
              <a:avLst/>
            </a:prstGeom>
          </p:spPr>
        </p:pic>
        <p:sp>
          <p:nvSpPr>
            <p:cNvPr id="14" name="TextBox 13">
              <a:extLst>
                <a:ext uri="{FF2B5EF4-FFF2-40B4-BE49-F238E27FC236}">
                  <a16:creationId xmlns:a16="http://schemas.microsoft.com/office/drawing/2014/main" id="{EF8CC98D-018B-B84B-8B08-1CA6DE5FD4EC}"/>
                </a:ext>
              </a:extLst>
            </p:cNvPr>
            <p:cNvSpPr txBox="1"/>
            <p:nvPr/>
          </p:nvSpPr>
          <p:spPr>
            <a:xfrm>
              <a:off x="1277015" y="2801825"/>
              <a:ext cx="1532792" cy="261610"/>
            </a:xfrm>
            <a:prstGeom prst="rect">
              <a:avLst/>
            </a:prstGeom>
            <a:noFill/>
          </p:spPr>
          <p:txBody>
            <a:bodyPr wrap="none" rtlCol="0">
              <a:spAutoFit/>
            </a:bodyPr>
            <a:lstStyle/>
            <a:p>
              <a:r>
                <a:rPr lang="es-ES_tradnl" sz="1100"/>
                <a:t>Sismo principal M7,5</a:t>
              </a:r>
            </a:p>
          </p:txBody>
        </p:sp>
        <p:sp>
          <p:nvSpPr>
            <p:cNvPr id="29" name="TextBox 28">
              <a:extLst>
                <a:ext uri="{FF2B5EF4-FFF2-40B4-BE49-F238E27FC236}">
                  <a16:creationId xmlns:a16="http://schemas.microsoft.com/office/drawing/2014/main" id="{F6CD1412-081E-C641-A44B-A50940A8611A}"/>
                </a:ext>
              </a:extLst>
            </p:cNvPr>
            <p:cNvSpPr txBox="1"/>
            <p:nvPr/>
          </p:nvSpPr>
          <p:spPr>
            <a:xfrm>
              <a:off x="1866599" y="3087141"/>
              <a:ext cx="891591" cy="261610"/>
            </a:xfrm>
            <a:prstGeom prst="rect">
              <a:avLst/>
            </a:prstGeom>
            <a:noFill/>
          </p:spPr>
          <p:txBody>
            <a:bodyPr wrap="none" rtlCol="0">
              <a:spAutoFit/>
            </a:bodyPr>
            <a:lstStyle/>
            <a:p>
              <a:r>
                <a:rPr lang="es-ES_tradnl" sz="1100"/>
                <a:t>Réplica M5</a:t>
              </a:r>
            </a:p>
          </p:txBody>
        </p:sp>
        <p:sp>
          <p:nvSpPr>
            <p:cNvPr id="30" name="TextBox 29">
              <a:extLst>
                <a:ext uri="{FF2B5EF4-FFF2-40B4-BE49-F238E27FC236}">
                  <a16:creationId xmlns:a16="http://schemas.microsoft.com/office/drawing/2014/main" id="{ECA6BD89-18BC-9044-8AF0-F83AFBDC44DF}"/>
                </a:ext>
              </a:extLst>
            </p:cNvPr>
            <p:cNvSpPr txBox="1"/>
            <p:nvPr/>
          </p:nvSpPr>
          <p:spPr>
            <a:xfrm>
              <a:off x="422482" y="2090587"/>
              <a:ext cx="1083951" cy="261610"/>
            </a:xfrm>
            <a:prstGeom prst="rect">
              <a:avLst/>
            </a:prstGeom>
            <a:noFill/>
          </p:spPr>
          <p:txBody>
            <a:bodyPr wrap="none" rtlCol="0">
              <a:spAutoFit/>
            </a:bodyPr>
            <a:lstStyle/>
            <a:p>
              <a:r>
                <a:rPr lang="es-ES_tradnl" sz="1100"/>
                <a:t>M5 Aftershock</a:t>
              </a:r>
            </a:p>
          </p:txBody>
        </p:sp>
      </p:grpSp>
      <p:pic>
        <p:nvPicPr>
          <p:cNvPr id="16" name="Picture 15">
            <a:extLst>
              <a:ext uri="{FF2B5EF4-FFF2-40B4-BE49-F238E27FC236}">
                <a16:creationId xmlns:a16="http://schemas.microsoft.com/office/drawing/2014/main" id="{726A86FD-9DAC-6440-94F4-83ED4F874C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7910" y="990807"/>
            <a:ext cx="4206240" cy="3146313"/>
          </a:xfrm>
          <a:prstGeom prst="rect">
            <a:avLst/>
          </a:prstGeom>
        </p:spPr>
      </p:pic>
      <p:sp>
        <p:nvSpPr>
          <p:cNvPr id="34" name="TextBox 16">
            <a:extLst>
              <a:ext uri="{FF2B5EF4-FFF2-40B4-BE49-F238E27FC236}">
                <a16:creationId xmlns:a16="http://schemas.microsoft.com/office/drawing/2014/main" id="{E90309A7-B990-7844-9DE0-160E649BA73F}"/>
              </a:ext>
            </a:extLst>
          </p:cNvPr>
          <p:cNvSpPr txBox="1">
            <a:spLocks noChangeArrowheads="1"/>
          </p:cNvSpPr>
          <p:nvPr/>
        </p:nvSpPr>
        <p:spPr bwMode="auto">
          <a:xfrm>
            <a:off x="7501614" y="4112453"/>
            <a:ext cx="16002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100" i="1">
                <a:latin typeface="Arial" panose="020B0604020202020204" pitchFamily="34" charset="0"/>
              </a:rPr>
              <a:t>Imagen Google Earth </a:t>
            </a:r>
          </a:p>
        </p:txBody>
      </p:sp>
      <p:sp>
        <p:nvSpPr>
          <p:cNvPr id="14349" name="TextBox 16">
            <a:extLst>
              <a:ext uri="{FF2B5EF4-FFF2-40B4-BE49-F238E27FC236}">
                <a16:creationId xmlns:a16="http://schemas.microsoft.com/office/drawing/2014/main" id="{11C1B9C9-C9C2-4201-AE7F-04DC4E4EE544}"/>
              </a:ext>
            </a:extLst>
          </p:cNvPr>
          <p:cNvSpPr txBox="1">
            <a:spLocks noChangeArrowheads="1"/>
          </p:cNvSpPr>
          <p:nvPr/>
        </p:nvSpPr>
        <p:spPr bwMode="auto">
          <a:xfrm rot="2832498">
            <a:off x="2641360" y="1761541"/>
            <a:ext cx="26375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b="1">
                <a:solidFill>
                  <a:srgbClr val="002060"/>
                </a:solidFill>
                <a:latin typeface="Arial" panose="020B0604020202020204" pitchFamily="34" charset="0"/>
              </a:rPr>
              <a:t>(Micro) Placa Bismarck del Norte  </a:t>
            </a:r>
          </a:p>
        </p:txBody>
      </p:sp>
      <p:sp>
        <p:nvSpPr>
          <p:cNvPr id="36" name="TextBox 16">
            <a:extLst>
              <a:ext uri="{FF2B5EF4-FFF2-40B4-BE49-F238E27FC236}">
                <a16:creationId xmlns:a16="http://schemas.microsoft.com/office/drawing/2014/main" id="{90DE9FFA-9FA3-0445-BC2F-747041BCEF5C}"/>
              </a:ext>
            </a:extLst>
          </p:cNvPr>
          <p:cNvSpPr txBox="1">
            <a:spLocks noChangeArrowheads="1"/>
          </p:cNvSpPr>
          <p:nvPr/>
        </p:nvSpPr>
        <p:spPr bwMode="auto">
          <a:xfrm rot="2832498">
            <a:off x="253410" y="2881561"/>
            <a:ext cx="26375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b="1">
                <a:solidFill>
                  <a:srgbClr val="002060"/>
                </a:solidFill>
                <a:latin typeface="Arial" panose="020B0604020202020204" pitchFamily="34" charset="0"/>
              </a:rPr>
              <a:t>(Micro) Placa Bismarck del Sur</a:t>
            </a:r>
          </a:p>
        </p:txBody>
      </p:sp>
      <p:cxnSp>
        <p:nvCxnSpPr>
          <p:cNvPr id="19" name="Straight Connector 18">
            <a:extLst>
              <a:ext uri="{FF2B5EF4-FFF2-40B4-BE49-F238E27FC236}">
                <a16:creationId xmlns:a16="http://schemas.microsoft.com/office/drawing/2014/main" id="{A216E81E-34BB-944E-9600-F8F1E214EB58}"/>
              </a:ext>
            </a:extLst>
          </p:cNvPr>
          <p:cNvCxnSpPr>
            <a:cxnSpLocks/>
          </p:cNvCxnSpPr>
          <p:nvPr/>
        </p:nvCxnSpPr>
        <p:spPr>
          <a:xfrm flipH="1" flipV="1">
            <a:off x="1716537" y="988644"/>
            <a:ext cx="2722387" cy="3146314"/>
          </a:xfrm>
          <a:prstGeom prst="line">
            <a:avLst/>
          </a:prstGeom>
          <a:ln w="19050">
            <a:solidFill>
              <a:srgbClr val="002060"/>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BDA7366-6A2B-1D47-95D5-A2416D0D4990}"/>
              </a:ext>
            </a:extLst>
          </p:cNvPr>
          <p:cNvCxnSpPr>
            <a:cxnSpLocks/>
          </p:cNvCxnSpPr>
          <p:nvPr/>
        </p:nvCxnSpPr>
        <p:spPr>
          <a:xfrm flipH="1" flipV="1">
            <a:off x="6547148" y="957137"/>
            <a:ext cx="2425783" cy="3090984"/>
          </a:xfrm>
          <a:prstGeom prst="line">
            <a:avLst/>
          </a:prstGeom>
          <a:ln w="19050">
            <a:solidFill>
              <a:srgbClr val="FFFF00">
                <a:alpha val="20000"/>
              </a:srgbClr>
            </a:solidFill>
            <a:prstDash val="lgDash"/>
          </a:ln>
        </p:spPr>
        <p:style>
          <a:lnRef idx="1">
            <a:schemeClr val="accent1"/>
          </a:lnRef>
          <a:fillRef idx="0">
            <a:schemeClr val="accent1"/>
          </a:fillRef>
          <a:effectRef idx="0">
            <a:schemeClr val="accent1"/>
          </a:effectRef>
          <a:fontRef idx="minor">
            <a:schemeClr val="tx1"/>
          </a:fontRef>
        </p:style>
      </p:cxnSp>
      <p:sp>
        <p:nvSpPr>
          <p:cNvPr id="46" name="TextBox 16">
            <a:extLst>
              <a:ext uri="{FF2B5EF4-FFF2-40B4-BE49-F238E27FC236}">
                <a16:creationId xmlns:a16="http://schemas.microsoft.com/office/drawing/2014/main" id="{7033C818-ED7C-9A43-BBAC-A7EF93BBE781}"/>
              </a:ext>
            </a:extLst>
          </p:cNvPr>
          <p:cNvSpPr txBox="1">
            <a:spLocks noChangeArrowheads="1"/>
          </p:cNvSpPr>
          <p:nvPr/>
        </p:nvSpPr>
        <p:spPr bwMode="auto">
          <a:xfrm rot="2963109">
            <a:off x="1419769" y="1490275"/>
            <a:ext cx="14417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b="1">
                <a:solidFill>
                  <a:srgbClr val="002060"/>
                </a:solidFill>
                <a:latin typeface="Arial" panose="020B0604020202020204" pitchFamily="34" charset="0"/>
              </a:rPr>
              <a:t>Falla Weitin </a:t>
            </a:r>
          </a:p>
        </p:txBody>
      </p:sp>
      <p:sp>
        <p:nvSpPr>
          <p:cNvPr id="47" name="TextBox 14">
            <a:extLst>
              <a:ext uri="{FF2B5EF4-FFF2-40B4-BE49-F238E27FC236}">
                <a16:creationId xmlns:a16="http://schemas.microsoft.com/office/drawing/2014/main" id="{A5868B78-6691-B542-87A1-17879F7513D5}"/>
              </a:ext>
            </a:extLst>
          </p:cNvPr>
          <p:cNvSpPr txBox="1">
            <a:spLocks noChangeArrowheads="1"/>
          </p:cNvSpPr>
          <p:nvPr/>
        </p:nvSpPr>
        <p:spPr bwMode="auto">
          <a:xfrm>
            <a:off x="4719909" y="4285402"/>
            <a:ext cx="4424091" cy="261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s-ES_tradnl" sz="1350">
                <a:latin typeface="Arial" panose="020B0604020202020204" pitchFamily="34" charset="0"/>
                <a:cs typeface="Arial" panose="020B0604020202020204" pitchFamily="34" charset="0"/>
              </a:rPr>
              <a:t>La imagen de Google Earth de la parte superior muestra la misma área que el mapa a la izquierda. El pin amarillo localiza el epicentro del sismo principal M7,5 del 14 de Mayo. En esta imagen, la línea punteada amarilla muestra la ubicación de la falla Weitin que cruza el extremo sur de Nueva Irlanda. Es interesante observar el valle que contiene depósitos de arroyos que coinciden con la falla de Weitlin, donde atraviesa el sur de Nueva Irlanda. Las fallas activas a menudo producen características topográficas, incluso en regiones tropicales con mucha vegetación. </a:t>
            </a:r>
            <a:endParaRPr lang="es-ES_tradnl" altLang="en-US" sz="1350">
              <a:latin typeface="Arial" panose="020B0604020202020204" pitchFamily="34" charset="0"/>
              <a:cs typeface="Arial" panose="020B0604020202020204" pitchFamily="34" charset="0"/>
            </a:endParaRPr>
          </a:p>
        </p:txBody>
      </p:sp>
      <p:sp>
        <p:nvSpPr>
          <p:cNvPr id="21" name="Title 1">
            <a:extLst>
              <a:ext uri="{FF2B5EF4-FFF2-40B4-BE49-F238E27FC236}">
                <a16:creationId xmlns:a16="http://schemas.microsoft.com/office/drawing/2014/main" id="{CAEF8A70-8D3B-7D45-AB63-EACDAC1F517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
        <p:nvSpPr>
          <p:cNvPr id="22" name="TextBox 16">
            <a:extLst>
              <a:ext uri="{FF2B5EF4-FFF2-40B4-BE49-F238E27FC236}">
                <a16:creationId xmlns:a16="http://schemas.microsoft.com/office/drawing/2014/main" id="{2B739731-D22D-EA4E-845A-9EA4E27829FD}"/>
              </a:ext>
            </a:extLst>
          </p:cNvPr>
          <p:cNvSpPr txBox="1">
            <a:spLocks noChangeArrowheads="1"/>
          </p:cNvSpPr>
          <p:nvPr/>
        </p:nvSpPr>
        <p:spPr bwMode="auto">
          <a:xfrm>
            <a:off x="857118" y="4089875"/>
            <a:ext cx="40274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i="1">
                <a:latin typeface="Arial" panose="020B0604020202020204" pitchFamily="34" charset="0"/>
              </a:rPr>
              <a:t>Animación creada con el navegador de terremotos IRIS.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066800"/>
            <a:ext cx="86756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600" dirty="0"/>
              <a:t>Las Islas Salomón y Vanuatu son características relacionadas con la subducción causadas por la subducción de la Placa Australiana debajo de la Placa del Pacífico. Es un área sísmicamente activa donde terremotos de gran escala ocurren frecuentemente. Esta animación aborda tanto los terremotos de subducción, como un componente lateral entre las cadenas de islas. Básicamente, los terremotos son causados por el movimiento del noreste de la Placa Australiana mientras se sumerge debajo de la Placa del Pacífico, pero existen variaciones a lo largo del límite de la placa.</a:t>
            </a:r>
            <a:endParaRPr lang="en-US" sz="1600" dirty="0"/>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705600" y="5334000"/>
            <a:ext cx="204919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400" dirty="0">
                <a:latin typeface="Arial" panose="020B0604020202020204" pitchFamily="34" charset="0"/>
                <a:cs typeface="Arial" panose="020B0604020202020204" pitchFamily="34" charset="0"/>
              </a:rPr>
              <a:t>Animación que explora la tectónica de placas y los terremotos en la región del limite de placa Australia - Pacífico.</a:t>
            </a:r>
            <a:endParaRPr lang="en-US" sz="1400" dirty="0">
              <a:latin typeface="Arial" panose="020B0604020202020204" pitchFamily="34" charset="0"/>
              <a:cs typeface="Arial" panose="020B0604020202020204" pitchFamily="34" charset="0"/>
            </a:endParaRPr>
          </a:p>
        </p:txBody>
      </p:sp>
      <p:pic>
        <p:nvPicPr>
          <p:cNvPr id="3" name="SolomonVanuatuFirst 30sec">
            <a:hlinkClick r:id="" action="ppaction://media"/>
            <a:extLst>
              <a:ext uri="{FF2B5EF4-FFF2-40B4-BE49-F238E27FC236}">
                <a16:creationId xmlns:a16="http://schemas.microsoft.com/office/drawing/2014/main" id="{08627B41-E5A9-487D-B119-DC6AC178954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338665" y="2737548"/>
            <a:ext cx="5290735" cy="3968052"/>
          </a:xfrm>
          <a:prstGeom prst="rect">
            <a:avLst/>
          </a:prstGeom>
        </p:spPr>
      </p:pic>
      <p:sp>
        <p:nvSpPr>
          <p:cNvPr id="8" name="Title 1">
            <a:extLst>
              <a:ext uri="{FF2B5EF4-FFF2-40B4-BE49-F238E27FC236}">
                <a16:creationId xmlns:a16="http://schemas.microsoft.com/office/drawing/2014/main" id="{F7515681-1B64-5D41-9F23-0A05D523376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14 de Mayo, 2019 a las  12:58:26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6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10678</TotalTime>
  <Words>1783</Words>
  <Application>Microsoft Macintosh PowerPoint</Application>
  <PresentationFormat>On-screen Show (4:3)</PresentationFormat>
  <Paragraphs>146</Paragraphs>
  <Slides>13</Slides>
  <Notes>13</Notes>
  <HiddenSlides>0</HiddenSlides>
  <MMClips>3</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ＭＳ Ｐゴシック</vt:lpstr>
      <vt:lpstr>ＭＳ Ｐゴシック</vt:lpstr>
      <vt:lpstr>Arial</vt:lpstr>
      <vt:lpstr>Calibri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787</cp:revision>
  <cp:lastPrinted>2013-04-07T18:50:57Z</cp:lastPrinted>
  <dcterms:created xsi:type="dcterms:W3CDTF">2009-05-31T20:07:40Z</dcterms:created>
  <dcterms:modified xsi:type="dcterms:W3CDTF">2019-05-17T04:48:25Z</dcterms:modified>
</cp:coreProperties>
</file>