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3"/>
  </p:notesMasterIdLst>
  <p:sldIdLst>
    <p:sldId id="384" r:id="rId4"/>
    <p:sldId id="302" r:id="rId5"/>
    <p:sldId id="365" r:id="rId6"/>
    <p:sldId id="422" r:id="rId7"/>
    <p:sldId id="423" r:id="rId8"/>
    <p:sldId id="424" r:id="rId9"/>
    <p:sldId id="421" r:id="rId10"/>
    <p:sldId id="425"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80" autoAdjust="0"/>
    <p:restoredTop sz="88163" autoAdjust="0"/>
  </p:normalViewPr>
  <p:slideViewPr>
    <p:cSldViewPr showGuides="1">
      <p:cViewPr varScale="1">
        <p:scale>
          <a:sx n="68" d="100"/>
          <a:sy n="68" d="100"/>
        </p:scale>
        <p:origin x="1356" y="78"/>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5/26/2019</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23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a:p>
            <a:pPr eaLnBrk="1" hangingPunct="1">
              <a:spcBef>
                <a:spcPct val="0"/>
              </a:spcBef>
            </a:pPr>
            <a:r>
              <a:rPr lang="en-US" altLang="en-US" b="1" dirty="0"/>
              <a:t>Relevant animation: </a:t>
            </a:r>
          </a:p>
          <a:p>
            <a:pPr eaLnBrk="1" hangingPunct="1">
              <a:spcBef>
                <a:spcPct val="0"/>
              </a:spcBef>
            </a:pPr>
            <a:r>
              <a:rPr lang="en-US" altLang="en-US" b="0" i="0" dirty="0"/>
              <a:t>Earthquake Intensity: </a:t>
            </a:r>
            <a:r>
              <a:rPr lang="en-US" altLang="en-US" b="0" dirty="0"/>
              <a:t>https://www.iris.edu/hq/inclass/animation/earthquake_intensity </a:t>
            </a: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201FA1B3-2633-C542-8F74-14DC35E1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4105620F-270B-3D4E-AB54-FF3CA538D3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solidFill>
                  <a:srgbClr val="393996"/>
                </a:solidFill>
              </a:rPr>
              <a:t>Relevant Animation:</a:t>
            </a:r>
          </a:p>
          <a:p>
            <a:pPr eaLnBrk="1" hangingPunct="1">
              <a:spcBef>
                <a:spcPct val="0"/>
              </a:spcBef>
            </a:pPr>
            <a:r>
              <a:rPr lang="en-US" sz="1200" b="0" i="0" kern="1200" dirty="0">
                <a:solidFill>
                  <a:schemeClr val="tx1"/>
                </a:solidFill>
                <a:effectLst/>
                <a:latin typeface="+mn-lt"/>
                <a:ea typeface="+mn-ea"/>
                <a:cs typeface="+mn-cs"/>
              </a:rPr>
              <a:t>Peru-Chile Subduction Zone: Earthquakes &amp; Tectonics</a:t>
            </a:r>
            <a:r>
              <a:rPr lang="en-US" altLang="en-US" b="0" dirty="0">
                <a:solidFill>
                  <a:srgbClr val="393996"/>
                </a:solidFill>
              </a:rPr>
              <a:t> </a:t>
            </a:r>
            <a:r>
              <a:rPr lang="en-US" sz="1200" b="0" i="0" kern="1200" dirty="0">
                <a:solidFill>
                  <a:schemeClr val="tx1"/>
                </a:solidFill>
                <a:effectLst/>
                <a:latin typeface="+mn-lt"/>
                <a:ea typeface="+mn-ea"/>
                <a:cs typeface="+mn-cs"/>
                <a:hlinkClick r:id="rId3"/>
              </a:rPr>
              <a:t>https://www.iris.edu/hq/inclass/animation/236</a:t>
            </a:r>
            <a:r>
              <a:rPr lang="en-US" sz="1200" b="0" i="0" kern="1200" dirty="0">
                <a:solidFill>
                  <a:schemeClr val="tx1"/>
                </a:solidFill>
                <a:effectLst/>
                <a:latin typeface="+mn-lt"/>
                <a:ea typeface="+mn-ea"/>
                <a:cs typeface="+mn-cs"/>
              </a:rPr>
              <a:t> </a:t>
            </a:r>
            <a:endParaRPr lang="en-US" altLang="en-US" b="1" dirty="0">
              <a:solidFill>
                <a:srgbClr val="393996"/>
              </a:solidFill>
            </a:endParaRPr>
          </a:p>
        </p:txBody>
      </p:sp>
      <p:sp>
        <p:nvSpPr>
          <p:cNvPr id="19459" name="Slide Number Placeholder 3">
            <a:extLst>
              <a:ext uri="{FF2B5EF4-FFF2-40B4-BE49-F238E27FC236}">
                <a16:creationId xmlns:a16="http://schemas.microsoft.com/office/drawing/2014/main" id="{8011B37B-C8DE-5643-AB03-11F9645DAA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824F1D8-5287-9049-85BF-29249F2639FC}"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4197518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06FDC764-8E3C-41F9-A795-96CA069CC4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8CBC0D52-C4E2-4B05-AB26-6F46A44965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a:p>
            <a:pPr eaLnBrk="1" hangingPunct="1">
              <a:spcBef>
                <a:spcPct val="0"/>
              </a:spcBef>
            </a:pPr>
            <a:endParaRPr lang="en-US" altLang="en-US">
              <a:ea typeface="ＭＳ Ｐゴシック" panose="020B0600070205080204" pitchFamily="34" charset="-128"/>
            </a:endParaRPr>
          </a:p>
        </p:txBody>
      </p:sp>
      <p:sp>
        <p:nvSpPr>
          <p:cNvPr id="21507" name="Slide Number Placeholder 3">
            <a:extLst>
              <a:ext uri="{FF2B5EF4-FFF2-40B4-BE49-F238E27FC236}">
                <a16:creationId xmlns:a16="http://schemas.microsoft.com/office/drawing/2014/main" id="{FFFE1BF6-E39B-413F-94C9-5887D1EF1D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36EC01A-8BC2-4547-A19F-EABA0B7E331B}" type="slidenum">
              <a:rPr lang="en-US" altLang="en-US">
                <a:latin typeface="Calibri" panose="020F0502020204030204" pitchFamily="34" charset="0"/>
                <a:ea typeface="ＭＳ Ｐゴシック" panose="020B0600070205080204" pitchFamily="34" charset="-128"/>
              </a:rPr>
              <a:pPr/>
              <a:t>5</a:t>
            </a:fld>
            <a:endParaRPr lang="en-US" altLang="en-US">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ea typeface="ＭＳ Ｐゴシック" panose="020B0600070205080204" pitchFamily="34" charset="-128"/>
              </a:rPr>
              <a:t>Relevant Animation:</a:t>
            </a:r>
          </a:p>
          <a:p>
            <a:pPr eaLnBrk="1" hangingPunct="1">
              <a:spcBef>
                <a:spcPct val="0"/>
              </a:spcBef>
            </a:pPr>
            <a:r>
              <a:rPr lang="en-US" altLang="en-US" dirty="0">
                <a:ea typeface="ＭＳ Ｐゴシック" panose="020B0600070205080204" pitchFamily="34" charset="-128"/>
              </a:rPr>
              <a:t>South America – Earthquakes and Tectonics:  http://</a:t>
            </a:r>
            <a:r>
              <a:rPr lang="en-US" altLang="en-US" dirty="0" err="1">
                <a:ea typeface="ＭＳ Ｐゴシック" panose="020B0600070205080204" pitchFamily="34" charset="-128"/>
              </a:rPr>
              <a:t>www.iris.edu</a:t>
            </a:r>
            <a:r>
              <a:rPr lang="en-US" altLang="en-US" dirty="0">
                <a:ea typeface="ＭＳ Ｐゴシック" panose="020B0600070205080204" pitchFamily="34" charset="-128"/>
              </a:rPr>
              <a:t>/</a:t>
            </a:r>
            <a:r>
              <a:rPr lang="en-US" altLang="en-US" dirty="0" err="1">
                <a:ea typeface="ＭＳ Ｐゴシック" panose="020B0600070205080204" pitchFamily="34" charset="-128"/>
              </a:rPr>
              <a:t>hq</a:t>
            </a:r>
            <a:r>
              <a:rPr lang="en-US" altLang="en-US" dirty="0">
                <a:ea typeface="ＭＳ Ｐゴシック" panose="020B0600070205080204" pitchFamily="34" charset="-128"/>
              </a:rPr>
              <a:t>/</a:t>
            </a:r>
            <a:r>
              <a:rPr lang="en-US" altLang="en-US" dirty="0" err="1">
                <a:ea typeface="ＭＳ Ｐゴシック" panose="020B0600070205080204" pitchFamily="34" charset="-128"/>
              </a:rPr>
              <a:t>inclass</a:t>
            </a:r>
            <a:r>
              <a:rPr lang="en-US" altLang="en-US" dirty="0">
                <a:ea typeface="ＭＳ Ｐゴシック" panose="020B0600070205080204" pitchFamily="34" charset="-128"/>
              </a:rPr>
              <a:t>/animation/</a:t>
            </a:r>
            <a:r>
              <a:rPr lang="en-US" altLang="en-US" dirty="0" err="1">
                <a:ea typeface="ＭＳ Ｐゴシック" panose="020B0600070205080204" pitchFamily="34" charset="-128"/>
              </a:rPr>
              <a:t>peruchile_subduction_zone_earthquakes__tectonics</a:t>
            </a:r>
            <a:r>
              <a:rPr lang="en-US" altLang="en-US" dirty="0">
                <a:ea typeface="ＭＳ Ｐゴシック" panose="020B0600070205080204" pitchFamily="34" charset="-128"/>
              </a:rPr>
              <a:t> </a:t>
            </a: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6</a:t>
            </a:fld>
            <a:endParaRPr lang="en-US" altLang="en-US"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D0B6430-F693-40A5-B6E4-90BF742B06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5B762CA-40D9-4BF9-A9C3-31CB5C10F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000" b="1" dirty="0">
                <a:solidFill>
                  <a:srgbClr val="393996"/>
                </a:solidFill>
                <a:latin typeface="Arial" panose="020B0604020202020204" pitchFamily="34" charset="0"/>
                <a:ea typeface="ＭＳ Ｐゴシック" panose="020B0600070205080204" pitchFamily="34" charset="-128"/>
              </a:rPr>
              <a:t>Relevant Animation: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Focal Mechanisms Explained   </a:t>
            </a:r>
            <a:r>
              <a:rPr lang="en-US" sz="1000" dirty="0">
                <a:solidFill>
                  <a:schemeClr val="bg1"/>
                </a:solidFill>
                <a:hlinkClick r:id="rId3">
                  <a:extLst>
                    <a:ext uri="{A12FA001-AC4F-418D-AE19-62706E023703}">
                      <ahyp:hlinkClr xmlns:ahyp="http://schemas.microsoft.com/office/drawing/2018/hyperlinkcolor" val="tx"/>
                    </a:ext>
                  </a:extLst>
                </a:hlinkClick>
              </a:rPr>
              <a:t>https://www.iris.edu/hq/inclass/animation/focal_mechanisms_explained</a:t>
            </a:r>
            <a:endParaRPr lang="en-US" sz="1000" dirty="0">
              <a:solidFill>
                <a:schemeClr val="bg1"/>
              </a:solidFill>
            </a:endParaRPr>
          </a:p>
          <a:p>
            <a:endParaRPr lang="en-US" altLang="en-US" sz="1000" b="1" dirty="0">
              <a:solidFill>
                <a:srgbClr val="393996"/>
              </a:solidFill>
              <a:latin typeface="Arial" panose="020B0604020202020204" pitchFamily="34" charset="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141C53C4-3F01-4876-9906-87FC9A1B30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0D51C7-D832-4388-9A7F-A22CF903D803}"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5FA90624-6C83-3A49-9717-B219C53577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142A5E5A-A793-944E-8804-4B69B685E6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ea typeface="ＭＳ Ｐゴシック" panose="020B0600070205080204" pitchFamily="34" charset="-128"/>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Travel-time Curves: How they are created?     </a:t>
            </a:r>
            <a:r>
              <a:rPr lang="en-US" dirty="0">
                <a:solidFill>
                  <a:schemeClr val="bg1"/>
                </a:solidFill>
                <a:hlinkClick r:id="rId3">
                  <a:extLst>
                    <a:ext uri="{A12FA001-AC4F-418D-AE19-62706E023703}">
                      <ahyp:hlinkClr xmlns:ahyp="http://schemas.microsoft.com/office/drawing/2018/hyperlinkcolor" val="tx"/>
                    </a:ext>
                  </a:extLst>
                </a:hlinkClick>
              </a:rPr>
              <a:t>https://www.iris.edu/hq/inclass/animation/traveltime_curves_how_they_are_created</a:t>
            </a:r>
            <a:endParaRPr lang="en-US" altLang="en-US" dirty="0">
              <a:solidFill>
                <a:schemeClr val="bg1"/>
              </a:solidFill>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AAEC0032-6AA0-3244-87B6-D41552272C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83049C9-6990-FE40-884D-FA6F36BE9438}"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683076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5/26/2019</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5/26/2019</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5/26/2019</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5/26/2019</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5/26/2019</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5/26/2019</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5/26/2019</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5/26/2019</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5/26/2019</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5/26/2019</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5/26/2019</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5/26/2019</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5/26/2019</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5/26/2019</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5/26/2019</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5/26/2019</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5/26/2019</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5/26/2019</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5/26/2019</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5/26/2019</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tif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ideo" Target="file:///C:\Users\Kate\Desktop\PeruChile_140824.mp4" TargetMode="External"/><Relationship Id="rId5" Type="http://schemas.openxmlformats.org/officeDocument/2006/relationships/image" Target="../media/image1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16847" y="1066800"/>
            <a:ext cx="6035863"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800" dirty="0">
                <a:latin typeface="Arial" panose="020B0604020202020204" pitchFamily="34" charset="0"/>
              </a:rPr>
              <a:t>A magnitude 8.0 earthquake occurred early Sunday in a remote part of the Amazon jungle in Peru 92 km (57 miles) east of the small town of </a:t>
            </a:r>
            <a:r>
              <a:rPr lang="en-US" altLang="en-US" sz="1800" dirty="0" err="1">
                <a:latin typeface="Arial" panose="020B0604020202020204" pitchFamily="34" charset="0"/>
              </a:rPr>
              <a:t>Yurimaguas</a:t>
            </a:r>
            <a:r>
              <a:rPr lang="en-US" altLang="en-US" sz="1800" dirty="0">
                <a:latin typeface="Arial" panose="020B0604020202020204" pitchFamily="34" charset="0"/>
              </a:rPr>
              <a:t>. Early reports indicate some buildings have collapsed, power was knocked out, and there has been one death reported. </a:t>
            </a:r>
          </a:p>
          <a:p>
            <a:pPr>
              <a:spcBef>
                <a:spcPct val="0"/>
              </a:spcBef>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Helping limit damage was the earthquake's depth, at 109.9 kilometers (68 miles) below the surface.</a:t>
            </a:r>
          </a:p>
          <a:p>
            <a:pPr>
              <a:spcBef>
                <a:spcPct val="0"/>
              </a:spcBef>
              <a:buNone/>
            </a:pPr>
            <a:endParaRPr lang="en-US" altLang="en-US" sz="1800" dirty="0">
              <a:latin typeface="Arial" panose="020B0604020202020204" pitchFamily="34" charset="0"/>
            </a:endParaRPr>
          </a:p>
        </p:txBody>
      </p:sp>
      <p:sp>
        <p:nvSpPr>
          <p:cNvPr id="16" name="Title 1">
            <a:extLst>
              <a:ext uri="{FF2B5EF4-FFF2-40B4-BE49-F238E27FC236}">
                <a16:creationId xmlns:a16="http://schemas.microsoft.com/office/drawing/2014/main" id="{6F04097E-D3CF-49F9-9347-1467F639BF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8.0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May 26, 2019 at 07:41:14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3" name="Picture 2">
            <a:extLst>
              <a:ext uri="{FF2B5EF4-FFF2-40B4-BE49-F238E27FC236}">
                <a16:creationId xmlns:a16="http://schemas.microsoft.com/office/drawing/2014/main" id="{B8ECB5D5-9961-4C39-986B-48266E7858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2710" y="152400"/>
            <a:ext cx="2703750" cy="3373561"/>
          </a:xfrm>
          <a:prstGeom prst="rect">
            <a:avLst/>
          </a:prstGeom>
        </p:spPr>
      </p:pic>
      <p:sp>
        <p:nvSpPr>
          <p:cNvPr id="2" name="TextBox 1">
            <a:extLst>
              <a:ext uri="{FF2B5EF4-FFF2-40B4-BE49-F238E27FC236}">
                <a16:creationId xmlns:a16="http://schemas.microsoft.com/office/drawing/2014/main" id="{842E1740-456B-4D55-8A2E-3B0AB1665BD4}"/>
              </a:ext>
            </a:extLst>
          </p:cNvPr>
          <p:cNvSpPr txBox="1"/>
          <p:nvPr/>
        </p:nvSpPr>
        <p:spPr>
          <a:xfrm>
            <a:off x="5722430" y="4495800"/>
            <a:ext cx="2555660" cy="2246769"/>
          </a:xfrm>
          <a:prstGeom prst="rect">
            <a:avLst/>
          </a:prstGeom>
          <a:noFill/>
        </p:spPr>
        <p:txBody>
          <a:bodyPr wrap="square" rtlCol="0">
            <a:spAutoFit/>
          </a:bodyPr>
          <a:lstStyle/>
          <a:p>
            <a:r>
              <a:rPr lang="en-US" sz="1400" dirty="0"/>
              <a:t>An aerial view shows a landslide caused by a quake in </a:t>
            </a:r>
            <a:r>
              <a:rPr lang="en-US" sz="1400" dirty="0" err="1"/>
              <a:t>Yurimaguas</a:t>
            </a:r>
            <a:r>
              <a:rPr lang="en-US" sz="1400" dirty="0"/>
              <a:t>, Peru, Sunday, May 26, 2019. A powerful earthquake struck the Amazon jungle in north-central Peru early Sunday.</a:t>
            </a:r>
          </a:p>
          <a:p>
            <a:endParaRPr lang="en-US" sz="1400" dirty="0"/>
          </a:p>
          <a:p>
            <a:r>
              <a:rPr lang="it-IT" sz="1400" dirty="0"/>
              <a:t>Guadalupe Pardo/Pool Photo via AP</a:t>
            </a:r>
            <a:endParaRPr lang="en-US" sz="1400" dirty="0"/>
          </a:p>
        </p:txBody>
      </p:sp>
      <p:pic>
        <p:nvPicPr>
          <p:cNvPr id="6" name="Picture 5">
            <a:extLst>
              <a:ext uri="{FF2B5EF4-FFF2-40B4-BE49-F238E27FC236}">
                <a16:creationId xmlns:a16="http://schemas.microsoft.com/office/drawing/2014/main" id="{C45692C4-B289-42AD-98E3-CE4D8C00E9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030" y="3429000"/>
            <a:ext cx="5105400" cy="3255839"/>
          </a:xfrm>
          <a:prstGeom prst="rect">
            <a:avLst/>
          </a:prstGeom>
        </p:spPr>
      </p:pic>
    </p:spTree>
    <p:extLst>
      <p:ext uri="{BB962C8B-B14F-4D97-AF65-F5344CB8AC3E}">
        <p14:creationId xmlns:p14="http://schemas.microsoft.com/office/powerpoint/2010/main" val="2635612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4066736" y="6430930"/>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USGS Estimated shaking Intensity from M 8.0 Earthquake</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123950"/>
            <a:ext cx="341788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Modified-Mercalli Intensity (MMI) scale is a twelve-stage scale, from I to XII, that indicates the severity of ground shaking.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area near the epicenter experienced severe shaking from this earthquake.</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26E27861-1A13-40DA-A7E9-8D92518BE0E0}"/>
              </a:ext>
            </a:extLst>
          </p:cNvPr>
          <p:cNvGrpSpPr/>
          <p:nvPr/>
        </p:nvGrpSpPr>
        <p:grpSpPr>
          <a:xfrm>
            <a:off x="840060" y="3808412"/>
            <a:ext cx="1978025" cy="3278188"/>
            <a:chOff x="7143750" y="2514600"/>
            <a:chExt cx="1978025" cy="3278188"/>
          </a:xfrm>
        </p:grpSpPr>
        <p:sp>
          <p:nvSpPr>
            <p:cNvPr id="29699" name="TextBox 14">
              <a:extLst>
                <a:ext uri="{FF2B5EF4-FFF2-40B4-BE49-F238E27FC236}">
                  <a16:creationId xmlns:a16="http://schemas.microsoft.com/office/drawing/2014/main" id="{648CF7C2-261F-6A48-8A1D-6075EBE6430D}"/>
                </a:ext>
              </a:extLst>
            </p:cNvPr>
            <p:cNvSpPr txBox="1">
              <a:spLocks noChangeArrowheads="1"/>
            </p:cNvSpPr>
            <p:nvPr/>
          </p:nvSpPr>
          <p:spPr bwMode="auto">
            <a:xfrm>
              <a:off x="7902575" y="2514600"/>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cs typeface="Arial" panose="020B0604020202020204" pitchFamily="34" charset="0"/>
                </a:rPr>
                <a:t>Perceived </a:t>
              </a:r>
            </a:p>
            <a:p>
              <a:pPr algn="ctr" eaLnBrk="1" hangingPunct="1">
                <a:spcBef>
                  <a:spcPct val="0"/>
                </a:spcBef>
                <a:spcAft>
                  <a:spcPts val="600"/>
                </a:spcAft>
                <a:buFontTx/>
                <a:buNone/>
              </a:pPr>
              <a:r>
                <a:rPr lang="en-US" altLang="en-US" sz="1400" b="1" dirty="0">
                  <a:latin typeface="Arial" panose="020B0604020202020204" pitchFamily="34" charset="0"/>
                  <a:cs typeface="Arial" panose="020B0604020202020204" pitchFamily="34" charset="0"/>
                </a:rPr>
                <a:t>  Shaking</a:t>
              </a:r>
            </a:p>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cs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cs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cs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Not Felt</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29704" name="TextBox 13">
              <a:extLst>
                <a:ext uri="{FF2B5EF4-FFF2-40B4-BE49-F238E27FC236}">
                  <a16:creationId xmlns:a16="http://schemas.microsoft.com/office/drawing/2014/main" id="{578DB599-4B0E-3347-83A4-3D2AD9995CAC}"/>
                </a:ext>
              </a:extLst>
            </p:cNvPr>
            <p:cNvSpPr txBox="1">
              <a:spLocks noChangeArrowheads="1"/>
            </p:cNvSpPr>
            <p:nvPr/>
          </p:nvSpPr>
          <p:spPr bwMode="auto">
            <a:xfrm>
              <a:off x="7256463" y="2754313"/>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cs typeface="Arial" panose="020B0604020202020204" pitchFamily="34" charset="0"/>
                </a:rPr>
                <a:t>MMI</a:t>
              </a:r>
            </a:p>
          </p:txBody>
        </p:sp>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50" y="3097213"/>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 name="Picture 4">
            <a:extLst>
              <a:ext uri="{FF2B5EF4-FFF2-40B4-BE49-F238E27FC236}">
                <a16:creationId xmlns:a16="http://schemas.microsoft.com/office/drawing/2014/main" id="{B2596FC6-03AF-4EF1-9195-237CE37079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0300" y="1079500"/>
            <a:ext cx="5245100" cy="5245100"/>
          </a:xfrm>
          <a:prstGeom prst="rect">
            <a:avLst/>
          </a:prstGeom>
        </p:spPr>
      </p:pic>
      <p:sp>
        <p:nvSpPr>
          <p:cNvPr id="15" name="Title 1">
            <a:extLst>
              <a:ext uri="{FF2B5EF4-FFF2-40B4-BE49-F238E27FC236}">
                <a16:creationId xmlns:a16="http://schemas.microsoft.com/office/drawing/2014/main" id="{1E55C5F8-8DE3-4108-85E7-26E16FCE1F8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8.0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May 26, 2019 at 07:41:14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15">
            <a:extLst>
              <a:ext uri="{FF2B5EF4-FFF2-40B4-BE49-F238E27FC236}">
                <a16:creationId xmlns:a16="http://schemas.microsoft.com/office/drawing/2014/main" id="{19DAC123-35EF-084E-A9BF-98D3EE055AC5}"/>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5">
            <a:extLst>
              <a:ext uri="{FF2B5EF4-FFF2-40B4-BE49-F238E27FC236}">
                <a16:creationId xmlns:a16="http://schemas.microsoft.com/office/drawing/2014/main" id="{BCE6B55D-5A7D-2241-BA35-B08A6A58FB52}"/>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FEDB7404-5F6F-1D44-8A3B-84E5958F5FC5}"/>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3164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159,000 people were exposed to severe shaking from this earthquake.</a:t>
            </a:r>
          </a:p>
        </p:txBody>
      </p:sp>
      <p:pic>
        <p:nvPicPr>
          <p:cNvPr id="3" name="Picture 2">
            <a:extLst>
              <a:ext uri="{FF2B5EF4-FFF2-40B4-BE49-F238E27FC236}">
                <a16:creationId xmlns:a16="http://schemas.microsoft.com/office/drawing/2014/main" id="{089D890B-AFE1-42CE-8C76-BF5A522D0A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9300" y="1179513"/>
            <a:ext cx="4341812" cy="4341812"/>
          </a:xfrm>
          <a:prstGeom prst="rect">
            <a:avLst/>
          </a:prstGeom>
        </p:spPr>
      </p:pic>
      <p:pic>
        <p:nvPicPr>
          <p:cNvPr id="7" name="Picture 6">
            <a:extLst>
              <a:ext uri="{FF2B5EF4-FFF2-40B4-BE49-F238E27FC236}">
                <a16:creationId xmlns:a16="http://schemas.microsoft.com/office/drawing/2014/main" id="{E62E83A1-CA92-4731-8349-851AD1578C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2869206"/>
            <a:ext cx="2383266" cy="3912594"/>
          </a:xfrm>
          <a:prstGeom prst="rect">
            <a:avLst/>
          </a:prstGeom>
        </p:spPr>
      </p:pic>
      <p:sp>
        <p:nvSpPr>
          <p:cNvPr id="16" name="Title 1">
            <a:extLst>
              <a:ext uri="{FF2B5EF4-FFF2-40B4-BE49-F238E27FC236}">
                <a16:creationId xmlns:a16="http://schemas.microsoft.com/office/drawing/2014/main" id="{3A14F6E0-0729-4355-82A1-C303F66194A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8.0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May 26, 2019 at 07:41:14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2B695E-59F2-FF47-BEA4-2A4F4E1546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sp>
        <p:nvSpPr>
          <p:cNvPr id="18434" name="TextBox 9">
            <a:extLst>
              <a:ext uri="{FF2B5EF4-FFF2-40B4-BE49-F238E27FC236}">
                <a16:creationId xmlns:a16="http://schemas.microsoft.com/office/drawing/2014/main" id="{986AEBA8-D873-2B40-B05C-E5B6C79B3519}"/>
              </a:ext>
            </a:extLst>
          </p:cNvPr>
          <p:cNvSpPr txBox="1">
            <a:spLocks noChangeArrowheads="1"/>
          </p:cNvSpPr>
          <p:nvPr/>
        </p:nvSpPr>
        <p:spPr bwMode="auto">
          <a:xfrm>
            <a:off x="260237" y="1055906"/>
            <a:ext cx="2608486" cy="560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This illustration shows the rate and direction of motion of the Nazca Plate with respect to the South American Plate.  Locations of active Andean volcanoes are shown by the orange triangles.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May 26 earthquake is shown by the red star.  At the location of this earthquake, the Nazca Plate subducts beneath the South America Plate at a velocity of about 56 mm/yr.</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p:txBody>
      </p:sp>
      <p:pic>
        <p:nvPicPr>
          <p:cNvPr id="18435" name="Picture 18" descr="IRIS_TMlogo.png">
            <a:extLst>
              <a:ext uri="{FF2B5EF4-FFF2-40B4-BE49-F238E27FC236}">
                <a16:creationId xmlns:a16="http://schemas.microsoft.com/office/drawing/2014/main" id="{4AC5EBE8-D064-9844-8DC0-750D8F6C33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06584D34-40E6-414E-8C51-0FEF0BDCE897}"/>
              </a:ext>
            </a:extLst>
          </p:cNvPr>
          <p:cNvPicPr>
            <a:picLocks noChangeAspect="1"/>
          </p:cNvPicPr>
          <p:nvPr/>
        </p:nvPicPr>
        <p:blipFill rotWithShape="1">
          <a:blip r:embed="rId4">
            <a:extLst>
              <a:ext uri="{28A0092B-C50C-407E-A947-70E740481C1C}">
                <a14:useLocalDpi xmlns:a14="http://schemas.microsoft.com/office/drawing/2010/main" val="0"/>
              </a:ext>
            </a:extLst>
          </a:blip>
          <a:srcRect l="20000" t="5008" r="15654" b="5773"/>
          <a:stretch/>
        </p:blipFill>
        <p:spPr>
          <a:xfrm>
            <a:off x="3048000" y="1171352"/>
            <a:ext cx="5883828" cy="4848447"/>
          </a:xfrm>
          <a:prstGeom prst="rect">
            <a:avLst/>
          </a:prstGeom>
        </p:spPr>
      </p:pic>
      <p:sp>
        <p:nvSpPr>
          <p:cNvPr id="3" name="5-Point Star 2">
            <a:extLst>
              <a:ext uri="{FF2B5EF4-FFF2-40B4-BE49-F238E27FC236}">
                <a16:creationId xmlns:a16="http://schemas.microsoft.com/office/drawing/2014/main" id="{62BC2972-F4F8-724D-A868-C68C441C69D4}"/>
              </a:ext>
            </a:extLst>
          </p:cNvPr>
          <p:cNvSpPr/>
          <p:nvPr/>
        </p:nvSpPr>
        <p:spPr bwMode="auto">
          <a:xfrm>
            <a:off x="6019800" y="2362200"/>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16" name="Picture 15">
            <a:extLst>
              <a:ext uri="{FF2B5EF4-FFF2-40B4-BE49-F238E27FC236}">
                <a16:creationId xmlns:a16="http://schemas.microsoft.com/office/drawing/2014/main" id="{36EFA025-8784-2148-9FC0-08240B688745}"/>
              </a:ext>
            </a:extLst>
          </p:cNvPr>
          <p:cNvPicPr>
            <a:picLocks noChangeAspect="1"/>
          </p:cNvPicPr>
          <p:nvPr/>
        </p:nvPicPr>
        <p:blipFill rotWithShape="1">
          <a:blip r:embed="rId4">
            <a:extLst>
              <a:ext uri="{28A0092B-C50C-407E-A947-70E740481C1C}">
                <a14:useLocalDpi xmlns:a14="http://schemas.microsoft.com/office/drawing/2010/main" val="0"/>
              </a:ext>
            </a:extLst>
          </a:blip>
          <a:srcRect l="72505" t="66815" r="4006" b="7162"/>
          <a:stretch/>
        </p:blipFill>
        <p:spPr>
          <a:xfrm>
            <a:off x="6635885" y="4508116"/>
            <a:ext cx="2295943" cy="1511684"/>
          </a:xfrm>
          <a:prstGeom prst="rect">
            <a:avLst/>
          </a:prstGeom>
        </p:spPr>
      </p:pic>
      <p:sp>
        <p:nvSpPr>
          <p:cNvPr id="18444" name="TextBox 12">
            <a:extLst>
              <a:ext uri="{FF2B5EF4-FFF2-40B4-BE49-F238E27FC236}">
                <a16:creationId xmlns:a16="http://schemas.microsoft.com/office/drawing/2014/main" id="{AE4AD54F-CEDA-CC4E-9A37-E19DD31101AB}"/>
              </a:ext>
            </a:extLst>
          </p:cNvPr>
          <p:cNvSpPr txBox="1">
            <a:spLocks noChangeArrowheads="1"/>
          </p:cNvSpPr>
          <p:nvPr/>
        </p:nvSpPr>
        <p:spPr bwMode="auto">
          <a:xfrm>
            <a:off x="6553200" y="3061955"/>
            <a:ext cx="2151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South American Plate</a:t>
            </a:r>
          </a:p>
        </p:txBody>
      </p:sp>
      <p:sp>
        <p:nvSpPr>
          <p:cNvPr id="17" name="TextBox 12">
            <a:extLst>
              <a:ext uri="{FF2B5EF4-FFF2-40B4-BE49-F238E27FC236}">
                <a16:creationId xmlns:a16="http://schemas.microsoft.com/office/drawing/2014/main" id="{784BCB79-F404-6746-9662-F989667906AC}"/>
              </a:ext>
            </a:extLst>
          </p:cNvPr>
          <p:cNvSpPr txBox="1">
            <a:spLocks noChangeArrowheads="1"/>
          </p:cNvSpPr>
          <p:nvPr/>
        </p:nvSpPr>
        <p:spPr bwMode="auto">
          <a:xfrm>
            <a:off x="3962400" y="3257021"/>
            <a:ext cx="1389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Nazca Plate</a:t>
            </a:r>
          </a:p>
        </p:txBody>
      </p:sp>
      <p:sp>
        <p:nvSpPr>
          <p:cNvPr id="2" name="TextBox 1">
            <a:extLst>
              <a:ext uri="{FF2B5EF4-FFF2-40B4-BE49-F238E27FC236}">
                <a16:creationId xmlns:a16="http://schemas.microsoft.com/office/drawing/2014/main" id="{4A458601-6982-814C-ACF3-3FEF2EA8CBD9}"/>
              </a:ext>
            </a:extLst>
          </p:cNvPr>
          <p:cNvSpPr txBox="1"/>
          <p:nvPr/>
        </p:nvSpPr>
        <p:spPr>
          <a:xfrm>
            <a:off x="6237288" y="2327280"/>
            <a:ext cx="1099981" cy="307777"/>
          </a:xfrm>
          <a:prstGeom prst="rect">
            <a:avLst/>
          </a:prstGeom>
          <a:noFill/>
        </p:spPr>
        <p:txBody>
          <a:bodyPr wrap="none" rtlCol="0">
            <a:spAutoFit/>
          </a:bodyPr>
          <a:lstStyle/>
          <a:p>
            <a:r>
              <a:rPr lang="en-US" sz="14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Earthquake</a:t>
            </a:r>
            <a:endParaRPr lang="en-US" sz="1400" dirty="0">
              <a:solidFill>
                <a:schemeClr val="bg1"/>
              </a:solidFill>
            </a:endParaRPr>
          </a:p>
        </p:txBody>
      </p:sp>
      <p:sp>
        <p:nvSpPr>
          <p:cNvPr id="5" name="TextBox 4">
            <a:extLst>
              <a:ext uri="{FF2B5EF4-FFF2-40B4-BE49-F238E27FC236}">
                <a16:creationId xmlns:a16="http://schemas.microsoft.com/office/drawing/2014/main" id="{E5AC3CBA-5342-F54A-BA73-61DB6E83EE78}"/>
              </a:ext>
            </a:extLst>
          </p:cNvPr>
          <p:cNvSpPr txBox="1"/>
          <p:nvPr/>
        </p:nvSpPr>
        <p:spPr>
          <a:xfrm>
            <a:off x="6191723" y="1806176"/>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7" name="Straight Arrow Connector 6">
            <a:extLst>
              <a:ext uri="{FF2B5EF4-FFF2-40B4-BE49-F238E27FC236}">
                <a16:creationId xmlns:a16="http://schemas.microsoft.com/office/drawing/2014/main" id="{14818614-6B31-7040-BFCA-43992D9144FB}"/>
              </a:ext>
            </a:extLst>
          </p:cNvPr>
          <p:cNvCxnSpPr>
            <a:cxnSpLocks/>
          </p:cNvCxnSpPr>
          <p:nvPr/>
        </p:nvCxnSpPr>
        <p:spPr>
          <a:xfrm flipH="1">
            <a:off x="5928361" y="1964507"/>
            <a:ext cx="309082" cy="7812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A34D88C-0A6D-E64C-9C42-34308F284332}"/>
              </a:ext>
            </a:extLst>
          </p:cNvPr>
          <p:cNvSpPr txBox="1"/>
          <p:nvPr/>
        </p:nvSpPr>
        <p:spPr>
          <a:xfrm>
            <a:off x="6502948" y="4051812"/>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19" name="Straight Arrow Connector 18">
            <a:extLst>
              <a:ext uri="{FF2B5EF4-FFF2-40B4-BE49-F238E27FC236}">
                <a16:creationId xmlns:a16="http://schemas.microsoft.com/office/drawing/2014/main" id="{776532CF-0236-0C44-A2D6-DD773C669030}"/>
              </a:ext>
            </a:extLst>
          </p:cNvPr>
          <p:cNvCxnSpPr>
            <a:cxnSpLocks/>
          </p:cNvCxnSpPr>
          <p:nvPr/>
        </p:nvCxnSpPr>
        <p:spPr>
          <a:xfrm flipH="1" flipV="1">
            <a:off x="6601066" y="3828503"/>
            <a:ext cx="166567" cy="27071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F5FFA90-6161-5540-91FC-9FD499651DC9}"/>
              </a:ext>
            </a:extLst>
          </p:cNvPr>
          <p:cNvCxnSpPr>
            <a:cxnSpLocks/>
          </p:cNvCxnSpPr>
          <p:nvPr/>
        </p:nvCxnSpPr>
        <p:spPr>
          <a:xfrm flipH="1">
            <a:off x="6416387" y="4316243"/>
            <a:ext cx="351246" cy="277000"/>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194D368F-AC28-4954-A488-88567BBD7E8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8.0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May 26, 2019 at 07:41:14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964348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998036E-A4A3-4449-BB92-85669A6240AD}"/>
              </a:ext>
            </a:extLst>
          </p:cNvPr>
          <p:cNvPicPr>
            <a:picLocks noChangeAspect="1"/>
          </p:cNvPicPr>
          <p:nvPr/>
        </p:nvPicPr>
        <p:blipFill>
          <a:blip r:embed="rId3"/>
          <a:stretch>
            <a:fillRect/>
          </a:stretch>
        </p:blipFill>
        <p:spPr>
          <a:xfrm>
            <a:off x="233357" y="4587240"/>
            <a:ext cx="3877675" cy="2194560"/>
          </a:xfrm>
          <a:prstGeom prst="rect">
            <a:avLst/>
          </a:prstGeom>
        </p:spPr>
      </p:pic>
      <p:pic>
        <p:nvPicPr>
          <p:cNvPr id="3" name="Picture 2">
            <a:extLst>
              <a:ext uri="{FF2B5EF4-FFF2-40B4-BE49-F238E27FC236}">
                <a16:creationId xmlns:a16="http://schemas.microsoft.com/office/drawing/2014/main" id="{EAEC03AF-986C-A347-BDC4-3FF3E4B45AB2}"/>
              </a:ext>
            </a:extLst>
          </p:cNvPr>
          <p:cNvPicPr>
            <a:picLocks noChangeAspect="1"/>
          </p:cNvPicPr>
          <p:nvPr/>
        </p:nvPicPr>
        <p:blipFill rotWithShape="1">
          <a:blip r:embed="rId4"/>
          <a:srcRect r="34480"/>
          <a:stretch/>
        </p:blipFill>
        <p:spPr>
          <a:xfrm>
            <a:off x="4234570" y="943025"/>
            <a:ext cx="4859463" cy="5588000"/>
          </a:xfrm>
          <a:prstGeom prst="rect">
            <a:avLst/>
          </a:prstGeom>
          <a:ln>
            <a:solidFill>
              <a:schemeClr val="bg1"/>
            </a:solidFill>
          </a:ln>
        </p:spPr>
      </p:pic>
      <p:sp>
        <p:nvSpPr>
          <p:cNvPr id="4" name="Rectangle 3">
            <a:extLst>
              <a:ext uri="{FF2B5EF4-FFF2-40B4-BE49-F238E27FC236}">
                <a16:creationId xmlns:a16="http://schemas.microsoft.com/office/drawing/2014/main" id="{2586001C-6424-4CD3-A07F-F3BF332013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solidFill>
                <a:srgbClr val="FFFFFF"/>
              </a:solidFill>
              <a:cs typeface="Arial" panose="020B0604020202020204" pitchFamily="34" charset="0"/>
            </a:endParaRPr>
          </a:p>
        </p:txBody>
      </p:sp>
      <p:pic>
        <p:nvPicPr>
          <p:cNvPr id="20482" name="Picture 8" descr="IRIS_TMlogo.png">
            <a:extLst>
              <a:ext uri="{FF2B5EF4-FFF2-40B4-BE49-F238E27FC236}">
                <a16:creationId xmlns:a16="http://schemas.microsoft.com/office/drawing/2014/main" id="{C9D59510-CD9E-4538-A3A7-0A4B826742D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9">
            <a:extLst>
              <a:ext uri="{FF2B5EF4-FFF2-40B4-BE49-F238E27FC236}">
                <a16:creationId xmlns:a16="http://schemas.microsoft.com/office/drawing/2014/main" id="{5CD7E7B4-5FCB-4F5C-8154-6F9B27EE54ED}"/>
              </a:ext>
            </a:extLst>
          </p:cNvPr>
          <p:cNvSpPr txBox="1">
            <a:spLocks noChangeArrowheads="1"/>
          </p:cNvSpPr>
          <p:nvPr/>
        </p:nvSpPr>
        <p:spPr bwMode="auto">
          <a:xfrm>
            <a:off x="243702" y="953740"/>
            <a:ext cx="3948287" cy="3683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n-US" altLang="en-US" sz="1800" dirty="0">
                <a:latin typeface="Arial" panose="020B0604020202020204" pitchFamily="34" charset="0"/>
                <a:ea typeface="ＭＳ Ｐゴシック" panose="020B0600070205080204" pitchFamily="34" charset="-128"/>
              </a:rPr>
              <a:t>Epicenters are shown on a map of historic seismicity on the right</a:t>
            </a:r>
            <a:r>
              <a:rPr lang="en-US" altLang="en-US" sz="1800" dirty="0">
                <a:latin typeface="Arial" panose="020B0604020202020204" pitchFamily="34" charset="0"/>
              </a:rPr>
              <a:t>.  Earthquakes between the Nazca and South American Plates and within the Nazca Plate increase in depth from west to east.  </a:t>
            </a:r>
            <a:r>
              <a:rPr lang="en-US" altLang="en-US" sz="1800" dirty="0">
                <a:latin typeface="Arial" panose="020B0604020202020204" pitchFamily="34" charset="0"/>
                <a:ea typeface="ＭＳ Ｐゴシック" panose="020B0600070205080204" pitchFamily="34" charset="-128"/>
              </a:rPr>
              <a:t>A</a:t>
            </a:r>
            <a:r>
              <a:rPr lang="en-US" altLang="en-US" sz="1800" dirty="0">
                <a:latin typeface="Arial" panose="020B0604020202020204" pitchFamily="34" charset="0"/>
              </a:rPr>
              <a:t> 3D view along the cross section indicated by the thin white line is shown below.  The depth and extensional mechanism shown in Slide 7 indicate that this earthquake occurred within the top of the Nazca Plate as it bends to dive more steeply beneath the South American Plate. </a:t>
            </a:r>
            <a:endParaRPr lang="en-US" altLang="en-US" sz="1800" dirty="0">
              <a:latin typeface="Arial" panose="020B0604020202020204" pitchFamily="34" charset="0"/>
              <a:ea typeface="ＭＳ Ｐゴシック" panose="020B0600070205080204" pitchFamily="34" charset="-128"/>
            </a:endParaRPr>
          </a:p>
        </p:txBody>
      </p:sp>
      <p:sp>
        <p:nvSpPr>
          <p:cNvPr id="20487" name="TextBox 15">
            <a:extLst>
              <a:ext uri="{FF2B5EF4-FFF2-40B4-BE49-F238E27FC236}">
                <a16:creationId xmlns:a16="http://schemas.microsoft.com/office/drawing/2014/main" id="{E3B8A825-7E2C-43AB-811E-2D2B13DDCA25}"/>
              </a:ext>
            </a:extLst>
          </p:cNvPr>
          <p:cNvSpPr txBox="1">
            <a:spLocks noChangeArrowheads="1"/>
          </p:cNvSpPr>
          <p:nvPr/>
        </p:nvSpPr>
        <p:spPr bwMode="auto">
          <a:xfrm>
            <a:off x="5029200" y="6477000"/>
            <a:ext cx="3962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ea typeface="ＭＳ Ｐゴシック" panose="020B0600070205080204" pitchFamily="34" charset="-128"/>
              </a:rPr>
              <a:t>Map generated using IRIS Earthquake Browser</a:t>
            </a:r>
          </a:p>
        </p:txBody>
      </p:sp>
      <p:sp>
        <p:nvSpPr>
          <p:cNvPr id="20498" name="TextBox 4">
            <a:extLst>
              <a:ext uri="{FF2B5EF4-FFF2-40B4-BE49-F238E27FC236}">
                <a16:creationId xmlns:a16="http://schemas.microsoft.com/office/drawing/2014/main" id="{53888A84-9B1B-4282-8AEE-EC51957BDC06}"/>
              </a:ext>
            </a:extLst>
          </p:cNvPr>
          <p:cNvSpPr txBox="1">
            <a:spLocks noChangeArrowheads="1"/>
          </p:cNvSpPr>
          <p:nvPr/>
        </p:nvSpPr>
        <p:spPr bwMode="auto">
          <a:xfrm>
            <a:off x="1219200" y="5489016"/>
            <a:ext cx="11515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chemeClr val="bg1"/>
                </a:solidFill>
                <a:latin typeface="Arial" panose="020B0604020202020204" pitchFamily="34" charset="0"/>
              </a:rPr>
              <a:t>Earthquake</a:t>
            </a:r>
          </a:p>
        </p:txBody>
      </p:sp>
      <p:cxnSp>
        <p:nvCxnSpPr>
          <p:cNvPr id="21" name="Straight Arrow Connector 20">
            <a:extLst>
              <a:ext uri="{FF2B5EF4-FFF2-40B4-BE49-F238E27FC236}">
                <a16:creationId xmlns:a16="http://schemas.microsoft.com/office/drawing/2014/main" id="{86BA19AA-8461-42AF-9823-445FE95853F9}"/>
              </a:ext>
            </a:extLst>
          </p:cNvPr>
          <p:cNvCxnSpPr>
            <a:cxnSpLocks/>
          </p:cNvCxnSpPr>
          <p:nvPr/>
        </p:nvCxnSpPr>
        <p:spPr bwMode="auto">
          <a:xfrm flipV="1">
            <a:off x="2209800" y="5262042"/>
            <a:ext cx="297262" cy="307776"/>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D3A59C1-D1E8-45B0-B4FD-2BC0EAAC1BD5}"/>
              </a:ext>
            </a:extLst>
          </p:cNvPr>
          <p:cNvSpPr txBox="1"/>
          <p:nvPr/>
        </p:nvSpPr>
        <p:spPr>
          <a:xfrm>
            <a:off x="5712010" y="2636242"/>
            <a:ext cx="2867444" cy="369332"/>
          </a:xfrm>
          <a:prstGeom prst="rect">
            <a:avLst/>
          </a:prstGeom>
          <a:noFill/>
        </p:spPr>
        <p:txBody>
          <a:bodyPr wrap="square" rtlCol="0">
            <a:spAutoFit/>
          </a:bodyPr>
          <a:lstStyle/>
          <a:p>
            <a:pPr algn="ctr"/>
            <a:r>
              <a:rPr lang="en-US" b="1" dirty="0">
                <a:solidFill>
                  <a:schemeClr val="bg1"/>
                </a:solidFill>
              </a:rPr>
              <a:t>South American Plate</a:t>
            </a:r>
          </a:p>
        </p:txBody>
      </p:sp>
      <p:sp>
        <p:nvSpPr>
          <p:cNvPr id="26" name="TextBox 4">
            <a:extLst>
              <a:ext uri="{FF2B5EF4-FFF2-40B4-BE49-F238E27FC236}">
                <a16:creationId xmlns:a16="http://schemas.microsoft.com/office/drawing/2014/main" id="{D639CBA8-6602-41C3-B255-E95BACC72E83}"/>
              </a:ext>
            </a:extLst>
          </p:cNvPr>
          <p:cNvSpPr txBox="1">
            <a:spLocks noChangeArrowheads="1"/>
          </p:cNvSpPr>
          <p:nvPr/>
        </p:nvSpPr>
        <p:spPr bwMode="auto">
          <a:xfrm>
            <a:off x="6043356" y="3274202"/>
            <a:ext cx="11459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chemeClr val="bg1"/>
                </a:solidFill>
                <a:latin typeface="Arial" panose="020B0604020202020204" pitchFamily="34" charset="0"/>
              </a:rPr>
              <a:t>Earthquake</a:t>
            </a:r>
          </a:p>
        </p:txBody>
      </p:sp>
      <p:cxnSp>
        <p:nvCxnSpPr>
          <p:cNvPr id="28" name="Straight Arrow Connector 27">
            <a:extLst>
              <a:ext uri="{FF2B5EF4-FFF2-40B4-BE49-F238E27FC236}">
                <a16:creationId xmlns:a16="http://schemas.microsoft.com/office/drawing/2014/main" id="{C5D47CE6-0B0A-4230-931F-C1D2E77A2FB6}"/>
              </a:ext>
            </a:extLst>
          </p:cNvPr>
          <p:cNvCxnSpPr>
            <a:cxnSpLocks/>
          </p:cNvCxnSpPr>
          <p:nvPr/>
        </p:nvCxnSpPr>
        <p:spPr bwMode="auto">
          <a:xfrm flipH="1">
            <a:off x="5297053" y="3442112"/>
            <a:ext cx="794252" cy="46237"/>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693779D-9C2A-4AB7-9BB0-1C70787A0108}"/>
              </a:ext>
            </a:extLst>
          </p:cNvPr>
          <p:cNvCxnSpPr>
            <a:cxnSpLocks/>
          </p:cNvCxnSpPr>
          <p:nvPr/>
        </p:nvCxnSpPr>
        <p:spPr bwMode="auto">
          <a:xfrm flipV="1">
            <a:off x="4219934" y="3186599"/>
            <a:ext cx="1871371" cy="49721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0490" name="Picture 8" descr="DepthLegend.tiff">
            <a:extLst>
              <a:ext uri="{FF2B5EF4-FFF2-40B4-BE49-F238E27FC236}">
                <a16:creationId xmlns:a16="http://schemas.microsoft.com/office/drawing/2014/main" id="{615BBABA-0F6E-4B24-BCCE-B0CF8ED60DC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64186" y="4681205"/>
            <a:ext cx="365760" cy="17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MagLegend.tiff">
            <a:extLst>
              <a:ext uri="{FF2B5EF4-FFF2-40B4-BE49-F238E27FC236}">
                <a16:creationId xmlns:a16="http://schemas.microsoft.com/office/drawing/2014/main" id="{CE3ACDAA-246D-40A5-AF1D-93046D1938D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204943" y="4440296"/>
            <a:ext cx="1663097"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0BDCFC7B-F373-FC48-BFD6-258C98CE0B8B}"/>
              </a:ext>
            </a:extLst>
          </p:cNvPr>
          <p:cNvSpPr txBox="1"/>
          <p:nvPr/>
        </p:nvSpPr>
        <p:spPr>
          <a:xfrm>
            <a:off x="4662216" y="5386402"/>
            <a:ext cx="1147502" cy="646331"/>
          </a:xfrm>
          <a:prstGeom prst="rect">
            <a:avLst/>
          </a:prstGeom>
          <a:noFill/>
        </p:spPr>
        <p:txBody>
          <a:bodyPr wrap="square" rtlCol="0">
            <a:spAutoFit/>
          </a:bodyPr>
          <a:lstStyle/>
          <a:p>
            <a:pPr algn="ctr"/>
            <a:r>
              <a:rPr lang="en-US" b="1" dirty="0">
                <a:solidFill>
                  <a:schemeClr val="bg1"/>
                </a:solidFill>
              </a:rPr>
              <a:t>Nazca</a:t>
            </a:r>
          </a:p>
          <a:p>
            <a:pPr algn="ctr"/>
            <a:r>
              <a:rPr lang="en-US" b="1" dirty="0">
                <a:solidFill>
                  <a:schemeClr val="bg1"/>
                </a:solidFill>
              </a:rPr>
              <a:t>Plate</a:t>
            </a:r>
          </a:p>
        </p:txBody>
      </p:sp>
      <p:sp>
        <p:nvSpPr>
          <p:cNvPr id="20" name="Title 1">
            <a:extLst>
              <a:ext uri="{FF2B5EF4-FFF2-40B4-BE49-F238E27FC236}">
                <a16:creationId xmlns:a16="http://schemas.microsoft.com/office/drawing/2014/main" id="{E065B5F0-5193-48E6-9717-CE55A6E5A96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8.0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May 26, 2019 at 07:41:14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74638" y="1143000"/>
            <a:ext cx="8675687" cy="176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Font typeface="Arial" panose="020B0604020202020204" pitchFamily="34" charset="0"/>
              <a:buNone/>
            </a:pPr>
            <a:r>
              <a:rPr lang="en-US" altLang="en-US" sz="1800" dirty="0">
                <a:latin typeface="Arial" panose="020B0604020202020204" pitchFamily="34" charset="0"/>
              </a:rPr>
              <a:t>At the location of this earthquake, the oceanic Nazca Plate moves east relative to the South American Plate, subducting at the Peru-Chile Trench west of the Ecuadoran coast and sinking into the mantle beneath South America. This earthquake occurred at an intermediate-depth, where earthquakes occur within the subducting slab rather than at the shallow plate interface between subducting and overriding tectonic plates. </a:t>
            </a:r>
          </a:p>
        </p:txBody>
      </p:sp>
      <p:sp>
        <p:nvSpPr>
          <p:cNvPr id="15" name="Rectangle 14">
            <a:extLst>
              <a:ext uri="{FF2B5EF4-FFF2-40B4-BE49-F238E27FC236}">
                <a16:creationId xmlns:a16="http://schemas.microsoft.com/office/drawing/2014/main" id="{E5E33ADE-5245-49FF-8DB4-13A623B9E7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3316" name="Picture 8" descr="IRIS_TMlogo.png">
            <a:extLst>
              <a:ext uri="{FF2B5EF4-FFF2-40B4-BE49-F238E27FC236}">
                <a16:creationId xmlns:a16="http://schemas.microsoft.com/office/drawing/2014/main" id="{FFAC231B-0FCF-4557-BB14-4B35D64299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6845300" y="5334000"/>
            <a:ext cx="1917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Nazca – South America plate boundary region.</a:t>
            </a:r>
          </a:p>
        </p:txBody>
      </p:sp>
      <p:pic>
        <p:nvPicPr>
          <p:cNvPr id="3" name="PeruChile_140824.mp4">
            <a:hlinkClick r:id="" action="ppaction://media"/>
            <a:extLst>
              <a:ext uri="{FF2B5EF4-FFF2-40B4-BE49-F238E27FC236}">
                <a16:creationId xmlns:a16="http://schemas.microsoft.com/office/drawing/2014/main" id="{BC550BFF-A4C7-4551-9F77-F25EA31734CE}"/>
              </a:ext>
            </a:extLst>
          </p:cNvPr>
          <p:cNvPicPr>
            <a:picLocks noRot="1" noChangeAspect="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377825" y="2971800"/>
            <a:ext cx="640080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1C8B981E-1C68-4EC6-BC2E-E3285DF2C90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8.0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May 26, 2019 at 07:41:14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29D5D7-F57D-4E71-A985-31E5191C945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5363" name="Picture 18" descr="IRIS_TMlogo.png">
            <a:extLst>
              <a:ext uri="{FF2B5EF4-FFF2-40B4-BE49-F238E27FC236}">
                <a16:creationId xmlns:a16="http://schemas.microsoft.com/office/drawing/2014/main" id="{D3A0B014-915B-4EC3-A48E-80A5D98F00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7">
            <a:extLst>
              <a:ext uri="{FF2B5EF4-FFF2-40B4-BE49-F238E27FC236}">
                <a16:creationId xmlns:a16="http://schemas.microsoft.com/office/drawing/2014/main" id="{EE09438F-21E1-4B29-85CD-571ABFF51EEE}"/>
              </a:ext>
            </a:extLst>
          </p:cNvPr>
          <p:cNvSpPr txBox="1">
            <a:spLocks noChangeArrowheads="1"/>
          </p:cNvSpPr>
          <p:nvPr/>
        </p:nvSpPr>
        <p:spPr bwMode="auto">
          <a:xfrm>
            <a:off x="280615" y="1138000"/>
            <a:ext cx="840618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15365" name="TextBox 11">
            <a:extLst>
              <a:ext uri="{FF2B5EF4-FFF2-40B4-BE49-F238E27FC236}">
                <a16:creationId xmlns:a16="http://schemas.microsoft.com/office/drawing/2014/main" id="{475AC9C6-EC09-4500-B127-FA2EC6B8766E}"/>
              </a:ext>
            </a:extLst>
          </p:cNvPr>
          <p:cNvSpPr txBox="1">
            <a:spLocks noChangeArrowheads="1"/>
          </p:cNvSpPr>
          <p:nvPr/>
        </p:nvSpPr>
        <p:spPr bwMode="auto">
          <a:xfrm>
            <a:off x="3815568" y="4995768"/>
            <a:ext cx="517046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In this case, the earthquake occurred at a depth of ~110 km, likely within the Nazca Plate which is</a:t>
            </a:r>
          </a:p>
          <a:p>
            <a:pPr eaLnBrk="1" hangingPunct="1">
              <a:spcBef>
                <a:spcPct val="0"/>
              </a:spcBef>
              <a:buFontTx/>
              <a:buNone/>
            </a:pPr>
            <a:r>
              <a:rPr lang="en-US" altLang="en-US" sz="1600" dirty="0">
                <a:latin typeface="Arial" panose="020B0604020202020204" pitchFamily="34" charset="0"/>
              </a:rPr>
              <a:t>subducting beneath the South America Plate.</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This is a relatively unusual event, as it is not as common for a great (M&gt;8) earthquake to have an extensional mechanism.</a:t>
            </a:r>
          </a:p>
          <a:p>
            <a:pPr eaLnBrk="1" hangingPunct="1">
              <a:spcBef>
                <a:spcPct val="0"/>
              </a:spcBef>
              <a:buFontTx/>
              <a:buNone/>
            </a:pPr>
            <a:endParaRPr lang="en-US" altLang="en-US" sz="1600" dirty="0">
              <a:latin typeface="Arial" panose="020B0604020202020204" pitchFamily="34" charset="0"/>
            </a:endParaRPr>
          </a:p>
        </p:txBody>
      </p:sp>
      <p:sp>
        <p:nvSpPr>
          <p:cNvPr id="15366" name="TextBox 8">
            <a:extLst>
              <a:ext uri="{FF2B5EF4-FFF2-40B4-BE49-F238E27FC236}">
                <a16:creationId xmlns:a16="http://schemas.microsoft.com/office/drawing/2014/main" id="{5C3789D0-A231-456A-B263-0C7C4EBFE8C0}"/>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15367" name="TextBox 11">
            <a:extLst>
              <a:ext uri="{FF2B5EF4-FFF2-40B4-BE49-F238E27FC236}">
                <a16:creationId xmlns:a16="http://schemas.microsoft.com/office/drawing/2014/main" id="{B7A351BF-501E-47D4-A3DA-6153172C6591}"/>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15368" name="Picture 4">
            <a:extLst>
              <a:ext uri="{FF2B5EF4-FFF2-40B4-BE49-F238E27FC236}">
                <a16:creationId xmlns:a16="http://schemas.microsoft.com/office/drawing/2014/main" id="{A9CA25DE-02ED-4C12-81B9-12C99773CC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94200" y="4396026"/>
            <a:ext cx="4167187"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2">
            <a:extLst>
              <a:ext uri="{FF2B5EF4-FFF2-40B4-BE49-F238E27FC236}">
                <a16:creationId xmlns:a16="http://schemas.microsoft.com/office/drawing/2014/main" id="{0A805736-CAA4-4669-899D-6B7DF93EBD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614613"/>
            <a:ext cx="3657600" cy="1648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00C86D8-DCB4-410A-87EF-623624EAC5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613" y="2555637"/>
            <a:ext cx="2236787" cy="2440131"/>
          </a:xfrm>
          <a:prstGeom prst="rect">
            <a:avLst/>
          </a:prstGeom>
        </p:spPr>
      </p:pic>
      <p:sp>
        <p:nvSpPr>
          <p:cNvPr id="15" name="Title 1">
            <a:extLst>
              <a:ext uri="{FF2B5EF4-FFF2-40B4-BE49-F238E27FC236}">
                <a16:creationId xmlns:a16="http://schemas.microsoft.com/office/drawing/2014/main" id="{1B84E6F2-C7DA-4B68-B875-692B1E67F3C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8.0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May 26, 2019 at 07:41:14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9C63B7A-39EC-7F48-ABCA-07384378ABD6}"/>
              </a:ext>
            </a:extLst>
          </p:cNvPr>
          <p:cNvPicPr>
            <a:picLocks noChangeAspect="1"/>
          </p:cNvPicPr>
          <p:nvPr/>
        </p:nvPicPr>
        <p:blipFill rotWithShape="1">
          <a:blip r:embed="rId3"/>
          <a:srcRect r="1309"/>
          <a:stretch/>
        </p:blipFill>
        <p:spPr>
          <a:xfrm>
            <a:off x="488686" y="1288357"/>
            <a:ext cx="8121914" cy="5493443"/>
          </a:xfrm>
          <a:prstGeom prst="rect">
            <a:avLst/>
          </a:prstGeom>
        </p:spPr>
      </p:pic>
      <p:sp>
        <p:nvSpPr>
          <p:cNvPr id="4" name="Rectangle 3">
            <a:extLst>
              <a:ext uri="{FF2B5EF4-FFF2-40B4-BE49-F238E27FC236}">
                <a16:creationId xmlns:a16="http://schemas.microsoft.com/office/drawing/2014/main" id="{CBFF957B-272E-4571-BB14-C3BC55F3375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D897A001-8909-8848-8E5A-6D3FD2D6DDF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BDD0AC33-3FD9-134A-922F-9AFA7C8E1176}"/>
              </a:ext>
            </a:extLst>
          </p:cNvPr>
          <p:cNvSpPr txBox="1">
            <a:spLocks noChangeArrowheads="1"/>
          </p:cNvSpPr>
          <p:nvPr/>
        </p:nvSpPr>
        <p:spPr bwMode="auto">
          <a:xfrm>
            <a:off x="1246188" y="2723218"/>
            <a:ext cx="6831012"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10 minutes and 28 seconds for </a:t>
            </a:r>
            <a:r>
              <a:rPr lang="en-US" altLang="en-US" sz="1400" dirty="0">
                <a:solidFill>
                  <a:srgbClr val="000000"/>
                </a:solidFill>
                <a:latin typeface="Arial" panose="020B0604020202020204" pitchFamily="34" charset="0"/>
              </a:rPr>
              <a:t>the compressional P waves to travel a curved path through the mantle to Bend, Oregon.</a:t>
            </a:r>
          </a:p>
        </p:txBody>
      </p:sp>
      <p:sp>
        <p:nvSpPr>
          <p:cNvPr id="14341" name="TextBox 7">
            <a:extLst>
              <a:ext uri="{FF2B5EF4-FFF2-40B4-BE49-F238E27FC236}">
                <a16:creationId xmlns:a16="http://schemas.microsoft.com/office/drawing/2014/main" id="{03AE8578-50BA-C745-9216-9ECA7E2144BF}"/>
              </a:ext>
            </a:extLst>
          </p:cNvPr>
          <p:cNvSpPr txBox="1">
            <a:spLocks noChangeArrowheads="1"/>
          </p:cNvSpPr>
          <p:nvPr/>
        </p:nvSpPr>
        <p:spPr bwMode="auto">
          <a:xfrm>
            <a:off x="1925548" y="842358"/>
            <a:ext cx="6332537"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7201 km (4475 miles, 65.0°) from the location of this earthquake. </a:t>
            </a:r>
          </a:p>
        </p:txBody>
      </p:sp>
      <p:sp>
        <p:nvSpPr>
          <p:cNvPr id="14342" name="TextBox 9">
            <a:extLst>
              <a:ext uri="{FF2B5EF4-FFF2-40B4-BE49-F238E27FC236}">
                <a16:creationId xmlns:a16="http://schemas.microsoft.com/office/drawing/2014/main" id="{45656B27-FE39-B444-82D6-BE05DEC98DFE}"/>
              </a:ext>
            </a:extLst>
          </p:cNvPr>
          <p:cNvSpPr txBox="1">
            <a:spLocks noChangeArrowheads="1"/>
          </p:cNvSpPr>
          <p:nvPr/>
        </p:nvSpPr>
        <p:spPr bwMode="auto">
          <a:xfrm>
            <a:off x="1207267" y="4325705"/>
            <a:ext cx="5512189"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waves </a:t>
            </a:r>
            <a:r>
              <a:rPr lang="en-US" altLang="en-US" sz="1400" dirty="0">
                <a:latin typeface="Arial" panose="020B0604020202020204" pitchFamily="34" charset="0"/>
              </a:rPr>
              <a:t>took 19 minutes and 2 seconds to </a:t>
            </a:r>
            <a:r>
              <a:rPr lang="en-US" altLang="en-US" sz="1400" dirty="0">
                <a:solidFill>
                  <a:srgbClr val="000000"/>
                </a:solidFill>
                <a:latin typeface="Arial" panose="020B0604020202020204" pitchFamily="34" charset="0"/>
              </a:rPr>
              <a:t>travel from the earthquake to Bend.</a:t>
            </a:r>
          </a:p>
        </p:txBody>
      </p:sp>
      <p:sp>
        <p:nvSpPr>
          <p:cNvPr id="14343" name="TextBox 4">
            <a:extLst>
              <a:ext uri="{FF2B5EF4-FFF2-40B4-BE49-F238E27FC236}">
                <a16:creationId xmlns:a16="http://schemas.microsoft.com/office/drawing/2014/main" id="{10A09F04-4E3F-7741-AE8D-CEEC5E97266C}"/>
              </a:ext>
            </a:extLst>
          </p:cNvPr>
          <p:cNvSpPr txBox="1">
            <a:spLocks noChangeArrowheads="1"/>
          </p:cNvSpPr>
          <p:nvPr/>
        </p:nvSpPr>
        <p:spPr bwMode="auto">
          <a:xfrm>
            <a:off x="2716586" y="1364347"/>
            <a:ext cx="376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4344" name="TextBox 11">
            <a:extLst>
              <a:ext uri="{FF2B5EF4-FFF2-40B4-BE49-F238E27FC236}">
                <a16:creationId xmlns:a16="http://schemas.microsoft.com/office/drawing/2014/main" id="{CDD3406A-A273-E84C-88EC-6EF28E16C609}"/>
              </a:ext>
            </a:extLst>
          </p:cNvPr>
          <p:cNvSpPr txBox="1">
            <a:spLocks noChangeArrowheads="1"/>
          </p:cNvSpPr>
          <p:nvPr/>
        </p:nvSpPr>
        <p:spPr bwMode="auto">
          <a:xfrm>
            <a:off x="4380893" y="1445997"/>
            <a:ext cx="338138" cy="369888"/>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4345" name="TextBox 9">
            <a:extLst>
              <a:ext uri="{FF2B5EF4-FFF2-40B4-BE49-F238E27FC236}">
                <a16:creationId xmlns:a16="http://schemas.microsoft.com/office/drawing/2014/main" id="{B1486818-BE1B-D84F-A760-6DBCFA02F258}"/>
              </a:ext>
            </a:extLst>
          </p:cNvPr>
          <p:cNvSpPr txBox="1">
            <a:spLocks noChangeArrowheads="1"/>
          </p:cNvSpPr>
          <p:nvPr/>
        </p:nvSpPr>
        <p:spPr bwMode="auto">
          <a:xfrm>
            <a:off x="3048000" y="5377941"/>
            <a:ext cx="3733800"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solidFill>
                  <a:srgbClr val="000000"/>
                </a:solidFill>
                <a:latin typeface="Arial" panose="020B0604020202020204" pitchFamily="34" charset="0"/>
              </a:rPr>
              <a:t>Using IRIS’s </a:t>
            </a:r>
            <a:r>
              <a:rPr lang="en-US" altLang="en-US" sz="1400" dirty="0" err="1">
                <a:solidFill>
                  <a:srgbClr val="000000"/>
                </a:solidFill>
                <a:latin typeface="Arial" panose="020B0604020202020204" pitchFamily="34" charset="0"/>
              </a:rPr>
              <a:t>jAmaSeis</a:t>
            </a:r>
            <a:r>
              <a:rPr lang="en-US" altLang="en-US" sz="1400" dirty="0">
                <a:solidFill>
                  <a:srgbClr val="000000"/>
                </a:solidFill>
                <a:latin typeface="Arial" panose="020B0604020202020204" pitchFamily="34" charset="0"/>
              </a:rPr>
              <a:t> software, </a:t>
            </a:r>
          </a:p>
          <a:p>
            <a:pPr algn="r" eaLnBrk="1" hangingPunct="1">
              <a:spcBef>
                <a:spcPct val="0"/>
              </a:spcBef>
              <a:buFontTx/>
              <a:buNone/>
            </a:pPr>
            <a:r>
              <a:rPr lang="en-US" altLang="en-US" sz="1400" dirty="0">
                <a:solidFill>
                  <a:srgbClr val="000000"/>
                </a:solidFill>
                <a:latin typeface="Arial" panose="020B0604020202020204" pitchFamily="34" charset="0"/>
              </a:rPr>
              <a:t>students can quickly locate an earthquake </a:t>
            </a:r>
          </a:p>
          <a:p>
            <a:pPr algn="r" eaLnBrk="1" hangingPunct="1">
              <a:spcBef>
                <a:spcPct val="0"/>
              </a:spcBef>
              <a:buFontTx/>
              <a:buNone/>
            </a:pPr>
            <a:r>
              <a:rPr lang="en-US" altLang="en-US" sz="1400" dirty="0">
                <a:solidFill>
                  <a:srgbClr val="000000"/>
                </a:solidFill>
                <a:latin typeface="Arial" panose="020B0604020202020204" pitchFamily="34" charset="0"/>
              </a:rPr>
              <a:t>by aligning the trace with a travel time curve.  </a:t>
            </a:r>
          </a:p>
        </p:txBody>
      </p:sp>
      <p:sp>
        <p:nvSpPr>
          <p:cNvPr id="19" name="TextBox 4">
            <a:extLst>
              <a:ext uri="{FF2B5EF4-FFF2-40B4-BE49-F238E27FC236}">
                <a16:creationId xmlns:a16="http://schemas.microsoft.com/office/drawing/2014/main" id="{4CC9874C-D550-AE47-85A3-C2EEF6C756C9}"/>
              </a:ext>
            </a:extLst>
          </p:cNvPr>
          <p:cNvSpPr txBox="1">
            <a:spLocks noChangeArrowheads="1"/>
          </p:cNvSpPr>
          <p:nvPr/>
        </p:nvSpPr>
        <p:spPr bwMode="auto">
          <a:xfrm>
            <a:off x="3204100" y="1349199"/>
            <a:ext cx="520852" cy="369332"/>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PP</a:t>
            </a:r>
          </a:p>
        </p:txBody>
      </p:sp>
      <p:sp>
        <p:nvSpPr>
          <p:cNvPr id="21" name="TextBox 11">
            <a:extLst>
              <a:ext uri="{FF2B5EF4-FFF2-40B4-BE49-F238E27FC236}">
                <a16:creationId xmlns:a16="http://schemas.microsoft.com/office/drawing/2014/main" id="{3A47D7A6-5AC8-4940-85D2-E00FB7FE2B3B}"/>
              </a:ext>
            </a:extLst>
          </p:cNvPr>
          <p:cNvSpPr txBox="1">
            <a:spLocks noChangeArrowheads="1"/>
          </p:cNvSpPr>
          <p:nvPr/>
        </p:nvSpPr>
        <p:spPr bwMode="auto">
          <a:xfrm>
            <a:off x="5252854" y="1465036"/>
            <a:ext cx="492443" cy="369332"/>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SS</a:t>
            </a:r>
          </a:p>
        </p:txBody>
      </p:sp>
      <p:sp>
        <p:nvSpPr>
          <p:cNvPr id="24" name="TextBox 5">
            <a:extLst>
              <a:ext uri="{FF2B5EF4-FFF2-40B4-BE49-F238E27FC236}">
                <a16:creationId xmlns:a16="http://schemas.microsoft.com/office/drawing/2014/main" id="{DF56111B-DE39-7E40-8DAD-5FBBD695F555}"/>
              </a:ext>
            </a:extLst>
          </p:cNvPr>
          <p:cNvSpPr txBox="1">
            <a:spLocks noChangeArrowheads="1"/>
          </p:cNvSpPr>
          <p:nvPr/>
        </p:nvSpPr>
        <p:spPr bwMode="auto">
          <a:xfrm>
            <a:off x="1925548" y="3524462"/>
            <a:ext cx="5465717"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PP is a compressional wave that bounced off the Earth</a:t>
            </a:r>
            <a:r>
              <a:rPr lang="ja-JP" altLang="en-US" sz="1400">
                <a:latin typeface="Arial" panose="020B0604020202020204" pitchFamily="34" charset="0"/>
                <a:cs typeface="Arial" panose="020B0604020202020204" pitchFamily="34" charset="0"/>
              </a:rPr>
              <a:t>’</a:t>
            </a:r>
            <a:r>
              <a:rPr lang="en-US" altLang="ja-JP" sz="1400" dirty="0">
                <a:latin typeface="Arial" panose="020B0604020202020204" pitchFamily="34" charset="0"/>
                <a:cs typeface="Arial" panose="020B0604020202020204" pitchFamily="34" charset="0"/>
              </a:rPr>
              <a:t>s surface halfway between the earthquake and the station. </a:t>
            </a:r>
            <a:endParaRPr lang="en-US" altLang="en-US" sz="14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AD01116-A860-F24B-BE68-E1AF35467498}"/>
              </a:ext>
            </a:extLst>
          </p:cNvPr>
          <p:cNvPicPr>
            <a:picLocks noChangeAspect="1"/>
          </p:cNvPicPr>
          <p:nvPr/>
        </p:nvPicPr>
        <p:blipFill rotWithShape="1">
          <a:blip r:embed="rId5"/>
          <a:srcRect l="4167" t="6774"/>
          <a:stretch/>
        </p:blipFill>
        <p:spPr>
          <a:xfrm>
            <a:off x="6781800" y="4278839"/>
            <a:ext cx="2360034" cy="2131133"/>
          </a:xfrm>
          <a:prstGeom prst="rect">
            <a:avLst/>
          </a:prstGeom>
        </p:spPr>
      </p:pic>
      <p:sp>
        <p:nvSpPr>
          <p:cNvPr id="15" name="Title 1">
            <a:extLst>
              <a:ext uri="{FF2B5EF4-FFF2-40B4-BE49-F238E27FC236}">
                <a16:creationId xmlns:a16="http://schemas.microsoft.com/office/drawing/2014/main" id="{E76A04D4-0CD5-4687-8887-8C7D58E04AA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8.0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May 26, 2019 at 07:41:14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966966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10985</TotalTime>
  <Words>1019</Words>
  <Application>Microsoft Office PowerPoint</Application>
  <PresentationFormat>On-screen Show (4:3)</PresentationFormat>
  <Paragraphs>111</Paragraphs>
  <Slides>9</Slides>
  <Notes>9</Notes>
  <HiddenSlides>0</HiddenSlides>
  <MMClips>1</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9</vt:i4>
      </vt:variant>
    </vt:vector>
  </HeadingPairs>
  <TitlesOfParts>
    <vt:vector size="14" baseType="lpstr">
      <vt:lpstr>Arial</vt:lpstr>
      <vt:lpstr>Calibri</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853</cp:revision>
  <cp:lastPrinted>2018-05-05T19:31:49Z</cp:lastPrinted>
  <dcterms:created xsi:type="dcterms:W3CDTF">2009-05-31T20:07:40Z</dcterms:created>
  <dcterms:modified xsi:type="dcterms:W3CDTF">2019-05-26T23:34:22Z</dcterms:modified>
</cp:coreProperties>
</file>