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3"/>
  </p:notesMasterIdLst>
  <p:sldIdLst>
    <p:sldId id="384" r:id="rId4"/>
    <p:sldId id="302" r:id="rId5"/>
    <p:sldId id="365" r:id="rId6"/>
    <p:sldId id="422" r:id="rId7"/>
    <p:sldId id="423" r:id="rId8"/>
    <p:sldId id="424" r:id="rId9"/>
    <p:sldId id="421" r:id="rId10"/>
    <p:sldId id="425"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70" autoAdjust="0"/>
    <p:restoredTop sz="80247" autoAdjust="0"/>
  </p:normalViewPr>
  <p:slideViewPr>
    <p:cSldViewPr showGuides="1">
      <p:cViewPr varScale="1">
        <p:scale>
          <a:sx n="88" d="100"/>
          <a:sy n="88" d="100"/>
        </p:scale>
        <p:origin x="2200" y="192"/>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5/31/19</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hq/inclass/animation/peruchile_subduction_zone_earthquakes__tectonic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p>
          <a:p>
            <a:pPr eaLnBrk="1" hangingPunct="1">
              <a:spcBef>
                <a:spcPct val="0"/>
              </a:spcBef>
            </a:pPr>
            <a:endParaRPr lang="en-US" altLang="en-US" b="1" dirty="0"/>
          </a:p>
          <a:p>
            <a:pPr eaLnBrk="1" hangingPunct="1">
              <a:spcBef>
                <a:spcPct val="0"/>
              </a:spcBef>
            </a:pPr>
            <a:r>
              <a:rPr lang="es-ES_tradnl" altLang="en-US" b="1" noProof="0" dirty="0"/>
              <a:t>Animación Relevante: </a:t>
            </a:r>
          </a:p>
          <a:p>
            <a:pPr eaLnBrk="1" hangingPunct="1">
              <a:spcBef>
                <a:spcPct val="0"/>
              </a:spcBef>
            </a:pPr>
            <a:r>
              <a:rPr lang="es-ES_tradnl" altLang="en-US" b="0" i="0" noProof="0" dirty="0"/>
              <a:t>Intensidad de Terremotos:  </a:t>
            </a:r>
            <a:r>
              <a:rPr lang="es-ES_tradnl" altLang="en-US" b="0" noProof="0" dirty="0"/>
              <a:t>https://</a:t>
            </a:r>
            <a:r>
              <a:rPr lang="es-ES_tradnl" altLang="en-US" b="0" noProof="0" dirty="0" err="1"/>
              <a:t>www.iris.edu</a:t>
            </a:r>
            <a:r>
              <a:rPr lang="es-ES_tradnl" altLang="en-US" b="0" noProof="0" dirty="0"/>
              <a:t>/</a:t>
            </a:r>
            <a:r>
              <a:rPr lang="es-ES_tradnl" altLang="en-US" b="0" noProof="0" dirty="0" err="1"/>
              <a:t>hq</a:t>
            </a:r>
            <a:r>
              <a:rPr lang="es-ES_tradnl" altLang="en-US" b="0" noProof="0" dirty="0"/>
              <a:t>/</a:t>
            </a:r>
            <a:r>
              <a:rPr lang="es-ES_tradnl" altLang="en-US" b="0" noProof="0" dirty="0" err="1"/>
              <a:t>inclass</a:t>
            </a:r>
            <a:r>
              <a:rPr lang="es-ES_tradnl" altLang="en-US" b="0" noProof="0" dirty="0"/>
              <a:t>/</a:t>
            </a:r>
            <a:r>
              <a:rPr lang="es-ES_tradnl" altLang="en-US" b="0" noProof="0" dirty="0" err="1"/>
              <a:t>animation</a:t>
            </a:r>
            <a:r>
              <a:rPr lang="es-ES_tradnl" altLang="en-US" b="0" noProof="0" dirty="0"/>
              <a:t>/</a:t>
            </a:r>
            <a:r>
              <a:rPr lang="es-ES_tradnl" altLang="en-US" b="0" noProof="0" dirty="0" err="1"/>
              <a:t>earthquake_intensity</a:t>
            </a:r>
            <a:r>
              <a:rPr lang="es-ES_tradnl" altLang="en-US" b="0" noProof="0" dirty="0"/>
              <a:t>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1" noProof="0" dirty="0">
                <a:solidFill>
                  <a:srgbClr val="393996"/>
                </a:solidFill>
              </a:rPr>
              <a:t>Animación Relevante: </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0" noProof="0" dirty="0">
                <a:solidFill>
                  <a:srgbClr val="393996"/>
                </a:solidFill>
              </a:rPr>
              <a:t>Zona de subducción Perú-Chile: Terremotos y Tectónicas </a:t>
            </a:r>
            <a:r>
              <a:rPr lang="es-ES_tradnl" sz="1200" b="0" i="0" kern="1200" noProof="0" dirty="0">
                <a:solidFill>
                  <a:schemeClr val="tx1"/>
                </a:solidFill>
                <a:effectLst/>
                <a:latin typeface="+mn-lt"/>
                <a:ea typeface="+mn-ea"/>
                <a:cs typeface="+mn-cs"/>
                <a:hlinkClick r:id="rId3"/>
              </a:rPr>
              <a:t>https://www.iris.edu/hq/inclass/animation/236</a:t>
            </a:r>
            <a:r>
              <a:rPr lang="es-ES_tradnl" sz="1200" b="0" i="0" kern="1200" noProof="0" dirty="0">
                <a:solidFill>
                  <a:schemeClr val="tx1"/>
                </a:solidFill>
                <a:effectLst/>
                <a:latin typeface="+mn-lt"/>
                <a:ea typeface="+mn-ea"/>
                <a:cs typeface="+mn-cs"/>
              </a:rPr>
              <a:t> </a:t>
            </a:r>
            <a:endParaRPr lang="es-ES_tradnl" altLang="en-US" b="1" noProof="0"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b="0" noProof="0" dirty="0"/>
              <a:t>Navegador Interactivo de Terremotos — Mapa Mundial o visualizador 3D</a:t>
            </a:r>
            <a:r>
              <a:rPr lang="es-ES_tradnl" altLang="en-US" noProof="0" dirty="0"/>
              <a:t> </a:t>
            </a:r>
            <a:r>
              <a:rPr lang="es-ES_tradnl" altLang="en-US" sz="1100" noProof="0" dirty="0">
                <a:hlinkClick r:id="rId3"/>
              </a:rPr>
              <a:t>http://www.iris.edu/ieb</a:t>
            </a:r>
            <a:endParaRPr lang="es-ES_tradnl" altLang="en-US" sz="1400" noProof="0" dirty="0"/>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5</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b="1" dirty="0">
                <a:solidFill>
                  <a:srgbClr val="393996"/>
                </a:solidFill>
              </a:rPr>
              <a:t>Animaciones Relevantes:</a:t>
            </a:r>
          </a:p>
          <a:p>
            <a:pPr eaLnBrk="1" hangingPunct="1">
              <a:spcBef>
                <a:spcPct val="0"/>
              </a:spcBef>
            </a:pPr>
            <a:r>
              <a:rPr lang="es-VE" altLang="en-US" dirty="0"/>
              <a:t>Sur América – Terremotos y Tectónica:  </a:t>
            </a:r>
          </a:p>
          <a:p>
            <a:pPr marL="0" marR="0" lvl="0" indent="0" algn="l" defTabSz="914400" rtl="0" eaLnBrk="1" fontAlgn="base" latinLnBrk="0" hangingPunct="1">
              <a:lnSpc>
                <a:spcPct val="100000"/>
              </a:lnSpc>
              <a:spcBef>
                <a:spcPct val="0"/>
              </a:spcBef>
              <a:spcAft>
                <a:spcPct val="0"/>
              </a:spcAft>
              <a:buClrTx/>
              <a:buSzTx/>
              <a:buFontTx/>
              <a:buNone/>
              <a:tabLst/>
              <a:defRPr/>
            </a:pPr>
            <a:r>
              <a:rPr lang="es-VE"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http://www.iris.edu/hq/inclass/animation/peruchile_subduction_zone_earthquakes__tectonics</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r>
              <a:rPr lang="es-VE" altLang="en-US" dirty="0"/>
              <a:t> </a:t>
            </a:r>
          </a:p>
          <a:p>
            <a:pPr eaLnBrk="1" hangingPunct="1">
              <a:spcBef>
                <a:spcPct val="0"/>
              </a:spcBef>
            </a:pPr>
            <a:endParaRPr lang="en-US" altLang="en-US" b="1" dirty="0">
              <a:solidFill>
                <a:srgbClr val="393996"/>
              </a:solidFill>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6</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400" b="1" dirty="0">
                <a:solidFill>
                  <a:srgbClr val="393996"/>
                </a:solidFill>
              </a:rPr>
              <a:t>Animación Relevante:</a:t>
            </a:r>
          </a:p>
          <a:p>
            <a:r>
              <a:rPr lang="es-VE" altLang="en-US" sz="1400" dirty="0"/>
              <a:t>Mecanismos Focales Explicado: </a:t>
            </a:r>
            <a:r>
              <a:rPr lang="en-US" sz="10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0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sz="1100" dirty="0">
              <a:latin typeface="Arial" panose="020B0604020202020204" pitchFamily="34" charset="0"/>
              <a:cs typeface="Arial" panose="020B0604020202020204" pitchFamily="34" charset="0"/>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FA90624-6C83-3A49-9717-B219C53577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42A5E5A-A793-944E-8804-4B69B685E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pPr marL="0" marR="0">
              <a:spcBef>
                <a:spcPts val="0"/>
              </a:spcBef>
              <a:spcAft>
                <a:spcPts val="0"/>
              </a:spcAft>
            </a:pPr>
            <a:r>
              <a:rPr lang="es-ES_tradnl" altLang="en-US" b="0" noProof="0" dirty="0">
                <a:solidFill>
                  <a:srgbClr val="393996"/>
                </a:solidFill>
              </a:rPr>
              <a:t>Curvas Tiempo de Viaje: </a:t>
            </a:r>
            <a:r>
              <a:rPr lang="es-ES" altLang="en-US" sz="1200" dirty="0">
                <a:solidFill>
                  <a:srgbClr val="000000"/>
                </a:solidFill>
              </a:rPr>
              <a:t>¿</a:t>
            </a:r>
            <a:r>
              <a:rPr lang="es-ES_tradnl" altLang="en-US"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s-ES_tradnl" altLang="en-US" noProof="0" dirty="0"/>
          </a:p>
        </p:txBody>
      </p:sp>
      <p:sp>
        <p:nvSpPr>
          <p:cNvPr id="15363" name="Slide Number Placeholder 3">
            <a:extLst>
              <a:ext uri="{FF2B5EF4-FFF2-40B4-BE49-F238E27FC236}">
                <a16:creationId xmlns:a16="http://schemas.microsoft.com/office/drawing/2014/main" id="{AAEC0032-6AA0-3244-87B6-D41552272C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3049C9-6990-FE40-884D-FA6F36BE9438}"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68307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5/31/19</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5/31/19</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5/31/19</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5/31/19</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5/31/19</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5/31/19</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5/31/19</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5/31/19</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5/31/19</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5/31/19</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5/31/19</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5/31/19</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5/31/19</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5/31/19</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5/31/19</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5/31/19</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5/31/19</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5/31/19</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5/31/19</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5/31/19</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ideo" Target="file:////C:/Users/Kate/Desktop/PeruChile_140824.mp4" TargetMode="External"/><Relationship Id="rId5" Type="http://schemas.openxmlformats.org/officeDocument/2006/relationships/image" Target="../media/image1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hyperlink" Target="mailto:tkb@iris.edu" TargetMode="Externa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7" y="1066800"/>
            <a:ext cx="6035863" cy="24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600" dirty="0">
                <a:latin typeface="Arial" panose="020B0604020202020204" pitchFamily="34" charset="0"/>
                <a:cs typeface="Arial" panose="020B0604020202020204" pitchFamily="34" charset="0"/>
              </a:rPr>
              <a:t>Un terremoto de magnitud 8,0 ocurrió la madrugada del domingo en una parte remota de la selva amazónica en Perú, a 92 km (57 millas) al este de la pequeña ciudad de </a:t>
            </a:r>
            <a:r>
              <a:rPr lang="es-ES" sz="1600" dirty="0" err="1">
                <a:latin typeface="Arial" panose="020B0604020202020204" pitchFamily="34" charset="0"/>
                <a:cs typeface="Arial" panose="020B0604020202020204" pitchFamily="34" charset="0"/>
              </a:rPr>
              <a:t>Yurimaguas</a:t>
            </a:r>
            <a:r>
              <a:rPr lang="es-ES" sz="1600" dirty="0">
                <a:latin typeface="Arial" panose="020B0604020202020204" pitchFamily="34" charset="0"/>
                <a:cs typeface="Arial" panose="020B0604020202020204" pitchFamily="34" charset="0"/>
              </a:rPr>
              <a:t>. Los primeros informes indican que algunos edificios se han derrumbado, se ha eliminado el suministro eléctrico y se ha reportado una muerte.</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La profundidad del terremoto ayudo a limitar los daños, a 109,9 kilómetros (68 millas) por debajo de la superficie.</a:t>
            </a:r>
            <a:endParaRPr lang="en-US" sz="1600"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6F04097E-D3CF-49F9-9347-1467F639BF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Picture 2">
            <a:extLst>
              <a:ext uri="{FF2B5EF4-FFF2-40B4-BE49-F238E27FC236}">
                <a16:creationId xmlns:a16="http://schemas.microsoft.com/office/drawing/2014/main" id="{B8ECB5D5-9961-4C39-986B-48266E7858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710" y="152400"/>
            <a:ext cx="2703750" cy="3373561"/>
          </a:xfrm>
          <a:prstGeom prst="rect">
            <a:avLst/>
          </a:prstGeom>
        </p:spPr>
      </p:pic>
      <p:sp>
        <p:nvSpPr>
          <p:cNvPr id="2" name="TextBox 1">
            <a:extLst>
              <a:ext uri="{FF2B5EF4-FFF2-40B4-BE49-F238E27FC236}">
                <a16:creationId xmlns:a16="http://schemas.microsoft.com/office/drawing/2014/main" id="{842E1740-456B-4D55-8A2E-3B0AB1665BD4}"/>
              </a:ext>
            </a:extLst>
          </p:cNvPr>
          <p:cNvSpPr txBox="1"/>
          <p:nvPr/>
        </p:nvSpPr>
        <p:spPr>
          <a:xfrm>
            <a:off x="5722430" y="4343400"/>
            <a:ext cx="2555660" cy="2462213"/>
          </a:xfrm>
          <a:prstGeom prst="rect">
            <a:avLst/>
          </a:prstGeom>
          <a:noFill/>
        </p:spPr>
        <p:txBody>
          <a:bodyPr wrap="square" rtlCol="0">
            <a:spAutoFit/>
          </a:bodyPr>
          <a:lstStyle/>
          <a:p>
            <a:r>
              <a:rPr lang="es-ES_tradnl" sz="1400" dirty="0"/>
              <a:t>Una vista aérea muestra un deslizamiento de tierra causado por un terremoto en </a:t>
            </a:r>
            <a:r>
              <a:rPr lang="es-ES_tradnl" sz="1400" dirty="0" err="1"/>
              <a:t>Yurimaguas</a:t>
            </a:r>
            <a:r>
              <a:rPr lang="es-ES_tradnl" sz="1400" dirty="0"/>
              <a:t>, Perú, el domingo 26 de Mayo de 2019. Un poderoso terremoto azotó la selva amazónica en el centro-norte de Perú el domingo temprano.</a:t>
            </a:r>
          </a:p>
          <a:p>
            <a:endParaRPr lang="es-ES_tradnl" sz="1400" dirty="0"/>
          </a:p>
          <a:p>
            <a:r>
              <a:rPr lang="es-ES_tradnl" sz="1400" dirty="0"/>
              <a:t>Guadalupe Pardo / foto de AP</a:t>
            </a:r>
          </a:p>
        </p:txBody>
      </p:sp>
      <p:pic>
        <p:nvPicPr>
          <p:cNvPr id="6" name="Picture 5">
            <a:extLst>
              <a:ext uri="{FF2B5EF4-FFF2-40B4-BE49-F238E27FC236}">
                <a16:creationId xmlns:a16="http://schemas.microsoft.com/office/drawing/2014/main" id="{C45692C4-B289-42AD-98E3-CE4D8C00E9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030" y="3429000"/>
            <a:ext cx="5105400" cy="3255839"/>
          </a:xfrm>
          <a:prstGeom prst="rect">
            <a:avLst/>
          </a:prstGeom>
        </p:spPr>
      </p:pic>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990600"/>
            <a:ext cx="3557587" cy="349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700" dirty="0">
                <a:latin typeface="Arial" panose="020B0604020202020204" pitchFamily="34" charset="0"/>
                <a:cs typeface="Arial" panose="020B0604020202020204" pitchFamily="34" charset="0"/>
              </a:rPr>
              <a:t>La modificación de la escala de intensidad de </a:t>
            </a:r>
            <a:r>
              <a:rPr lang="es-ES" altLang="en-US" sz="1700" dirty="0" err="1">
                <a:latin typeface="Arial" panose="020B0604020202020204" pitchFamily="34" charset="0"/>
                <a:cs typeface="Arial" panose="020B0604020202020204" pitchFamily="34" charset="0"/>
              </a:rPr>
              <a:t>Marcelli</a:t>
            </a:r>
            <a:r>
              <a:rPr lang="es-ES" altLang="en-US" sz="1700" dirty="0">
                <a:latin typeface="Arial" panose="020B0604020202020204" pitchFamily="34" charset="0"/>
                <a:cs typeface="Arial" panose="020B0604020202020204" pitchFamily="34" charset="0"/>
              </a:rPr>
              <a:t> es una escala de doce niveles numeradas del  I al XII, que indican la severidad de los movimientos telúricos.</a:t>
            </a:r>
          </a:p>
          <a:p>
            <a:pPr eaLnBrk="1" hangingPunct="1">
              <a:spcBef>
                <a:spcPct val="0"/>
              </a:spcBef>
              <a:buFontTx/>
              <a:buNone/>
            </a:pPr>
            <a:endParaRPr lang="en-US" altLang="en-US" sz="1700" dirty="0">
              <a:latin typeface="Arial" panose="020B0604020202020204" pitchFamily="34" charset="0"/>
              <a:cs typeface="Arial" panose="020B0604020202020204" pitchFamily="34" charset="0"/>
            </a:endParaRPr>
          </a:p>
          <a:p>
            <a:pPr eaLnBrk="1" hangingPunct="1">
              <a:spcBef>
                <a:spcPct val="0"/>
              </a:spcBef>
              <a:buNone/>
            </a:pPr>
            <a:r>
              <a:rPr lang="es-ES" sz="1700" dirty="0">
                <a:latin typeface="Arial" panose="020B0604020202020204" pitchFamily="34" charset="0"/>
                <a:cs typeface="Arial" panose="020B0604020202020204" pitchFamily="34" charset="0"/>
              </a:rPr>
              <a:t>El área cerca del epicentro experimentó fuertes temblores como consecuencia de este terremoto.</a:t>
            </a:r>
            <a:endParaRPr lang="en-US" sz="17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7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7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840060" y="4048125"/>
            <a:ext cx="858838" cy="2657475"/>
            <a:chOff x="7143750" y="2754313"/>
            <a:chExt cx="858838" cy="2657475"/>
          </a:xfrm>
        </p:grpSpPr>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7256463" y="2754313"/>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0" y="3097213"/>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Picture 4">
            <a:extLst>
              <a:ext uri="{FF2B5EF4-FFF2-40B4-BE49-F238E27FC236}">
                <a16:creationId xmlns:a16="http://schemas.microsoft.com/office/drawing/2014/main" id="{B2596FC6-03AF-4EF1-9195-237CE37079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0300" y="1079500"/>
            <a:ext cx="5245100" cy="5245100"/>
          </a:xfrm>
          <a:prstGeom prst="rect">
            <a:avLst/>
          </a:prstGeom>
        </p:spPr>
      </p:pic>
      <p:sp>
        <p:nvSpPr>
          <p:cNvPr id="12" name="Title 1">
            <a:extLst>
              <a:ext uri="{FF2B5EF4-FFF2-40B4-BE49-F238E27FC236}">
                <a16:creationId xmlns:a16="http://schemas.microsoft.com/office/drawing/2014/main" id="{703416D1-A822-8E47-8ED0-8D4CAD036EA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4">
            <a:extLst>
              <a:ext uri="{FF2B5EF4-FFF2-40B4-BE49-F238E27FC236}">
                <a16:creationId xmlns:a16="http://schemas.microsoft.com/office/drawing/2014/main" id="{71CA51E8-2BEE-384C-A631-FFEA1D60CC73}"/>
              </a:ext>
            </a:extLst>
          </p:cNvPr>
          <p:cNvSpPr txBox="1">
            <a:spLocks noChangeArrowheads="1"/>
          </p:cNvSpPr>
          <p:nvPr/>
        </p:nvSpPr>
        <p:spPr bwMode="auto">
          <a:xfrm>
            <a:off x="1619749" y="3946568"/>
            <a:ext cx="1538287"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p>
        </p:txBody>
      </p:sp>
      <p:sp>
        <p:nvSpPr>
          <p:cNvPr id="14" name="TextBox 15">
            <a:extLst>
              <a:ext uri="{FF2B5EF4-FFF2-40B4-BE49-F238E27FC236}">
                <a16:creationId xmlns:a16="http://schemas.microsoft.com/office/drawing/2014/main" id="{58C77D14-DD27-7141-8667-1C13E3126CA8}"/>
              </a:ext>
            </a:extLst>
          </p:cNvPr>
          <p:cNvSpPr txBox="1">
            <a:spLocks noChangeArrowheads="1"/>
          </p:cNvSpPr>
          <p:nvPr/>
        </p:nvSpPr>
        <p:spPr bwMode="auto">
          <a:xfrm>
            <a:off x="4224338" y="627697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200" i="1" dirty="0">
                <a:solidFill>
                  <a:srgbClr val="000000"/>
                </a:solidFill>
                <a:latin typeface="Arial" panose="020B0604020202020204" pitchFamily="34" charset="0"/>
              </a:rPr>
              <a:t>USGS</a:t>
            </a:r>
            <a:r>
              <a:rPr lang="es-ES" altLang="en-US" sz="1200" i="1" dirty="0">
                <a:solidFill>
                  <a:srgbClr val="000000"/>
                </a:solidFill>
                <a:latin typeface="Arial" panose="020B0604020202020204" pitchFamily="34" charset="0"/>
              </a:rPr>
              <a:t> Intensidad de Movimiento Estimada del terremoto M8,0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defRPr/>
            </a:pPr>
            <a:r>
              <a:rPr lang="es-ES_tradnl" altLang="en-US" sz="14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400" dirty="0">
              <a:latin typeface="Arial" panose="020B0604020202020204" pitchFamily="34" charset="0"/>
            </a:endParaRPr>
          </a:p>
          <a:p>
            <a:pPr eaLnBrk="1" hangingPunct="1">
              <a:spcBef>
                <a:spcPct val="0"/>
              </a:spcBef>
              <a:buFontTx/>
              <a:buNone/>
              <a:defRPr/>
            </a:pPr>
            <a:r>
              <a:rPr lang="es-ES_tradnl" altLang="en-US" sz="1400" dirty="0">
                <a:latin typeface="Arial" panose="020B0604020202020204" pitchFamily="34" charset="0"/>
                <a:cs typeface="Arial" panose="020B0604020202020204" pitchFamily="34" charset="0"/>
              </a:rPr>
              <a:t>El Servicio Geológico de los EE.UU estima que más de 159.000 personas fueron expuestas a temblores muy fuertes como consecuencia de este terremoto. </a:t>
            </a:r>
          </a:p>
        </p:txBody>
      </p:sp>
      <p:pic>
        <p:nvPicPr>
          <p:cNvPr id="3" name="Picture 2">
            <a:extLst>
              <a:ext uri="{FF2B5EF4-FFF2-40B4-BE49-F238E27FC236}">
                <a16:creationId xmlns:a16="http://schemas.microsoft.com/office/drawing/2014/main" id="{089D890B-AFE1-42CE-8C76-BF5A522D0A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9300" y="1179513"/>
            <a:ext cx="4341812" cy="4341812"/>
          </a:xfrm>
          <a:prstGeom prst="rect">
            <a:avLst/>
          </a:prstGeom>
        </p:spPr>
      </p:pic>
      <p:pic>
        <p:nvPicPr>
          <p:cNvPr id="7" name="Picture 6">
            <a:extLst>
              <a:ext uri="{FF2B5EF4-FFF2-40B4-BE49-F238E27FC236}">
                <a16:creationId xmlns:a16="http://schemas.microsoft.com/office/drawing/2014/main" id="{E62E83A1-CA92-4731-8349-851AD1578C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2869206"/>
            <a:ext cx="2383266" cy="3912594"/>
          </a:xfrm>
          <a:prstGeom prst="rect">
            <a:avLst/>
          </a:prstGeom>
        </p:spPr>
      </p:pic>
      <p:sp>
        <p:nvSpPr>
          <p:cNvPr id="11" name="Title 1">
            <a:extLst>
              <a:ext uri="{FF2B5EF4-FFF2-40B4-BE49-F238E27FC236}">
                <a16:creationId xmlns:a16="http://schemas.microsoft.com/office/drawing/2014/main" id="{635315F0-F7F7-C545-A65A-FDD53E9312F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20">
            <a:extLst>
              <a:ext uri="{FF2B5EF4-FFF2-40B4-BE49-F238E27FC236}">
                <a16:creationId xmlns:a16="http://schemas.microsoft.com/office/drawing/2014/main" id="{760F47A8-A1E3-7847-9587-7235385EFE89}"/>
              </a:ext>
            </a:extLst>
          </p:cNvPr>
          <p:cNvSpPr txBox="1">
            <a:spLocks noChangeArrowheads="1"/>
          </p:cNvSpPr>
          <p:nvPr/>
        </p:nvSpPr>
        <p:spPr bwMode="auto">
          <a:xfrm>
            <a:off x="3333750" y="5521325"/>
            <a:ext cx="57673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2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20C9826F-4437-EF48-9012-B1C05208F07D}"/>
              </a:ext>
            </a:extLst>
          </p:cNvPr>
          <p:cNvSpPr txBox="1">
            <a:spLocks noChangeArrowheads="1"/>
          </p:cNvSpPr>
          <p:nvPr/>
        </p:nvSpPr>
        <p:spPr bwMode="auto">
          <a:xfrm>
            <a:off x="5257800" y="6473825"/>
            <a:ext cx="3886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200" i="1" dirty="0">
                <a:latin typeface="Arial" panose="020B0604020202020204" pitchFamily="34" charset="0"/>
              </a:rPr>
              <a:t>Imagen Cortesía del Servicio Geológico de los EE.UU.</a:t>
            </a:r>
          </a:p>
        </p:txBody>
      </p:sp>
      <p:sp>
        <p:nvSpPr>
          <p:cNvPr id="14" name="TextBox 15">
            <a:extLst>
              <a:ext uri="{FF2B5EF4-FFF2-40B4-BE49-F238E27FC236}">
                <a16:creationId xmlns:a16="http://schemas.microsoft.com/office/drawing/2014/main" id="{BA410F70-2EAA-8148-9C61-03CA643559EC}"/>
              </a:ext>
            </a:extLst>
          </p:cNvPr>
          <p:cNvSpPr txBox="1">
            <a:spLocks noChangeArrowheads="1"/>
          </p:cNvSpPr>
          <p:nvPr/>
        </p:nvSpPr>
        <p:spPr bwMode="auto">
          <a:xfrm>
            <a:off x="4724400" y="685800"/>
            <a:ext cx="4305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400" i="1" dirty="0">
                <a:latin typeface="Arial" panose="020B0604020202020204" pitchFamily="34" charset="0"/>
              </a:rPr>
              <a:t>USGS PAGER </a:t>
            </a:r>
          </a:p>
          <a:p>
            <a:pPr algn="r" eaLnBrk="1" hangingPunct="1">
              <a:spcBef>
                <a:spcPct val="0"/>
              </a:spcBef>
              <a:buFontTx/>
              <a:buNone/>
            </a:pPr>
            <a:r>
              <a:rPr lang="es-ES" altLang="en-US" sz="1400" i="1" dirty="0">
                <a:latin typeface="Arial" panose="020B0604020202020204" pitchFamily="34" charset="0"/>
              </a:rPr>
              <a:t>Población Expuesta a los Movimientos Telúricos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ES_tradnl" altLang="en-US">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60237" y="1055906"/>
            <a:ext cx="2608486" cy="536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600" dirty="0">
                <a:latin typeface="Arial" panose="020B0604020202020204" pitchFamily="34" charset="0"/>
                <a:cs typeface="Arial" panose="020B0604020202020204" pitchFamily="34" charset="0"/>
              </a:rPr>
              <a:t>Esta ilustración muestra la velocidad y la dirección del movimiento de la Placa de Nazca con respecto a la Placa de Sudamericana. Las ubicaciones de los volcanes andinos activos se muestran mediante los triángulos naranjas.</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El terremoto del 26 de mayo es mostrado por la estrella roja. En la ubicación de este terremoto, la Placa de Nazca se subduce debajo de la Placa de Sudamericana a una velocidad de aproximadamente 56 mm / año.</a:t>
            </a:r>
            <a:r>
              <a:rPr lang="en-US" sz="1600" dirty="0">
                <a:latin typeface="Arial" panose="020B0604020202020204" pitchFamily="34" charset="0"/>
                <a:cs typeface="Arial" panose="020B0604020202020204" pitchFamily="34" charset="0"/>
              </a:rPr>
              <a:t> </a:t>
            </a:r>
            <a:endParaRPr lang="es-ES_tradnl" altLang="en-US" sz="1600" dirty="0">
              <a:latin typeface="Arial" panose="020B0604020202020204" pitchFamily="34" charset="0"/>
              <a:cs typeface="Arial" panose="020B0604020202020204" pitchFamily="34" charset="0"/>
            </a:endParaRP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06584D34-40E6-414E-8C51-0FEF0BDCE897}"/>
              </a:ext>
            </a:extLst>
          </p:cNvPr>
          <p:cNvPicPr>
            <a:picLocks noChangeAspect="1"/>
          </p:cNvPicPr>
          <p:nvPr/>
        </p:nvPicPr>
        <p:blipFill rotWithShape="1">
          <a:blip r:embed="rId4">
            <a:extLst>
              <a:ext uri="{28A0092B-C50C-407E-A947-70E740481C1C}">
                <a14:useLocalDpi xmlns:a14="http://schemas.microsoft.com/office/drawing/2010/main" val="0"/>
              </a:ext>
            </a:extLst>
          </a:blip>
          <a:srcRect l="20000" t="5008" r="15654" b="5773"/>
          <a:stretch/>
        </p:blipFill>
        <p:spPr>
          <a:xfrm>
            <a:off x="3048000" y="1171352"/>
            <a:ext cx="5883828" cy="4848447"/>
          </a:xfrm>
          <a:prstGeom prst="rect">
            <a:avLst/>
          </a:prstGeom>
        </p:spPr>
      </p:pic>
      <p:sp>
        <p:nvSpPr>
          <p:cNvPr id="3" name="5-Point Star 2">
            <a:extLst>
              <a:ext uri="{FF2B5EF4-FFF2-40B4-BE49-F238E27FC236}">
                <a16:creationId xmlns:a16="http://schemas.microsoft.com/office/drawing/2014/main" id="{62BC2972-F4F8-724D-A868-C68C441C69D4}"/>
              </a:ext>
            </a:extLst>
          </p:cNvPr>
          <p:cNvSpPr/>
          <p:nvPr/>
        </p:nvSpPr>
        <p:spPr bwMode="auto">
          <a:xfrm>
            <a:off x="6019800" y="2362200"/>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a:p>
        </p:txBody>
      </p:sp>
      <p:pic>
        <p:nvPicPr>
          <p:cNvPr id="16" name="Picture 15">
            <a:extLst>
              <a:ext uri="{FF2B5EF4-FFF2-40B4-BE49-F238E27FC236}">
                <a16:creationId xmlns:a16="http://schemas.microsoft.com/office/drawing/2014/main" id="{36EFA025-8784-2148-9FC0-08240B688745}"/>
              </a:ext>
            </a:extLst>
          </p:cNvPr>
          <p:cNvPicPr>
            <a:picLocks noChangeAspect="1"/>
          </p:cNvPicPr>
          <p:nvPr/>
        </p:nvPicPr>
        <p:blipFill rotWithShape="1">
          <a:blip r:embed="rId4">
            <a:extLst>
              <a:ext uri="{28A0092B-C50C-407E-A947-70E740481C1C}">
                <a14:useLocalDpi xmlns:a14="http://schemas.microsoft.com/office/drawing/2010/main" val="0"/>
              </a:ext>
            </a:extLst>
          </a:blip>
          <a:srcRect l="72505" t="66815" r="4006" b="7162"/>
          <a:stretch/>
        </p:blipFill>
        <p:spPr>
          <a:xfrm>
            <a:off x="6635885" y="4508116"/>
            <a:ext cx="2295943" cy="1511684"/>
          </a:xfrm>
          <a:prstGeom prst="rect">
            <a:avLst/>
          </a:prstGeom>
        </p:spPr>
      </p:pic>
      <p:sp>
        <p:nvSpPr>
          <p:cNvPr id="18444" name="TextBox 12">
            <a:extLst>
              <a:ext uri="{FF2B5EF4-FFF2-40B4-BE49-F238E27FC236}">
                <a16:creationId xmlns:a16="http://schemas.microsoft.com/office/drawing/2014/main" id="{AE4AD54F-CEDA-CC4E-9A37-E19DD31101AB}"/>
              </a:ext>
            </a:extLst>
          </p:cNvPr>
          <p:cNvSpPr txBox="1">
            <a:spLocks noChangeArrowheads="1"/>
          </p:cNvSpPr>
          <p:nvPr/>
        </p:nvSpPr>
        <p:spPr bwMode="auto">
          <a:xfrm>
            <a:off x="6553200" y="3061955"/>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dirty="0">
                <a:solidFill>
                  <a:schemeClr val="bg1"/>
                </a:solidFill>
                <a:latin typeface="Arial" panose="020B0604020202020204" pitchFamily="34" charset="0"/>
              </a:rPr>
              <a:t>Placa Sudamericana </a:t>
            </a:r>
          </a:p>
        </p:txBody>
      </p:sp>
      <p:sp>
        <p:nvSpPr>
          <p:cNvPr id="17" name="TextBox 12">
            <a:extLst>
              <a:ext uri="{FF2B5EF4-FFF2-40B4-BE49-F238E27FC236}">
                <a16:creationId xmlns:a16="http://schemas.microsoft.com/office/drawing/2014/main" id="{784BCB79-F404-6746-9662-F989667906AC}"/>
              </a:ext>
            </a:extLst>
          </p:cNvPr>
          <p:cNvSpPr txBox="1">
            <a:spLocks noChangeArrowheads="1"/>
          </p:cNvSpPr>
          <p:nvPr/>
        </p:nvSpPr>
        <p:spPr bwMode="auto">
          <a:xfrm>
            <a:off x="3962400" y="3257021"/>
            <a:ext cx="1389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dirty="0">
                <a:solidFill>
                  <a:schemeClr val="bg1"/>
                </a:solidFill>
                <a:latin typeface="Arial" panose="020B0604020202020204" pitchFamily="34" charset="0"/>
              </a:rPr>
              <a:t>Placa de Nazca</a:t>
            </a:r>
          </a:p>
        </p:txBody>
      </p:sp>
      <p:sp>
        <p:nvSpPr>
          <p:cNvPr id="2" name="TextBox 1">
            <a:extLst>
              <a:ext uri="{FF2B5EF4-FFF2-40B4-BE49-F238E27FC236}">
                <a16:creationId xmlns:a16="http://schemas.microsoft.com/office/drawing/2014/main" id="{4A458601-6982-814C-ACF3-3FEF2EA8CBD9}"/>
              </a:ext>
            </a:extLst>
          </p:cNvPr>
          <p:cNvSpPr txBox="1"/>
          <p:nvPr/>
        </p:nvSpPr>
        <p:spPr>
          <a:xfrm>
            <a:off x="6237288" y="2327280"/>
            <a:ext cx="988732" cy="307777"/>
          </a:xfrm>
          <a:prstGeom prst="rect">
            <a:avLst/>
          </a:prstGeom>
          <a:noFill/>
        </p:spPr>
        <p:txBody>
          <a:bodyPr wrap="none" rtlCol="0">
            <a:spAutoFit/>
          </a:bodyPr>
          <a:lstStyle/>
          <a:p>
            <a:r>
              <a:rPr lang="es-ES_tradnl"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Terremoto</a:t>
            </a:r>
            <a:endParaRPr lang="es-ES_tradnl" sz="1400" dirty="0">
              <a:solidFill>
                <a:schemeClr val="bg1"/>
              </a:solidFill>
            </a:endParaRPr>
          </a:p>
        </p:txBody>
      </p:sp>
      <p:sp>
        <p:nvSpPr>
          <p:cNvPr id="5" name="TextBox 4">
            <a:extLst>
              <a:ext uri="{FF2B5EF4-FFF2-40B4-BE49-F238E27FC236}">
                <a16:creationId xmlns:a16="http://schemas.microsoft.com/office/drawing/2014/main" id="{E5AC3CBA-5342-F54A-BA73-61DB6E83EE78}"/>
              </a:ext>
            </a:extLst>
          </p:cNvPr>
          <p:cNvSpPr txBox="1"/>
          <p:nvPr/>
        </p:nvSpPr>
        <p:spPr>
          <a:xfrm>
            <a:off x="6191723" y="1806176"/>
            <a:ext cx="806183" cy="276999"/>
          </a:xfrm>
          <a:prstGeom prst="rect">
            <a:avLst/>
          </a:prstGeom>
          <a:noFill/>
        </p:spPr>
        <p:txBody>
          <a:bodyPr wrap="none" rtlCol="0">
            <a:spAutoFit/>
          </a:bodyPr>
          <a:lstStyle/>
          <a:p>
            <a:r>
              <a:rPr lang="es-ES_tradnl"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Volcanes</a:t>
            </a:r>
          </a:p>
        </p:txBody>
      </p:sp>
      <p:cxnSp>
        <p:nvCxnSpPr>
          <p:cNvPr id="7" name="Straight Arrow Connector 6">
            <a:extLst>
              <a:ext uri="{FF2B5EF4-FFF2-40B4-BE49-F238E27FC236}">
                <a16:creationId xmlns:a16="http://schemas.microsoft.com/office/drawing/2014/main" id="{14818614-6B31-7040-BFCA-43992D9144FB}"/>
              </a:ext>
            </a:extLst>
          </p:cNvPr>
          <p:cNvCxnSpPr>
            <a:cxnSpLocks/>
          </p:cNvCxnSpPr>
          <p:nvPr/>
        </p:nvCxnSpPr>
        <p:spPr>
          <a:xfrm flipH="1">
            <a:off x="5928361" y="1964507"/>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34D88C-0A6D-E64C-9C42-34308F284332}"/>
              </a:ext>
            </a:extLst>
          </p:cNvPr>
          <p:cNvSpPr txBox="1"/>
          <p:nvPr/>
        </p:nvSpPr>
        <p:spPr>
          <a:xfrm>
            <a:off x="6502948" y="4051812"/>
            <a:ext cx="806183" cy="276999"/>
          </a:xfrm>
          <a:prstGeom prst="rect">
            <a:avLst/>
          </a:prstGeom>
          <a:noFill/>
        </p:spPr>
        <p:txBody>
          <a:bodyPr wrap="none" rtlCol="0">
            <a:spAutoFit/>
          </a:bodyPr>
          <a:lstStyle/>
          <a:p>
            <a:r>
              <a:rPr lang="es-ES_tradnl"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Volcanes</a:t>
            </a:r>
          </a:p>
        </p:txBody>
      </p:sp>
      <p:cxnSp>
        <p:nvCxnSpPr>
          <p:cNvPr id="19" name="Straight Arrow Connector 18">
            <a:extLst>
              <a:ext uri="{FF2B5EF4-FFF2-40B4-BE49-F238E27FC236}">
                <a16:creationId xmlns:a16="http://schemas.microsoft.com/office/drawing/2014/main" id="{776532CF-0236-0C44-A2D6-DD773C669030}"/>
              </a:ext>
            </a:extLst>
          </p:cNvPr>
          <p:cNvCxnSpPr>
            <a:cxnSpLocks/>
          </p:cNvCxnSpPr>
          <p:nvPr/>
        </p:nvCxnSpPr>
        <p:spPr>
          <a:xfrm flipH="1" flipV="1">
            <a:off x="6601066" y="3828503"/>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FFA90-6161-5540-91FC-9FD499651DC9}"/>
              </a:ext>
            </a:extLst>
          </p:cNvPr>
          <p:cNvCxnSpPr>
            <a:cxnSpLocks/>
          </p:cNvCxnSpPr>
          <p:nvPr/>
        </p:nvCxnSpPr>
        <p:spPr>
          <a:xfrm flipH="1">
            <a:off x="6416387" y="4316243"/>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1" name="Title 1">
            <a:extLst>
              <a:ext uri="{FF2B5EF4-FFF2-40B4-BE49-F238E27FC236}">
                <a16:creationId xmlns:a16="http://schemas.microsoft.com/office/drawing/2014/main" id="{965F8ADA-EAC0-AF41-99F5-08F4A5CC0EC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6434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998036E-A4A3-4449-BB92-85669A6240AD}"/>
              </a:ext>
            </a:extLst>
          </p:cNvPr>
          <p:cNvPicPr>
            <a:picLocks noChangeAspect="1"/>
          </p:cNvPicPr>
          <p:nvPr/>
        </p:nvPicPr>
        <p:blipFill>
          <a:blip r:embed="rId3"/>
          <a:stretch>
            <a:fillRect/>
          </a:stretch>
        </p:blipFill>
        <p:spPr>
          <a:xfrm>
            <a:off x="233357" y="4587240"/>
            <a:ext cx="3877675" cy="2194560"/>
          </a:xfrm>
          <a:prstGeom prst="rect">
            <a:avLst/>
          </a:prstGeom>
        </p:spPr>
      </p:pic>
      <p:pic>
        <p:nvPicPr>
          <p:cNvPr id="3" name="Picture 2">
            <a:extLst>
              <a:ext uri="{FF2B5EF4-FFF2-40B4-BE49-F238E27FC236}">
                <a16:creationId xmlns:a16="http://schemas.microsoft.com/office/drawing/2014/main" id="{EAEC03AF-986C-A347-BDC4-3FF3E4B45AB2}"/>
              </a:ext>
            </a:extLst>
          </p:cNvPr>
          <p:cNvPicPr>
            <a:picLocks noChangeAspect="1"/>
          </p:cNvPicPr>
          <p:nvPr/>
        </p:nvPicPr>
        <p:blipFill rotWithShape="1">
          <a:blip r:embed="rId4"/>
          <a:srcRect r="34480"/>
          <a:stretch/>
        </p:blipFill>
        <p:spPr>
          <a:xfrm>
            <a:off x="4234570" y="943025"/>
            <a:ext cx="4859463" cy="5588000"/>
          </a:xfrm>
          <a:prstGeom prst="rect">
            <a:avLst/>
          </a:prstGeom>
          <a:ln>
            <a:solidFill>
              <a:schemeClr val="bg1"/>
            </a:solidFill>
          </a:ln>
        </p:spPr>
      </p:pic>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s-ES_tradnl" altLang="en-US" sz="180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243702" y="953740"/>
            <a:ext cx="3948287" cy="366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s-ES" sz="1500" dirty="0">
                <a:latin typeface="Arial" panose="020B0604020202020204" pitchFamily="34" charset="0"/>
                <a:cs typeface="Arial" panose="020B0604020202020204" pitchFamily="34" charset="0"/>
              </a:rPr>
              <a:t>Los epicentros son mostrados en un mapa de sismicidad histórica a la derecha. Los terremotos entre las Placas de Nazca y Sudamérica y dentro de la Placa de Nazca aumentan en profundidad de oeste a este. A continuación, se muestra una vista 3D a lo largo de la sección transversal indicada por la línea blanca delgada. La profundidad y el mecanismo extensional que se muestran en la Diapositiva 7 indican que este terremoto ocurrió en la parte superior de la Placa de Nazca cuando se inclina para sumergirse más abruptamente debajo de la Placa Sudamericana.</a:t>
            </a:r>
            <a:r>
              <a:rPr lang="en-US" sz="1500" dirty="0">
                <a:latin typeface="Arial" panose="020B0604020202020204" pitchFamily="34" charset="0"/>
                <a:cs typeface="Arial" panose="020B0604020202020204" pitchFamily="34" charset="0"/>
              </a:rPr>
              <a:t> </a:t>
            </a:r>
            <a:endParaRPr lang="es-ES_tradnl" altLang="en-US" sz="1500" dirty="0">
              <a:latin typeface="Arial" panose="020B0604020202020204" pitchFamily="34" charset="0"/>
              <a:cs typeface="Arial" panose="020B0604020202020204" pitchFamily="34" charset="0"/>
            </a:endParaRPr>
          </a:p>
        </p:txBody>
      </p:sp>
      <p:sp>
        <p:nvSpPr>
          <p:cNvPr id="20498" name="TextBox 4">
            <a:extLst>
              <a:ext uri="{FF2B5EF4-FFF2-40B4-BE49-F238E27FC236}">
                <a16:creationId xmlns:a16="http://schemas.microsoft.com/office/drawing/2014/main" id="{53888A84-9B1B-4282-8AEE-EC51957BDC06}"/>
              </a:ext>
            </a:extLst>
          </p:cNvPr>
          <p:cNvSpPr txBox="1">
            <a:spLocks noChangeArrowheads="1"/>
          </p:cNvSpPr>
          <p:nvPr/>
        </p:nvSpPr>
        <p:spPr bwMode="auto">
          <a:xfrm>
            <a:off x="1219200" y="5489016"/>
            <a:ext cx="11515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Terremoto</a:t>
            </a:r>
          </a:p>
        </p:txBody>
      </p:sp>
      <p:cxnSp>
        <p:nvCxnSpPr>
          <p:cNvPr id="21" name="Straight Arrow Connector 20">
            <a:extLst>
              <a:ext uri="{FF2B5EF4-FFF2-40B4-BE49-F238E27FC236}">
                <a16:creationId xmlns:a16="http://schemas.microsoft.com/office/drawing/2014/main" id="{86BA19AA-8461-42AF-9823-445FE95853F9}"/>
              </a:ext>
            </a:extLst>
          </p:cNvPr>
          <p:cNvCxnSpPr>
            <a:cxnSpLocks/>
          </p:cNvCxnSpPr>
          <p:nvPr/>
        </p:nvCxnSpPr>
        <p:spPr bwMode="auto">
          <a:xfrm flipV="1">
            <a:off x="2209800" y="5262042"/>
            <a:ext cx="297262" cy="307776"/>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D3A59C1-D1E8-45B0-B4FD-2BC0EAAC1BD5}"/>
              </a:ext>
            </a:extLst>
          </p:cNvPr>
          <p:cNvSpPr txBox="1"/>
          <p:nvPr/>
        </p:nvSpPr>
        <p:spPr>
          <a:xfrm>
            <a:off x="5712010" y="2636242"/>
            <a:ext cx="2867444" cy="369332"/>
          </a:xfrm>
          <a:prstGeom prst="rect">
            <a:avLst/>
          </a:prstGeom>
          <a:noFill/>
        </p:spPr>
        <p:txBody>
          <a:bodyPr wrap="square" rtlCol="0">
            <a:spAutoFit/>
          </a:bodyPr>
          <a:lstStyle/>
          <a:p>
            <a:pPr algn="ctr"/>
            <a:r>
              <a:rPr lang="es-ES_tradnl" b="1">
                <a:solidFill>
                  <a:schemeClr val="bg1"/>
                </a:solidFill>
              </a:rPr>
              <a:t>Placa Sudamericana</a:t>
            </a:r>
          </a:p>
        </p:txBody>
      </p:sp>
      <p:sp>
        <p:nvSpPr>
          <p:cNvPr id="26" name="TextBox 4">
            <a:extLst>
              <a:ext uri="{FF2B5EF4-FFF2-40B4-BE49-F238E27FC236}">
                <a16:creationId xmlns:a16="http://schemas.microsoft.com/office/drawing/2014/main" id="{D639CBA8-6602-41C3-B255-E95BACC72E83}"/>
              </a:ext>
            </a:extLst>
          </p:cNvPr>
          <p:cNvSpPr txBox="1">
            <a:spLocks noChangeArrowheads="1"/>
          </p:cNvSpPr>
          <p:nvPr/>
        </p:nvSpPr>
        <p:spPr bwMode="auto">
          <a:xfrm>
            <a:off x="6043356" y="3274202"/>
            <a:ext cx="11459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Terremoto</a:t>
            </a:r>
          </a:p>
        </p:txBody>
      </p:sp>
      <p:cxnSp>
        <p:nvCxnSpPr>
          <p:cNvPr id="28" name="Straight Arrow Connector 27">
            <a:extLst>
              <a:ext uri="{FF2B5EF4-FFF2-40B4-BE49-F238E27FC236}">
                <a16:creationId xmlns:a16="http://schemas.microsoft.com/office/drawing/2014/main" id="{C5D47CE6-0B0A-4230-931F-C1D2E77A2FB6}"/>
              </a:ext>
            </a:extLst>
          </p:cNvPr>
          <p:cNvCxnSpPr>
            <a:cxnSpLocks/>
          </p:cNvCxnSpPr>
          <p:nvPr/>
        </p:nvCxnSpPr>
        <p:spPr bwMode="auto">
          <a:xfrm flipH="1">
            <a:off x="5297053" y="3442112"/>
            <a:ext cx="794252" cy="46237"/>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693779D-9C2A-4AB7-9BB0-1C70787A0108}"/>
              </a:ext>
            </a:extLst>
          </p:cNvPr>
          <p:cNvCxnSpPr>
            <a:cxnSpLocks/>
          </p:cNvCxnSpPr>
          <p:nvPr/>
        </p:nvCxnSpPr>
        <p:spPr bwMode="auto">
          <a:xfrm flipV="1">
            <a:off x="4219934" y="3186599"/>
            <a:ext cx="1871371" cy="49721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64186" y="4681205"/>
            <a:ext cx="365760" cy="17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MagLegend.tiff">
            <a:extLst>
              <a:ext uri="{FF2B5EF4-FFF2-40B4-BE49-F238E27FC236}">
                <a16:creationId xmlns:a16="http://schemas.microsoft.com/office/drawing/2014/main" id="{CE3ACDAA-246D-40A5-AF1D-93046D1938D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04943" y="4440296"/>
            <a:ext cx="1663097"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0BDCFC7B-F373-FC48-BFD6-258C98CE0B8B}"/>
              </a:ext>
            </a:extLst>
          </p:cNvPr>
          <p:cNvSpPr txBox="1"/>
          <p:nvPr/>
        </p:nvSpPr>
        <p:spPr>
          <a:xfrm>
            <a:off x="4662216" y="5386402"/>
            <a:ext cx="1147502" cy="646331"/>
          </a:xfrm>
          <a:prstGeom prst="rect">
            <a:avLst/>
          </a:prstGeom>
          <a:noFill/>
        </p:spPr>
        <p:txBody>
          <a:bodyPr wrap="square" rtlCol="0">
            <a:spAutoFit/>
          </a:bodyPr>
          <a:lstStyle/>
          <a:p>
            <a:pPr algn="ctr"/>
            <a:r>
              <a:rPr lang="es-ES_tradnl" b="1" dirty="0">
                <a:solidFill>
                  <a:schemeClr val="bg1"/>
                </a:solidFill>
              </a:rPr>
              <a:t>Placa de Nazca</a:t>
            </a:r>
          </a:p>
        </p:txBody>
      </p:sp>
      <p:sp>
        <p:nvSpPr>
          <p:cNvPr id="18" name="Title 1">
            <a:extLst>
              <a:ext uri="{FF2B5EF4-FFF2-40B4-BE49-F238E27FC236}">
                <a16:creationId xmlns:a16="http://schemas.microsoft.com/office/drawing/2014/main" id="{620B47DB-8370-B645-A9BB-28359238439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9" name="TextBox 8">
            <a:extLst>
              <a:ext uri="{FF2B5EF4-FFF2-40B4-BE49-F238E27FC236}">
                <a16:creationId xmlns:a16="http://schemas.microsoft.com/office/drawing/2014/main" id="{A5831505-EF5C-3D40-97DD-530C559A718B}"/>
              </a:ext>
            </a:extLst>
          </p:cNvPr>
          <p:cNvSpPr txBox="1">
            <a:spLocks noChangeArrowheads="1"/>
          </p:cNvSpPr>
          <p:nvPr/>
        </p:nvSpPr>
        <p:spPr bwMode="auto">
          <a:xfrm>
            <a:off x="4595812" y="6526036"/>
            <a:ext cx="4548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VE" altLang="en-US" sz="1200" i="1" dirty="0">
                <a:latin typeface="Arial" panose="020B0604020202020204" pitchFamily="34" charset="0"/>
                <a:cs typeface="Arial" panose="020B0604020202020204" pitchFamily="34" charset="0"/>
              </a:rPr>
              <a:t>Mapa creado </a:t>
            </a:r>
            <a:r>
              <a:rPr lang="es-VE" altLang="en-US" sz="1200" dirty="0">
                <a:latin typeface="Arial" panose="020B0604020202020204" pitchFamily="34" charset="0"/>
                <a:cs typeface="Arial" panose="020B0604020202020204" pitchFamily="34" charset="0"/>
              </a:rPr>
              <a:t> usando el navegador de terremotos de IRIS </a:t>
            </a:r>
            <a:r>
              <a:rPr lang="en-US" altLang="en-US" sz="1200" i="1" dirty="0">
                <a:latin typeface="Arial" panose="020B0604020202020204" pitchFamily="34" charset="0"/>
                <a:cs typeface="Arial" panose="020B0604020202020204" pitchFamily="34" charset="0"/>
              </a:rPr>
              <a:t>(IEB).</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143000"/>
            <a:ext cx="86756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800" dirty="0">
                <a:latin typeface="Arial" panose="020B0604020202020204" pitchFamily="34" charset="0"/>
                <a:cs typeface="Arial" panose="020B0604020202020204" pitchFamily="34" charset="0"/>
              </a:rPr>
              <a:t>En la ubicación de este terremoto, la Placa oceánica de Nazca se mueve hacia el este en relación con la Placa Sudamericana, con una subducción en la Fosa Perú-Chile al oeste de la costa ecuatoriana y se sumerge en el manto debajo de América del Sur. Este terremoto se produjo a una profundidad intermedia, donde los terremotos ocurren dentro de la capa en subducción en lugar de la interfaz de la placa poco profunda entre las placas tectónicas </a:t>
            </a:r>
            <a:r>
              <a:rPr lang="es-ES" sz="1800" dirty="0" err="1">
                <a:latin typeface="Arial" panose="020B0604020202020204" pitchFamily="34" charset="0"/>
                <a:cs typeface="Arial" panose="020B0604020202020204" pitchFamily="34" charset="0"/>
              </a:rPr>
              <a:t>subducidas</a:t>
            </a:r>
            <a:r>
              <a:rPr lang="es-ES" sz="1800" dirty="0">
                <a:latin typeface="Arial" panose="020B0604020202020204" pitchFamily="34" charset="0"/>
                <a:cs typeface="Arial" panose="020B0604020202020204" pitchFamily="34" charset="0"/>
              </a:rPr>
              <a:t> y superiores.</a:t>
            </a:r>
            <a:endParaRPr lang="en-US" sz="18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845300" y="5105400"/>
            <a:ext cx="19177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dirty="0">
                <a:latin typeface="Arial" panose="020B0604020202020204" pitchFamily="34" charset="0"/>
              </a:rPr>
              <a:t>Animación explorando tectónica de placas y terremotos en la región del límite de placa Nazca- América del Sur</a:t>
            </a:r>
            <a:endParaRPr lang="en-US" altLang="en-US" sz="1400" dirty="0">
              <a:latin typeface="Arial" panose="020B0604020202020204" pitchFamily="34" charset="0"/>
            </a:endParaRPr>
          </a:p>
        </p:txBody>
      </p:sp>
      <p:pic>
        <p:nvPicPr>
          <p:cNvPr id="3" name="PeruChile_140824.mp4">
            <a:hlinkClick r:id="" action="ppaction://media"/>
            <a:extLst>
              <a:ext uri="{FF2B5EF4-FFF2-40B4-BE49-F238E27FC236}">
                <a16:creationId xmlns:a16="http://schemas.microsoft.com/office/drawing/2014/main" id="{BC550BFF-A4C7-4551-9F77-F25EA31734CE}"/>
              </a:ext>
            </a:extLst>
          </p:cNvPr>
          <p:cNvPicPr>
            <a:picLocks noRot="1" noChangeAspect="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377825" y="2971800"/>
            <a:ext cx="640080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C20937AE-CE15-4E40-91A6-6A44C329B9F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280615" y="1138000"/>
            <a:ext cx="840618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3815568" y="4995768"/>
            <a:ext cx="5170463" cy="1686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400" dirty="0">
                <a:latin typeface="Arial" panose="020B0604020202020204" pitchFamily="34" charset="0"/>
                <a:cs typeface="Arial" panose="020B0604020202020204" pitchFamily="34" charset="0"/>
              </a:rPr>
              <a:t>En este caso, el terremoto ocurrió a una profundidad de ~ 110 km, probablemente dentro de la Placa de Nazca que se subduce debajo de la Placa de América del Sur.</a:t>
            </a:r>
            <a:endParaRPr lang="en-US" sz="1400" dirty="0">
              <a:latin typeface="Arial" panose="020B0604020202020204" pitchFamily="34" charset="0"/>
              <a:cs typeface="Arial" panose="020B0604020202020204" pitchFamily="34" charset="0"/>
            </a:endParaRPr>
          </a:p>
          <a:p>
            <a:pPr>
              <a:buNone/>
            </a:pPr>
            <a:endParaRPr lang="en-US" sz="1400" dirty="0">
              <a:latin typeface="Arial" panose="020B0604020202020204" pitchFamily="34" charset="0"/>
              <a:cs typeface="Arial" panose="020B0604020202020204" pitchFamily="34" charset="0"/>
            </a:endParaRPr>
          </a:p>
          <a:p>
            <a:pPr>
              <a:buNone/>
            </a:pPr>
            <a:r>
              <a:rPr lang="es-ES" sz="1400" dirty="0">
                <a:latin typeface="Arial" panose="020B0604020202020204" pitchFamily="34" charset="0"/>
                <a:cs typeface="Arial" panose="020B0604020202020204" pitchFamily="34" charset="0"/>
              </a:rPr>
              <a:t>Este es un evento relativamente inusual, ya que no es tan común que un gran terremoto (M&gt; 8) tenga un mecanismo de extensión.</a:t>
            </a:r>
            <a:endParaRPr lang="en-US" sz="1400" dirty="0">
              <a:latin typeface="Arial" panose="020B0604020202020204" pitchFamily="34" charset="0"/>
              <a:cs typeface="Arial" panose="020B0604020202020204" pitchFamily="34" charset="0"/>
            </a:endParaRPr>
          </a:p>
        </p:txBody>
      </p:sp>
      <p:sp>
        <p:nvSpPr>
          <p:cNvPr id="15366" name="TextBox 8">
            <a:extLst>
              <a:ext uri="{FF2B5EF4-FFF2-40B4-BE49-F238E27FC236}">
                <a16:creationId xmlns:a16="http://schemas.microsoft.com/office/drawing/2014/main" id="{5C3789D0-A231-456A-B263-0C7C4EBFE8C0}"/>
              </a:ext>
            </a:extLst>
          </p:cNvPr>
          <p:cNvSpPr txBox="1">
            <a:spLocks noChangeArrowheads="1"/>
          </p:cNvSpPr>
          <p:nvPr/>
        </p:nvSpPr>
        <p:spPr bwMode="auto">
          <a:xfrm>
            <a:off x="430213" y="5351463"/>
            <a:ext cx="269398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5367" name="TextBox 11">
            <a:extLst>
              <a:ext uri="{FF2B5EF4-FFF2-40B4-BE49-F238E27FC236}">
                <a16:creationId xmlns:a16="http://schemas.microsoft.com/office/drawing/2014/main" id="{B7A351BF-501E-47D4-A3DA-6153172C6591}"/>
              </a:ext>
            </a:extLst>
          </p:cNvPr>
          <p:cNvSpPr txBox="1">
            <a:spLocks noChangeArrowheads="1"/>
          </p:cNvSpPr>
          <p:nvPr/>
        </p:nvSpPr>
        <p:spPr bwMode="auto">
          <a:xfrm>
            <a:off x="239713" y="4981575"/>
            <a:ext cx="3005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dirty="0">
                <a:latin typeface="Arial" panose="020B0604020202020204" pitchFamily="34" charset="0"/>
                <a:cs typeface="Arial" panose="020B0604020202020204" pitchFamily="34" charset="0"/>
              </a:rPr>
              <a:t>Fase W Solución Tensor  Momento Sísmico, USGS</a:t>
            </a:r>
          </a:p>
        </p:txBody>
      </p:sp>
      <p:pic>
        <p:nvPicPr>
          <p:cNvPr id="15368" name="Picture 4">
            <a:extLst>
              <a:ext uri="{FF2B5EF4-FFF2-40B4-BE49-F238E27FC236}">
                <a16:creationId xmlns:a16="http://schemas.microsoft.com/office/drawing/2014/main" id="{A9CA25DE-02ED-4C12-81B9-12C99773CC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4396026"/>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2">
            <a:extLst>
              <a:ext uri="{FF2B5EF4-FFF2-40B4-BE49-F238E27FC236}">
                <a16:creationId xmlns:a16="http://schemas.microsoft.com/office/drawing/2014/main" id="{0A805736-CAA4-4669-899D-6B7DF93EBD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614613"/>
            <a:ext cx="3657600" cy="164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00C86D8-DCB4-410A-87EF-623624EAC5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613" y="2555637"/>
            <a:ext cx="2236787" cy="2440131"/>
          </a:xfrm>
          <a:prstGeom prst="rect">
            <a:avLst/>
          </a:prstGeom>
        </p:spPr>
      </p:pic>
      <p:sp>
        <p:nvSpPr>
          <p:cNvPr id="12" name="Title 1">
            <a:extLst>
              <a:ext uri="{FF2B5EF4-FFF2-40B4-BE49-F238E27FC236}">
                <a16:creationId xmlns:a16="http://schemas.microsoft.com/office/drawing/2014/main" id="{23B3B871-D70B-2044-A336-0D18201F0F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9C63B7A-39EC-7F48-ABCA-07384378ABD6}"/>
              </a:ext>
            </a:extLst>
          </p:cNvPr>
          <p:cNvPicPr>
            <a:picLocks noChangeAspect="1"/>
          </p:cNvPicPr>
          <p:nvPr/>
        </p:nvPicPr>
        <p:blipFill rotWithShape="1">
          <a:blip r:embed="rId3"/>
          <a:srcRect r="1309"/>
          <a:stretch/>
        </p:blipFill>
        <p:spPr>
          <a:xfrm>
            <a:off x="488686" y="1288357"/>
            <a:ext cx="8121914" cy="5493443"/>
          </a:xfrm>
          <a:prstGeom prst="rect">
            <a:avLst/>
          </a:prstGeom>
        </p:spPr>
      </p:pic>
      <p:sp>
        <p:nvSpPr>
          <p:cNvPr id="4" name="Rectangle 3">
            <a:extLst>
              <a:ext uri="{FF2B5EF4-FFF2-40B4-BE49-F238E27FC236}">
                <a16:creationId xmlns:a16="http://schemas.microsoft.com/office/drawing/2014/main" id="{CBFF957B-272E-4571-BB14-C3BC55F3375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D897A001-8909-8848-8E5A-6D3FD2D6DD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BDD0AC33-3FD9-134A-922F-9AFA7C8E1176}"/>
              </a:ext>
            </a:extLst>
          </p:cNvPr>
          <p:cNvSpPr txBox="1">
            <a:spLocks noChangeArrowheads="1"/>
          </p:cNvSpPr>
          <p:nvPr/>
        </p:nvSpPr>
        <p:spPr bwMode="auto">
          <a:xfrm>
            <a:off x="1246188" y="2723218"/>
            <a:ext cx="6831012"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Después de ocurrido el terremoto, las ondas </a:t>
            </a:r>
            <a:r>
              <a:rPr lang="es-ES" sz="1400" dirty="0" err="1">
                <a:latin typeface="Arial" panose="020B0604020202020204" pitchFamily="34" charset="0"/>
                <a:cs typeface="Arial" panose="020B0604020202020204" pitchFamily="34" charset="0"/>
              </a:rPr>
              <a:t>compresionales</a:t>
            </a:r>
            <a:r>
              <a:rPr lang="es-ES" sz="1400" dirty="0">
                <a:latin typeface="Arial" panose="020B0604020202020204" pitchFamily="34" charset="0"/>
                <a:cs typeface="Arial" panose="020B0604020202020204" pitchFamily="34" charset="0"/>
              </a:rPr>
              <a:t> P tardaron 10 minutos y 28 segundos en recorrer una trayectoria curva a través del manto hasta Bend, Oregón.</a:t>
            </a:r>
            <a:r>
              <a:rPr lang="en-US" sz="1400" dirty="0">
                <a:latin typeface="Arial" panose="020B0604020202020204" pitchFamily="34" charset="0"/>
                <a:cs typeface="Arial" panose="020B0604020202020204" pitchFamily="34" charset="0"/>
              </a:rPr>
              <a:t> </a:t>
            </a:r>
            <a:endParaRPr lang="en-US" altLang="en-US" sz="1400" dirty="0">
              <a:solidFill>
                <a:srgbClr val="000000"/>
              </a:solidFill>
              <a:latin typeface="Arial" panose="020B0604020202020204" pitchFamily="34" charset="0"/>
              <a:cs typeface="Arial" panose="020B0604020202020204" pitchFamily="34" charset="0"/>
            </a:endParaRPr>
          </a:p>
        </p:txBody>
      </p:sp>
      <p:sp>
        <p:nvSpPr>
          <p:cNvPr id="14341" name="TextBox 7">
            <a:extLst>
              <a:ext uri="{FF2B5EF4-FFF2-40B4-BE49-F238E27FC236}">
                <a16:creationId xmlns:a16="http://schemas.microsoft.com/office/drawing/2014/main" id="{03AE8578-50BA-C745-9216-9ECA7E2144BF}"/>
              </a:ext>
            </a:extLst>
          </p:cNvPr>
          <p:cNvSpPr txBox="1">
            <a:spLocks noChangeArrowheads="1"/>
          </p:cNvSpPr>
          <p:nvPr/>
        </p:nvSpPr>
        <p:spPr bwMode="auto">
          <a:xfrm>
            <a:off x="1925548" y="842358"/>
            <a:ext cx="633253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El registro del terremoto en Bend, Oregón (BNOR) se ilustra a continuación. Bend está a 7201 km (4475 millas, 65.0 °) de la ubicación de este terremoto.</a:t>
            </a:r>
            <a:r>
              <a:rPr lang="en-US" sz="1400" dirty="0">
                <a:latin typeface="Arial" panose="020B0604020202020204" pitchFamily="34" charset="0"/>
                <a:cs typeface="Arial" panose="020B0604020202020204" pitchFamily="34" charset="0"/>
              </a:rPr>
              <a:t> </a:t>
            </a:r>
            <a:endParaRPr lang="en-US" altLang="en-US" sz="1400" dirty="0">
              <a:solidFill>
                <a:srgbClr val="000000"/>
              </a:solidFill>
              <a:latin typeface="Arial" panose="020B0604020202020204" pitchFamily="34" charset="0"/>
              <a:cs typeface="Arial" panose="020B0604020202020204" pitchFamily="34" charset="0"/>
            </a:endParaRPr>
          </a:p>
        </p:txBody>
      </p:sp>
      <p:sp>
        <p:nvSpPr>
          <p:cNvPr id="14342" name="TextBox 9">
            <a:extLst>
              <a:ext uri="{FF2B5EF4-FFF2-40B4-BE49-F238E27FC236}">
                <a16:creationId xmlns:a16="http://schemas.microsoft.com/office/drawing/2014/main" id="{45656B27-FE39-B444-82D6-BE05DEC98DFE}"/>
              </a:ext>
            </a:extLst>
          </p:cNvPr>
          <p:cNvSpPr txBox="1">
            <a:spLocks noChangeArrowheads="1"/>
          </p:cNvSpPr>
          <p:nvPr/>
        </p:nvSpPr>
        <p:spPr bwMode="auto">
          <a:xfrm>
            <a:off x="1207267" y="4325705"/>
            <a:ext cx="5512189"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Las ondas S son ondas cortantes que siguen el mismo camino a través del manto que las ondas P. Las ondas S tardaron 19 minutos y 2 segundos en viajar desde el terremoto hasta Bend.</a:t>
            </a:r>
          </a:p>
        </p:txBody>
      </p:sp>
      <p:sp>
        <p:nvSpPr>
          <p:cNvPr id="14343" name="TextBox 4">
            <a:extLst>
              <a:ext uri="{FF2B5EF4-FFF2-40B4-BE49-F238E27FC236}">
                <a16:creationId xmlns:a16="http://schemas.microsoft.com/office/drawing/2014/main" id="{10A09F04-4E3F-7741-AE8D-CEEC5E97266C}"/>
              </a:ext>
            </a:extLst>
          </p:cNvPr>
          <p:cNvSpPr txBox="1">
            <a:spLocks noChangeArrowheads="1"/>
          </p:cNvSpPr>
          <p:nvPr/>
        </p:nvSpPr>
        <p:spPr bwMode="auto">
          <a:xfrm>
            <a:off x="2716586" y="1364347"/>
            <a:ext cx="376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4344" name="TextBox 11">
            <a:extLst>
              <a:ext uri="{FF2B5EF4-FFF2-40B4-BE49-F238E27FC236}">
                <a16:creationId xmlns:a16="http://schemas.microsoft.com/office/drawing/2014/main" id="{CDD3406A-A273-E84C-88EC-6EF28E16C609}"/>
              </a:ext>
            </a:extLst>
          </p:cNvPr>
          <p:cNvSpPr txBox="1">
            <a:spLocks noChangeArrowheads="1"/>
          </p:cNvSpPr>
          <p:nvPr/>
        </p:nvSpPr>
        <p:spPr bwMode="auto">
          <a:xfrm>
            <a:off x="4380893" y="1445997"/>
            <a:ext cx="338138" cy="369888"/>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4345" name="TextBox 9">
            <a:extLst>
              <a:ext uri="{FF2B5EF4-FFF2-40B4-BE49-F238E27FC236}">
                <a16:creationId xmlns:a16="http://schemas.microsoft.com/office/drawing/2014/main" id="{B1486818-BE1B-D84F-A760-6DBCFA02F258}"/>
              </a:ext>
            </a:extLst>
          </p:cNvPr>
          <p:cNvSpPr txBox="1">
            <a:spLocks noChangeArrowheads="1"/>
          </p:cNvSpPr>
          <p:nvPr/>
        </p:nvSpPr>
        <p:spPr bwMode="auto">
          <a:xfrm>
            <a:off x="1752600" y="5377941"/>
            <a:ext cx="50292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400">
                <a:solidFill>
                  <a:srgbClr val="000000"/>
                </a:solidFill>
                <a:latin typeface="Arial" panose="020B0604020202020204" pitchFamily="34" charset="0"/>
              </a:rPr>
              <a:t>Usando el software jAmaSeis de IRIS,</a:t>
            </a:r>
          </a:p>
          <a:p>
            <a:pPr algn="r" eaLnBrk="1" hangingPunct="1">
              <a:spcBef>
                <a:spcPct val="0"/>
              </a:spcBef>
              <a:buFontTx/>
              <a:buNone/>
            </a:pPr>
            <a:r>
              <a:rPr lang="es-ES_tradnl" altLang="en-US" sz="1400">
                <a:solidFill>
                  <a:srgbClr val="000000"/>
                </a:solidFill>
                <a:latin typeface="Arial" panose="020B0604020202020204" pitchFamily="34" charset="0"/>
              </a:rPr>
              <a:t>los estudiantes pueden localizar rápidamente un terremoto</a:t>
            </a:r>
          </a:p>
          <a:p>
            <a:pPr algn="r" eaLnBrk="1" hangingPunct="1">
              <a:spcBef>
                <a:spcPct val="0"/>
              </a:spcBef>
              <a:buFontTx/>
              <a:buNone/>
            </a:pPr>
            <a:r>
              <a:rPr lang="es-ES_tradnl" altLang="en-US" sz="1400">
                <a:solidFill>
                  <a:srgbClr val="000000"/>
                </a:solidFill>
                <a:latin typeface="Arial" panose="020B0604020202020204" pitchFamily="34" charset="0"/>
              </a:rPr>
              <a:t>alineando la traza con una curva de tiempo de viaje.</a:t>
            </a:r>
          </a:p>
        </p:txBody>
      </p:sp>
      <p:sp>
        <p:nvSpPr>
          <p:cNvPr id="19" name="TextBox 4">
            <a:extLst>
              <a:ext uri="{FF2B5EF4-FFF2-40B4-BE49-F238E27FC236}">
                <a16:creationId xmlns:a16="http://schemas.microsoft.com/office/drawing/2014/main" id="{4CC9874C-D550-AE47-85A3-C2EEF6C756C9}"/>
              </a:ext>
            </a:extLst>
          </p:cNvPr>
          <p:cNvSpPr txBox="1">
            <a:spLocks noChangeArrowheads="1"/>
          </p:cNvSpPr>
          <p:nvPr/>
        </p:nvSpPr>
        <p:spPr bwMode="auto">
          <a:xfrm>
            <a:off x="3204100" y="1349199"/>
            <a:ext cx="520852" cy="369332"/>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21" name="TextBox 11">
            <a:extLst>
              <a:ext uri="{FF2B5EF4-FFF2-40B4-BE49-F238E27FC236}">
                <a16:creationId xmlns:a16="http://schemas.microsoft.com/office/drawing/2014/main" id="{3A47D7A6-5AC8-4940-85D2-E00FB7FE2B3B}"/>
              </a:ext>
            </a:extLst>
          </p:cNvPr>
          <p:cNvSpPr txBox="1">
            <a:spLocks noChangeArrowheads="1"/>
          </p:cNvSpPr>
          <p:nvPr/>
        </p:nvSpPr>
        <p:spPr bwMode="auto">
          <a:xfrm>
            <a:off x="5252854" y="1465036"/>
            <a:ext cx="492443" cy="369332"/>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SS</a:t>
            </a:r>
          </a:p>
        </p:txBody>
      </p:sp>
      <p:sp>
        <p:nvSpPr>
          <p:cNvPr id="24" name="TextBox 5">
            <a:extLst>
              <a:ext uri="{FF2B5EF4-FFF2-40B4-BE49-F238E27FC236}">
                <a16:creationId xmlns:a16="http://schemas.microsoft.com/office/drawing/2014/main" id="{DF56111B-DE39-7E40-8DAD-5FBBD695F555}"/>
              </a:ext>
            </a:extLst>
          </p:cNvPr>
          <p:cNvSpPr txBox="1">
            <a:spLocks noChangeArrowheads="1"/>
          </p:cNvSpPr>
          <p:nvPr/>
        </p:nvSpPr>
        <p:spPr bwMode="auto">
          <a:xfrm>
            <a:off x="1925548" y="3524462"/>
            <a:ext cx="546571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cs typeface="Arial" panose="020B0604020202020204" pitchFamily="34" charset="0"/>
              </a:rPr>
              <a:t>PP es una onda de compresión que rebotó en la superficie de la Tierra a medio camino entre el terremoto y la estación.</a:t>
            </a:r>
          </a:p>
        </p:txBody>
      </p:sp>
      <p:pic>
        <p:nvPicPr>
          <p:cNvPr id="6" name="Picture 5">
            <a:extLst>
              <a:ext uri="{FF2B5EF4-FFF2-40B4-BE49-F238E27FC236}">
                <a16:creationId xmlns:a16="http://schemas.microsoft.com/office/drawing/2014/main" id="{DAD01116-A860-F24B-BE68-E1AF35467498}"/>
              </a:ext>
            </a:extLst>
          </p:cNvPr>
          <p:cNvPicPr>
            <a:picLocks noChangeAspect="1"/>
          </p:cNvPicPr>
          <p:nvPr/>
        </p:nvPicPr>
        <p:blipFill rotWithShape="1">
          <a:blip r:embed="rId5"/>
          <a:srcRect l="4167" t="6774"/>
          <a:stretch/>
        </p:blipFill>
        <p:spPr>
          <a:xfrm>
            <a:off x="6781800" y="4278839"/>
            <a:ext cx="2360034" cy="2131133"/>
          </a:xfrm>
          <a:prstGeom prst="rect">
            <a:avLst/>
          </a:prstGeom>
        </p:spPr>
      </p:pic>
      <p:sp>
        <p:nvSpPr>
          <p:cNvPr id="16" name="Title 1">
            <a:extLst>
              <a:ext uri="{FF2B5EF4-FFF2-40B4-BE49-F238E27FC236}">
                <a16:creationId xmlns:a16="http://schemas.microsoft.com/office/drawing/2014/main" id="{B5E573E0-52C3-B648-8CA7-EB20157A2AB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8,0 PERÚ</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26 de Mayo, 2019 a las 07:41:14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66966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8E08799D-C914-7C45-B421-7015179C1022}"/>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12819</TotalTime>
  <Words>1303</Words>
  <Application>Microsoft Macintosh PowerPoint</Application>
  <PresentationFormat>On-screen Show (4:3)</PresentationFormat>
  <Paragraphs>108</Paragraphs>
  <Slides>9</Slides>
  <Notes>9</Notes>
  <HiddenSlides>0</HiddenSlides>
  <MMClips>1</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vt:i4>
      </vt:variant>
    </vt:vector>
  </HeadingPairs>
  <TitlesOfParts>
    <vt:vector size="17" baseType="lpstr">
      <vt:lpstr>ＭＳ Ｐゴシック</vt:lpstr>
      <vt:lpstr>ＭＳ Ｐゴシック</vt:lpstr>
      <vt:lpstr>Arial</vt:lpstr>
      <vt:lpstr>Calibri</vt:lpstr>
      <vt:lpstr>Times New Roman</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877</cp:revision>
  <cp:lastPrinted>2018-05-05T19:31:49Z</cp:lastPrinted>
  <dcterms:created xsi:type="dcterms:W3CDTF">2009-05-31T20:07:40Z</dcterms:created>
  <dcterms:modified xsi:type="dcterms:W3CDTF">2019-05-31T22:28:12Z</dcterms:modified>
</cp:coreProperties>
</file>