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1"/>
  </p:notesMasterIdLst>
  <p:sldIdLst>
    <p:sldId id="384" r:id="rId3"/>
    <p:sldId id="302" r:id="rId4"/>
    <p:sldId id="365" r:id="rId5"/>
    <p:sldId id="390" r:id="rId6"/>
    <p:sldId id="389" r:id="rId7"/>
    <p:sldId id="426" r:id="rId8"/>
    <p:sldId id="387" r:id="rId9"/>
    <p:sldId id="373"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00" autoAdjust="0"/>
    <p:restoredTop sz="88163" autoAdjust="0"/>
  </p:normalViewPr>
  <p:slideViewPr>
    <p:cSldViewPr showGuides="1">
      <p:cViewPr varScale="1">
        <p:scale>
          <a:sx n="112" d="100"/>
          <a:sy n="112" d="100"/>
        </p:scale>
        <p:origin x="912" y="192"/>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6/16/19</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944A7A2E-80AC-F44F-822A-4816F4F89B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6F86AF6B-BA22-2840-B4CA-9AD24FC5BD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9220" name="Slide Number Placeholder 3">
            <a:extLst>
              <a:ext uri="{FF2B5EF4-FFF2-40B4-BE49-F238E27FC236}">
                <a16:creationId xmlns:a16="http://schemas.microsoft.com/office/drawing/2014/main" id="{8AA9A472-B340-F841-A0D4-02B66F908C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797443-4307-EA49-A543-69ED5F648792}" type="slidenum">
              <a:rPr lang="en-US" altLang="en-US">
                <a:latin typeface="Calibri" panose="020F0502020204030204" pitchFamily="34" charset="0"/>
                <a:ea typeface="MS PGothic" panose="020B0600070205080204" pitchFamily="34" charset="-128"/>
              </a:rPr>
              <a:pPr eaLnBrk="1" hangingPunct="1"/>
              <a:t>4</a:t>
            </a:fld>
            <a:endParaRPr lang="en-US" altLang="en-US">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9965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3EE79072-DE2F-2644-9A1F-C844535618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E91548CD-49C8-0045-8D92-BDEC3638F4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10244" name="Slide Number Placeholder 3">
            <a:extLst>
              <a:ext uri="{FF2B5EF4-FFF2-40B4-BE49-F238E27FC236}">
                <a16:creationId xmlns:a16="http://schemas.microsoft.com/office/drawing/2014/main" id="{A6138D26-E5C1-A240-97A0-565379E9A4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E591867-075F-214C-BF4C-A2B05C1A53C6}" type="slidenum">
              <a:rPr lang="en-US" altLang="en-US" smtClean="0">
                <a:solidFill>
                  <a:srgbClr val="000000"/>
                </a:solidFill>
                <a:latin typeface="Calibri" panose="020F0502020204030204" pitchFamily="34" charset="0"/>
                <a:cs typeface="Arial" panose="020B0604020202020204" pitchFamily="34" charset="0"/>
              </a:rPr>
              <a:pPr/>
              <a:t>5</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01348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b="1" dirty="0">
                <a:solidFill>
                  <a:srgbClr val="393996"/>
                </a:solidFill>
                <a:latin typeface="Arial" panose="020B0604020202020204" pitchFamily="34" charset="0"/>
                <a:ea typeface="ＭＳ Ｐゴシック" panose="020B0600070205080204" pitchFamily="34" charset="-128"/>
              </a:rPr>
              <a:t>Relevant Animation: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kern="1200" dirty="0">
                <a:solidFill>
                  <a:schemeClr val="tx1"/>
                </a:solidFill>
                <a:effectLst/>
                <a:latin typeface="+mn-lt"/>
                <a:ea typeface="MS PGothic" panose="020B0600070205080204" pitchFamily="34" charset="-128"/>
                <a:cs typeface="ＭＳ Ｐゴシック" charset="0"/>
              </a:rPr>
              <a:t>Focal Mechanisms Explained </a:t>
            </a:r>
            <a:r>
              <a:rPr lang="en-US" sz="1000" dirty="0">
                <a:hlinkClick r:id="rId3"/>
              </a:rPr>
              <a:t>https://www.iris.edu/hq/inclass/animation/focal_mechanisms_explained</a:t>
            </a:r>
            <a:r>
              <a:rPr lang="en-US" sz="1000" dirty="0"/>
              <a:t> </a:t>
            </a:r>
            <a:endParaRPr lang="en-US" altLang="en-US" dirty="0">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6</a:t>
            </a:fld>
            <a:endParaRPr lang="en-US" altLang="en-US"/>
          </a:p>
        </p:txBody>
      </p:sp>
    </p:spTree>
    <p:extLst>
      <p:ext uri="{BB962C8B-B14F-4D97-AF65-F5344CB8AC3E}">
        <p14:creationId xmlns:p14="http://schemas.microsoft.com/office/powerpoint/2010/main" val="2466981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7B378C5E-B30E-4F2A-8023-2F9AC8BBAD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4D4C03C-F4CD-44F6-8CB4-EAF3C91C33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Relevant Animation:</a:t>
            </a:r>
          </a:p>
          <a:p>
            <a:r>
              <a:rPr lang="en-US" altLang="en-US" sz="1400"/>
              <a:t>Where do travel-time curves come from? </a:t>
            </a:r>
            <a:r>
              <a:rPr lang="en-US" altLang="en-US">
                <a:hlinkClick r:id="rId3"/>
              </a:rPr>
              <a:t>http://www.iris.edu/hq/programs/education_and_outreach/animations#K</a:t>
            </a:r>
            <a:endParaRPr lang="en-US" altLang="en-US"/>
          </a:p>
        </p:txBody>
      </p:sp>
      <p:sp>
        <p:nvSpPr>
          <p:cNvPr id="15363" name="Slide Number Placeholder 3">
            <a:extLst>
              <a:ext uri="{FF2B5EF4-FFF2-40B4-BE49-F238E27FC236}">
                <a16:creationId xmlns:a16="http://schemas.microsoft.com/office/drawing/2014/main" id="{F45DBCBE-31AF-4EB9-AE7B-BCA42A94A9A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2DBA816-06E0-435F-98AC-EA32C2710647}" type="slidenum">
              <a:rPr lang="en-US" altLang="en-US" smtClean="0">
                <a:solidFill>
                  <a:srgbClr val="000000"/>
                </a:solidFill>
                <a:latin typeface="Calibri" panose="020F0502020204030204" pitchFamily="34" charset="0"/>
                <a:cs typeface="Arial" panose="020B0604020202020204" pitchFamily="34" charset="0"/>
              </a:rPr>
              <a:pPr/>
              <a:t>7</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6/16/19</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6/16/19</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6/16/19</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6/16/19</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6/16/19</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6/16/19</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6/16/19</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6/16/19</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6/16/19</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6/16/19</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6/16/19</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6/16/19</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6/16/19</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6/16/19</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41102" y="1106946"/>
            <a:ext cx="39217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n-US" altLang="en-US" sz="1800" dirty="0">
                <a:latin typeface="Arial" panose="020B0604020202020204" pitchFamily="34" charset="0"/>
              </a:rPr>
              <a:t>A magnitude 7.2 earthquake occurred in the </a:t>
            </a:r>
            <a:r>
              <a:rPr lang="en-US" altLang="en-US" sz="1800" dirty="0" err="1">
                <a:latin typeface="Arial" panose="020B0604020202020204" pitchFamily="34" charset="0"/>
              </a:rPr>
              <a:t>Kermadec</a:t>
            </a:r>
            <a:r>
              <a:rPr lang="en-US" altLang="en-US" sz="1800" dirty="0">
                <a:latin typeface="Arial" panose="020B0604020202020204" pitchFamily="34" charset="0"/>
              </a:rPr>
              <a:t> Islands, about 800 km northeast of New Zealand’s North Island at a depth of 34.4 km.</a:t>
            </a:r>
          </a:p>
          <a:p>
            <a:pPr>
              <a:spcBef>
                <a:spcPct val="0"/>
              </a:spcBef>
              <a:buNone/>
            </a:pPr>
            <a:endParaRPr lang="en-US" altLang="en-US" sz="1800" dirty="0">
              <a:latin typeface="Arial" panose="020B0604020202020204" pitchFamily="34" charset="0"/>
            </a:endParaRPr>
          </a:p>
          <a:p>
            <a:pPr>
              <a:spcBef>
                <a:spcPct val="0"/>
              </a:spcBef>
              <a:buNone/>
            </a:pPr>
            <a:r>
              <a:rPr lang="en-US" altLang="en-US" sz="1800" dirty="0">
                <a:latin typeface="Arial" panose="020B0604020202020204" pitchFamily="34" charset="0"/>
              </a:rPr>
              <a:t>The </a:t>
            </a:r>
            <a:r>
              <a:rPr lang="en-US" altLang="en-US" sz="1800" dirty="0" err="1">
                <a:latin typeface="Arial" panose="020B0604020202020204" pitchFamily="34" charset="0"/>
              </a:rPr>
              <a:t>Kermadec</a:t>
            </a:r>
            <a:r>
              <a:rPr lang="en-US" altLang="en-US" sz="1800" dirty="0">
                <a:latin typeface="Arial" panose="020B0604020202020204" pitchFamily="34" charset="0"/>
              </a:rPr>
              <a:t> Islands are the tiny emergent part of a chain of submarine volcanoes that define the </a:t>
            </a:r>
            <a:r>
              <a:rPr lang="en-US" altLang="en-US" sz="1800" dirty="0" err="1">
                <a:latin typeface="Arial" panose="020B0604020202020204" pitchFamily="34" charset="0"/>
              </a:rPr>
              <a:t>Kermadec</a:t>
            </a:r>
            <a:r>
              <a:rPr lang="en-US" altLang="en-US" sz="1800" dirty="0">
                <a:latin typeface="Arial" panose="020B0604020202020204" pitchFamily="34" charset="0"/>
              </a:rPr>
              <a:t> Ridge. There are no permanent settlements on the islands.</a:t>
            </a:r>
          </a:p>
          <a:p>
            <a:pPr>
              <a:spcBef>
                <a:spcPct val="0"/>
              </a:spcBef>
              <a:buNone/>
            </a:pPr>
            <a:endParaRPr lang="en-US" altLang="en-US" sz="1800" dirty="0">
              <a:latin typeface="Arial" panose="020B0604020202020204" pitchFamily="34" charset="0"/>
            </a:endParaRPr>
          </a:p>
          <a:p>
            <a:pPr>
              <a:spcBef>
                <a:spcPct val="0"/>
              </a:spcBef>
              <a:buNone/>
            </a:pPr>
            <a:endParaRPr lang="en-US" altLang="en-US" sz="1800" dirty="0">
              <a:latin typeface="Arial" panose="020B0604020202020204" pitchFamily="34" charset="0"/>
            </a:endParaRPr>
          </a:p>
        </p:txBody>
      </p:sp>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 name="TextBox 1">
            <a:extLst>
              <a:ext uri="{FF2B5EF4-FFF2-40B4-BE49-F238E27FC236}">
                <a16:creationId xmlns:a16="http://schemas.microsoft.com/office/drawing/2014/main" id="{842E1740-456B-4D55-8A2E-3B0AB1665BD4}"/>
              </a:ext>
            </a:extLst>
          </p:cNvPr>
          <p:cNvSpPr txBox="1"/>
          <p:nvPr/>
        </p:nvSpPr>
        <p:spPr>
          <a:xfrm>
            <a:off x="609599" y="4754475"/>
            <a:ext cx="3554437" cy="2031325"/>
          </a:xfrm>
          <a:prstGeom prst="rect">
            <a:avLst/>
          </a:prstGeom>
          <a:noFill/>
        </p:spPr>
        <p:txBody>
          <a:bodyPr wrap="square" rtlCol="0">
            <a:spAutoFit/>
          </a:bodyPr>
          <a:lstStyle/>
          <a:p>
            <a:pPr algn="r"/>
            <a:r>
              <a:rPr lang="en-US" sz="1400" dirty="0"/>
              <a:t>In political terms, the </a:t>
            </a:r>
            <a:r>
              <a:rPr lang="en-US" sz="1400" dirty="0" err="1"/>
              <a:t>Kermadecs</a:t>
            </a:r>
            <a:r>
              <a:rPr lang="en-US" sz="1400" dirty="0"/>
              <a:t> are important for New Zealand as they define the northern extent of the Exclusive Economic Zone (EEZ) and the Extended Continental Shelf (ECS).</a:t>
            </a:r>
          </a:p>
          <a:p>
            <a:pPr algn="r"/>
            <a:endParaRPr lang="en-US" sz="1400" dirty="0"/>
          </a:p>
          <a:p>
            <a:pPr algn="r"/>
            <a:r>
              <a:rPr lang="en-US" sz="1400" dirty="0"/>
              <a:t>Image courtesy: Simon Nathan, '</a:t>
            </a:r>
            <a:r>
              <a:rPr lang="en-US" sz="1400" dirty="0" err="1"/>
              <a:t>Kermadec</a:t>
            </a:r>
            <a:r>
              <a:rPr lang="en-US" sz="1400" dirty="0"/>
              <a:t> Islands - Geology and climate', </a:t>
            </a:r>
            <a:r>
              <a:rPr lang="en-US" sz="1400" dirty="0" err="1"/>
              <a:t>Te</a:t>
            </a:r>
            <a:r>
              <a:rPr lang="en-US" sz="1400" dirty="0"/>
              <a:t> Ara - the Encyclopedia of New Zealand</a:t>
            </a:r>
          </a:p>
        </p:txBody>
      </p:sp>
      <p:pic>
        <p:nvPicPr>
          <p:cNvPr id="7" name="Picture 6">
            <a:extLst>
              <a:ext uri="{FF2B5EF4-FFF2-40B4-BE49-F238E27FC236}">
                <a16:creationId xmlns:a16="http://schemas.microsoft.com/office/drawing/2014/main" id="{9782F222-E27E-4BE4-A9EB-50DF15EF23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5300" y="1143000"/>
            <a:ext cx="4734870" cy="5638800"/>
          </a:xfrm>
          <a:prstGeom prst="rect">
            <a:avLst/>
          </a:prstGeom>
        </p:spPr>
      </p:pic>
      <p:sp>
        <p:nvSpPr>
          <p:cNvPr id="11" name="AutoShape 7">
            <a:extLst>
              <a:ext uri="{FF2B5EF4-FFF2-40B4-BE49-F238E27FC236}">
                <a16:creationId xmlns:a16="http://schemas.microsoft.com/office/drawing/2014/main" id="{2DE2C839-D818-42A0-99DD-C2B8B37770FB}"/>
              </a:ext>
            </a:extLst>
          </p:cNvPr>
          <p:cNvSpPr>
            <a:spLocks noChangeArrowheads="1"/>
          </p:cNvSpPr>
          <p:nvPr/>
        </p:nvSpPr>
        <p:spPr bwMode="auto">
          <a:xfrm>
            <a:off x="6705600" y="3962400"/>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066736" y="6430930"/>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7.2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341788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The uninhabited </a:t>
            </a:r>
            <a:r>
              <a:rPr lang="en-US" altLang="en-US" sz="1800" dirty="0" err="1">
                <a:latin typeface="Arial" panose="020B0604020202020204" pitchFamily="34" charset="0"/>
                <a:cs typeface="Arial" panose="020B0604020202020204" pitchFamily="34" charset="0"/>
              </a:rPr>
              <a:t>Kermadec</a:t>
            </a:r>
            <a:r>
              <a:rPr lang="en-US" altLang="en-US" sz="1800" dirty="0">
                <a:latin typeface="Arial" panose="020B0604020202020204" pitchFamily="34" charset="0"/>
                <a:cs typeface="Arial" panose="020B0604020202020204" pitchFamily="34" charset="0"/>
              </a:rPr>
              <a:t> Islands were the only land to feel this earthquake.</a:t>
            </a: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840060" y="3808412"/>
            <a:ext cx="1978025" cy="3278188"/>
            <a:chOff x="7143750" y="2514600"/>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902575" y="25146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7256463" y="27543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0" y="30972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Picture 2">
            <a:extLst>
              <a:ext uri="{FF2B5EF4-FFF2-40B4-BE49-F238E27FC236}">
                <a16:creationId xmlns:a16="http://schemas.microsoft.com/office/drawing/2014/main" id="{312A41D9-7D40-4AAD-A06E-7285473332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0313" y="1047103"/>
            <a:ext cx="5176461" cy="5351760"/>
          </a:xfrm>
          <a:prstGeom prst="rect">
            <a:avLst/>
          </a:prstGeom>
        </p:spPr>
      </p:pic>
      <p:sp>
        <p:nvSpPr>
          <p:cNvPr id="12" name="Title 1">
            <a:extLst>
              <a:ext uri="{FF2B5EF4-FFF2-40B4-BE49-F238E27FC236}">
                <a16:creationId xmlns:a16="http://schemas.microsoft.com/office/drawing/2014/main" id="{7137CBCE-D8F1-4ED2-8787-7C38A9E6B4F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No one felt this earthquake.</a:t>
            </a:r>
          </a:p>
        </p:txBody>
      </p:sp>
      <p:pic>
        <p:nvPicPr>
          <p:cNvPr id="5" name="Picture 4">
            <a:extLst>
              <a:ext uri="{FF2B5EF4-FFF2-40B4-BE49-F238E27FC236}">
                <a16:creationId xmlns:a16="http://schemas.microsoft.com/office/drawing/2014/main" id="{A3FE11C3-607F-4DB2-8048-A9FED01FD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189" y="1173810"/>
            <a:ext cx="4316412" cy="4310246"/>
          </a:xfrm>
          <a:prstGeom prst="rect">
            <a:avLst/>
          </a:prstGeom>
        </p:spPr>
      </p:pic>
      <p:pic>
        <p:nvPicPr>
          <p:cNvPr id="8" name="Picture 7">
            <a:extLst>
              <a:ext uri="{FF2B5EF4-FFF2-40B4-BE49-F238E27FC236}">
                <a16:creationId xmlns:a16="http://schemas.microsoft.com/office/drawing/2014/main" id="{90848605-4377-45D3-94FB-64A5D5E95F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195" y="2630920"/>
            <a:ext cx="2573006" cy="4227080"/>
          </a:xfrm>
          <a:prstGeom prst="rect">
            <a:avLst/>
          </a:prstGeom>
        </p:spPr>
      </p:pic>
      <p:sp>
        <p:nvSpPr>
          <p:cNvPr id="11" name="Title 1">
            <a:extLst>
              <a:ext uri="{FF2B5EF4-FFF2-40B4-BE49-F238E27FC236}">
                <a16:creationId xmlns:a16="http://schemas.microsoft.com/office/drawing/2014/main" id="{9FDECB6A-7A78-4CEA-955E-CB1761376FF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31FFE1-0579-8B46-A61F-D51A5D37E08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075" name="Picture 18" descr="IRIS_TMlogo.png">
            <a:extLst>
              <a:ext uri="{FF2B5EF4-FFF2-40B4-BE49-F238E27FC236}">
                <a16:creationId xmlns:a16="http://schemas.microsoft.com/office/drawing/2014/main" id="{114E6FD1-170A-2247-81B0-EB6D6524F6E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3">
            <a:extLst>
              <a:ext uri="{FF2B5EF4-FFF2-40B4-BE49-F238E27FC236}">
                <a16:creationId xmlns:a16="http://schemas.microsoft.com/office/drawing/2014/main" id="{84CE213E-D3A0-524D-8A73-DB67A89C4FD0}"/>
              </a:ext>
            </a:extLst>
          </p:cNvPr>
          <p:cNvSpPr txBox="1">
            <a:spLocks noChangeArrowheads="1"/>
          </p:cNvSpPr>
          <p:nvPr/>
        </p:nvSpPr>
        <p:spPr bwMode="auto">
          <a:xfrm>
            <a:off x="5581650" y="2827338"/>
            <a:ext cx="1028700" cy="577850"/>
          </a:xfrm>
          <a:prstGeom prst="rect">
            <a:avLst/>
          </a:prstGeom>
          <a:solidFill>
            <a:srgbClr val="000000">
              <a:alpha val="3098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a:solidFill>
                  <a:srgbClr val="FFFF00"/>
                </a:solidFill>
                <a:ea typeface="ÇlÇr ñæí©"/>
                <a:cs typeface="ÇlÇr ñæí©"/>
              </a:rPr>
              <a:t>Australia</a:t>
            </a:r>
            <a:br>
              <a:rPr lang="en-US" altLang="en-US" sz="1600">
                <a:solidFill>
                  <a:srgbClr val="FFFF00"/>
                </a:solidFill>
                <a:ea typeface="ÇlÇr ñæí©"/>
                <a:cs typeface="ÇlÇr ñæí©"/>
              </a:rPr>
            </a:br>
            <a:r>
              <a:rPr lang="en-US" altLang="en-US" sz="1600">
                <a:solidFill>
                  <a:srgbClr val="FFFF00"/>
                </a:solidFill>
                <a:ea typeface="ÇlÇr ñæí©"/>
                <a:cs typeface="ÇlÇr ñæí©"/>
              </a:rPr>
              <a:t>Plate</a:t>
            </a:r>
          </a:p>
        </p:txBody>
      </p:sp>
      <p:pic>
        <p:nvPicPr>
          <p:cNvPr id="3077" name="Picture 2" descr="JV">
            <a:extLst>
              <a:ext uri="{FF2B5EF4-FFF2-40B4-BE49-F238E27FC236}">
                <a16:creationId xmlns:a16="http://schemas.microsoft.com/office/drawing/2014/main" id="{F4F2FAB4-F59E-3744-A8AD-B19FF73258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8389" y="1066800"/>
            <a:ext cx="4113211" cy="5559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5">
            <a:extLst>
              <a:ext uri="{FF2B5EF4-FFF2-40B4-BE49-F238E27FC236}">
                <a16:creationId xmlns:a16="http://schemas.microsoft.com/office/drawing/2014/main" id="{18CC71BE-F84C-2846-B778-D2AE31AE6D72}"/>
              </a:ext>
            </a:extLst>
          </p:cNvPr>
          <p:cNvSpPr txBox="1">
            <a:spLocks noChangeArrowheads="1"/>
          </p:cNvSpPr>
          <p:nvPr/>
        </p:nvSpPr>
        <p:spPr bwMode="auto">
          <a:xfrm>
            <a:off x="7675563" y="2627313"/>
            <a:ext cx="12573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dirty="0">
                <a:solidFill>
                  <a:srgbClr val="FFFF00"/>
                </a:solidFill>
                <a:ea typeface="ÇlÇr ñæí©"/>
                <a:cs typeface="ÇlÇr ñæí©"/>
              </a:rPr>
              <a:t>Pacific</a:t>
            </a:r>
            <a:br>
              <a:rPr lang="en-US" altLang="en-US" sz="1600" dirty="0">
                <a:solidFill>
                  <a:srgbClr val="FFFF00"/>
                </a:solidFill>
                <a:ea typeface="ÇlÇr ñæí©"/>
                <a:cs typeface="ÇlÇr ñæí©"/>
              </a:rPr>
            </a:br>
            <a:r>
              <a:rPr lang="en-US" altLang="en-US" sz="1600" dirty="0">
                <a:solidFill>
                  <a:srgbClr val="FFFF00"/>
                </a:solidFill>
                <a:ea typeface="ÇlÇr ñæí©"/>
                <a:cs typeface="ÇlÇr ñæí©"/>
              </a:rPr>
              <a:t>Plate</a:t>
            </a:r>
            <a:endParaRPr lang="en-US" altLang="en-US" sz="2400" dirty="0">
              <a:ea typeface="MS PGothic" panose="020B0600070205080204" pitchFamily="34" charset="-128"/>
            </a:endParaRPr>
          </a:p>
        </p:txBody>
      </p:sp>
      <p:sp>
        <p:nvSpPr>
          <p:cNvPr id="28674" name="AutoShape 7">
            <a:extLst>
              <a:ext uri="{FF2B5EF4-FFF2-40B4-BE49-F238E27FC236}">
                <a16:creationId xmlns:a16="http://schemas.microsoft.com/office/drawing/2014/main" id="{E442DCDE-7387-3D4D-B125-CD2EDF5531CD}"/>
              </a:ext>
            </a:extLst>
          </p:cNvPr>
          <p:cNvSpPr>
            <a:spLocks noChangeArrowheads="1"/>
          </p:cNvSpPr>
          <p:nvPr/>
        </p:nvSpPr>
        <p:spPr bwMode="auto">
          <a:xfrm>
            <a:off x="6705600" y="4079325"/>
            <a:ext cx="252689" cy="252689"/>
          </a:xfrm>
          <a:prstGeom prst="star5">
            <a:avLst/>
          </a:prstGeom>
          <a:solidFill>
            <a:srgbClr val="FF0000"/>
          </a:solidFill>
          <a:ln w="9525">
            <a:solidFill>
              <a:srgbClr val="FFFFFF"/>
            </a:solidFill>
            <a:miter lim="800000"/>
            <a:headEnd/>
            <a:tailEnd/>
          </a:ln>
        </p:spPr>
        <p:txBody>
          <a:bodyPr/>
          <a:lstStyle/>
          <a:p>
            <a:pPr>
              <a:defRPr/>
            </a:pPr>
            <a:endParaRPr lang="en-US">
              <a:latin typeface="Arial" charset="0"/>
              <a:cs typeface="Arial" charset="0"/>
            </a:endParaRPr>
          </a:p>
        </p:txBody>
      </p:sp>
      <p:sp>
        <p:nvSpPr>
          <p:cNvPr id="3081" name="Line 8">
            <a:extLst>
              <a:ext uri="{FF2B5EF4-FFF2-40B4-BE49-F238E27FC236}">
                <a16:creationId xmlns:a16="http://schemas.microsoft.com/office/drawing/2014/main" id="{D52B4DDD-BC80-4D4D-B7B2-02D07B8398C6}"/>
              </a:ext>
            </a:extLst>
          </p:cNvPr>
          <p:cNvSpPr>
            <a:spLocks noChangeShapeType="1"/>
          </p:cNvSpPr>
          <p:nvPr/>
        </p:nvSpPr>
        <p:spPr bwMode="auto">
          <a:xfrm flipH="1" flipV="1">
            <a:off x="6804025" y="1970088"/>
            <a:ext cx="685800" cy="342900"/>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sp>
        <p:nvSpPr>
          <p:cNvPr id="3082" name="Text Box 9">
            <a:extLst>
              <a:ext uri="{FF2B5EF4-FFF2-40B4-BE49-F238E27FC236}">
                <a16:creationId xmlns:a16="http://schemas.microsoft.com/office/drawing/2014/main" id="{1F533F52-E487-0A4C-9B69-D2343C4B8309}"/>
              </a:ext>
            </a:extLst>
          </p:cNvPr>
          <p:cNvSpPr txBox="1">
            <a:spLocks noChangeAspect="1" noChangeArrowheads="1"/>
          </p:cNvSpPr>
          <p:nvPr/>
        </p:nvSpPr>
        <p:spPr bwMode="auto">
          <a:xfrm>
            <a:off x="6019800" y="1427163"/>
            <a:ext cx="105727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dirty="0">
                <a:solidFill>
                  <a:srgbClr val="FFFF00"/>
                </a:solidFill>
                <a:ea typeface="ÇlÇr ñæí©"/>
                <a:cs typeface="ÇlÇr ñæí©"/>
              </a:rPr>
              <a:t>Tonga</a:t>
            </a:r>
          </a:p>
          <a:p>
            <a:pPr algn="ctr" eaLnBrk="1" hangingPunct="1"/>
            <a:r>
              <a:rPr lang="en-US" altLang="en-US" sz="1600" dirty="0">
                <a:solidFill>
                  <a:srgbClr val="FFFF00"/>
                </a:solidFill>
                <a:ea typeface="ÇlÇr ñæí©"/>
                <a:cs typeface="ÇlÇr ñæí©"/>
              </a:rPr>
              <a:t>Trench</a:t>
            </a:r>
          </a:p>
          <a:p>
            <a:pPr eaLnBrk="1" hangingPunct="1"/>
            <a:endParaRPr lang="en-US" altLang="en-US" sz="2400" dirty="0">
              <a:ea typeface="MS PGothic" panose="020B0600070205080204" pitchFamily="34" charset="-128"/>
            </a:endParaRPr>
          </a:p>
        </p:txBody>
      </p:sp>
      <p:sp>
        <p:nvSpPr>
          <p:cNvPr id="3083" name="Text Box 5">
            <a:extLst>
              <a:ext uri="{FF2B5EF4-FFF2-40B4-BE49-F238E27FC236}">
                <a16:creationId xmlns:a16="http://schemas.microsoft.com/office/drawing/2014/main" id="{9F08A754-47BE-9441-A171-8D363A82ADB6}"/>
              </a:ext>
            </a:extLst>
          </p:cNvPr>
          <p:cNvSpPr txBox="1">
            <a:spLocks noChangeArrowheads="1"/>
          </p:cNvSpPr>
          <p:nvPr/>
        </p:nvSpPr>
        <p:spPr bwMode="auto">
          <a:xfrm>
            <a:off x="5105400" y="3218766"/>
            <a:ext cx="1688307"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dirty="0">
                <a:solidFill>
                  <a:srgbClr val="FFFF00"/>
                </a:solidFill>
                <a:ea typeface="ÇlÇr ñæí©"/>
                <a:cs typeface="ÇlÇr ñæí©"/>
              </a:rPr>
              <a:t>Australian</a:t>
            </a:r>
            <a:br>
              <a:rPr lang="en-US" altLang="en-US" sz="1600" dirty="0">
                <a:solidFill>
                  <a:srgbClr val="FFFF00"/>
                </a:solidFill>
                <a:ea typeface="ÇlÇr ñæí©"/>
                <a:cs typeface="ÇlÇr ñæí©"/>
              </a:rPr>
            </a:br>
            <a:r>
              <a:rPr lang="en-US" altLang="en-US" sz="1600" dirty="0">
                <a:solidFill>
                  <a:srgbClr val="FFFF00"/>
                </a:solidFill>
                <a:ea typeface="ÇlÇr ñæí©"/>
                <a:cs typeface="ÇlÇr ñæí©"/>
              </a:rPr>
              <a:t>Plate</a:t>
            </a:r>
            <a:endParaRPr lang="en-US" altLang="en-US" sz="2400" dirty="0">
              <a:ea typeface="MS PGothic" panose="020B0600070205080204" pitchFamily="34" charset="-128"/>
            </a:endParaRPr>
          </a:p>
        </p:txBody>
      </p:sp>
      <p:pic>
        <p:nvPicPr>
          <p:cNvPr id="3084" name="Picture 92" descr="unavco-logo-red-black-shadow.jpg">
            <a:extLst>
              <a:ext uri="{FF2B5EF4-FFF2-40B4-BE49-F238E27FC236}">
                <a16:creationId xmlns:a16="http://schemas.microsoft.com/office/drawing/2014/main" id="{E3B7EA1C-FB38-5046-A9C7-5B87F3BA2C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6324600"/>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9">
            <a:extLst>
              <a:ext uri="{FF2B5EF4-FFF2-40B4-BE49-F238E27FC236}">
                <a16:creationId xmlns:a16="http://schemas.microsoft.com/office/drawing/2014/main" id="{42E52B13-03AB-9949-9B1B-D73BF964C611}"/>
              </a:ext>
            </a:extLst>
          </p:cNvPr>
          <p:cNvSpPr txBox="1">
            <a:spLocks noChangeAspect="1" noChangeArrowheads="1"/>
          </p:cNvSpPr>
          <p:nvPr/>
        </p:nvSpPr>
        <p:spPr bwMode="auto">
          <a:xfrm>
            <a:off x="7467600" y="4552950"/>
            <a:ext cx="1184277"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600" dirty="0" err="1">
                <a:solidFill>
                  <a:srgbClr val="FFFF00"/>
                </a:solidFill>
                <a:ea typeface="ÇlÇr ñæí©"/>
                <a:cs typeface="ÇlÇr ñæí©"/>
              </a:rPr>
              <a:t>Kermadec</a:t>
            </a:r>
            <a:endParaRPr lang="en-US" altLang="en-US" sz="1600" dirty="0">
              <a:solidFill>
                <a:srgbClr val="FFFF00"/>
              </a:solidFill>
              <a:ea typeface="ÇlÇr ñæí©"/>
              <a:cs typeface="ÇlÇr ñæí©"/>
            </a:endParaRPr>
          </a:p>
          <a:p>
            <a:pPr algn="ctr" eaLnBrk="1" hangingPunct="1"/>
            <a:r>
              <a:rPr lang="en-US" altLang="en-US" sz="1600" dirty="0">
                <a:solidFill>
                  <a:srgbClr val="FFFF00"/>
                </a:solidFill>
                <a:ea typeface="ÇlÇr ñæí©"/>
                <a:cs typeface="ÇlÇr ñæí©"/>
              </a:rPr>
              <a:t>Trench</a:t>
            </a:r>
          </a:p>
          <a:p>
            <a:pPr eaLnBrk="1" hangingPunct="1"/>
            <a:endParaRPr lang="en-US" altLang="en-US" sz="2400" dirty="0">
              <a:ea typeface="MS PGothic" panose="020B0600070205080204" pitchFamily="34" charset="-128"/>
            </a:endParaRPr>
          </a:p>
        </p:txBody>
      </p:sp>
      <p:sp>
        <p:nvSpPr>
          <p:cNvPr id="16" name="Line 8">
            <a:extLst>
              <a:ext uri="{FF2B5EF4-FFF2-40B4-BE49-F238E27FC236}">
                <a16:creationId xmlns:a16="http://schemas.microsoft.com/office/drawing/2014/main" id="{EAFFA4C2-95FE-304C-9D92-D15EDD64E3B5}"/>
              </a:ext>
            </a:extLst>
          </p:cNvPr>
          <p:cNvSpPr>
            <a:spLocks noChangeShapeType="1"/>
          </p:cNvSpPr>
          <p:nvPr/>
        </p:nvSpPr>
        <p:spPr bwMode="auto">
          <a:xfrm>
            <a:off x="7077765" y="4214813"/>
            <a:ext cx="389835" cy="418196"/>
          </a:xfrm>
          <a:prstGeom prst="line">
            <a:avLst/>
          </a:prstGeom>
          <a:noFill/>
          <a:ln w="28575">
            <a:solidFill>
              <a:srgbClr val="FFFF00"/>
            </a:solidFill>
            <a:round/>
            <a:headEnd type="arrow" w="med" len="med"/>
            <a:tailEnd/>
          </a:ln>
          <a:extLst>
            <a:ext uri="{909E8E84-426E-40DD-AFC4-6F175D3DCCD1}">
              <a14:hiddenFill xmlns:a14="http://schemas.microsoft.com/office/drawing/2010/main">
                <a:noFill/>
              </a14:hiddenFill>
            </a:ext>
          </a:extLst>
        </p:spPr>
        <p:txBody>
          <a:bodyPr/>
          <a:lstStyle/>
          <a:p>
            <a:endParaRPr lang="en-US"/>
          </a:p>
        </p:txBody>
      </p:sp>
      <p:sp>
        <p:nvSpPr>
          <p:cNvPr id="18" name="TextBox 28684">
            <a:extLst>
              <a:ext uri="{FF2B5EF4-FFF2-40B4-BE49-F238E27FC236}">
                <a16:creationId xmlns:a16="http://schemas.microsoft.com/office/drawing/2014/main" id="{026FBE27-8600-3E46-B854-9967E87D884F}"/>
              </a:ext>
            </a:extLst>
          </p:cNvPr>
          <p:cNvSpPr txBox="1">
            <a:spLocks noChangeArrowheads="1"/>
          </p:cNvSpPr>
          <p:nvPr/>
        </p:nvSpPr>
        <p:spPr bwMode="auto">
          <a:xfrm>
            <a:off x="248444" y="1073289"/>
            <a:ext cx="4444206"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600" dirty="0">
                <a:ea typeface="MS PGothic" panose="020B0600070205080204" pitchFamily="34" charset="-128"/>
              </a:rPr>
              <a:t>The blue arrows show the motion of the Pacific Plate with respect to the Australian Plate.  The epicenter of the June 15, 2019 earthquake is shown by the red star.  </a:t>
            </a:r>
          </a:p>
          <a:p>
            <a:pPr eaLnBrk="1" hangingPunct="1"/>
            <a:endParaRPr lang="en-US" altLang="en-US" sz="1600" dirty="0">
              <a:ea typeface="MS PGothic" panose="020B0600070205080204" pitchFamily="34" charset="-128"/>
            </a:endParaRPr>
          </a:p>
          <a:p>
            <a:pPr eaLnBrk="1" hangingPunct="1"/>
            <a:r>
              <a:rPr lang="en-US" altLang="en-US" sz="1600" dirty="0"/>
              <a:t>The location, depth, and focal mechanism indicate that this earthquake occurred on the subduction zone boundary where the Pacific Plate subducts beneath the Australian Plate at this ocean – ocean convergent plate boundary.  </a:t>
            </a:r>
          </a:p>
          <a:p>
            <a:pPr eaLnBrk="1" hangingPunct="1"/>
            <a:endParaRPr lang="en-US" altLang="en-US" sz="1600" dirty="0"/>
          </a:p>
          <a:p>
            <a:pPr eaLnBrk="1" hangingPunct="1"/>
            <a:r>
              <a:rPr lang="en-US" altLang="en-US" sz="1600" dirty="0"/>
              <a:t>The rate of convergence at the location of Saturday’s earthquake is about 60 mm/</a:t>
            </a:r>
            <a:r>
              <a:rPr lang="en-US" altLang="en-US" sz="1600" dirty="0" err="1"/>
              <a:t>yr</a:t>
            </a:r>
            <a:r>
              <a:rPr lang="en-US" altLang="en-US" sz="1600" dirty="0"/>
              <a:t> (6.0 cm/</a:t>
            </a:r>
            <a:r>
              <a:rPr lang="en-US" altLang="en-US" sz="1600" dirty="0" err="1"/>
              <a:t>yr</a:t>
            </a:r>
            <a:r>
              <a:rPr lang="en-US" altLang="en-US" sz="1600" dirty="0"/>
              <a:t>).  Notice that the rate and direction of motion of the Pacific Plate change with distance north from New Zealand.  These changes remind us that lithospheric plate motions are actually relative </a:t>
            </a:r>
            <a:r>
              <a:rPr lang="en-US" altLang="en-US" sz="1600" u="sng" dirty="0"/>
              <a:t>rotations</a:t>
            </a:r>
            <a:r>
              <a:rPr lang="en-US" altLang="en-US" sz="1600" dirty="0"/>
              <a:t> of spherical shells along Earth’s surface rather than linear motions of flat plates.  </a:t>
            </a:r>
            <a:endParaRPr lang="en-US" altLang="en-US" sz="1600" dirty="0">
              <a:ea typeface="MS PGothic" panose="020B0600070205080204" pitchFamily="34" charset="-128"/>
            </a:endParaRPr>
          </a:p>
        </p:txBody>
      </p:sp>
      <p:sp>
        <p:nvSpPr>
          <p:cNvPr id="17" name="Title 1">
            <a:extLst>
              <a:ext uri="{FF2B5EF4-FFF2-40B4-BE49-F238E27FC236}">
                <a16:creationId xmlns:a16="http://schemas.microsoft.com/office/drawing/2014/main" id="{ABA85BAB-3A7D-4CA4-949D-08124A4911F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706033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4A17EA-22B1-264A-8BB6-F2F246D38E38}"/>
              </a:ext>
            </a:extLst>
          </p:cNvPr>
          <p:cNvPicPr>
            <a:picLocks noChangeAspect="1"/>
          </p:cNvPicPr>
          <p:nvPr/>
        </p:nvPicPr>
        <p:blipFill>
          <a:blip r:embed="rId3"/>
          <a:stretch>
            <a:fillRect/>
          </a:stretch>
        </p:blipFill>
        <p:spPr>
          <a:xfrm>
            <a:off x="3562995" y="944977"/>
            <a:ext cx="5328355" cy="5486400"/>
          </a:xfrm>
          <a:prstGeom prst="rect">
            <a:avLst/>
          </a:prstGeom>
        </p:spPr>
      </p:pic>
      <p:sp>
        <p:nvSpPr>
          <p:cNvPr id="4" name="Rectangle 3">
            <a:extLst>
              <a:ext uri="{FF2B5EF4-FFF2-40B4-BE49-F238E27FC236}">
                <a16:creationId xmlns:a16="http://schemas.microsoft.com/office/drawing/2014/main" id="{ED00DF22-026B-C54E-B5BC-64D2678A344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9219" name="Picture 18" descr="IRIS_TMlogo.png">
            <a:extLst>
              <a:ext uri="{FF2B5EF4-FFF2-40B4-BE49-F238E27FC236}">
                <a16:creationId xmlns:a16="http://schemas.microsoft.com/office/drawing/2014/main" id="{A1429B73-951B-BD48-BEB2-6339AB4D922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4">
            <a:extLst>
              <a:ext uri="{FF2B5EF4-FFF2-40B4-BE49-F238E27FC236}">
                <a16:creationId xmlns:a16="http://schemas.microsoft.com/office/drawing/2014/main" id="{248F6193-9F40-3845-B17F-80C4EB4A9193}"/>
              </a:ext>
            </a:extLst>
          </p:cNvPr>
          <p:cNvSpPr txBox="1">
            <a:spLocks noChangeArrowheads="1"/>
          </p:cNvSpPr>
          <p:nvPr/>
        </p:nvSpPr>
        <p:spPr bwMode="auto">
          <a:xfrm>
            <a:off x="241300" y="1103144"/>
            <a:ext cx="32639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nSpc>
                <a:spcPts val="1800"/>
              </a:lnSpc>
              <a:spcBef>
                <a:spcPct val="0"/>
              </a:spcBef>
              <a:buFont typeface="Arial" panose="020B0604020202020204" pitchFamily="34" charset="0"/>
              <a:buNone/>
            </a:pPr>
            <a:r>
              <a:rPr lang="en-US" altLang="en-US" sz="1600" dirty="0">
                <a:latin typeface="Arial" panose="020B0604020202020204" pitchFamily="34" charset="0"/>
              </a:rPr>
              <a:t>This earthquake is labeled on this seismicity map showing the most recent 2000 magnitude 4 or larger earthquakes in this region of convergence between the Australian and Pacific Plates.  </a:t>
            </a:r>
          </a:p>
          <a:p>
            <a:pPr>
              <a:lnSpc>
                <a:spcPts val="1800"/>
              </a:lnSpc>
              <a:spcBef>
                <a:spcPct val="0"/>
              </a:spcBef>
              <a:buFont typeface="Arial" panose="020B0604020202020204" pitchFamily="34" charset="0"/>
              <a:buNone/>
            </a:pPr>
            <a:endParaRPr lang="en-US" altLang="en-US" sz="1600" dirty="0">
              <a:latin typeface="Arial" panose="020B0604020202020204" pitchFamily="34" charset="0"/>
            </a:endParaRPr>
          </a:p>
          <a:p>
            <a:pPr>
              <a:lnSpc>
                <a:spcPts val="1800"/>
              </a:lnSpc>
              <a:spcBef>
                <a:spcPct val="0"/>
              </a:spcBef>
              <a:buNone/>
            </a:pPr>
            <a:r>
              <a:rPr lang="en-US" altLang="en-US" sz="1600" dirty="0">
                <a:latin typeface="Arial" panose="020B0604020202020204" pitchFamily="34" charset="0"/>
              </a:rPr>
              <a:t>Across the </a:t>
            </a:r>
            <a:r>
              <a:rPr lang="en-US" altLang="en-US" sz="1600" dirty="0" err="1">
                <a:latin typeface="Arial" panose="020B0604020202020204" pitchFamily="34" charset="0"/>
              </a:rPr>
              <a:t>Kermadec</a:t>
            </a:r>
            <a:r>
              <a:rPr lang="en-US" altLang="en-US" sz="1600" dirty="0">
                <a:latin typeface="Arial" panose="020B0604020202020204" pitchFamily="34" charset="0"/>
              </a:rPr>
              <a:t> and Tonga trenches, earthquake depths increase from east to west as the the Pacific Plate subducts beneath the Australian Plate.  </a:t>
            </a:r>
          </a:p>
          <a:p>
            <a:pPr>
              <a:lnSpc>
                <a:spcPts val="1800"/>
              </a:lnSpc>
              <a:spcBef>
                <a:spcPct val="0"/>
              </a:spcBef>
              <a:buFont typeface="Arial" panose="020B0604020202020204" pitchFamily="34" charset="0"/>
              <a:buNone/>
            </a:pPr>
            <a:endParaRPr lang="en-US" altLang="en-US" sz="1600" dirty="0">
              <a:latin typeface="Arial" panose="020B0604020202020204" pitchFamily="34" charset="0"/>
            </a:endParaRPr>
          </a:p>
          <a:p>
            <a:pPr>
              <a:lnSpc>
                <a:spcPts val="1800"/>
              </a:lnSpc>
              <a:spcBef>
                <a:spcPct val="0"/>
              </a:spcBef>
              <a:buNone/>
            </a:pPr>
            <a:r>
              <a:rPr lang="en-US" altLang="en-US" sz="1600" dirty="0">
                <a:latin typeface="Arial" panose="020B0604020202020204" pitchFamily="34" charset="0"/>
              </a:rPr>
              <a:t>Notice that the depths of the deepest earthquakes increase from south to north along the </a:t>
            </a:r>
            <a:r>
              <a:rPr lang="en-US" altLang="en-US" sz="1600" dirty="0" err="1">
                <a:latin typeface="Arial" panose="020B0604020202020204" pitchFamily="34" charset="0"/>
              </a:rPr>
              <a:t>Kermadec</a:t>
            </a:r>
            <a:r>
              <a:rPr lang="en-US" altLang="en-US" sz="1600" dirty="0">
                <a:latin typeface="Arial" panose="020B0604020202020204" pitchFamily="34" charset="0"/>
              </a:rPr>
              <a:t> and Tonga trenches.  The Pacific Plate subducts faster into the Tonga Trench than into the </a:t>
            </a:r>
            <a:r>
              <a:rPr lang="en-US" altLang="en-US" sz="1600" dirty="0" err="1">
                <a:latin typeface="Arial" panose="020B0604020202020204" pitchFamily="34" charset="0"/>
              </a:rPr>
              <a:t>Kermadec</a:t>
            </a:r>
            <a:r>
              <a:rPr lang="en-US" altLang="en-US" sz="1600" dirty="0">
                <a:latin typeface="Arial" panose="020B0604020202020204" pitchFamily="34" charset="0"/>
              </a:rPr>
              <a:t> Trench so it remains brittle and capable of generating deeper earthquakes in the northern part of the subduction zone. </a:t>
            </a:r>
          </a:p>
        </p:txBody>
      </p:sp>
      <p:sp>
        <p:nvSpPr>
          <p:cNvPr id="9221" name="TextBox 16">
            <a:extLst>
              <a:ext uri="{FF2B5EF4-FFF2-40B4-BE49-F238E27FC236}">
                <a16:creationId xmlns:a16="http://schemas.microsoft.com/office/drawing/2014/main" id="{5F56F704-8C7A-5049-B33E-0BC98F774ABD}"/>
              </a:ext>
            </a:extLst>
          </p:cNvPr>
          <p:cNvSpPr txBox="1">
            <a:spLocks noChangeArrowheads="1"/>
          </p:cNvSpPr>
          <p:nvPr/>
        </p:nvSpPr>
        <p:spPr bwMode="auto">
          <a:xfrm>
            <a:off x="5056980" y="6488861"/>
            <a:ext cx="3916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i="1" dirty="0">
                <a:latin typeface="Arial" panose="020B0604020202020204" pitchFamily="34" charset="0"/>
              </a:rPr>
              <a:t>Map created with the IRIS Earthquake Browser</a:t>
            </a:r>
          </a:p>
        </p:txBody>
      </p:sp>
      <p:cxnSp>
        <p:nvCxnSpPr>
          <p:cNvPr id="21" name="Straight Arrow Connector 20">
            <a:extLst>
              <a:ext uri="{FF2B5EF4-FFF2-40B4-BE49-F238E27FC236}">
                <a16:creationId xmlns:a16="http://schemas.microsoft.com/office/drawing/2014/main" id="{61A95A13-57DF-1C4E-97C1-5E8F73465DCA}"/>
              </a:ext>
            </a:extLst>
          </p:cNvPr>
          <p:cNvCxnSpPr>
            <a:cxnSpLocks noChangeShapeType="1"/>
          </p:cNvCxnSpPr>
          <p:nvPr/>
        </p:nvCxnSpPr>
        <p:spPr bwMode="auto">
          <a:xfrm flipH="1" flipV="1">
            <a:off x="6400800" y="3952104"/>
            <a:ext cx="302416" cy="429628"/>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9226" name="Picture 28">
            <a:extLst>
              <a:ext uri="{FF2B5EF4-FFF2-40B4-BE49-F238E27FC236}">
                <a16:creationId xmlns:a16="http://schemas.microsoft.com/office/drawing/2014/main" id="{4FA4744E-4B72-F740-A26D-0660DA45AEA6}"/>
              </a:ext>
            </a:extLst>
          </p:cNvPr>
          <p:cNvPicPr>
            <a:picLocks noChangeAspect="1"/>
          </p:cNvPicPr>
          <p:nvPr/>
        </p:nvPicPr>
        <p:blipFill>
          <a:blip r:embed="rId5">
            <a:extLst>
              <a:ext uri="{28A0092B-C50C-407E-A947-70E740481C1C}">
                <a14:useLocalDpi xmlns:a14="http://schemas.microsoft.com/office/drawing/2010/main" val="0"/>
              </a:ext>
            </a:extLst>
          </a:blip>
          <a:srcRect r="64600" b="18756"/>
          <a:stretch>
            <a:fillRect/>
          </a:stretch>
        </p:blipFill>
        <p:spPr bwMode="auto">
          <a:xfrm>
            <a:off x="8281167" y="1072356"/>
            <a:ext cx="550909"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TextBox 16">
            <a:extLst>
              <a:ext uri="{FF2B5EF4-FFF2-40B4-BE49-F238E27FC236}">
                <a16:creationId xmlns:a16="http://schemas.microsoft.com/office/drawing/2014/main" id="{B868A026-EFA0-4B46-999D-A124B37DC8C0}"/>
              </a:ext>
            </a:extLst>
          </p:cNvPr>
          <p:cNvSpPr txBox="1">
            <a:spLocks noChangeArrowheads="1"/>
          </p:cNvSpPr>
          <p:nvPr/>
        </p:nvSpPr>
        <p:spPr bwMode="auto">
          <a:xfrm>
            <a:off x="7146843" y="2439285"/>
            <a:ext cx="97322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2000" dirty="0">
                <a:solidFill>
                  <a:schemeClr val="bg1"/>
                </a:solidFill>
                <a:latin typeface="Arial" panose="020B0604020202020204" pitchFamily="34" charset="0"/>
              </a:rPr>
              <a:t>Pacific</a:t>
            </a:r>
          </a:p>
          <a:p>
            <a:pPr algn="ctr">
              <a:spcBef>
                <a:spcPct val="0"/>
              </a:spcBef>
              <a:buFontTx/>
              <a:buNone/>
            </a:pPr>
            <a:r>
              <a:rPr lang="en-US" altLang="en-US" sz="2000" dirty="0">
                <a:solidFill>
                  <a:schemeClr val="bg1"/>
                </a:solidFill>
                <a:latin typeface="Arial" panose="020B0604020202020204" pitchFamily="34" charset="0"/>
              </a:rPr>
              <a:t>Plate</a:t>
            </a:r>
          </a:p>
        </p:txBody>
      </p:sp>
      <p:sp>
        <p:nvSpPr>
          <p:cNvPr id="9228" name="TextBox 30">
            <a:extLst>
              <a:ext uri="{FF2B5EF4-FFF2-40B4-BE49-F238E27FC236}">
                <a16:creationId xmlns:a16="http://schemas.microsoft.com/office/drawing/2014/main" id="{A42E645C-3638-9E4B-B05D-A40F4DB1DE01}"/>
              </a:ext>
            </a:extLst>
          </p:cNvPr>
          <p:cNvSpPr txBox="1">
            <a:spLocks noChangeArrowheads="1"/>
          </p:cNvSpPr>
          <p:nvPr/>
        </p:nvSpPr>
        <p:spPr bwMode="auto">
          <a:xfrm>
            <a:off x="4011402" y="3349546"/>
            <a:ext cx="138600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2000" dirty="0" err="1">
                <a:solidFill>
                  <a:schemeClr val="bg1"/>
                </a:solidFill>
                <a:latin typeface="Arial" panose="020B0604020202020204" pitchFamily="34" charset="0"/>
              </a:rPr>
              <a:t>AustralianPlate</a:t>
            </a:r>
            <a:endParaRPr lang="en-US" altLang="en-US" sz="2000" dirty="0">
              <a:solidFill>
                <a:schemeClr val="bg1"/>
              </a:solidFill>
              <a:latin typeface="Arial" panose="020B0604020202020204" pitchFamily="34" charset="0"/>
            </a:endParaRPr>
          </a:p>
        </p:txBody>
      </p:sp>
      <p:sp>
        <p:nvSpPr>
          <p:cNvPr id="9229" name="TextBox 33">
            <a:extLst>
              <a:ext uri="{FF2B5EF4-FFF2-40B4-BE49-F238E27FC236}">
                <a16:creationId xmlns:a16="http://schemas.microsoft.com/office/drawing/2014/main" id="{7B937C58-60A9-B847-8708-E8DF426CC1C4}"/>
              </a:ext>
            </a:extLst>
          </p:cNvPr>
          <p:cNvSpPr txBox="1">
            <a:spLocks noChangeArrowheads="1"/>
          </p:cNvSpPr>
          <p:nvPr/>
        </p:nvSpPr>
        <p:spPr bwMode="auto">
          <a:xfrm>
            <a:off x="7489996" y="1357112"/>
            <a:ext cx="91447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600" dirty="0">
                <a:solidFill>
                  <a:schemeClr val="bg1"/>
                </a:solidFill>
                <a:latin typeface="Arial" panose="020B0604020202020204" pitchFamily="34" charset="0"/>
              </a:rPr>
              <a:t>Tonga Trench</a:t>
            </a:r>
          </a:p>
        </p:txBody>
      </p:sp>
      <p:cxnSp>
        <p:nvCxnSpPr>
          <p:cNvPr id="35" name="Straight Arrow Connector 34">
            <a:extLst>
              <a:ext uri="{FF2B5EF4-FFF2-40B4-BE49-F238E27FC236}">
                <a16:creationId xmlns:a16="http://schemas.microsoft.com/office/drawing/2014/main" id="{350FC467-C9CE-964A-BD5F-3650401ADCE2}"/>
              </a:ext>
            </a:extLst>
          </p:cNvPr>
          <p:cNvCxnSpPr>
            <a:cxnSpLocks noChangeShapeType="1"/>
          </p:cNvCxnSpPr>
          <p:nvPr/>
        </p:nvCxnSpPr>
        <p:spPr bwMode="auto">
          <a:xfrm flipH="1">
            <a:off x="7118183" y="1745203"/>
            <a:ext cx="424746" cy="265198"/>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231" name="TextBox 12">
            <a:extLst>
              <a:ext uri="{FF2B5EF4-FFF2-40B4-BE49-F238E27FC236}">
                <a16:creationId xmlns:a16="http://schemas.microsoft.com/office/drawing/2014/main" id="{657B68EE-1BE6-7E49-8169-7FD689E27383}"/>
              </a:ext>
            </a:extLst>
          </p:cNvPr>
          <p:cNvSpPr txBox="1">
            <a:spLocks noChangeArrowheads="1"/>
          </p:cNvSpPr>
          <p:nvPr/>
        </p:nvSpPr>
        <p:spPr bwMode="auto">
          <a:xfrm>
            <a:off x="6689957" y="4243233"/>
            <a:ext cx="1928649" cy="27699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M7.2 June 15, 2019</a:t>
            </a:r>
          </a:p>
        </p:txBody>
      </p:sp>
      <p:pic>
        <p:nvPicPr>
          <p:cNvPr id="9232" name="Picture 2">
            <a:extLst>
              <a:ext uri="{FF2B5EF4-FFF2-40B4-BE49-F238E27FC236}">
                <a16:creationId xmlns:a16="http://schemas.microsoft.com/office/drawing/2014/main" id="{1F3EB192-1F5A-074D-8FEF-F036CA199FD0}"/>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7015162" y="5504301"/>
            <a:ext cx="1107259"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TextBox 33">
            <a:extLst>
              <a:ext uri="{FF2B5EF4-FFF2-40B4-BE49-F238E27FC236}">
                <a16:creationId xmlns:a16="http://schemas.microsoft.com/office/drawing/2014/main" id="{B1466442-18E1-9D4D-82E3-921844D13D5F}"/>
              </a:ext>
            </a:extLst>
          </p:cNvPr>
          <p:cNvSpPr txBox="1">
            <a:spLocks noChangeArrowheads="1"/>
          </p:cNvSpPr>
          <p:nvPr/>
        </p:nvSpPr>
        <p:spPr bwMode="auto">
          <a:xfrm>
            <a:off x="4197492" y="1226285"/>
            <a:ext cx="22861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1200">
                <a:solidFill>
                  <a:schemeClr val="bg1"/>
                </a:solidFill>
                <a:latin typeface="Arial" panose="020B0604020202020204" pitchFamily="34" charset="0"/>
              </a:rPr>
              <a:t>North New Hebrides Trench</a:t>
            </a:r>
          </a:p>
        </p:txBody>
      </p:sp>
      <p:cxnSp>
        <p:nvCxnSpPr>
          <p:cNvPr id="23" name="Straight Arrow Connector 22">
            <a:extLst>
              <a:ext uri="{FF2B5EF4-FFF2-40B4-BE49-F238E27FC236}">
                <a16:creationId xmlns:a16="http://schemas.microsoft.com/office/drawing/2014/main" id="{A0C46B86-D5C2-5743-900D-CF19288D781D}"/>
              </a:ext>
            </a:extLst>
          </p:cNvPr>
          <p:cNvCxnSpPr>
            <a:cxnSpLocks noChangeShapeType="1"/>
          </p:cNvCxnSpPr>
          <p:nvPr/>
        </p:nvCxnSpPr>
        <p:spPr bwMode="auto">
          <a:xfrm flipH="1">
            <a:off x="4108450" y="1492250"/>
            <a:ext cx="439738" cy="485775"/>
          </a:xfrm>
          <a:prstGeom prst="straightConnector1">
            <a:avLst/>
          </a:prstGeom>
          <a:noFill/>
          <a:ln w="19050">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9235" name="TextBox 9">
            <a:extLst>
              <a:ext uri="{FF2B5EF4-FFF2-40B4-BE49-F238E27FC236}">
                <a16:creationId xmlns:a16="http://schemas.microsoft.com/office/drawing/2014/main" id="{B15B5D0E-0E99-9E46-ACE1-48FA0B926091}"/>
              </a:ext>
            </a:extLst>
          </p:cNvPr>
          <p:cNvSpPr txBox="1">
            <a:spLocks noChangeArrowheads="1"/>
          </p:cNvSpPr>
          <p:nvPr/>
        </p:nvSpPr>
        <p:spPr bwMode="auto">
          <a:xfrm rot="1617156">
            <a:off x="4188565" y="2502172"/>
            <a:ext cx="49058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New</a:t>
            </a:r>
            <a:endParaRPr lang="en-US" altLang="en-US" sz="1200" dirty="0">
              <a:latin typeface="Arial" panose="020B0604020202020204" pitchFamily="34" charset="0"/>
            </a:endParaRPr>
          </a:p>
        </p:txBody>
      </p:sp>
      <p:sp>
        <p:nvSpPr>
          <p:cNvPr id="9236" name="TextBox 10">
            <a:extLst>
              <a:ext uri="{FF2B5EF4-FFF2-40B4-BE49-F238E27FC236}">
                <a16:creationId xmlns:a16="http://schemas.microsoft.com/office/drawing/2014/main" id="{F75BFB74-DCAC-E341-BE34-EF164446A4E1}"/>
              </a:ext>
            </a:extLst>
          </p:cNvPr>
          <p:cNvSpPr txBox="1">
            <a:spLocks noChangeArrowheads="1"/>
          </p:cNvSpPr>
          <p:nvPr/>
        </p:nvSpPr>
        <p:spPr bwMode="auto">
          <a:xfrm rot="21190930">
            <a:off x="4585672" y="2518024"/>
            <a:ext cx="79699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Hebrides</a:t>
            </a:r>
            <a:endParaRPr lang="en-US" altLang="en-US" sz="1200" dirty="0">
              <a:latin typeface="Arial" panose="020B0604020202020204" pitchFamily="34" charset="0"/>
            </a:endParaRPr>
          </a:p>
        </p:txBody>
      </p:sp>
      <p:sp>
        <p:nvSpPr>
          <p:cNvPr id="9237" name="TextBox 11">
            <a:extLst>
              <a:ext uri="{FF2B5EF4-FFF2-40B4-BE49-F238E27FC236}">
                <a16:creationId xmlns:a16="http://schemas.microsoft.com/office/drawing/2014/main" id="{3CAE58F3-46D0-0541-980C-9A87C60A59F2}"/>
              </a:ext>
            </a:extLst>
          </p:cNvPr>
          <p:cNvSpPr txBox="1">
            <a:spLocks noChangeArrowheads="1"/>
          </p:cNvSpPr>
          <p:nvPr/>
        </p:nvSpPr>
        <p:spPr bwMode="auto">
          <a:xfrm rot="19197281">
            <a:off x="5217507" y="2300379"/>
            <a:ext cx="655694"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chemeClr val="bg1"/>
                </a:solidFill>
                <a:latin typeface="Arial" panose="020B0604020202020204" pitchFamily="34" charset="0"/>
              </a:rPr>
              <a:t>Trench</a:t>
            </a:r>
            <a:endParaRPr lang="en-US" altLang="en-US" sz="1200" dirty="0">
              <a:latin typeface="Arial" panose="020B0604020202020204" pitchFamily="34" charset="0"/>
            </a:endParaRPr>
          </a:p>
        </p:txBody>
      </p:sp>
      <p:sp>
        <p:nvSpPr>
          <p:cNvPr id="9238" name="TextBox 33">
            <a:extLst>
              <a:ext uri="{FF2B5EF4-FFF2-40B4-BE49-F238E27FC236}">
                <a16:creationId xmlns:a16="http://schemas.microsoft.com/office/drawing/2014/main" id="{936677C7-4ECB-5D47-856C-2AFB27CD3A70}"/>
              </a:ext>
            </a:extLst>
          </p:cNvPr>
          <p:cNvSpPr txBox="1">
            <a:spLocks noChangeArrowheads="1"/>
          </p:cNvSpPr>
          <p:nvPr/>
        </p:nvSpPr>
        <p:spPr bwMode="auto">
          <a:xfrm>
            <a:off x="6617660" y="4586303"/>
            <a:ext cx="11430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600" dirty="0" err="1">
                <a:solidFill>
                  <a:schemeClr val="bg1"/>
                </a:solidFill>
                <a:latin typeface="Arial" panose="020B0604020202020204" pitchFamily="34" charset="0"/>
              </a:rPr>
              <a:t>Kermadec</a:t>
            </a:r>
            <a:r>
              <a:rPr lang="en-US" altLang="en-US" sz="1600" dirty="0">
                <a:solidFill>
                  <a:schemeClr val="bg1"/>
                </a:solidFill>
                <a:latin typeface="Arial" panose="020B0604020202020204" pitchFamily="34" charset="0"/>
              </a:rPr>
              <a:t> Trench</a:t>
            </a:r>
          </a:p>
        </p:txBody>
      </p:sp>
      <p:cxnSp>
        <p:nvCxnSpPr>
          <p:cNvPr id="25" name="Straight Arrow Connector 24">
            <a:extLst>
              <a:ext uri="{FF2B5EF4-FFF2-40B4-BE49-F238E27FC236}">
                <a16:creationId xmlns:a16="http://schemas.microsoft.com/office/drawing/2014/main" id="{C181F362-7F3D-9149-865B-64BDF795017E}"/>
              </a:ext>
            </a:extLst>
          </p:cNvPr>
          <p:cNvCxnSpPr>
            <a:cxnSpLocks noChangeShapeType="1"/>
          </p:cNvCxnSpPr>
          <p:nvPr/>
        </p:nvCxnSpPr>
        <p:spPr bwMode="auto">
          <a:xfrm flipH="1" flipV="1">
            <a:off x="6228707" y="4616573"/>
            <a:ext cx="381000" cy="146050"/>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8" name="Left Arrow 7">
            <a:extLst>
              <a:ext uri="{FF2B5EF4-FFF2-40B4-BE49-F238E27FC236}">
                <a16:creationId xmlns:a16="http://schemas.microsoft.com/office/drawing/2014/main" id="{A4BFCC45-524F-A949-BB88-0CF807F95EBF}"/>
              </a:ext>
            </a:extLst>
          </p:cNvPr>
          <p:cNvSpPr/>
          <p:nvPr/>
        </p:nvSpPr>
        <p:spPr bwMode="auto">
          <a:xfrm>
            <a:off x="6623050" y="3542591"/>
            <a:ext cx="784225" cy="533400"/>
          </a:xfrm>
          <a:prstGeom prst="lef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9241" name="TextBox 33">
            <a:extLst>
              <a:ext uri="{FF2B5EF4-FFF2-40B4-BE49-F238E27FC236}">
                <a16:creationId xmlns:a16="http://schemas.microsoft.com/office/drawing/2014/main" id="{FD89D144-94A3-144F-B81E-6A23DF6C89EA}"/>
              </a:ext>
            </a:extLst>
          </p:cNvPr>
          <p:cNvSpPr txBox="1">
            <a:spLocks noChangeArrowheads="1"/>
          </p:cNvSpPr>
          <p:nvPr/>
        </p:nvSpPr>
        <p:spPr bwMode="auto">
          <a:xfrm>
            <a:off x="6673221" y="3675105"/>
            <a:ext cx="8361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1200" dirty="0">
                <a:solidFill>
                  <a:schemeClr val="bg1"/>
                </a:solidFill>
                <a:latin typeface="Arial" panose="020B0604020202020204" pitchFamily="34" charset="0"/>
              </a:rPr>
              <a:t>6 cm/</a:t>
            </a:r>
            <a:r>
              <a:rPr lang="en-US" altLang="en-US" sz="1200" dirty="0" err="1">
                <a:solidFill>
                  <a:schemeClr val="bg1"/>
                </a:solidFill>
                <a:latin typeface="Arial" panose="020B0604020202020204" pitchFamily="34" charset="0"/>
              </a:rPr>
              <a:t>yr</a:t>
            </a:r>
            <a:endParaRPr lang="en-US" altLang="en-US" sz="1200" dirty="0">
              <a:solidFill>
                <a:schemeClr val="bg1"/>
              </a:solidFill>
              <a:latin typeface="Arial" panose="020B0604020202020204" pitchFamily="34" charset="0"/>
            </a:endParaRPr>
          </a:p>
        </p:txBody>
      </p:sp>
      <p:sp>
        <p:nvSpPr>
          <p:cNvPr id="27" name="Title 1">
            <a:extLst>
              <a:ext uri="{FF2B5EF4-FFF2-40B4-BE49-F238E27FC236}">
                <a16:creationId xmlns:a16="http://schemas.microsoft.com/office/drawing/2014/main" id="{C82085F5-3047-44FD-A126-DD90720C431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385998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EE09438F-21E1-4B29-85CD-571ABFF51EEE}"/>
              </a:ext>
            </a:extLst>
          </p:cNvPr>
          <p:cNvSpPr txBox="1">
            <a:spLocks noChangeArrowheads="1"/>
          </p:cNvSpPr>
          <p:nvPr/>
        </p:nvSpPr>
        <p:spPr bwMode="auto">
          <a:xfrm>
            <a:off x="328612" y="1114425"/>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determines the type of fault that produced the earthquake. </a:t>
            </a:r>
          </a:p>
        </p:txBody>
      </p:sp>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3913187" y="5351463"/>
            <a:ext cx="4800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In this case, the focal mechanism indicates this earthquake occurred as the result of thrust faulting between the overriding Australian and subducting Pacific Plates.</a:t>
            </a:r>
          </a:p>
        </p:txBody>
      </p:sp>
      <p:sp>
        <p:nvSpPr>
          <p:cNvPr id="15366" name="TextBox 8">
            <a:extLst>
              <a:ext uri="{FF2B5EF4-FFF2-40B4-BE49-F238E27FC236}">
                <a16:creationId xmlns:a16="http://schemas.microsoft.com/office/drawing/2014/main" id="{5C3789D0-A231-456A-B263-0C7C4EBFE8C0}"/>
              </a:ext>
            </a:extLst>
          </p:cNvPr>
          <p:cNvSpPr txBox="1">
            <a:spLocks noChangeArrowheads="1"/>
          </p:cNvSpPr>
          <p:nvPr/>
        </p:nvSpPr>
        <p:spPr bwMode="auto">
          <a:xfrm>
            <a:off x="430213"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15367" name="TextBox 11">
            <a:extLst>
              <a:ext uri="{FF2B5EF4-FFF2-40B4-BE49-F238E27FC236}">
                <a16:creationId xmlns:a16="http://schemas.microsoft.com/office/drawing/2014/main" id="{B7A351BF-501E-47D4-A3DA-6153172C6591}"/>
              </a:ext>
            </a:extLst>
          </p:cNvPr>
          <p:cNvSpPr txBox="1">
            <a:spLocks noChangeArrowheads="1"/>
          </p:cNvSpPr>
          <p:nvPr/>
        </p:nvSpPr>
        <p:spPr bwMode="auto">
          <a:xfrm>
            <a:off x="239713"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15368" name="Picture 4">
            <a:extLst>
              <a:ext uri="{FF2B5EF4-FFF2-40B4-BE49-F238E27FC236}">
                <a16:creationId xmlns:a16="http://schemas.microsoft.com/office/drawing/2014/main" id="{A9CA25DE-02ED-4C12-81B9-12C99773CC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86213" y="4735513"/>
            <a:ext cx="416718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a:extLst>
              <a:ext uri="{FF2B5EF4-FFF2-40B4-BE49-F238E27FC236}">
                <a16:creationId xmlns:a16="http://schemas.microsoft.com/office/drawing/2014/main" id="{B3CB3767-B903-9D49-93CB-226898E715C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906712"/>
            <a:ext cx="4267298"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AE597BE8-0CC2-FE42-95E4-7998AD99F3C8}"/>
              </a:ext>
            </a:extLst>
          </p:cNvPr>
          <p:cNvPicPr>
            <a:picLocks noChangeAspect="1"/>
          </p:cNvPicPr>
          <p:nvPr/>
        </p:nvPicPr>
        <p:blipFill>
          <a:blip r:embed="rId6"/>
          <a:stretch>
            <a:fillRect/>
          </a:stretch>
        </p:blipFill>
        <p:spPr>
          <a:xfrm>
            <a:off x="691356" y="2476232"/>
            <a:ext cx="2208289" cy="2286000"/>
          </a:xfrm>
          <a:prstGeom prst="rect">
            <a:avLst/>
          </a:prstGeom>
        </p:spPr>
      </p:pic>
      <p:sp>
        <p:nvSpPr>
          <p:cNvPr id="13" name="Title 1">
            <a:extLst>
              <a:ext uri="{FF2B5EF4-FFF2-40B4-BE49-F238E27FC236}">
                <a16:creationId xmlns:a16="http://schemas.microsoft.com/office/drawing/2014/main" id="{283269C1-8731-4967-B839-1A32426D3C4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42943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9E83BE-F1F5-E144-BD6E-7438685D6AD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8" name="Picture 18" descr="IRIS_TMlogo.png">
            <a:extLst>
              <a:ext uri="{FF2B5EF4-FFF2-40B4-BE49-F238E27FC236}">
                <a16:creationId xmlns:a16="http://schemas.microsoft.com/office/drawing/2014/main" id="{EE15E66C-3C0A-44CC-B342-4993031869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14">
            <a:extLst>
              <a:ext uri="{FF2B5EF4-FFF2-40B4-BE49-F238E27FC236}">
                <a16:creationId xmlns:a16="http://schemas.microsoft.com/office/drawing/2014/main" id="{D6087EFF-811B-4639-B79D-88C43D8E33A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025" y="1262063"/>
            <a:ext cx="7262813"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7">
            <a:extLst>
              <a:ext uri="{FF2B5EF4-FFF2-40B4-BE49-F238E27FC236}">
                <a16:creationId xmlns:a16="http://schemas.microsoft.com/office/drawing/2014/main" id="{4805EB74-3490-42B3-B3C6-482D87D27A4D}"/>
              </a:ext>
            </a:extLst>
          </p:cNvPr>
          <p:cNvSpPr txBox="1">
            <a:spLocks noChangeArrowheads="1"/>
          </p:cNvSpPr>
          <p:nvPr/>
        </p:nvSpPr>
        <p:spPr bwMode="auto">
          <a:xfrm>
            <a:off x="1744663" y="828675"/>
            <a:ext cx="6332537" cy="53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a:solidFill>
                  <a:srgbClr val="000000"/>
                </a:solidFill>
                <a:latin typeface="Arial" panose="020B0604020202020204" pitchFamily="34" charset="0"/>
              </a:rPr>
              <a:t>The record of the earthquake in Bend, Oregon (BNOR) is illustrated below. Bend is 10116 km (6286 miles, 91.1°) from the location of this earthquake. </a:t>
            </a:r>
          </a:p>
        </p:txBody>
      </p:sp>
      <p:sp>
        <p:nvSpPr>
          <p:cNvPr id="14342" name="TextBox 6">
            <a:extLst>
              <a:ext uri="{FF2B5EF4-FFF2-40B4-BE49-F238E27FC236}">
                <a16:creationId xmlns:a16="http://schemas.microsoft.com/office/drawing/2014/main" id="{926E9AA7-9EA9-4608-AABA-0C8E0240D7FF}"/>
              </a:ext>
            </a:extLst>
          </p:cNvPr>
          <p:cNvSpPr txBox="1">
            <a:spLocks noChangeArrowheads="1"/>
          </p:cNvSpPr>
          <p:nvPr/>
        </p:nvSpPr>
        <p:spPr bwMode="auto">
          <a:xfrm>
            <a:off x="2840038" y="5305425"/>
            <a:ext cx="5603875" cy="1016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400" dirty="0">
                <a:solidFill>
                  <a:srgbClr val="000000"/>
                </a:solidFill>
                <a:latin typeface="Arial" panose="020B0604020202020204" pitchFamily="34" charset="0"/>
              </a:rPr>
              <a:t>Surface waves traveled the 10116 km (6286 miles) along the perimeter of the Earth from the earthquake to the recording station. </a:t>
            </a:r>
            <a:r>
              <a:rPr lang="en-US" altLang="en-US" sz="1400" dirty="0">
                <a:latin typeface="Arial" panose="020B0604020202020204" pitchFamily="34" charset="0"/>
              </a:rPr>
              <a:t>The surface wave began to arrive in Bend 48 minutes </a:t>
            </a:r>
            <a:r>
              <a:rPr lang="en-US" altLang="en-US" sz="1400" dirty="0">
                <a:solidFill>
                  <a:srgbClr val="000000"/>
                </a:solidFill>
                <a:latin typeface="Arial" panose="020B0604020202020204" pitchFamily="34" charset="0"/>
              </a:rPr>
              <a:t>after the earthquake occurred in the Tonga Trench</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14343" name="TextBox 9">
            <a:extLst>
              <a:ext uri="{FF2B5EF4-FFF2-40B4-BE49-F238E27FC236}">
                <a16:creationId xmlns:a16="http://schemas.microsoft.com/office/drawing/2014/main" id="{AC1A34A1-2DA8-45E0-9D52-75456C677FD2}"/>
              </a:ext>
            </a:extLst>
          </p:cNvPr>
          <p:cNvSpPr txBox="1">
            <a:spLocks noChangeArrowheads="1"/>
          </p:cNvSpPr>
          <p:nvPr/>
        </p:nvSpPr>
        <p:spPr bwMode="auto">
          <a:xfrm>
            <a:off x="1676400" y="4322763"/>
            <a:ext cx="6858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a:t>
            </a:r>
            <a:r>
              <a:rPr lang="en-US" altLang="en-US" sz="1400" dirty="0">
                <a:latin typeface="Arial" panose="020B0604020202020204" pitchFamily="34" charset="0"/>
              </a:rPr>
              <a:t>waves took 23 minutes and 58</a:t>
            </a:r>
            <a:r>
              <a:rPr lang="en-US" altLang="en-US" sz="1400" dirty="0">
                <a:solidFill>
                  <a:srgbClr val="FF0000"/>
                </a:solidFill>
                <a:latin typeface="Arial" panose="020B0604020202020204" pitchFamily="34" charset="0"/>
              </a:rPr>
              <a:t> </a:t>
            </a:r>
            <a:r>
              <a:rPr lang="en-US" altLang="en-US" sz="1400" dirty="0">
                <a:solidFill>
                  <a:srgbClr val="000000"/>
                </a:solidFill>
                <a:latin typeface="Arial" panose="020B0604020202020204" pitchFamily="34" charset="0"/>
              </a:rPr>
              <a:t>seconds to travel from the earthquake to Bend.</a:t>
            </a:r>
          </a:p>
        </p:txBody>
      </p:sp>
      <p:sp>
        <p:nvSpPr>
          <p:cNvPr id="14344" name="TextBox 11">
            <a:extLst>
              <a:ext uri="{FF2B5EF4-FFF2-40B4-BE49-F238E27FC236}">
                <a16:creationId xmlns:a16="http://schemas.microsoft.com/office/drawing/2014/main" id="{E453DA30-A0F8-4448-A3D7-347C6E9AD323}"/>
              </a:ext>
            </a:extLst>
          </p:cNvPr>
          <p:cNvSpPr txBox="1">
            <a:spLocks noChangeArrowheads="1"/>
          </p:cNvSpPr>
          <p:nvPr/>
        </p:nvSpPr>
        <p:spPr bwMode="auto">
          <a:xfrm>
            <a:off x="4135438" y="1958975"/>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S</a:t>
            </a:r>
          </a:p>
        </p:txBody>
      </p:sp>
      <p:sp>
        <p:nvSpPr>
          <p:cNvPr id="20" name="TextBox 19">
            <a:extLst>
              <a:ext uri="{FF2B5EF4-FFF2-40B4-BE49-F238E27FC236}">
                <a16:creationId xmlns:a16="http://schemas.microsoft.com/office/drawing/2014/main" id="{2F08310C-095A-0E46-A27A-7FADBF27271E}"/>
              </a:ext>
            </a:extLst>
          </p:cNvPr>
          <p:cNvSpPr txBox="1"/>
          <p:nvPr/>
        </p:nvSpPr>
        <p:spPr>
          <a:xfrm>
            <a:off x="5410200" y="2170113"/>
            <a:ext cx="2152650" cy="369887"/>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14346" name="TextBox 5">
            <a:extLst>
              <a:ext uri="{FF2B5EF4-FFF2-40B4-BE49-F238E27FC236}">
                <a16:creationId xmlns:a16="http://schemas.microsoft.com/office/drawing/2014/main" id="{EB585CAD-3E43-4AF8-B840-0653771B5E66}"/>
              </a:ext>
            </a:extLst>
          </p:cNvPr>
          <p:cNvSpPr txBox="1">
            <a:spLocks noChangeArrowheads="1"/>
          </p:cNvSpPr>
          <p:nvPr/>
        </p:nvSpPr>
        <p:spPr bwMode="auto">
          <a:xfrm>
            <a:off x="2057400" y="3594100"/>
            <a:ext cx="5135563" cy="536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a:latin typeface="Arial" panose="020B0604020202020204" pitchFamily="34" charset="0"/>
              </a:rPr>
              <a:t>PP is a compressional wave that bounced off the surface midway between the earthquake and the recording station</a:t>
            </a:r>
            <a:r>
              <a:rPr lang="en-US" altLang="ja-JP" sz="1400">
                <a:latin typeface="Arial" panose="020B0604020202020204" pitchFamily="34" charset="0"/>
              </a:rPr>
              <a:t>.</a:t>
            </a:r>
            <a:endParaRPr lang="en-US" altLang="en-US" sz="1400">
              <a:latin typeface="Arial" panose="020B0604020202020204" pitchFamily="34" charset="0"/>
            </a:endParaRPr>
          </a:p>
        </p:txBody>
      </p:sp>
      <p:sp>
        <p:nvSpPr>
          <p:cNvPr id="14347" name="TextBox 4">
            <a:extLst>
              <a:ext uri="{FF2B5EF4-FFF2-40B4-BE49-F238E27FC236}">
                <a16:creationId xmlns:a16="http://schemas.microsoft.com/office/drawing/2014/main" id="{CF5CF779-49FD-4738-9703-1F56670376FA}"/>
              </a:ext>
            </a:extLst>
          </p:cNvPr>
          <p:cNvSpPr txBox="1">
            <a:spLocks noChangeArrowheads="1"/>
          </p:cNvSpPr>
          <p:nvPr/>
        </p:nvSpPr>
        <p:spPr bwMode="auto">
          <a:xfrm>
            <a:off x="3236913" y="1893888"/>
            <a:ext cx="4921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PP</a:t>
            </a:r>
          </a:p>
        </p:txBody>
      </p:sp>
      <p:sp>
        <p:nvSpPr>
          <p:cNvPr id="14348" name="TextBox 4">
            <a:extLst>
              <a:ext uri="{FF2B5EF4-FFF2-40B4-BE49-F238E27FC236}">
                <a16:creationId xmlns:a16="http://schemas.microsoft.com/office/drawing/2014/main" id="{661D66C4-2B3E-405F-9F33-6C60CBEC01DD}"/>
              </a:ext>
            </a:extLst>
          </p:cNvPr>
          <p:cNvSpPr txBox="1">
            <a:spLocks noChangeArrowheads="1"/>
          </p:cNvSpPr>
          <p:nvPr/>
        </p:nvSpPr>
        <p:spPr bwMode="auto">
          <a:xfrm>
            <a:off x="1643063" y="1363663"/>
            <a:ext cx="6764337" cy="53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1800"/>
              </a:lnSpc>
              <a:spcBef>
                <a:spcPct val="0"/>
              </a:spcBef>
              <a:buFontTx/>
              <a:buNone/>
            </a:pPr>
            <a:r>
              <a:rPr lang="en-US" altLang="en-US" sz="1400" dirty="0">
                <a:solidFill>
                  <a:srgbClr val="000000"/>
                </a:solidFill>
                <a:latin typeface="Arial" panose="020B0604020202020204" pitchFamily="34" charset="0"/>
              </a:rPr>
              <a:t>Following the earthquake, it </a:t>
            </a:r>
            <a:r>
              <a:rPr lang="en-US" altLang="en-US" sz="1400" dirty="0">
                <a:latin typeface="Arial" panose="020B0604020202020204" pitchFamily="34" charset="0"/>
              </a:rPr>
              <a:t>took 13 minutes and 2 seconds </a:t>
            </a:r>
            <a:r>
              <a:rPr lang="en-US" altLang="en-US" sz="1400" dirty="0">
                <a:solidFill>
                  <a:srgbClr val="000000"/>
                </a:solidFill>
                <a:latin typeface="Arial" panose="020B0604020202020204" pitchFamily="34" charset="0"/>
              </a:rPr>
              <a:t>for the compressional P waves to travel a curved path through the mantle to Bend, Oregon.</a:t>
            </a:r>
          </a:p>
        </p:txBody>
      </p:sp>
      <p:sp>
        <p:nvSpPr>
          <p:cNvPr id="14349" name="TextBox 4">
            <a:extLst>
              <a:ext uri="{FF2B5EF4-FFF2-40B4-BE49-F238E27FC236}">
                <a16:creationId xmlns:a16="http://schemas.microsoft.com/office/drawing/2014/main" id="{0B11F6E0-E107-4C68-90A0-8268996AEC8A}"/>
              </a:ext>
            </a:extLst>
          </p:cNvPr>
          <p:cNvSpPr txBox="1">
            <a:spLocks noChangeArrowheads="1"/>
          </p:cNvSpPr>
          <p:nvPr/>
        </p:nvSpPr>
        <p:spPr bwMode="auto">
          <a:xfrm>
            <a:off x="2617788" y="2066925"/>
            <a:ext cx="3302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 </a:t>
            </a:r>
          </a:p>
        </p:txBody>
      </p:sp>
      <p:sp>
        <p:nvSpPr>
          <p:cNvPr id="14350" name="TextBox 4">
            <a:extLst>
              <a:ext uri="{FF2B5EF4-FFF2-40B4-BE49-F238E27FC236}">
                <a16:creationId xmlns:a16="http://schemas.microsoft.com/office/drawing/2014/main" id="{A8ED0E6E-070D-42E7-96DC-43B8AD456B09}"/>
              </a:ext>
            </a:extLst>
          </p:cNvPr>
          <p:cNvSpPr txBox="1">
            <a:spLocks noChangeArrowheads="1"/>
          </p:cNvSpPr>
          <p:nvPr/>
        </p:nvSpPr>
        <p:spPr bwMode="auto">
          <a:xfrm>
            <a:off x="2828925" y="1893888"/>
            <a:ext cx="3302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a:t>
            </a:r>
          </a:p>
        </p:txBody>
      </p:sp>
      <p:sp>
        <p:nvSpPr>
          <p:cNvPr id="17" name="Title 1">
            <a:extLst>
              <a:ext uri="{FF2B5EF4-FFF2-40B4-BE49-F238E27FC236}">
                <a16:creationId xmlns:a16="http://schemas.microsoft.com/office/drawing/2014/main" id="{79256EB0-8EEC-48D1-9D59-5DCFE1409BB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7.2 KERMADEC ISLANDS, NEW ZEALAND</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June 15, 2019 at 22:55:02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11045</TotalTime>
  <Words>884</Words>
  <Application>Microsoft Macintosh PowerPoint</Application>
  <PresentationFormat>On-screen Show (4:3)</PresentationFormat>
  <Paragraphs>113</Paragraphs>
  <Slides>8</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Microsoft Office User</cp:lastModifiedBy>
  <cp:revision>865</cp:revision>
  <cp:lastPrinted>2018-05-05T19:31:49Z</cp:lastPrinted>
  <dcterms:created xsi:type="dcterms:W3CDTF">2009-05-31T20:07:40Z</dcterms:created>
  <dcterms:modified xsi:type="dcterms:W3CDTF">2019-06-16T16:58:40Z</dcterms:modified>
</cp:coreProperties>
</file>