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1" r:id="rId2"/>
  </p:sldMasterIdLst>
  <p:notesMasterIdLst>
    <p:notesMasterId r:id="rId11"/>
  </p:notesMasterIdLst>
  <p:sldIdLst>
    <p:sldId id="384" r:id="rId3"/>
    <p:sldId id="302" r:id="rId4"/>
    <p:sldId id="365" r:id="rId5"/>
    <p:sldId id="390" r:id="rId6"/>
    <p:sldId id="389" r:id="rId7"/>
    <p:sldId id="426" r:id="rId8"/>
    <p:sldId id="387" r:id="rId9"/>
    <p:sldId id="373" r:id="rId10"/>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10" autoAdjust="0"/>
    <p:restoredTop sz="81636" autoAdjust="0"/>
  </p:normalViewPr>
  <p:slideViewPr>
    <p:cSldViewPr showGuides="1">
      <p:cViewPr varScale="1">
        <p:scale>
          <a:sx n="90" d="100"/>
          <a:sy n="90" d="100"/>
        </p:scale>
        <p:origin x="1968"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BBC8D-86FA-C44E-A86B-27E39ACCD70D}"/>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F58DB0E-43A6-1543-B42C-345AC8E32F9F}"/>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E2D9D5F3-8836-6045-8D1A-4FDE8272CE84}" type="datetimeFigureOut">
              <a:rPr lang="en-US" altLang="en-US"/>
              <a:pPr>
                <a:defRPr/>
              </a:pPr>
              <a:t>6/23/19</a:t>
            </a:fld>
            <a:endParaRPr lang="en-US" altLang="en-US"/>
          </a:p>
        </p:txBody>
      </p:sp>
      <p:sp>
        <p:nvSpPr>
          <p:cNvPr id="4" name="Slide Image Placeholder 3">
            <a:extLst>
              <a:ext uri="{FF2B5EF4-FFF2-40B4-BE49-F238E27FC236}">
                <a16:creationId xmlns:a16="http://schemas.microsoft.com/office/drawing/2014/main" id="{D6B743B9-47CE-9B48-AA06-EB26DE5212E0}"/>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9317AA9A-D8C9-654F-9DB5-C6A1D77AECBA}"/>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6E91720-A9D5-5A40-972F-E27A07E58B65}"/>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426FF993-5FDB-1446-BF55-41E4481B917E}"/>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CD3FD737-2CE4-CF4D-9079-42F31C32BFB1}" type="slidenum">
              <a:rPr lang="en-US" altLang="en-US"/>
              <a:pPr>
                <a:defRPr/>
              </a:pPr>
              <a:t>‹#›</a:t>
            </a:fld>
            <a:endParaRPr lang="en-US" altLang="en-US"/>
          </a:p>
        </p:txBody>
      </p:sp>
    </p:spTree>
    <p:extLst>
      <p:ext uri="{BB962C8B-B14F-4D97-AF65-F5344CB8AC3E}">
        <p14:creationId xmlns:p14="http://schemas.microsoft.com/office/powerpoint/2010/main" val="5880819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iris.edu/hq/inclass/animation/focal_mechanisms_explained"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iris.edu/hq/programs/education_and_outreach/animations#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B5B61BE7-CB9D-4E87-8A63-5CD91C364A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4A90E095-7650-467D-A97D-7422ADFD90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100" name="Slide Number Placeholder 3">
            <a:extLst>
              <a:ext uri="{FF2B5EF4-FFF2-40B4-BE49-F238E27FC236}">
                <a16:creationId xmlns:a16="http://schemas.microsoft.com/office/drawing/2014/main" id="{21148487-708B-4ECE-9ED2-2E47C1350A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805AFF-1C0A-4F7E-96CB-1EB0F9C7956A}" type="slidenum">
              <a:rPr lang="en-US" altLang="en-US" sz="1300" smtClean="0"/>
              <a:pPr>
                <a:spcBef>
                  <a:spcPct val="0"/>
                </a:spcBef>
              </a:pPr>
              <a:t>1</a:t>
            </a:fld>
            <a:endParaRPr lang="en-US" altLang="en-US" sz="1300"/>
          </a:p>
        </p:txBody>
      </p:sp>
    </p:spTree>
    <p:extLst>
      <p:ext uri="{BB962C8B-B14F-4D97-AF65-F5344CB8AC3E}">
        <p14:creationId xmlns:p14="http://schemas.microsoft.com/office/powerpoint/2010/main" val="2098310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Escalas de intensidad de movimiento fueron desarrolladas para estandarizar las mediciones y facilitar la comparación de diferentes terremotos. La modificación de la escala de intensidad de  </a:t>
            </a:r>
            <a:r>
              <a:rPr lang="es-ES" altLang="en-US" dirty="0" err="1"/>
              <a:t>Marcelli</a:t>
            </a:r>
            <a:r>
              <a:rPr lang="es-ES" altLang="en-US" dirty="0"/>
              <a:t> es una escala de doce niveles, numeradas del  I al XII. Los números bajos representan los niveles de movimientos imperceptibles, XII representa destrucción total.</a:t>
            </a:r>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El mapa localizador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p>
          <a:p>
            <a:pPr eaLnBrk="1" hangingPunct="1">
              <a:spcBef>
                <a:spcPct val="0"/>
              </a:spcBef>
            </a:pPr>
            <a:endParaRPr lang="en-US" altLang="en-US" b="1" dirty="0"/>
          </a:p>
          <a:p>
            <a:pPr eaLnBrk="1" hangingPunct="1">
              <a:spcBef>
                <a:spcPct val="0"/>
              </a:spcBef>
            </a:pPr>
            <a:r>
              <a:rPr lang="es-ES_tradnl" altLang="en-US" b="1" noProof="0" dirty="0"/>
              <a:t>Animación Relevante: </a:t>
            </a:r>
          </a:p>
          <a:p>
            <a:pPr eaLnBrk="1" hangingPunct="1">
              <a:spcBef>
                <a:spcPct val="0"/>
              </a:spcBef>
            </a:pPr>
            <a:r>
              <a:rPr lang="es-ES_tradnl" altLang="en-US" b="0" i="0" noProof="0" dirty="0"/>
              <a:t>Intensidad de Terremotos:  </a:t>
            </a:r>
            <a:r>
              <a:rPr lang="es-ES_tradnl" altLang="en-US" b="0" noProof="0" dirty="0"/>
              <a:t>https://</a:t>
            </a:r>
            <a:r>
              <a:rPr lang="es-ES_tradnl" altLang="en-US" b="0" noProof="0" dirty="0" err="1"/>
              <a:t>www.iris.edu</a:t>
            </a:r>
            <a:r>
              <a:rPr lang="es-ES_tradnl" altLang="en-US" b="0" noProof="0" dirty="0"/>
              <a:t>/</a:t>
            </a:r>
            <a:r>
              <a:rPr lang="es-ES_tradnl" altLang="en-US" b="0" noProof="0" dirty="0" err="1"/>
              <a:t>hq</a:t>
            </a:r>
            <a:r>
              <a:rPr lang="es-ES_tradnl" altLang="en-US" b="0" noProof="0" dirty="0"/>
              <a:t>/</a:t>
            </a:r>
            <a:r>
              <a:rPr lang="es-ES_tradnl" altLang="en-US" b="0" noProof="0" dirty="0" err="1"/>
              <a:t>inclass</a:t>
            </a:r>
            <a:r>
              <a:rPr lang="es-ES_tradnl" altLang="en-US" b="0" noProof="0" dirty="0"/>
              <a:t>/</a:t>
            </a:r>
            <a:r>
              <a:rPr lang="es-ES_tradnl" altLang="en-US" b="0" noProof="0" dirty="0" err="1"/>
              <a:t>animation</a:t>
            </a:r>
            <a:r>
              <a:rPr lang="es-ES_tradnl" altLang="en-US" b="0" noProof="0" dirty="0"/>
              <a:t>/</a:t>
            </a:r>
            <a:r>
              <a:rPr lang="es-ES_tradnl" altLang="en-US" b="0" noProof="0" dirty="0" err="1"/>
              <a:t>earthquake_intensity</a:t>
            </a:r>
            <a:r>
              <a:rPr lang="es-ES_tradnl" altLang="en-US" b="0" noProof="0" dirty="0"/>
              <a:t> </a:t>
            </a: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944A7A2E-80AC-F44F-822A-4816F4F89B8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6F86AF6B-BA22-2840-B4CA-9AD24FC5BD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220" name="Slide Number Placeholder 3">
            <a:extLst>
              <a:ext uri="{FF2B5EF4-FFF2-40B4-BE49-F238E27FC236}">
                <a16:creationId xmlns:a16="http://schemas.microsoft.com/office/drawing/2014/main" id="{8AA9A472-B340-F841-A0D4-02B66F908C0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0797443-4307-EA49-A543-69ED5F648792}" type="slidenum">
              <a:rPr lang="en-US" altLang="en-US">
                <a:latin typeface="Calibri" panose="020F0502020204030204" pitchFamily="34" charset="0"/>
                <a:ea typeface="MS PGothic" panose="020B0600070205080204" pitchFamily="34" charset="-128"/>
              </a:rPr>
              <a:pPr eaLnBrk="1" hangingPunct="1"/>
              <a:t>4</a:t>
            </a:fld>
            <a:endParaRPr lang="en-US" altLang="en-US">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99650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3EE79072-DE2F-2644-9A1F-C844535618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E91548CD-49C8-0045-8D92-BDEC3638F4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Explorando la Sismicidad:</a:t>
            </a:r>
          </a:p>
          <a:p>
            <a:r>
              <a:rPr lang="es-ES_tradnl" altLang="en-US" b="0" noProof="0" dirty="0"/>
              <a:t>Navegador Interactivo de Terremotos — Mapa Mundial o visualizador 3D</a:t>
            </a:r>
            <a:r>
              <a:rPr lang="es-ES_tradnl" altLang="en-US" noProof="0" dirty="0"/>
              <a:t> </a:t>
            </a:r>
            <a:r>
              <a:rPr lang="es-ES_tradnl" altLang="en-US" sz="1100" noProof="0" dirty="0">
                <a:hlinkClick r:id="rId3"/>
              </a:rPr>
              <a:t>http://www.iris.edu/ieb</a:t>
            </a:r>
            <a:endParaRPr lang="es-ES_tradnl" altLang="en-US" sz="1400" noProof="0" dirty="0"/>
          </a:p>
        </p:txBody>
      </p:sp>
      <p:sp>
        <p:nvSpPr>
          <p:cNvPr id="10244" name="Slide Number Placeholder 3">
            <a:extLst>
              <a:ext uri="{FF2B5EF4-FFF2-40B4-BE49-F238E27FC236}">
                <a16:creationId xmlns:a16="http://schemas.microsoft.com/office/drawing/2014/main" id="{A6138D26-E5C1-A240-97A0-565379E9A4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E591867-075F-214C-BF4C-A2B05C1A53C6}" type="slidenum">
              <a:rPr lang="en-US" altLang="en-US" smtClean="0">
                <a:solidFill>
                  <a:srgbClr val="000000"/>
                </a:solidFill>
                <a:latin typeface="Calibri" panose="020F0502020204030204" pitchFamily="34" charset="0"/>
                <a:cs typeface="Arial" panose="020B0604020202020204" pitchFamily="34" charset="0"/>
              </a:rPr>
              <a:pPr/>
              <a:t>5</a:t>
            </a:fld>
            <a:endParaRPr lang="en-US" altLang="en-US">
              <a:solidFill>
                <a:srgbClr val="00000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01348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BD0B6430-F693-40A5-B6E4-90BF742B06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D5B762CA-40D9-4BF9-A9C3-31CB5C10FD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altLang="en-US" sz="1400" b="1" dirty="0">
                <a:solidFill>
                  <a:srgbClr val="393996"/>
                </a:solidFill>
              </a:rPr>
              <a:t>Animación Relevante:</a:t>
            </a:r>
          </a:p>
          <a:p>
            <a:r>
              <a:rPr lang="es-VE" altLang="en-US" sz="1400" dirty="0"/>
              <a:t>Mecanismos Focales Explicado: </a:t>
            </a:r>
            <a:r>
              <a:rPr lang="en-US" sz="10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https://www.iris.edu/hq/inclass/animation/focal_mechanisms_explained</a:t>
            </a:r>
            <a:endParaRPr lang="en-US" sz="1000" b="0" i="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endParaRPr lang="en-US" altLang="en-US" sz="1100" dirty="0">
              <a:latin typeface="Arial" panose="020B0604020202020204" pitchFamily="34" charset="0"/>
              <a:cs typeface="Arial" panose="020B0604020202020204" pitchFamily="34" charset="0"/>
            </a:endParaRPr>
          </a:p>
        </p:txBody>
      </p:sp>
      <p:sp>
        <p:nvSpPr>
          <p:cNvPr id="16388" name="Slide Number Placeholder 3">
            <a:extLst>
              <a:ext uri="{FF2B5EF4-FFF2-40B4-BE49-F238E27FC236}">
                <a16:creationId xmlns:a16="http://schemas.microsoft.com/office/drawing/2014/main" id="{141C53C4-3F01-4876-9906-87FC9A1B30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50D51C7-D832-4388-9A7F-A22CF903D803}" type="slidenum">
              <a:rPr lang="en-US" altLang="en-US" smtClean="0"/>
              <a:pPr>
                <a:spcBef>
                  <a:spcPct val="0"/>
                </a:spcBef>
              </a:pPr>
              <a:t>6</a:t>
            </a:fld>
            <a:endParaRPr lang="en-US" altLang="en-US"/>
          </a:p>
        </p:txBody>
      </p:sp>
    </p:spTree>
    <p:extLst>
      <p:ext uri="{BB962C8B-B14F-4D97-AF65-F5344CB8AC3E}">
        <p14:creationId xmlns:p14="http://schemas.microsoft.com/office/powerpoint/2010/main" val="2466981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7B378C5E-B30E-4F2A-8023-2F9AC8BBAD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24D4C03C-F4CD-44F6-8CB4-EAF3C91C33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Animación Relevante:</a:t>
            </a:r>
          </a:p>
          <a:p>
            <a:pPr marL="0" marR="0">
              <a:spcBef>
                <a:spcPts val="0"/>
              </a:spcBef>
              <a:spcAft>
                <a:spcPts val="0"/>
              </a:spcAft>
            </a:pPr>
            <a:r>
              <a:rPr lang="es-ES_tradnl" altLang="en-US" b="0" noProof="0" dirty="0">
                <a:solidFill>
                  <a:srgbClr val="393996"/>
                </a:solidFill>
              </a:rPr>
              <a:t> </a:t>
            </a:r>
            <a:r>
              <a:rPr lang="es-ES" altLang="en-US" sz="1200" dirty="0">
                <a:solidFill>
                  <a:srgbClr val="000000"/>
                </a:solidFill>
              </a:rPr>
              <a:t>¿</a:t>
            </a:r>
            <a:r>
              <a:rPr lang="es-ES_tradnl" altLang="en-US" b="0" noProof="0" dirty="0">
                <a:solidFill>
                  <a:srgbClr val="393996"/>
                </a:solidFill>
              </a:rPr>
              <a:t>De donde provienen las Curvas Tiempo de Viaje? </a:t>
            </a:r>
            <a:r>
              <a:rPr lang="en-US" altLang="en-US" sz="1400" dirty="0"/>
              <a:t> </a:t>
            </a:r>
            <a:r>
              <a:rPr lang="en-US" altLang="en-US" dirty="0">
                <a:hlinkClick r:id="rId3"/>
              </a:rPr>
              <a:t>http://www.iris.edu/hq/programs/education_and_outreach/animations#K</a:t>
            </a:r>
            <a:endParaRPr lang="es-ES_tradnl" altLang="en-US" noProof="0" dirty="0"/>
          </a:p>
          <a:p>
            <a:endParaRPr lang="en-US" altLang="en-US" dirty="0"/>
          </a:p>
        </p:txBody>
      </p:sp>
      <p:sp>
        <p:nvSpPr>
          <p:cNvPr id="15363" name="Slide Number Placeholder 3">
            <a:extLst>
              <a:ext uri="{FF2B5EF4-FFF2-40B4-BE49-F238E27FC236}">
                <a16:creationId xmlns:a16="http://schemas.microsoft.com/office/drawing/2014/main" id="{F45DBCBE-31AF-4EB9-AE7B-BCA42A94A9A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2DBA816-06E0-435F-98AC-EA32C2710647}" type="slidenum">
              <a:rPr lang="en-US" altLang="en-US" smtClean="0">
                <a:solidFill>
                  <a:srgbClr val="000000"/>
                </a:solidFill>
                <a:latin typeface="Calibri" panose="020F0502020204030204" pitchFamily="34" charset="0"/>
                <a:cs typeface="Arial" panose="020B0604020202020204" pitchFamily="34" charset="0"/>
              </a:rPr>
              <a:pPr/>
              <a:t>7</a:t>
            </a:fld>
            <a:endParaRPr lang="en-US" altLang="en-US">
              <a:solidFill>
                <a:srgbClr val="000000"/>
              </a:solidFill>
              <a:latin typeface="Calibri" panose="020F0502020204030204" pitchFamily="34" charset="0"/>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8</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B8B9A2F-3A98-704B-A964-C77DE96E00AF}"/>
              </a:ext>
            </a:extLst>
          </p:cNvPr>
          <p:cNvSpPr>
            <a:spLocks noGrp="1"/>
          </p:cNvSpPr>
          <p:nvPr>
            <p:ph type="dt" sz="half" idx="10"/>
          </p:nvPr>
        </p:nvSpPr>
        <p:spPr/>
        <p:txBody>
          <a:bodyPr/>
          <a:lstStyle>
            <a:lvl1pPr>
              <a:defRPr/>
            </a:lvl1pPr>
          </a:lstStyle>
          <a:p>
            <a:pPr>
              <a:defRPr/>
            </a:pPr>
            <a:fld id="{B6210B02-DE1D-8947-B91F-5D49AE3A0327}" type="datetimeFigureOut">
              <a:rPr lang="en-US" altLang="en-US"/>
              <a:pPr>
                <a:defRPr/>
              </a:pPr>
              <a:t>6/23/19</a:t>
            </a:fld>
            <a:endParaRPr lang="en-US" altLang="en-US"/>
          </a:p>
        </p:txBody>
      </p:sp>
      <p:sp>
        <p:nvSpPr>
          <p:cNvPr id="5" name="Footer Placeholder 4">
            <a:extLst>
              <a:ext uri="{FF2B5EF4-FFF2-40B4-BE49-F238E27FC236}">
                <a16:creationId xmlns:a16="http://schemas.microsoft.com/office/drawing/2014/main" id="{3499B872-5DC1-8441-8A4F-093599D55F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D061F49-D9CA-EB46-A0A4-ADAB08DA8EE6}"/>
              </a:ext>
            </a:extLst>
          </p:cNvPr>
          <p:cNvSpPr>
            <a:spLocks noGrp="1"/>
          </p:cNvSpPr>
          <p:nvPr>
            <p:ph type="sldNum" sz="quarter" idx="12"/>
          </p:nvPr>
        </p:nvSpPr>
        <p:spPr/>
        <p:txBody>
          <a:bodyPr/>
          <a:lstStyle>
            <a:lvl1pPr>
              <a:defRPr/>
            </a:lvl1pPr>
          </a:lstStyle>
          <a:p>
            <a:pPr>
              <a:defRPr/>
            </a:pPr>
            <a:fld id="{4BC95964-D245-6D46-8C59-ABD4A7CB1F5D}" type="slidenum">
              <a:rPr lang="en-US" altLang="en-US"/>
              <a:pPr>
                <a:defRPr/>
              </a:pPr>
              <a:t>‹#›</a:t>
            </a:fld>
            <a:endParaRPr lang="en-US" altLang="en-US"/>
          </a:p>
        </p:txBody>
      </p:sp>
    </p:spTree>
    <p:extLst>
      <p:ext uri="{BB962C8B-B14F-4D97-AF65-F5344CB8AC3E}">
        <p14:creationId xmlns:p14="http://schemas.microsoft.com/office/powerpoint/2010/main" val="1868943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5C51B-E291-814D-B100-4713817F7DD0}"/>
              </a:ext>
            </a:extLst>
          </p:cNvPr>
          <p:cNvSpPr>
            <a:spLocks noGrp="1"/>
          </p:cNvSpPr>
          <p:nvPr>
            <p:ph type="dt" sz="half" idx="10"/>
          </p:nvPr>
        </p:nvSpPr>
        <p:spPr/>
        <p:txBody>
          <a:bodyPr/>
          <a:lstStyle>
            <a:lvl1pPr>
              <a:defRPr/>
            </a:lvl1pPr>
          </a:lstStyle>
          <a:p>
            <a:pPr>
              <a:defRPr/>
            </a:pPr>
            <a:fld id="{92FE05C0-86DD-3A4F-B784-2C171F526570}" type="datetimeFigureOut">
              <a:rPr lang="en-US" altLang="en-US"/>
              <a:pPr>
                <a:defRPr/>
              </a:pPr>
              <a:t>6/23/19</a:t>
            </a:fld>
            <a:endParaRPr lang="en-US" altLang="en-US"/>
          </a:p>
        </p:txBody>
      </p:sp>
      <p:sp>
        <p:nvSpPr>
          <p:cNvPr id="5" name="Footer Placeholder 4">
            <a:extLst>
              <a:ext uri="{FF2B5EF4-FFF2-40B4-BE49-F238E27FC236}">
                <a16:creationId xmlns:a16="http://schemas.microsoft.com/office/drawing/2014/main" id="{947ED8AE-3FF7-F342-B42B-A3BF198AD55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1D44EE-5CB6-C642-8D8C-586B65AD0D27}"/>
              </a:ext>
            </a:extLst>
          </p:cNvPr>
          <p:cNvSpPr>
            <a:spLocks noGrp="1"/>
          </p:cNvSpPr>
          <p:nvPr>
            <p:ph type="sldNum" sz="quarter" idx="12"/>
          </p:nvPr>
        </p:nvSpPr>
        <p:spPr/>
        <p:txBody>
          <a:bodyPr/>
          <a:lstStyle>
            <a:lvl1pPr>
              <a:defRPr/>
            </a:lvl1pPr>
          </a:lstStyle>
          <a:p>
            <a:pPr>
              <a:defRPr/>
            </a:pPr>
            <a:fld id="{A142A5A4-DFDA-034B-B610-E63A5C4130A3}" type="slidenum">
              <a:rPr lang="en-US" altLang="en-US"/>
              <a:pPr>
                <a:defRPr/>
              </a:pPr>
              <a:t>‹#›</a:t>
            </a:fld>
            <a:endParaRPr lang="en-US" altLang="en-US"/>
          </a:p>
        </p:txBody>
      </p:sp>
    </p:spTree>
    <p:extLst>
      <p:ext uri="{BB962C8B-B14F-4D97-AF65-F5344CB8AC3E}">
        <p14:creationId xmlns:p14="http://schemas.microsoft.com/office/powerpoint/2010/main" val="205269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6CCCC5-D401-C74E-8853-6B38FC863E07}"/>
              </a:ext>
            </a:extLst>
          </p:cNvPr>
          <p:cNvSpPr>
            <a:spLocks noGrp="1"/>
          </p:cNvSpPr>
          <p:nvPr>
            <p:ph type="dt" sz="half" idx="10"/>
          </p:nvPr>
        </p:nvSpPr>
        <p:spPr/>
        <p:txBody>
          <a:bodyPr/>
          <a:lstStyle>
            <a:lvl1pPr>
              <a:defRPr/>
            </a:lvl1pPr>
          </a:lstStyle>
          <a:p>
            <a:pPr>
              <a:defRPr/>
            </a:pPr>
            <a:fld id="{D69387FA-EDDA-C04F-8D13-D222995D17FC}" type="datetimeFigureOut">
              <a:rPr lang="en-US" altLang="en-US"/>
              <a:pPr>
                <a:defRPr/>
              </a:pPr>
              <a:t>6/23/19</a:t>
            </a:fld>
            <a:endParaRPr lang="en-US" altLang="en-US"/>
          </a:p>
        </p:txBody>
      </p:sp>
      <p:sp>
        <p:nvSpPr>
          <p:cNvPr id="5" name="Footer Placeholder 4">
            <a:extLst>
              <a:ext uri="{FF2B5EF4-FFF2-40B4-BE49-F238E27FC236}">
                <a16:creationId xmlns:a16="http://schemas.microsoft.com/office/drawing/2014/main" id="{1A3986EA-7CD4-EC48-B78E-DB3DD48FA2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DFA5F47-B878-2F47-BBB1-82C51E82605D}"/>
              </a:ext>
            </a:extLst>
          </p:cNvPr>
          <p:cNvSpPr>
            <a:spLocks noGrp="1"/>
          </p:cNvSpPr>
          <p:nvPr>
            <p:ph type="sldNum" sz="quarter" idx="12"/>
          </p:nvPr>
        </p:nvSpPr>
        <p:spPr/>
        <p:txBody>
          <a:bodyPr/>
          <a:lstStyle>
            <a:lvl1pPr>
              <a:defRPr/>
            </a:lvl1pPr>
          </a:lstStyle>
          <a:p>
            <a:pPr>
              <a:defRPr/>
            </a:pPr>
            <a:fld id="{C3F0B41C-35A6-5A49-A02A-0C0E99E8A473}" type="slidenum">
              <a:rPr lang="en-US" altLang="en-US"/>
              <a:pPr>
                <a:defRPr/>
              </a:pPr>
              <a:t>‹#›</a:t>
            </a:fld>
            <a:endParaRPr lang="en-US" altLang="en-US"/>
          </a:p>
        </p:txBody>
      </p:sp>
    </p:spTree>
    <p:extLst>
      <p:ext uri="{BB962C8B-B14F-4D97-AF65-F5344CB8AC3E}">
        <p14:creationId xmlns:p14="http://schemas.microsoft.com/office/powerpoint/2010/main" val="139128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7CAD44A-7BA7-5D40-BDC4-3F70B74F1F2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F753DB88-FA13-1F4E-A164-CEA45D46E5FF}" type="datetimeFigureOut">
              <a:rPr lang="en-US" altLang="en-US"/>
              <a:pPr>
                <a:defRPr/>
              </a:pPr>
              <a:t>6/23/19</a:t>
            </a:fld>
            <a:endParaRPr lang="en-US" altLang="en-US"/>
          </a:p>
        </p:txBody>
      </p:sp>
      <p:sp>
        <p:nvSpPr>
          <p:cNvPr id="5" name="Footer Placeholder 4">
            <a:extLst>
              <a:ext uri="{FF2B5EF4-FFF2-40B4-BE49-F238E27FC236}">
                <a16:creationId xmlns:a16="http://schemas.microsoft.com/office/drawing/2014/main" id="{3056EE79-61CC-EC44-9EA7-7547D62D2EB9}"/>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7489175D-BE4D-434B-AE88-5B71D4ED063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6E8553E-055A-4C41-8E4B-759C2D0D1225}" type="slidenum">
              <a:rPr lang="en-US" altLang="en-US"/>
              <a:pPr>
                <a:defRPr/>
              </a:pPr>
              <a:t>‹#›</a:t>
            </a:fld>
            <a:endParaRPr lang="en-US" altLang="en-US"/>
          </a:p>
        </p:txBody>
      </p:sp>
    </p:spTree>
    <p:extLst>
      <p:ext uri="{BB962C8B-B14F-4D97-AF65-F5344CB8AC3E}">
        <p14:creationId xmlns:p14="http://schemas.microsoft.com/office/powerpoint/2010/main" val="4194251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CC1D56-9DB6-7046-8C72-C80626E2B10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E8991DC-B322-E44E-A6F0-9A93D96AE697}" type="datetimeFigureOut">
              <a:rPr lang="en-US" altLang="en-US"/>
              <a:pPr>
                <a:defRPr/>
              </a:pPr>
              <a:t>6/23/19</a:t>
            </a:fld>
            <a:endParaRPr lang="en-US" altLang="en-US"/>
          </a:p>
        </p:txBody>
      </p:sp>
      <p:sp>
        <p:nvSpPr>
          <p:cNvPr id="5" name="Footer Placeholder 4">
            <a:extLst>
              <a:ext uri="{FF2B5EF4-FFF2-40B4-BE49-F238E27FC236}">
                <a16:creationId xmlns:a16="http://schemas.microsoft.com/office/drawing/2014/main" id="{CD729DAF-9B92-7C42-AD7B-0DCC5D80738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F232B46F-3CFA-5B4A-AEDB-A924A68EA60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DE6D013-CC79-624A-95CD-B09CA57517A1}" type="slidenum">
              <a:rPr lang="en-US" altLang="en-US"/>
              <a:pPr>
                <a:defRPr/>
              </a:pPr>
              <a:t>‹#›</a:t>
            </a:fld>
            <a:endParaRPr lang="en-US" altLang="en-US"/>
          </a:p>
        </p:txBody>
      </p:sp>
    </p:spTree>
    <p:extLst>
      <p:ext uri="{BB962C8B-B14F-4D97-AF65-F5344CB8AC3E}">
        <p14:creationId xmlns:p14="http://schemas.microsoft.com/office/powerpoint/2010/main" val="2002683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C50454-77F5-8147-8414-FDAB582D5221}"/>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22647E59-3E52-0E43-83B7-14AFC722A1BF}" type="datetimeFigureOut">
              <a:rPr lang="en-US" altLang="en-US"/>
              <a:pPr>
                <a:defRPr/>
              </a:pPr>
              <a:t>6/23/19</a:t>
            </a:fld>
            <a:endParaRPr lang="en-US" altLang="en-US"/>
          </a:p>
        </p:txBody>
      </p:sp>
      <p:sp>
        <p:nvSpPr>
          <p:cNvPr id="5" name="Footer Placeholder 4">
            <a:extLst>
              <a:ext uri="{FF2B5EF4-FFF2-40B4-BE49-F238E27FC236}">
                <a16:creationId xmlns:a16="http://schemas.microsoft.com/office/drawing/2014/main" id="{24980C7A-6927-9148-A72B-F64318B9B79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EE6EEDD2-9DF1-FE47-9973-3BA7B18409F6}"/>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B82C56F-516E-7443-B493-E1674E3C18D1}" type="slidenum">
              <a:rPr lang="en-US" altLang="en-US"/>
              <a:pPr>
                <a:defRPr/>
              </a:pPr>
              <a:t>‹#›</a:t>
            </a:fld>
            <a:endParaRPr lang="en-US" altLang="en-US"/>
          </a:p>
        </p:txBody>
      </p:sp>
    </p:spTree>
    <p:extLst>
      <p:ext uri="{BB962C8B-B14F-4D97-AF65-F5344CB8AC3E}">
        <p14:creationId xmlns:p14="http://schemas.microsoft.com/office/powerpoint/2010/main" val="29350500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62F071-F463-B743-987D-AE3205D246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67F851A-1D75-3D4D-9409-18B6CC6CA1B7}" type="datetimeFigureOut">
              <a:rPr lang="en-US" altLang="en-US"/>
              <a:pPr>
                <a:defRPr/>
              </a:pPr>
              <a:t>6/23/19</a:t>
            </a:fld>
            <a:endParaRPr lang="en-US" altLang="en-US"/>
          </a:p>
        </p:txBody>
      </p:sp>
      <p:sp>
        <p:nvSpPr>
          <p:cNvPr id="6" name="Footer Placeholder 5">
            <a:extLst>
              <a:ext uri="{FF2B5EF4-FFF2-40B4-BE49-F238E27FC236}">
                <a16:creationId xmlns:a16="http://schemas.microsoft.com/office/drawing/2014/main" id="{5A978E12-3001-4E41-9FD3-6FC4B825350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63ACF0B-19C0-274D-8C3D-04A5D3193A0F}"/>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229DDED-B653-D440-967A-D910E05F8FE8}" type="slidenum">
              <a:rPr lang="en-US" altLang="en-US"/>
              <a:pPr>
                <a:defRPr/>
              </a:pPr>
              <a:t>‹#›</a:t>
            </a:fld>
            <a:endParaRPr lang="en-US" altLang="en-US"/>
          </a:p>
        </p:txBody>
      </p:sp>
    </p:spTree>
    <p:extLst>
      <p:ext uri="{BB962C8B-B14F-4D97-AF65-F5344CB8AC3E}">
        <p14:creationId xmlns:p14="http://schemas.microsoft.com/office/powerpoint/2010/main" val="1296717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D0935D-3174-2A4C-8E04-9677CCEE0CC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E8F2B47-E7C4-CE4B-A01D-922B8026605C}" type="datetimeFigureOut">
              <a:rPr lang="en-US" altLang="en-US"/>
              <a:pPr>
                <a:defRPr/>
              </a:pPr>
              <a:t>6/23/19</a:t>
            </a:fld>
            <a:endParaRPr lang="en-US" altLang="en-US"/>
          </a:p>
        </p:txBody>
      </p:sp>
      <p:sp>
        <p:nvSpPr>
          <p:cNvPr id="8" name="Footer Placeholder 7">
            <a:extLst>
              <a:ext uri="{FF2B5EF4-FFF2-40B4-BE49-F238E27FC236}">
                <a16:creationId xmlns:a16="http://schemas.microsoft.com/office/drawing/2014/main" id="{60595DB8-24E4-A140-BEF2-2D09185983D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B6928DEC-AB06-EB46-A5DD-9BD0C21F388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8ABAE8F-56FF-8743-A2CD-266423FCE478}" type="slidenum">
              <a:rPr lang="en-US" altLang="en-US"/>
              <a:pPr>
                <a:defRPr/>
              </a:pPr>
              <a:t>‹#›</a:t>
            </a:fld>
            <a:endParaRPr lang="en-US" altLang="en-US"/>
          </a:p>
        </p:txBody>
      </p:sp>
    </p:spTree>
    <p:extLst>
      <p:ext uri="{BB962C8B-B14F-4D97-AF65-F5344CB8AC3E}">
        <p14:creationId xmlns:p14="http://schemas.microsoft.com/office/powerpoint/2010/main" val="33030006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72791D-D9C8-A245-891B-974B912B9C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DC5A48C-695A-FF44-9BEB-EE71E4C0BBFF}" type="datetimeFigureOut">
              <a:rPr lang="en-US" altLang="en-US"/>
              <a:pPr>
                <a:defRPr/>
              </a:pPr>
              <a:t>6/23/19</a:t>
            </a:fld>
            <a:endParaRPr lang="en-US" altLang="en-US"/>
          </a:p>
        </p:txBody>
      </p:sp>
      <p:sp>
        <p:nvSpPr>
          <p:cNvPr id="4" name="Footer Placeholder 3">
            <a:extLst>
              <a:ext uri="{FF2B5EF4-FFF2-40B4-BE49-F238E27FC236}">
                <a16:creationId xmlns:a16="http://schemas.microsoft.com/office/drawing/2014/main" id="{C0317E33-AAFF-5B47-8F51-CF046A7CA50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4069E373-B773-2E40-B27A-22DF0213D6D2}"/>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09D9B4-C592-2F4A-8F43-2A386A715C2F}" type="slidenum">
              <a:rPr lang="en-US" altLang="en-US"/>
              <a:pPr>
                <a:defRPr/>
              </a:pPr>
              <a:t>‹#›</a:t>
            </a:fld>
            <a:endParaRPr lang="en-US" altLang="en-US"/>
          </a:p>
        </p:txBody>
      </p:sp>
    </p:spTree>
    <p:extLst>
      <p:ext uri="{BB962C8B-B14F-4D97-AF65-F5344CB8AC3E}">
        <p14:creationId xmlns:p14="http://schemas.microsoft.com/office/powerpoint/2010/main" val="3474675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0F8C7-A4CC-D84E-BAC6-1975F2F10E0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4070CF2-C23B-F240-B95F-978DCD18E9AD}" type="datetimeFigureOut">
              <a:rPr lang="en-US" altLang="en-US"/>
              <a:pPr>
                <a:defRPr/>
              </a:pPr>
              <a:t>6/23/19</a:t>
            </a:fld>
            <a:endParaRPr lang="en-US" altLang="en-US"/>
          </a:p>
        </p:txBody>
      </p:sp>
      <p:sp>
        <p:nvSpPr>
          <p:cNvPr id="3" name="Footer Placeholder 2">
            <a:extLst>
              <a:ext uri="{FF2B5EF4-FFF2-40B4-BE49-F238E27FC236}">
                <a16:creationId xmlns:a16="http://schemas.microsoft.com/office/drawing/2014/main" id="{AD701CBD-AA7E-3545-869E-FB9C9A1AF8B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F37C470C-CEA8-A442-B5BB-8D32FCD017B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2C4E4F2-23B8-3845-8DE0-C67DC6511AB7}" type="slidenum">
              <a:rPr lang="en-US" altLang="en-US"/>
              <a:pPr>
                <a:defRPr/>
              </a:pPr>
              <a:t>‹#›</a:t>
            </a:fld>
            <a:endParaRPr lang="en-US" altLang="en-US"/>
          </a:p>
        </p:txBody>
      </p:sp>
    </p:spTree>
    <p:extLst>
      <p:ext uri="{BB962C8B-B14F-4D97-AF65-F5344CB8AC3E}">
        <p14:creationId xmlns:p14="http://schemas.microsoft.com/office/powerpoint/2010/main" val="1913077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E4F99E51-A721-CB47-803C-F83AFDD5BD2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E9C4F9D-817A-F94D-B956-7A35FF8EDA0D}" type="datetimeFigureOut">
              <a:rPr lang="en-US" altLang="en-US"/>
              <a:pPr>
                <a:defRPr/>
              </a:pPr>
              <a:t>6/23/19</a:t>
            </a:fld>
            <a:endParaRPr lang="en-US" altLang="en-US"/>
          </a:p>
        </p:txBody>
      </p:sp>
      <p:sp>
        <p:nvSpPr>
          <p:cNvPr id="6" name="Footer Placeholder 5">
            <a:extLst>
              <a:ext uri="{FF2B5EF4-FFF2-40B4-BE49-F238E27FC236}">
                <a16:creationId xmlns:a16="http://schemas.microsoft.com/office/drawing/2014/main" id="{9FDF472D-5882-4E46-B3F0-D556D11D793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E7077AE-ED01-D949-926B-1D8E1B9348AC}"/>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826FCDE-CBA7-8F4A-8E3B-800FE277A9BC}" type="slidenum">
              <a:rPr lang="en-US" altLang="en-US"/>
              <a:pPr>
                <a:defRPr/>
              </a:pPr>
              <a:t>‹#›</a:t>
            </a:fld>
            <a:endParaRPr lang="en-US" altLang="en-US"/>
          </a:p>
        </p:txBody>
      </p:sp>
    </p:spTree>
    <p:extLst>
      <p:ext uri="{BB962C8B-B14F-4D97-AF65-F5344CB8AC3E}">
        <p14:creationId xmlns:p14="http://schemas.microsoft.com/office/powerpoint/2010/main" val="333038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0752EC-2C3D-AB49-8101-856B82EC70FB}"/>
              </a:ext>
            </a:extLst>
          </p:cNvPr>
          <p:cNvSpPr>
            <a:spLocks noGrp="1"/>
          </p:cNvSpPr>
          <p:nvPr>
            <p:ph type="dt" sz="half" idx="10"/>
          </p:nvPr>
        </p:nvSpPr>
        <p:spPr/>
        <p:txBody>
          <a:bodyPr/>
          <a:lstStyle>
            <a:lvl1pPr>
              <a:defRPr/>
            </a:lvl1pPr>
          </a:lstStyle>
          <a:p>
            <a:pPr>
              <a:defRPr/>
            </a:pPr>
            <a:fld id="{DC38BFB2-5669-0C43-8B94-BC69F4AEB3D0}" type="datetimeFigureOut">
              <a:rPr lang="en-US" altLang="en-US"/>
              <a:pPr>
                <a:defRPr/>
              </a:pPr>
              <a:t>6/23/19</a:t>
            </a:fld>
            <a:endParaRPr lang="en-US" altLang="en-US"/>
          </a:p>
        </p:txBody>
      </p:sp>
      <p:sp>
        <p:nvSpPr>
          <p:cNvPr id="5" name="Footer Placeholder 4">
            <a:extLst>
              <a:ext uri="{FF2B5EF4-FFF2-40B4-BE49-F238E27FC236}">
                <a16:creationId xmlns:a16="http://schemas.microsoft.com/office/drawing/2014/main" id="{3B399BCE-D9FC-194C-ADDA-F10A12EADED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6E11767-5870-2941-A235-37F57775CA0C}"/>
              </a:ext>
            </a:extLst>
          </p:cNvPr>
          <p:cNvSpPr>
            <a:spLocks noGrp="1"/>
          </p:cNvSpPr>
          <p:nvPr>
            <p:ph type="sldNum" sz="quarter" idx="12"/>
          </p:nvPr>
        </p:nvSpPr>
        <p:spPr/>
        <p:txBody>
          <a:bodyPr/>
          <a:lstStyle>
            <a:lvl1pPr>
              <a:defRPr/>
            </a:lvl1pPr>
          </a:lstStyle>
          <a:p>
            <a:pPr>
              <a:defRPr/>
            </a:pPr>
            <a:fld id="{613F9D58-0B1F-6E4F-8D54-52066A64D740}" type="slidenum">
              <a:rPr lang="en-US" altLang="en-US"/>
              <a:pPr>
                <a:defRPr/>
              </a:pPr>
              <a:t>‹#›</a:t>
            </a:fld>
            <a:endParaRPr lang="en-US" altLang="en-US"/>
          </a:p>
        </p:txBody>
      </p:sp>
    </p:spTree>
    <p:extLst>
      <p:ext uri="{BB962C8B-B14F-4D97-AF65-F5344CB8AC3E}">
        <p14:creationId xmlns:p14="http://schemas.microsoft.com/office/powerpoint/2010/main" val="628743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84B8AB0-0FF9-D64E-A10E-DB965B94D9A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375962B-F9E8-DC45-B69D-718402E7A26F}" type="datetimeFigureOut">
              <a:rPr lang="en-US" altLang="en-US"/>
              <a:pPr>
                <a:defRPr/>
              </a:pPr>
              <a:t>6/23/19</a:t>
            </a:fld>
            <a:endParaRPr lang="en-US" altLang="en-US"/>
          </a:p>
        </p:txBody>
      </p:sp>
      <p:sp>
        <p:nvSpPr>
          <p:cNvPr id="6" name="Footer Placeholder 5">
            <a:extLst>
              <a:ext uri="{FF2B5EF4-FFF2-40B4-BE49-F238E27FC236}">
                <a16:creationId xmlns:a16="http://schemas.microsoft.com/office/drawing/2014/main" id="{030138A4-724A-C44A-BD1A-2BCA16B76C73}"/>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DE859B2-303E-2343-8FC9-22BF0B39BBB5}"/>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C517F9-1B48-0544-8D66-2186EFB0ECBB}" type="slidenum">
              <a:rPr lang="en-US" altLang="en-US"/>
              <a:pPr>
                <a:defRPr/>
              </a:pPr>
              <a:t>‹#›</a:t>
            </a:fld>
            <a:endParaRPr lang="en-US" altLang="en-US"/>
          </a:p>
        </p:txBody>
      </p:sp>
    </p:spTree>
    <p:extLst>
      <p:ext uri="{BB962C8B-B14F-4D97-AF65-F5344CB8AC3E}">
        <p14:creationId xmlns:p14="http://schemas.microsoft.com/office/powerpoint/2010/main" val="4122287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E0CAD-E1B8-8D4F-8350-2EAE1DE9E49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7592471-BAD5-A34B-A012-9BCBAE39DA9C}" type="datetimeFigureOut">
              <a:rPr lang="en-US" altLang="en-US"/>
              <a:pPr>
                <a:defRPr/>
              </a:pPr>
              <a:t>6/23/19</a:t>
            </a:fld>
            <a:endParaRPr lang="en-US" altLang="en-US"/>
          </a:p>
        </p:txBody>
      </p:sp>
      <p:sp>
        <p:nvSpPr>
          <p:cNvPr id="5" name="Footer Placeholder 4">
            <a:extLst>
              <a:ext uri="{FF2B5EF4-FFF2-40B4-BE49-F238E27FC236}">
                <a16:creationId xmlns:a16="http://schemas.microsoft.com/office/drawing/2014/main" id="{2294C96E-457E-AC40-B93C-B6D90622B7FD}"/>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5C51EB15-3F45-444C-BC30-F98AF363138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9D62795-D539-944D-B0C5-47C77E998982}" type="slidenum">
              <a:rPr lang="en-US" altLang="en-US"/>
              <a:pPr>
                <a:defRPr/>
              </a:pPr>
              <a:t>‹#›</a:t>
            </a:fld>
            <a:endParaRPr lang="en-US" altLang="en-US"/>
          </a:p>
        </p:txBody>
      </p:sp>
    </p:spTree>
    <p:extLst>
      <p:ext uri="{BB962C8B-B14F-4D97-AF65-F5344CB8AC3E}">
        <p14:creationId xmlns:p14="http://schemas.microsoft.com/office/powerpoint/2010/main" val="2056086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66562C-7ECD-9747-B02A-39C321A9DB42}"/>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2B0C7CB-7293-6242-8D16-2B3DFECD6446}" type="datetimeFigureOut">
              <a:rPr lang="en-US" altLang="en-US"/>
              <a:pPr>
                <a:defRPr/>
              </a:pPr>
              <a:t>6/23/19</a:t>
            </a:fld>
            <a:endParaRPr lang="en-US" altLang="en-US"/>
          </a:p>
        </p:txBody>
      </p:sp>
      <p:sp>
        <p:nvSpPr>
          <p:cNvPr id="5" name="Footer Placeholder 4">
            <a:extLst>
              <a:ext uri="{FF2B5EF4-FFF2-40B4-BE49-F238E27FC236}">
                <a16:creationId xmlns:a16="http://schemas.microsoft.com/office/drawing/2014/main" id="{230D2DED-E75E-404E-A361-484FADD8C6D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BED6C521-5D7C-4C46-972F-7814BF613FE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0B96B58-A477-0C4E-9642-983919DAADBF}" type="slidenum">
              <a:rPr lang="en-US" altLang="en-US"/>
              <a:pPr>
                <a:defRPr/>
              </a:pPr>
              <a:t>‹#›</a:t>
            </a:fld>
            <a:endParaRPr lang="en-US" altLang="en-US"/>
          </a:p>
        </p:txBody>
      </p:sp>
    </p:spTree>
    <p:extLst>
      <p:ext uri="{BB962C8B-B14F-4D97-AF65-F5344CB8AC3E}">
        <p14:creationId xmlns:p14="http://schemas.microsoft.com/office/powerpoint/2010/main" val="2572683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A70F2-0D5A-9847-89E0-2E25B387382F}"/>
              </a:ext>
            </a:extLst>
          </p:cNvPr>
          <p:cNvSpPr>
            <a:spLocks noGrp="1"/>
          </p:cNvSpPr>
          <p:nvPr>
            <p:ph type="dt" sz="half" idx="10"/>
          </p:nvPr>
        </p:nvSpPr>
        <p:spPr/>
        <p:txBody>
          <a:bodyPr/>
          <a:lstStyle>
            <a:lvl1pPr>
              <a:defRPr/>
            </a:lvl1pPr>
          </a:lstStyle>
          <a:p>
            <a:pPr>
              <a:defRPr/>
            </a:pPr>
            <a:fld id="{BCB0F9F3-6FC5-8B4D-8426-E6FAC5B80987}" type="datetimeFigureOut">
              <a:rPr lang="en-US" altLang="en-US"/>
              <a:pPr>
                <a:defRPr/>
              </a:pPr>
              <a:t>6/23/19</a:t>
            </a:fld>
            <a:endParaRPr lang="en-US" altLang="en-US"/>
          </a:p>
        </p:txBody>
      </p:sp>
      <p:sp>
        <p:nvSpPr>
          <p:cNvPr id="5" name="Footer Placeholder 4">
            <a:extLst>
              <a:ext uri="{FF2B5EF4-FFF2-40B4-BE49-F238E27FC236}">
                <a16:creationId xmlns:a16="http://schemas.microsoft.com/office/drawing/2014/main" id="{A3BE6DF3-AC56-BD4B-9B8B-F11F6C90B66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D30FC43-0659-A048-B9D6-EAC45D6EE521}"/>
              </a:ext>
            </a:extLst>
          </p:cNvPr>
          <p:cNvSpPr>
            <a:spLocks noGrp="1"/>
          </p:cNvSpPr>
          <p:nvPr>
            <p:ph type="sldNum" sz="quarter" idx="12"/>
          </p:nvPr>
        </p:nvSpPr>
        <p:spPr/>
        <p:txBody>
          <a:bodyPr/>
          <a:lstStyle>
            <a:lvl1pPr>
              <a:defRPr/>
            </a:lvl1pPr>
          </a:lstStyle>
          <a:p>
            <a:pPr>
              <a:defRPr/>
            </a:pPr>
            <a:fld id="{43F8F70A-557F-C740-9B6C-C7587C99AA41}" type="slidenum">
              <a:rPr lang="en-US" altLang="en-US"/>
              <a:pPr>
                <a:defRPr/>
              </a:pPr>
              <a:t>‹#›</a:t>
            </a:fld>
            <a:endParaRPr lang="en-US" altLang="en-US"/>
          </a:p>
        </p:txBody>
      </p:sp>
    </p:spTree>
    <p:extLst>
      <p:ext uri="{BB962C8B-B14F-4D97-AF65-F5344CB8AC3E}">
        <p14:creationId xmlns:p14="http://schemas.microsoft.com/office/powerpoint/2010/main" val="1848591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2472AC8-3F65-4D42-9703-BED15BB6C72B}"/>
              </a:ext>
            </a:extLst>
          </p:cNvPr>
          <p:cNvSpPr>
            <a:spLocks noGrp="1"/>
          </p:cNvSpPr>
          <p:nvPr>
            <p:ph type="dt" sz="half" idx="10"/>
          </p:nvPr>
        </p:nvSpPr>
        <p:spPr/>
        <p:txBody>
          <a:bodyPr/>
          <a:lstStyle>
            <a:lvl1pPr>
              <a:defRPr/>
            </a:lvl1pPr>
          </a:lstStyle>
          <a:p>
            <a:pPr>
              <a:defRPr/>
            </a:pPr>
            <a:fld id="{8C971E2D-B245-C249-94DC-34D0FFD7F66F}" type="datetimeFigureOut">
              <a:rPr lang="en-US" altLang="en-US"/>
              <a:pPr>
                <a:defRPr/>
              </a:pPr>
              <a:t>6/23/19</a:t>
            </a:fld>
            <a:endParaRPr lang="en-US" altLang="en-US"/>
          </a:p>
        </p:txBody>
      </p:sp>
      <p:sp>
        <p:nvSpPr>
          <p:cNvPr id="6" name="Footer Placeholder 4">
            <a:extLst>
              <a:ext uri="{FF2B5EF4-FFF2-40B4-BE49-F238E27FC236}">
                <a16:creationId xmlns:a16="http://schemas.microsoft.com/office/drawing/2014/main" id="{7CD04AE9-7CCA-0045-A706-F55AB7B9F5F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3CD5DED-47BF-5F42-8486-EB8CB2E6C06A}"/>
              </a:ext>
            </a:extLst>
          </p:cNvPr>
          <p:cNvSpPr>
            <a:spLocks noGrp="1"/>
          </p:cNvSpPr>
          <p:nvPr>
            <p:ph type="sldNum" sz="quarter" idx="12"/>
          </p:nvPr>
        </p:nvSpPr>
        <p:spPr/>
        <p:txBody>
          <a:bodyPr/>
          <a:lstStyle>
            <a:lvl1pPr>
              <a:defRPr/>
            </a:lvl1pPr>
          </a:lstStyle>
          <a:p>
            <a:pPr>
              <a:defRPr/>
            </a:pPr>
            <a:fld id="{D29386C5-2837-7347-A4AA-EFE1BAAEE640}" type="slidenum">
              <a:rPr lang="en-US" altLang="en-US"/>
              <a:pPr>
                <a:defRPr/>
              </a:pPr>
              <a:t>‹#›</a:t>
            </a:fld>
            <a:endParaRPr lang="en-US" altLang="en-US"/>
          </a:p>
        </p:txBody>
      </p:sp>
    </p:spTree>
    <p:extLst>
      <p:ext uri="{BB962C8B-B14F-4D97-AF65-F5344CB8AC3E}">
        <p14:creationId xmlns:p14="http://schemas.microsoft.com/office/powerpoint/2010/main" val="1345574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55097A4-0CCF-9343-9743-568F88941D80}"/>
              </a:ext>
            </a:extLst>
          </p:cNvPr>
          <p:cNvSpPr>
            <a:spLocks noGrp="1"/>
          </p:cNvSpPr>
          <p:nvPr>
            <p:ph type="dt" sz="half" idx="10"/>
          </p:nvPr>
        </p:nvSpPr>
        <p:spPr/>
        <p:txBody>
          <a:bodyPr/>
          <a:lstStyle>
            <a:lvl1pPr>
              <a:defRPr/>
            </a:lvl1pPr>
          </a:lstStyle>
          <a:p>
            <a:pPr>
              <a:defRPr/>
            </a:pPr>
            <a:fld id="{23827D50-074B-1049-85EA-EE9C59FA3570}" type="datetimeFigureOut">
              <a:rPr lang="en-US" altLang="en-US"/>
              <a:pPr>
                <a:defRPr/>
              </a:pPr>
              <a:t>6/23/19</a:t>
            </a:fld>
            <a:endParaRPr lang="en-US" altLang="en-US"/>
          </a:p>
        </p:txBody>
      </p:sp>
      <p:sp>
        <p:nvSpPr>
          <p:cNvPr id="8" name="Footer Placeholder 4">
            <a:extLst>
              <a:ext uri="{FF2B5EF4-FFF2-40B4-BE49-F238E27FC236}">
                <a16:creationId xmlns:a16="http://schemas.microsoft.com/office/drawing/2014/main" id="{559F3544-13F8-6346-9C2D-008956708C8D}"/>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70DEAA70-82E0-CC49-B04C-A3E68D3F72E9}"/>
              </a:ext>
            </a:extLst>
          </p:cNvPr>
          <p:cNvSpPr>
            <a:spLocks noGrp="1"/>
          </p:cNvSpPr>
          <p:nvPr>
            <p:ph type="sldNum" sz="quarter" idx="12"/>
          </p:nvPr>
        </p:nvSpPr>
        <p:spPr/>
        <p:txBody>
          <a:bodyPr/>
          <a:lstStyle>
            <a:lvl1pPr>
              <a:defRPr/>
            </a:lvl1pPr>
          </a:lstStyle>
          <a:p>
            <a:pPr>
              <a:defRPr/>
            </a:pPr>
            <a:fld id="{C9708ACB-82A4-8145-AE0E-0C29FC9B453F}" type="slidenum">
              <a:rPr lang="en-US" altLang="en-US"/>
              <a:pPr>
                <a:defRPr/>
              </a:pPr>
              <a:t>‹#›</a:t>
            </a:fld>
            <a:endParaRPr lang="en-US" altLang="en-US"/>
          </a:p>
        </p:txBody>
      </p:sp>
    </p:spTree>
    <p:extLst>
      <p:ext uri="{BB962C8B-B14F-4D97-AF65-F5344CB8AC3E}">
        <p14:creationId xmlns:p14="http://schemas.microsoft.com/office/powerpoint/2010/main" val="266029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112A05E-7B02-154C-AE31-595458B3D956}"/>
              </a:ext>
            </a:extLst>
          </p:cNvPr>
          <p:cNvSpPr>
            <a:spLocks noGrp="1"/>
          </p:cNvSpPr>
          <p:nvPr>
            <p:ph type="dt" sz="half" idx="10"/>
          </p:nvPr>
        </p:nvSpPr>
        <p:spPr/>
        <p:txBody>
          <a:bodyPr/>
          <a:lstStyle>
            <a:lvl1pPr>
              <a:defRPr/>
            </a:lvl1pPr>
          </a:lstStyle>
          <a:p>
            <a:pPr>
              <a:defRPr/>
            </a:pPr>
            <a:fld id="{23343684-C1A7-AA48-87EB-C50A5B4E780D}" type="datetimeFigureOut">
              <a:rPr lang="en-US" altLang="en-US"/>
              <a:pPr>
                <a:defRPr/>
              </a:pPr>
              <a:t>6/23/19</a:t>
            </a:fld>
            <a:endParaRPr lang="en-US" altLang="en-US"/>
          </a:p>
        </p:txBody>
      </p:sp>
      <p:sp>
        <p:nvSpPr>
          <p:cNvPr id="4" name="Footer Placeholder 4">
            <a:extLst>
              <a:ext uri="{FF2B5EF4-FFF2-40B4-BE49-F238E27FC236}">
                <a16:creationId xmlns:a16="http://schemas.microsoft.com/office/drawing/2014/main" id="{AEEAC63D-F935-E647-B02B-DBBD652D329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F5093E5-6B9E-8246-8A4E-8E09D415511D}"/>
              </a:ext>
            </a:extLst>
          </p:cNvPr>
          <p:cNvSpPr>
            <a:spLocks noGrp="1"/>
          </p:cNvSpPr>
          <p:nvPr>
            <p:ph type="sldNum" sz="quarter" idx="12"/>
          </p:nvPr>
        </p:nvSpPr>
        <p:spPr/>
        <p:txBody>
          <a:bodyPr/>
          <a:lstStyle>
            <a:lvl1pPr>
              <a:defRPr/>
            </a:lvl1pPr>
          </a:lstStyle>
          <a:p>
            <a:pPr>
              <a:defRPr/>
            </a:pPr>
            <a:fld id="{08BE3E36-320D-6147-864C-A6F8F6B99571}" type="slidenum">
              <a:rPr lang="en-US" altLang="en-US"/>
              <a:pPr>
                <a:defRPr/>
              </a:pPr>
              <a:t>‹#›</a:t>
            </a:fld>
            <a:endParaRPr lang="en-US" altLang="en-US"/>
          </a:p>
        </p:txBody>
      </p:sp>
    </p:spTree>
    <p:extLst>
      <p:ext uri="{BB962C8B-B14F-4D97-AF65-F5344CB8AC3E}">
        <p14:creationId xmlns:p14="http://schemas.microsoft.com/office/powerpoint/2010/main" val="251177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676AD91-BBC5-3845-ADE2-0BDBF4332BDF}"/>
              </a:ext>
            </a:extLst>
          </p:cNvPr>
          <p:cNvSpPr>
            <a:spLocks noGrp="1"/>
          </p:cNvSpPr>
          <p:nvPr>
            <p:ph type="dt" sz="half" idx="10"/>
          </p:nvPr>
        </p:nvSpPr>
        <p:spPr/>
        <p:txBody>
          <a:bodyPr/>
          <a:lstStyle>
            <a:lvl1pPr>
              <a:defRPr/>
            </a:lvl1pPr>
          </a:lstStyle>
          <a:p>
            <a:pPr>
              <a:defRPr/>
            </a:pPr>
            <a:fld id="{58C6DD0F-3864-A540-BD71-8CDD5C419F88}" type="datetimeFigureOut">
              <a:rPr lang="en-US" altLang="en-US"/>
              <a:pPr>
                <a:defRPr/>
              </a:pPr>
              <a:t>6/23/19</a:t>
            </a:fld>
            <a:endParaRPr lang="en-US" altLang="en-US"/>
          </a:p>
        </p:txBody>
      </p:sp>
      <p:sp>
        <p:nvSpPr>
          <p:cNvPr id="3" name="Footer Placeholder 4">
            <a:extLst>
              <a:ext uri="{FF2B5EF4-FFF2-40B4-BE49-F238E27FC236}">
                <a16:creationId xmlns:a16="http://schemas.microsoft.com/office/drawing/2014/main" id="{C22F8138-B09B-8E43-B782-9F120869D1E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A602D87-97D6-1C47-B6AD-1AE41FC20EAC}"/>
              </a:ext>
            </a:extLst>
          </p:cNvPr>
          <p:cNvSpPr>
            <a:spLocks noGrp="1"/>
          </p:cNvSpPr>
          <p:nvPr>
            <p:ph type="sldNum" sz="quarter" idx="12"/>
          </p:nvPr>
        </p:nvSpPr>
        <p:spPr/>
        <p:txBody>
          <a:bodyPr/>
          <a:lstStyle>
            <a:lvl1pPr>
              <a:defRPr/>
            </a:lvl1pPr>
          </a:lstStyle>
          <a:p>
            <a:pPr>
              <a:defRPr/>
            </a:pPr>
            <a:fld id="{0957BE8A-2DF6-AB4A-BB53-58D059E016E0}" type="slidenum">
              <a:rPr lang="en-US" altLang="en-US"/>
              <a:pPr>
                <a:defRPr/>
              </a:pPr>
              <a:t>‹#›</a:t>
            </a:fld>
            <a:endParaRPr lang="en-US" altLang="en-US"/>
          </a:p>
        </p:txBody>
      </p:sp>
    </p:spTree>
    <p:extLst>
      <p:ext uri="{BB962C8B-B14F-4D97-AF65-F5344CB8AC3E}">
        <p14:creationId xmlns:p14="http://schemas.microsoft.com/office/powerpoint/2010/main" val="21839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5708104-B19B-EF47-99FA-0155CCE472BE}"/>
              </a:ext>
            </a:extLst>
          </p:cNvPr>
          <p:cNvSpPr>
            <a:spLocks noGrp="1"/>
          </p:cNvSpPr>
          <p:nvPr>
            <p:ph type="dt" sz="half" idx="10"/>
          </p:nvPr>
        </p:nvSpPr>
        <p:spPr/>
        <p:txBody>
          <a:bodyPr/>
          <a:lstStyle>
            <a:lvl1pPr>
              <a:defRPr/>
            </a:lvl1pPr>
          </a:lstStyle>
          <a:p>
            <a:pPr>
              <a:defRPr/>
            </a:pPr>
            <a:fld id="{371759EF-6B8D-354B-9D7A-CB463520E7B4}" type="datetimeFigureOut">
              <a:rPr lang="en-US" altLang="en-US"/>
              <a:pPr>
                <a:defRPr/>
              </a:pPr>
              <a:t>6/23/19</a:t>
            </a:fld>
            <a:endParaRPr lang="en-US" altLang="en-US"/>
          </a:p>
        </p:txBody>
      </p:sp>
      <p:sp>
        <p:nvSpPr>
          <p:cNvPr id="6" name="Footer Placeholder 4">
            <a:extLst>
              <a:ext uri="{FF2B5EF4-FFF2-40B4-BE49-F238E27FC236}">
                <a16:creationId xmlns:a16="http://schemas.microsoft.com/office/drawing/2014/main" id="{8F26D501-ED0C-494F-842C-C6CC2CF0FFB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0D69119-0848-A64A-A9BB-6A9F992E7355}"/>
              </a:ext>
            </a:extLst>
          </p:cNvPr>
          <p:cNvSpPr>
            <a:spLocks noGrp="1"/>
          </p:cNvSpPr>
          <p:nvPr>
            <p:ph type="sldNum" sz="quarter" idx="12"/>
          </p:nvPr>
        </p:nvSpPr>
        <p:spPr/>
        <p:txBody>
          <a:bodyPr/>
          <a:lstStyle>
            <a:lvl1pPr>
              <a:defRPr/>
            </a:lvl1pPr>
          </a:lstStyle>
          <a:p>
            <a:pPr>
              <a:defRPr/>
            </a:pPr>
            <a:fld id="{6368AC76-B55A-6C4F-B702-A41F45277F7B}" type="slidenum">
              <a:rPr lang="en-US" altLang="en-US"/>
              <a:pPr>
                <a:defRPr/>
              </a:pPr>
              <a:t>‹#›</a:t>
            </a:fld>
            <a:endParaRPr lang="en-US" altLang="en-US"/>
          </a:p>
        </p:txBody>
      </p:sp>
    </p:spTree>
    <p:extLst>
      <p:ext uri="{BB962C8B-B14F-4D97-AF65-F5344CB8AC3E}">
        <p14:creationId xmlns:p14="http://schemas.microsoft.com/office/powerpoint/2010/main" val="3729395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F512597-FEF3-564F-BF85-059462A9CD48}"/>
              </a:ext>
            </a:extLst>
          </p:cNvPr>
          <p:cNvSpPr>
            <a:spLocks noGrp="1"/>
          </p:cNvSpPr>
          <p:nvPr>
            <p:ph type="dt" sz="half" idx="10"/>
          </p:nvPr>
        </p:nvSpPr>
        <p:spPr/>
        <p:txBody>
          <a:bodyPr/>
          <a:lstStyle>
            <a:lvl1pPr>
              <a:defRPr/>
            </a:lvl1pPr>
          </a:lstStyle>
          <a:p>
            <a:pPr>
              <a:defRPr/>
            </a:pPr>
            <a:fld id="{443C3B47-2F1E-3847-A2F0-26F0EAACA193}" type="datetimeFigureOut">
              <a:rPr lang="en-US" altLang="en-US"/>
              <a:pPr>
                <a:defRPr/>
              </a:pPr>
              <a:t>6/23/19</a:t>
            </a:fld>
            <a:endParaRPr lang="en-US" altLang="en-US"/>
          </a:p>
        </p:txBody>
      </p:sp>
      <p:sp>
        <p:nvSpPr>
          <p:cNvPr id="6" name="Footer Placeholder 4">
            <a:extLst>
              <a:ext uri="{FF2B5EF4-FFF2-40B4-BE49-F238E27FC236}">
                <a16:creationId xmlns:a16="http://schemas.microsoft.com/office/drawing/2014/main" id="{295D4F33-FBBE-CE40-AE14-CDB2242709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F394229-14B0-E54C-8585-096BD8FD8C80}"/>
              </a:ext>
            </a:extLst>
          </p:cNvPr>
          <p:cNvSpPr>
            <a:spLocks noGrp="1"/>
          </p:cNvSpPr>
          <p:nvPr>
            <p:ph type="sldNum" sz="quarter" idx="12"/>
          </p:nvPr>
        </p:nvSpPr>
        <p:spPr/>
        <p:txBody>
          <a:bodyPr/>
          <a:lstStyle>
            <a:lvl1pPr>
              <a:defRPr/>
            </a:lvl1pPr>
          </a:lstStyle>
          <a:p>
            <a:pPr>
              <a:defRPr/>
            </a:pPr>
            <a:fld id="{8EE7A7B5-DD72-3F41-88B0-3D209811E55F}" type="slidenum">
              <a:rPr lang="en-US" altLang="en-US"/>
              <a:pPr>
                <a:defRPr/>
              </a:pPr>
              <a:t>‹#›</a:t>
            </a:fld>
            <a:endParaRPr lang="en-US" altLang="en-US"/>
          </a:p>
        </p:txBody>
      </p:sp>
    </p:spTree>
    <p:extLst>
      <p:ext uri="{BB962C8B-B14F-4D97-AF65-F5344CB8AC3E}">
        <p14:creationId xmlns:p14="http://schemas.microsoft.com/office/powerpoint/2010/main" val="2572458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D5B106C-37B4-ED4B-BE46-5D66C7AD5DD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D056B79-231B-AE4D-BDC0-6403962E35E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E5561BF-E9D7-604F-8A0C-106004B4E82C}"/>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9C7016EA-52B9-A84A-BDCF-502A68EDDBD0}" type="datetimeFigureOut">
              <a:rPr lang="en-US" altLang="en-US"/>
              <a:pPr>
                <a:defRPr/>
              </a:pPr>
              <a:t>6/23/19</a:t>
            </a:fld>
            <a:endParaRPr lang="en-US" altLang="en-US"/>
          </a:p>
        </p:txBody>
      </p:sp>
      <p:sp>
        <p:nvSpPr>
          <p:cNvPr id="5" name="Footer Placeholder 4">
            <a:extLst>
              <a:ext uri="{FF2B5EF4-FFF2-40B4-BE49-F238E27FC236}">
                <a16:creationId xmlns:a16="http://schemas.microsoft.com/office/drawing/2014/main" id="{BE29A684-5D4F-8849-93AF-8D840E27ACE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7ED0216D-550C-7447-BDA6-1948AA58DA4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D4408D6-80D8-A243-B95E-ABAEAB74E81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itle Placeholder 1">
            <a:extLst>
              <a:ext uri="{FF2B5EF4-FFF2-40B4-BE49-F238E27FC236}">
                <a16:creationId xmlns:a16="http://schemas.microsoft.com/office/drawing/2014/main" id="{C34DA7D6-EDC1-6148-B1CF-DD2700FD4F5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5603" name="Text Placeholder 2">
            <a:extLst>
              <a:ext uri="{FF2B5EF4-FFF2-40B4-BE49-F238E27FC236}">
                <a16:creationId xmlns:a16="http://schemas.microsoft.com/office/drawing/2014/main" id="{04DBC2D3-642A-F446-BA9D-6EF1FD8412F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74D0C62-03D1-4F49-AB8A-5096BA8A6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3E507D51-1583-2742-8AF4-9682306BF86A}" type="datetimeFigureOut">
              <a:rPr lang="en-US"/>
              <a:pPr>
                <a:defRPr/>
              </a:pPr>
              <a:t>6/23/19</a:t>
            </a:fld>
            <a:endParaRPr lang="en-US"/>
          </a:p>
        </p:txBody>
      </p:sp>
      <p:sp>
        <p:nvSpPr>
          <p:cNvPr id="5" name="Footer Placeholder 4">
            <a:extLst>
              <a:ext uri="{FF2B5EF4-FFF2-40B4-BE49-F238E27FC236}">
                <a16:creationId xmlns:a16="http://schemas.microsoft.com/office/drawing/2014/main" id="{542E41A1-CB26-9E4E-8D35-9F3300343A9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86D780CD-7E46-564E-BE88-08F61A353791}"/>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5FFFE95F-5608-5B43-A2D1-8BFDBD8D6F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49" r:id="rId8"/>
    <p:sldLayoutId id="2147484550" r:id="rId9"/>
    <p:sldLayoutId id="2147484551" r:id="rId10"/>
    <p:sldLayoutId id="2147484552"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hyperlink" Target="http://www.iris.edu/hq/retm"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hyperlink" Target="mailto:tkb@iris.edu" TargetMode="External"/><Relationship Id="rId5" Type="http://schemas.openxmlformats.org/officeDocument/2006/relationships/image" Target="../media/image18.pn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22A115-711C-41DB-B59A-E4165FF8B49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075" name="Picture 8" descr="IRIS_TMlogo.png">
            <a:extLst>
              <a:ext uri="{FF2B5EF4-FFF2-40B4-BE49-F238E27FC236}">
                <a16:creationId xmlns:a16="http://schemas.microsoft.com/office/drawing/2014/main" id="{1591406A-5C05-4096-8E30-9A4DD014C0F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14">
            <a:extLst>
              <a:ext uri="{FF2B5EF4-FFF2-40B4-BE49-F238E27FC236}">
                <a16:creationId xmlns:a16="http://schemas.microsoft.com/office/drawing/2014/main" id="{53632324-FF4D-4FA4-8430-7096BFF0CB0C}"/>
              </a:ext>
            </a:extLst>
          </p:cNvPr>
          <p:cNvSpPr txBox="1">
            <a:spLocks noChangeArrowheads="1"/>
          </p:cNvSpPr>
          <p:nvPr/>
        </p:nvSpPr>
        <p:spPr bwMode="auto">
          <a:xfrm>
            <a:off x="241102" y="1106946"/>
            <a:ext cx="3921762" cy="3804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buNone/>
            </a:pPr>
            <a:r>
              <a:rPr lang="es-ES" sz="1800" dirty="0">
                <a:latin typeface="Arial" panose="020B0604020202020204" pitchFamily="34" charset="0"/>
                <a:cs typeface="Arial" panose="020B0604020202020204" pitchFamily="34" charset="0"/>
              </a:rPr>
              <a:t>Un terremoto de magnitud 7,2 se produjo en las Islas </a:t>
            </a:r>
            <a:r>
              <a:rPr lang="es-ES" sz="1800" dirty="0" err="1">
                <a:latin typeface="Arial" panose="020B0604020202020204" pitchFamily="34" charset="0"/>
                <a:cs typeface="Arial" panose="020B0604020202020204" pitchFamily="34" charset="0"/>
              </a:rPr>
              <a:t>Kermadec</a:t>
            </a:r>
            <a:r>
              <a:rPr lang="es-ES" sz="1800" dirty="0">
                <a:latin typeface="Arial" panose="020B0604020202020204" pitchFamily="34" charset="0"/>
                <a:cs typeface="Arial" panose="020B0604020202020204" pitchFamily="34" charset="0"/>
              </a:rPr>
              <a:t>, a unos 800 km al noreste de la Isla Norte de Nueva Zelanda, a una profundidad de 34,4 km.</a:t>
            </a:r>
            <a:endParaRPr lang="en-US" sz="1800" dirty="0">
              <a:latin typeface="Arial" panose="020B0604020202020204" pitchFamily="34" charset="0"/>
              <a:cs typeface="Arial" panose="020B0604020202020204" pitchFamily="34" charset="0"/>
            </a:endParaRPr>
          </a:p>
          <a:p>
            <a:pPr>
              <a:buNone/>
            </a:pPr>
            <a:endParaRPr lang="en-US" sz="1800" dirty="0">
              <a:latin typeface="Arial" panose="020B0604020202020204" pitchFamily="34" charset="0"/>
              <a:cs typeface="Arial" panose="020B0604020202020204" pitchFamily="34" charset="0"/>
            </a:endParaRPr>
          </a:p>
          <a:p>
            <a:pPr>
              <a:buNone/>
            </a:pPr>
            <a:r>
              <a:rPr lang="es-ES" sz="1800" dirty="0">
                <a:latin typeface="Arial" panose="020B0604020202020204" pitchFamily="34" charset="0"/>
                <a:cs typeface="Arial" panose="020B0604020202020204" pitchFamily="34" charset="0"/>
              </a:rPr>
              <a:t>Las Islas </a:t>
            </a:r>
            <a:r>
              <a:rPr lang="es-ES" sz="1800" dirty="0" err="1">
                <a:latin typeface="Arial" panose="020B0604020202020204" pitchFamily="34" charset="0"/>
                <a:cs typeface="Arial" panose="020B0604020202020204" pitchFamily="34" charset="0"/>
              </a:rPr>
              <a:t>Kermadec</a:t>
            </a:r>
            <a:r>
              <a:rPr lang="es-ES" sz="1800" dirty="0">
                <a:latin typeface="Arial" panose="020B0604020202020204" pitchFamily="34" charset="0"/>
                <a:cs typeface="Arial" panose="020B0604020202020204" pitchFamily="34" charset="0"/>
              </a:rPr>
              <a:t> son la pequeña parte emergente de una cadena de volcanes submarinos que definen la Cordillera de </a:t>
            </a:r>
            <a:r>
              <a:rPr lang="es-ES" sz="1800" dirty="0" err="1">
                <a:latin typeface="Arial" panose="020B0604020202020204" pitchFamily="34" charset="0"/>
                <a:cs typeface="Arial" panose="020B0604020202020204" pitchFamily="34" charset="0"/>
              </a:rPr>
              <a:t>Kermadec</a:t>
            </a:r>
            <a:r>
              <a:rPr lang="es-ES" sz="1800" dirty="0">
                <a:latin typeface="Arial" panose="020B0604020202020204" pitchFamily="34" charset="0"/>
                <a:cs typeface="Arial" panose="020B0604020202020204" pitchFamily="34" charset="0"/>
              </a:rPr>
              <a:t>. No hay asentamientos permanentes en las islas.</a:t>
            </a:r>
            <a:r>
              <a:rPr lang="en-US" sz="1800" dirty="0">
                <a:latin typeface="Arial" panose="020B0604020202020204" pitchFamily="34" charset="0"/>
                <a:cs typeface="Arial" panose="020B0604020202020204" pitchFamily="34" charset="0"/>
              </a:rPr>
              <a:t> </a:t>
            </a:r>
            <a:endParaRPr lang="en-US" altLang="en-US" sz="1800" dirty="0">
              <a:latin typeface="Arial" panose="020B0604020202020204" pitchFamily="34" charset="0"/>
              <a:cs typeface="Arial" panose="020B0604020202020204" pitchFamily="34" charset="0"/>
            </a:endParaRPr>
          </a:p>
          <a:p>
            <a:pPr>
              <a:spcBef>
                <a:spcPct val="0"/>
              </a:spcBef>
              <a:buNone/>
            </a:pPr>
            <a:endParaRPr lang="en-US" altLang="en-US" sz="1800" dirty="0">
              <a:latin typeface="Arial" panose="020B0604020202020204" pitchFamily="34" charset="0"/>
              <a:cs typeface="Arial" panose="020B0604020202020204" pitchFamily="34" charset="0"/>
            </a:endParaRPr>
          </a:p>
        </p:txBody>
      </p:sp>
      <p:sp>
        <p:nvSpPr>
          <p:cNvPr id="16" name="Title 1">
            <a:extLst>
              <a:ext uri="{FF2B5EF4-FFF2-40B4-BE49-F238E27FC236}">
                <a16:creationId xmlns:a16="http://schemas.microsoft.com/office/drawing/2014/main" id="{6F04097E-D3CF-49F9-9347-1467F639BFB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15 de Junio, 2019 a las 22:55:02 UTC </a:t>
            </a:r>
          </a:p>
          <a:p>
            <a:pPr eaLnBrk="1" fontAlgn="auto" hangingPunct="1">
              <a:spcAft>
                <a:spcPts val="0"/>
              </a:spcAft>
              <a:defRPr/>
            </a:pP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2" name="TextBox 1">
            <a:extLst>
              <a:ext uri="{FF2B5EF4-FFF2-40B4-BE49-F238E27FC236}">
                <a16:creationId xmlns:a16="http://schemas.microsoft.com/office/drawing/2014/main" id="{842E1740-456B-4D55-8A2E-3B0AB1665BD4}"/>
              </a:ext>
            </a:extLst>
          </p:cNvPr>
          <p:cNvSpPr txBox="1"/>
          <p:nvPr/>
        </p:nvSpPr>
        <p:spPr>
          <a:xfrm>
            <a:off x="609599" y="4754475"/>
            <a:ext cx="3554437" cy="2031325"/>
          </a:xfrm>
          <a:prstGeom prst="rect">
            <a:avLst/>
          </a:prstGeom>
          <a:noFill/>
        </p:spPr>
        <p:txBody>
          <a:bodyPr wrap="square" rtlCol="0">
            <a:spAutoFit/>
          </a:bodyPr>
          <a:lstStyle/>
          <a:p>
            <a:r>
              <a:rPr lang="es-ES" sz="1400" dirty="0"/>
              <a:t>En términos políticos, las </a:t>
            </a:r>
            <a:r>
              <a:rPr lang="es-ES" sz="1400" dirty="0" err="1"/>
              <a:t>Kermadec</a:t>
            </a:r>
            <a:r>
              <a:rPr lang="es-ES" sz="1400" dirty="0"/>
              <a:t> son importantes para Nueva Zelanda, ya que definen la extensión norte de la Zona Económica Exclusiva (ZEE) y la Plataforma Continental Extendida (ECS).</a:t>
            </a:r>
            <a:endParaRPr lang="en-US" sz="1400" dirty="0"/>
          </a:p>
          <a:p>
            <a:r>
              <a:rPr lang="es-ES" sz="1400" dirty="0"/>
              <a:t> </a:t>
            </a:r>
            <a:endParaRPr lang="en-US" sz="1400" dirty="0"/>
          </a:p>
          <a:p>
            <a:r>
              <a:rPr lang="es-ES" sz="1400" dirty="0"/>
              <a:t>Imagen cortesía de: </a:t>
            </a:r>
            <a:r>
              <a:rPr lang="es-ES" sz="1400" dirty="0" err="1"/>
              <a:t>Simon</a:t>
            </a:r>
            <a:r>
              <a:rPr lang="es-ES" sz="1400" dirty="0"/>
              <a:t> </a:t>
            </a:r>
            <a:r>
              <a:rPr lang="es-ES" sz="1400" dirty="0" err="1"/>
              <a:t>Nathan</a:t>
            </a:r>
            <a:r>
              <a:rPr lang="es-ES" sz="1400" dirty="0"/>
              <a:t>, 'Islas </a:t>
            </a:r>
            <a:r>
              <a:rPr lang="es-ES" sz="1400" dirty="0" err="1"/>
              <a:t>Kermadec</a:t>
            </a:r>
            <a:r>
              <a:rPr lang="es-ES" sz="1400" dirty="0"/>
              <a:t> - Geología y clima', Te Ara - La Enciclopedia de Nueva Zelanda</a:t>
            </a:r>
            <a:endParaRPr lang="en-US" sz="1400" dirty="0"/>
          </a:p>
        </p:txBody>
      </p:sp>
      <p:pic>
        <p:nvPicPr>
          <p:cNvPr id="7" name="Picture 6">
            <a:extLst>
              <a:ext uri="{FF2B5EF4-FFF2-40B4-BE49-F238E27FC236}">
                <a16:creationId xmlns:a16="http://schemas.microsoft.com/office/drawing/2014/main" id="{9782F222-E27E-4BE4-A9EB-50DF15EF23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5300" y="1143000"/>
            <a:ext cx="4734870" cy="5638800"/>
          </a:xfrm>
          <a:prstGeom prst="rect">
            <a:avLst/>
          </a:prstGeom>
        </p:spPr>
      </p:pic>
      <p:sp>
        <p:nvSpPr>
          <p:cNvPr id="11" name="AutoShape 7">
            <a:extLst>
              <a:ext uri="{FF2B5EF4-FFF2-40B4-BE49-F238E27FC236}">
                <a16:creationId xmlns:a16="http://schemas.microsoft.com/office/drawing/2014/main" id="{2DE2C839-D818-42A0-99DD-C2B8B37770FB}"/>
              </a:ext>
            </a:extLst>
          </p:cNvPr>
          <p:cNvSpPr>
            <a:spLocks noChangeArrowheads="1"/>
          </p:cNvSpPr>
          <p:nvPr/>
        </p:nvSpPr>
        <p:spPr bwMode="auto">
          <a:xfrm>
            <a:off x="6705600" y="3962400"/>
            <a:ext cx="252689" cy="252689"/>
          </a:xfrm>
          <a:prstGeom prst="star5">
            <a:avLst/>
          </a:prstGeom>
          <a:solidFill>
            <a:srgbClr val="FF0000"/>
          </a:solidFill>
          <a:ln w="9525">
            <a:solidFill>
              <a:srgbClr val="FFFFFF"/>
            </a:solidFill>
            <a:miter lim="800000"/>
            <a:headEnd/>
            <a:tailEnd/>
          </a:ln>
        </p:spPr>
        <p:txBody>
          <a:bodyPr/>
          <a:lstStyle/>
          <a:p>
            <a:pPr>
              <a:defRPr/>
            </a:pPr>
            <a:endParaRPr lang="en-US">
              <a:latin typeface="Arial" charset="0"/>
              <a:cs typeface="Arial" charset="0"/>
            </a:endParaRPr>
          </a:p>
        </p:txBody>
      </p:sp>
    </p:spTree>
    <p:extLst>
      <p:ext uri="{BB962C8B-B14F-4D97-AF65-F5344CB8AC3E}">
        <p14:creationId xmlns:p14="http://schemas.microsoft.com/office/powerpoint/2010/main" val="2635612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252413" y="1123950"/>
            <a:ext cx="3417887" cy="30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 sz="1700" dirty="0">
                <a:latin typeface="Arial" panose="020B0604020202020204" pitchFamily="34" charset="0"/>
                <a:cs typeface="Arial" panose="020B0604020202020204" pitchFamily="34" charset="0"/>
              </a:rPr>
              <a:t>La escala de Intensidad de Mercalli Modificada (MMI) es una escala de doce niveles numeradas del I al XII, que indican la severidad de los movimientos telúricos.</a:t>
            </a:r>
            <a:endParaRPr lang="en-US" sz="1700" dirty="0">
              <a:latin typeface="Arial" panose="020B0604020202020204" pitchFamily="34" charset="0"/>
              <a:cs typeface="Arial" panose="020B0604020202020204" pitchFamily="34" charset="0"/>
            </a:endParaRPr>
          </a:p>
          <a:p>
            <a:pPr>
              <a:buNone/>
            </a:pPr>
            <a:endParaRPr lang="en-US" sz="1700" dirty="0">
              <a:latin typeface="Arial" panose="020B0604020202020204" pitchFamily="34" charset="0"/>
              <a:cs typeface="Arial" panose="020B0604020202020204" pitchFamily="34" charset="0"/>
            </a:endParaRPr>
          </a:p>
          <a:p>
            <a:pPr>
              <a:buNone/>
            </a:pPr>
            <a:r>
              <a:rPr lang="es-ES" sz="1700" dirty="0">
                <a:latin typeface="Arial" panose="020B0604020202020204" pitchFamily="34" charset="0"/>
                <a:cs typeface="Arial" panose="020B0604020202020204" pitchFamily="34" charset="0"/>
              </a:rPr>
              <a:t>Las deshabitadas Islas </a:t>
            </a:r>
            <a:r>
              <a:rPr lang="es-ES" sz="1700" dirty="0" err="1">
                <a:latin typeface="Arial" panose="020B0604020202020204" pitchFamily="34" charset="0"/>
                <a:cs typeface="Arial" panose="020B0604020202020204" pitchFamily="34" charset="0"/>
              </a:rPr>
              <a:t>Kermadec</a:t>
            </a:r>
            <a:r>
              <a:rPr lang="es-ES" sz="1700" dirty="0">
                <a:latin typeface="Arial" panose="020B0604020202020204" pitchFamily="34" charset="0"/>
                <a:cs typeface="Arial" panose="020B0604020202020204" pitchFamily="34" charset="0"/>
              </a:rPr>
              <a:t> fueron los únicos territorios que sintieron este terremoto.</a:t>
            </a:r>
            <a:r>
              <a:rPr lang="en-US" sz="1700" dirty="0">
                <a:latin typeface="Arial" panose="020B0604020202020204" pitchFamily="34" charset="0"/>
                <a:cs typeface="Arial" panose="020B0604020202020204" pitchFamily="34" charset="0"/>
              </a:rPr>
              <a:t> </a:t>
            </a:r>
            <a:endParaRPr lang="en-US" altLang="en-US" sz="1700" dirty="0">
              <a:latin typeface="Arial" panose="020B0604020202020204" pitchFamily="34" charset="0"/>
              <a:cs typeface="Arial" panose="020B0604020202020204" pitchFamily="34" charset="0"/>
            </a:endParaRP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952773" y="4048125"/>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060" y="4391025"/>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312A41D9-7D40-4AAD-A06E-7285473332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0313" y="1047103"/>
            <a:ext cx="5176461" cy="5351760"/>
          </a:xfrm>
          <a:prstGeom prst="rect">
            <a:avLst/>
          </a:prstGeom>
        </p:spPr>
      </p:pic>
      <p:sp>
        <p:nvSpPr>
          <p:cNvPr id="13" name="Title 1">
            <a:extLst>
              <a:ext uri="{FF2B5EF4-FFF2-40B4-BE49-F238E27FC236}">
                <a16:creationId xmlns:a16="http://schemas.microsoft.com/office/drawing/2014/main" id="{05B3BC99-2953-B647-88ED-433A487E377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15 de Junio, 2019 a las 22:55:02 UTC </a:t>
            </a:r>
          </a:p>
          <a:p>
            <a:pPr eaLnBrk="1" fontAlgn="auto" hangingPunct="1">
              <a:spcAft>
                <a:spcPts val="0"/>
              </a:spcAft>
              <a:defRPr/>
            </a:pP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4" name="TextBox 14">
            <a:extLst>
              <a:ext uri="{FF2B5EF4-FFF2-40B4-BE49-F238E27FC236}">
                <a16:creationId xmlns:a16="http://schemas.microsoft.com/office/drawing/2014/main" id="{62AB08B3-ED9D-A249-8ECA-F520FEC23AF2}"/>
              </a:ext>
            </a:extLst>
          </p:cNvPr>
          <p:cNvSpPr txBox="1">
            <a:spLocks noChangeArrowheads="1"/>
          </p:cNvSpPr>
          <p:nvPr/>
        </p:nvSpPr>
        <p:spPr bwMode="auto">
          <a:xfrm>
            <a:off x="1619749" y="3946568"/>
            <a:ext cx="1538287" cy="287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VE" altLang="en-US" sz="1400" b="1" dirty="0">
                <a:latin typeface="Arial" panose="020B0604020202020204" pitchFamily="34" charset="0"/>
              </a:rPr>
              <a:t>Temblor Percibido</a:t>
            </a:r>
          </a:p>
          <a:p>
            <a:pPr algn="ctr" eaLnBrk="1" hangingPunct="1">
              <a:spcBef>
                <a:spcPct val="0"/>
              </a:spcBef>
              <a:spcAft>
                <a:spcPts val="400"/>
              </a:spcAft>
              <a:buFontTx/>
              <a:buNone/>
            </a:pPr>
            <a:r>
              <a:rPr lang="es-VE" altLang="en-US" sz="1400" b="1" dirty="0">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dirty="0">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dirty="0">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dirty="0">
                <a:latin typeface="Arial" panose="020B0604020202020204" pitchFamily="34" charset="0"/>
              </a:rPr>
              <a:t>Moderado</a:t>
            </a:r>
          </a:p>
          <a:p>
            <a:pPr algn="ctr" eaLnBrk="1" hangingPunct="1">
              <a:spcBef>
                <a:spcPct val="0"/>
              </a:spcBef>
              <a:spcAft>
                <a:spcPts val="400"/>
              </a:spcAft>
              <a:buFontTx/>
              <a:buNone/>
            </a:pPr>
            <a:r>
              <a:rPr lang="es-VE" altLang="en-US" sz="1400" dirty="0">
                <a:latin typeface="Arial" panose="020B0604020202020204" pitchFamily="34" charset="0"/>
              </a:rPr>
              <a:t>Ligero</a:t>
            </a:r>
          </a:p>
          <a:p>
            <a:pPr algn="ctr" eaLnBrk="1" hangingPunct="1">
              <a:spcBef>
                <a:spcPct val="0"/>
              </a:spcBef>
              <a:spcAft>
                <a:spcPts val="400"/>
              </a:spcAft>
              <a:buFontTx/>
              <a:buNone/>
            </a:pPr>
            <a:r>
              <a:rPr lang="es-VE" altLang="en-US" sz="1400" dirty="0">
                <a:latin typeface="Arial" panose="020B0604020202020204" pitchFamily="34" charset="0"/>
              </a:rPr>
              <a:t>Débil</a:t>
            </a:r>
          </a:p>
          <a:p>
            <a:pPr algn="ctr" eaLnBrk="1" hangingPunct="1">
              <a:spcBef>
                <a:spcPct val="0"/>
              </a:spcBef>
              <a:spcAft>
                <a:spcPts val="400"/>
              </a:spcAft>
              <a:buFontTx/>
              <a:buNone/>
            </a:pPr>
            <a:r>
              <a:rPr lang="es-VE" altLang="en-US" sz="1400" dirty="0">
                <a:latin typeface="Arial" panose="020B0604020202020204" pitchFamily="34" charset="0"/>
              </a:rPr>
              <a:t>Imperceptible</a:t>
            </a:r>
          </a:p>
        </p:txBody>
      </p:sp>
      <p:sp>
        <p:nvSpPr>
          <p:cNvPr id="15" name="TextBox 15">
            <a:extLst>
              <a:ext uri="{FF2B5EF4-FFF2-40B4-BE49-F238E27FC236}">
                <a16:creationId xmlns:a16="http://schemas.microsoft.com/office/drawing/2014/main" id="{63ACCEDD-07D9-654D-A0AA-C327383B96BE}"/>
              </a:ext>
            </a:extLst>
          </p:cNvPr>
          <p:cNvSpPr txBox="1">
            <a:spLocks noChangeArrowheads="1"/>
          </p:cNvSpPr>
          <p:nvPr/>
        </p:nvSpPr>
        <p:spPr bwMode="auto">
          <a:xfrm>
            <a:off x="4224338" y="6429375"/>
            <a:ext cx="4800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n-US" altLang="en-US" sz="1200" i="1" dirty="0">
                <a:solidFill>
                  <a:srgbClr val="000000"/>
                </a:solidFill>
                <a:latin typeface="Arial" panose="020B0604020202020204" pitchFamily="34" charset="0"/>
              </a:rPr>
              <a:t>USGS</a:t>
            </a:r>
            <a:r>
              <a:rPr lang="es-ES" altLang="en-US" sz="1200" i="1" dirty="0">
                <a:solidFill>
                  <a:srgbClr val="000000"/>
                </a:solidFill>
                <a:latin typeface="Arial" panose="020B0604020202020204" pitchFamily="34" charset="0"/>
              </a:rPr>
              <a:t> Intensidad de Movimiento Estimada del terremoto M 7,2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316412" cy="140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700">
                <a:latin typeface="Arial" panose="020B0604020202020204" pitchFamily="34" charset="0"/>
              </a:rPr>
              <a:t>El mapa de USGS PAGER muestra la población expuesta a diferentes niveles de Intensidad de Mercalli Modificada (MMI).</a:t>
            </a:r>
          </a:p>
          <a:p>
            <a:pPr eaLnBrk="1" hangingPunct="1">
              <a:spcBef>
                <a:spcPct val="0"/>
              </a:spcBef>
              <a:buFontTx/>
              <a:buNone/>
            </a:pPr>
            <a:endParaRPr lang="es-ES_tradnl" altLang="en-US" sz="1700">
              <a:latin typeface="Arial" panose="020B0604020202020204" pitchFamily="34" charset="0"/>
            </a:endParaRPr>
          </a:p>
          <a:p>
            <a:pPr eaLnBrk="1" hangingPunct="1">
              <a:spcBef>
                <a:spcPct val="0"/>
              </a:spcBef>
              <a:buFontTx/>
              <a:buNone/>
            </a:pPr>
            <a:r>
              <a:rPr lang="es-ES_tradnl" altLang="en-US" sz="1700">
                <a:latin typeface="Arial" panose="020B0604020202020204" pitchFamily="34" charset="0"/>
              </a:rPr>
              <a:t>Nadie sintió este terremoto.</a:t>
            </a:r>
          </a:p>
        </p:txBody>
      </p:sp>
      <p:pic>
        <p:nvPicPr>
          <p:cNvPr id="5" name="Picture 4">
            <a:extLst>
              <a:ext uri="{FF2B5EF4-FFF2-40B4-BE49-F238E27FC236}">
                <a16:creationId xmlns:a16="http://schemas.microsoft.com/office/drawing/2014/main" id="{A3FE11C3-607F-4DB2-8048-A9FED01FDB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189" y="1173810"/>
            <a:ext cx="4316412" cy="4310246"/>
          </a:xfrm>
          <a:prstGeom prst="rect">
            <a:avLst/>
          </a:prstGeom>
        </p:spPr>
      </p:pic>
      <p:pic>
        <p:nvPicPr>
          <p:cNvPr id="8" name="Picture 7">
            <a:extLst>
              <a:ext uri="{FF2B5EF4-FFF2-40B4-BE49-F238E27FC236}">
                <a16:creationId xmlns:a16="http://schemas.microsoft.com/office/drawing/2014/main" id="{90848605-4377-45D3-94FB-64A5D5E95F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1195" y="2630920"/>
            <a:ext cx="2573006" cy="4227080"/>
          </a:xfrm>
          <a:prstGeom prst="rect">
            <a:avLst/>
          </a:prstGeom>
        </p:spPr>
      </p:pic>
      <p:sp>
        <p:nvSpPr>
          <p:cNvPr id="12" name="Title 1">
            <a:extLst>
              <a:ext uri="{FF2B5EF4-FFF2-40B4-BE49-F238E27FC236}">
                <a16:creationId xmlns:a16="http://schemas.microsoft.com/office/drawing/2014/main" id="{FB426621-A100-624A-8105-B9F22EC10BE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15 de Junio, 2019 a las 22:55:02 UTC </a:t>
            </a:r>
          </a:p>
          <a:p>
            <a:pPr eaLnBrk="1" fontAlgn="auto" hangingPunct="1">
              <a:spcAft>
                <a:spcPts val="0"/>
              </a:spcAft>
              <a:defRPr/>
            </a:pP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3" name="TextBox 15">
            <a:extLst>
              <a:ext uri="{FF2B5EF4-FFF2-40B4-BE49-F238E27FC236}">
                <a16:creationId xmlns:a16="http://schemas.microsoft.com/office/drawing/2014/main" id="{EDCCED90-8FED-B648-A4A5-C3F696E6F383}"/>
              </a:ext>
            </a:extLst>
          </p:cNvPr>
          <p:cNvSpPr txBox="1">
            <a:spLocks noChangeArrowheads="1"/>
          </p:cNvSpPr>
          <p:nvPr/>
        </p:nvSpPr>
        <p:spPr bwMode="auto">
          <a:xfrm>
            <a:off x="4724400" y="685800"/>
            <a:ext cx="4305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s-ES" altLang="en-US" sz="1400" i="1" dirty="0">
                <a:latin typeface="Arial" panose="020B0604020202020204" pitchFamily="34" charset="0"/>
              </a:rPr>
              <a:t>USGS PAGER </a:t>
            </a:r>
          </a:p>
          <a:p>
            <a:pPr algn="r" eaLnBrk="1" hangingPunct="1">
              <a:spcBef>
                <a:spcPct val="0"/>
              </a:spcBef>
              <a:buFontTx/>
              <a:buNone/>
            </a:pPr>
            <a:r>
              <a:rPr lang="es-ES" altLang="en-US" sz="1400" i="1" dirty="0">
                <a:latin typeface="Arial" panose="020B0604020202020204" pitchFamily="34" charset="0"/>
              </a:rPr>
              <a:t>Población Expuesta a los Movimientos Telúricos</a:t>
            </a:r>
          </a:p>
        </p:txBody>
      </p:sp>
      <p:sp>
        <p:nvSpPr>
          <p:cNvPr id="15" name="TextBox 20">
            <a:extLst>
              <a:ext uri="{FF2B5EF4-FFF2-40B4-BE49-F238E27FC236}">
                <a16:creationId xmlns:a16="http://schemas.microsoft.com/office/drawing/2014/main" id="{E56470FC-7E47-324F-B21A-5AF3D32D214E}"/>
              </a:ext>
            </a:extLst>
          </p:cNvPr>
          <p:cNvSpPr txBox="1">
            <a:spLocks noChangeArrowheads="1"/>
          </p:cNvSpPr>
          <p:nvPr/>
        </p:nvSpPr>
        <p:spPr bwMode="auto">
          <a:xfrm>
            <a:off x="3333750" y="5521325"/>
            <a:ext cx="57673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s-ES" altLang="en-US" sz="120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
        <p:nvSpPr>
          <p:cNvPr id="16" name="TextBox 15">
            <a:extLst>
              <a:ext uri="{FF2B5EF4-FFF2-40B4-BE49-F238E27FC236}">
                <a16:creationId xmlns:a16="http://schemas.microsoft.com/office/drawing/2014/main" id="{7C9F8B9A-FE77-3643-9086-F596C70DE437}"/>
              </a:ext>
            </a:extLst>
          </p:cNvPr>
          <p:cNvSpPr txBox="1">
            <a:spLocks noChangeArrowheads="1"/>
          </p:cNvSpPr>
          <p:nvPr/>
        </p:nvSpPr>
        <p:spPr bwMode="auto">
          <a:xfrm>
            <a:off x="5257800" y="6473825"/>
            <a:ext cx="38862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n-US" sz="1200" i="1" dirty="0">
                <a:latin typeface="Arial" panose="020B0604020202020204" pitchFamily="34" charset="0"/>
              </a:rPr>
              <a:t>Imagen Cortesía del Servicio Geológico de los EE.UU.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31FFE1-0579-8B46-A61F-D51A5D37E08A}"/>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a:p>
        </p:txBody>
      </p:sp>
      <p:pic>
        <p:nvPicPr>
          <p:cNvPr id="3075" name="Picture 18" descr="IRIS_TMlogo.png">
            <a:extLst>
              <a:ext uri="{FF2B5EF4-FFF2-40B4-BE49-F238E27FC236}">
                <a16:creationId xmlns:a16="http://schemas.microsoft.com/office/drawing/2014/main" id="{114E6FD1-170A-2247-81B0-EB6D6524F6E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 Box 3">
            <a:extLst>
              <a:ext uri="{FF2B5EF4-FFF2-40B4-BE49-F238E27FC236}">
                <a16:creationId xmlns:a16="http://schemas.microsoft.com/office/drawing/2014/main" id="{84CE213E-D3A0-524D-8A73-DB67A89C4FD0}"/>
              </a:ext>
            </a:extLst>
          </p:cNvPr>
          <p:cNvSpPr txBox="1">
            <a:spLocks noChangeArrowheads="1"/>
          </p:cNvSpPr>
          <p:nvPr/>
        </p:nvSpPr>
        <p:spPr bwMode="auto">
          <a:xfrm>
            <a:off x="5581650" y="2827338"/>
            <a:ext cx="1028700" cy="577850"/>
          </a:xfrm>
          <a:prstGeom prst="rect">
            <a:avLst/>
          </a:prstGeom>
          <a:solidFill>
            <a:srgbClr val="000000">
              <a:alpha val="3098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ES_tradnl" altLang="en-US" sz="1600">
                <a:solidFill>
                  <a:srgbClr val="FFFF00"/>
                </a:solidFill>
                <a:ea typeface="ÇlÇr ñæí©"/>
                <a:cs typeface="ÇlÇr ñæí©"/>
              </a:rPr>
              <a:t>Australia</a:t>
            </a:r>
            <a:br>
              <a:rPr lang="es-ES_tradnl" altLang="en-US" sz="1600">
                <a:solidFill>
                  <a:srgbClr val="FFFF00"/>
                </a:solidFill>
                <a:ea typeface="ÇlÇr ñæí©"/>
                <a:cs typeface="ÇlÇr ñæí©"/>
              </a:rPr>
            </a:br>
            <a:r>
              <a:rPr lang="es-ES_tradnl" altLang="en-US" sz="1600">
                <a:solidFill>
                  <a:srgbClr val="FFFF00"/>
                </a:solidFill>
                <a:ea typeface="ÇlÇr ñæí©"/>
                <a:cs typeface="ÇlÇr ñæí©"/>
              </a:rPr>
              <a:t>Plate</a:t>
            </a:r>
          </a:p>
        </p:txBody>
      </p:sp>
      <p:pic>
        <p:nvPicPr>
          <p:cNvPr id="3077" name="Picture 2" descr="JV">
            <a:extLst>
              <a:ext uri="{FF2B5EF4-FFF2-40B4-BE49-F238E27FC236}">
                <a16:creationId xmlns:a16="http://schemas.microsoft.com/office/drawing/2014/main" id="{F4F2FAB4-F59E-3744-A8AD-B19FF73258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8389" y="1066800"/>
            <a:ext cx="4113211" cy="5559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Text Box 5">
            <a:extLst>
              <a:ext uri="{FF2B5EF4-FFF2-40B4-BE49-F238E27FC236}">
                <a16:creationId xmlns:a16="http://schemas.microsoft.com/office/drawing/2014/main" id="{18CC71BE-F84C-2846-B778-D2AE31AE6D72}"/>
              </a:ext>
            </a:extLst>
          </p:cNvPr>
          <p:cNvSpPr txBox="1">
            <a:spLocks noChangeArrowheads="1"/>
          </p:cNvSpPr>
          <p:nvPr/>
        </p:nvSpPr>
        <p:spPr bwMode="auto">
          <a:xfrm>
            <a:off x="7675563" y="2627313"/>
            <a:ext cx="12573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ES_tradnl" altLang="en-US" sz="1600">
                <a:solidFill>
                  <a:srgbClr val="FFFF00"/>
                </a:solidFill>
                <a:ea typeface="ÇlÇr ñæí©"/>
                <a:cs typeface="ÇlÇr ñæí©"/>
              </a:rPr>
              <a:t>Placa del Pacífico</a:t>
            </a:r>
            <a:endParaRPr lang="es-ES_tradnl" altLang="en-US" sz="2400">
              <a:ea typeface="MS PGothic" panose="020B0600070205080204" pitchFamily="34" charset="-128"/>
            </a:endParaRPr>
          </a:p>
        </p:txBody>
      </p:sp>
      <p:sp>
        <p:nvSpPr>
          <p:cNvPr id="28674" name="AutoShape 7">
            <a:extLst>
              <a:ext uri="{FF2B5EF4-FFF2-40B4-BE49-F238E27FC236}">
                <a16:creationId xmlns:a16="http://schemas.microsoft.com/office/drawing/2014/main" id="{E442DCDE-7387-3D4D-B125-CD2EDF5531CD}"/>
              </a:ext>
            </a:extLst>
          </p:cNvPr>
          <p:cNvSpPr>
            <a:spLocks noChangeArrowheads="1"/>
          </p:cNvSpPr>
          <p:nvPr/>
        </p:nvSpPr>
        <p:spPr bwMode="auto">
          <a:xfrm>
            <a:off x="6705600" y="4079325"/>
            <a:ext cx="252689" cy="252689"/>
          </a:xfrm>
          <a:prstGeom prst="star5">
            <a:avLst/>
          </a:prstGeom>
          <a:solidFill>
            <a:srgbClr val="FF0000"/>
          </a:solidFill>
          <a:ln w="9525">
            <a:solidFill>
              <a:srgbClr val="FFFFFF"/>
            </a:solidFill>
            <a:miter lim="800000"/>
            <a:headEnd/>
            <a:tailEnd/>
          </a:ln>
        </p:spPr>
        <p:txBody>
          <a:bodyPr/>
          <a:lstStyle/>
          <a:p>
            <a:pPr>
              <a:defRPr/>
            </a:pPr>
            <a:endParaRPr lang="es-ES_tradnl">
              <a:latin typeface="Arial" charset="0"/>
              <a:cs typeface="Arial" charset="0"/>
            </a:endParaRPr>
          </a:p>
        </p:txBody>
      </p:sp>
      <p:sp>
        <p:nvSpPr>
          <p:cNvPr id="3081" name="Line 8">
            <a:extLst>
              <a:ext uri="{FF2B5EF4-FFF2-40B4-BE49-F238E27FC236}">
                <a16:creationId xmlns:a16="http://schemas.microsoft.com/office/drawing/2014/main" id="{D52B4DDD-BC80-4D4D-B7B2-02D07B8398C6}"/>
              </a:ext>
            </a:extLst>
          </p:cNvPr>
          <p:cNvSpPr>
            <a:spLocks noChangeShapeType="1"/>
          </p:cNvSpPr>
          <p:nvPr/>
        </p:nvSpPr>
        <p:spPr bwMode="auto">
          <a:xfrm flipH="1" flipV="1">
            <a:off x="6804025" y="1970088"/>
            <a:ext cx="685800" cy="342900"/>
          </a:xfrm>
          <a:prstGeom prst="line">
            <a:avLst/>
          </a:prstGeom>
          <a:noFill/>
          <a:ln w="28575">
            <a:solidFill>
              <a:srgbClr val="FFFF00"/>
            </a:solidFill>
            <a:round/>
            <a:headEnd type="arrow" w="med" len="med"/>
            <a:tailEnd/>
          </a:ln>
          <a:extLst>
            <a:ext uri="{909E8E84-426E-40DD-AFC4-6F175D3DCCD1}">
              <a14:hiddenFill xmlns:a14="http://schemas.microsoft.com/office/drawing/2010/main">
                <a:noFill/>
              </a14:hiddenFill>
            </a:ext>
          </a:extLst>
        </p:spPr>
        <p:txBody>
          <a:bodyPr/>
          <a:lstStyle/>
          <a:p>
            <a:endParaRPr lang="es-ES_tradnl"/>
          </a:p>
        </p:txBody>
      </p:sp>
      <p:sp>
        <p:nvSpPr>
          <p:cNvPr id="3082" name="Text Box 9">
            <a:extLst>
              <a:ext uri="{FF2B5EF4-FFF2-40B4-BE49-F238E27FC236}">
                <a16:creationId xmlns:a16="http://schemas.microsoft.com/office/drawing/2014/main" id="{1F533F52-E487-0A4C-9B69-D2343C4B8309}"/>
              </a:ext>
            </a:extLst>
          </p:cNvPr>
          <p:cNvSpPr txBox="1">
            <a:spLocks noChangeAspect="1" noChangeArrowheads="1"/>
          </p:cNvSpPr>
          <p:nvPr/>
        </p:nvSpPr>
        <p:spPr bwMode="auto">
          <a:xfrm>
            <a:off x="6019800" y="1427163"/>
            <a:ext cx="1057275"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ES_tradnl" altLang="en-US" sz="1600">
                <a:solidFill>
                  <a:srgbClr val="FFFF00"/>
                </a:solidFill>
                <a:ea typeface="ÇlÇr ñæí©"/>
                <a:cs typeface="ÇlÇr ñæí©"/>
              </a:rPr>
              <a:t>Fosa de Tonga</a:t>
            </a:r>
          </a:p>
          <a:p>
            <a:pPr eaLnBrk="1" hangingPunct="1"/>
            <a:endParaRPr lang="es-ES_tradnl" altLang="en-US" sz="2400">
              <a:ea typeface="MS PGothic" panose="020B0600070205080204" pitchFamily="34" charset="-128"/>
            </a:endParaRPr>
          </a:p>
        </p:txBody>
      </p:sp>
      <p:sp>
        <p:nvSpPr>
          <p:cNvPr id="3083" name="Text Box 5">
            <a:extLst>
              <a:ext uri="{FF2B5EF4-FFF2-40B4-BE49-F238E27FC236}">
                <a16:creationId xmlns:a16="http://schemas.microsoft.com/office/drawing/2014/main" id="{9F08A754-47BE-9441-A171-8D363A82ADB6}"/>
              </a:ext>
            </a:extLst>
          </p:cNvPr>
          <p:cNvSpPr txBox="1">
            <a:spLocks noChangeArrowheads="1"/>
          </p:cNvSpPr>
          <p:nvPr/>
        </p:nvSpPr>
        <p:spPr bwMode="auto">
          <a:xfrm>
            <a:off x="5105400" y="3218766"/>
            <a:ext cx="1688307"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ES_tradnl" altLang="en-US" sz="1600">
                <a:solidFill>
                  <a:srgbClr val="FFFF00"/>
                </a:solidFill>
                <a:ea typeface="ÇlÇr ñæí©"/>
                <a:cs typeface="ÇlÇr ñæí©"/>
              </a:rPr>
              <a:t>Placa Australiana</a:t>
            </a:r>
            <a:endParaRPr lang="es-ES_tradnl" altLang="en-US" sz="2400">
              <a:ea typeface="MS PGothic" panose="020B0600070205080204" pitchFamily="34" charset="-128"/>
            </a:endParaRPr>
          </a:p>
        </p:txBody>
      </p:sp>
      <p:pic>
        <p:nvPicPr>
          <p:cNvPr id="3084" name="Picture 92" descr="unavco-logo-red-black-shadow.jpg">
            <a:extLst>
              <a:ext uri="{FF2B5EF4-FFF2-40B4-BE49-F238E27FC236}">
                <a16:creationId xmlns:a16="http://schemas.microsoft.com/office/drawing/2014/main" id="{E3B7EA1C-FB38-5046-A9C7-5B87F3BA2C6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6324600"/>
            <a:ext cx="12954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9">
            <a:extLst>
              <a:ext uri="{FF2B5EF4-FFF2-40B4-BE49-F238E27FC236}">
                <a16:creationId xmlns:a16="http://schemas.microsoft.com/office/drawing/2014/main" id="{42E52B13-03AB-9949-9B1B-D73BF964C611}"/>
              </a:ext>
            </a:extLst>
          </p:cNvPr>
          <p:cNvSpPr txBox="1">
            <a:spLocks noChangeAspect="1" noChangeArrowheads="1"/>
          </p:cNvSpPr>
          <p:nvPr/>
        </p:nvSpPr>
        <p:spPr bwMode="auto">
          <a:xfrm>
            <a:off x="7467600" y="4552950"/>
            <a:ext cx="1184277"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ES_tradnl" altLang="en-US" sz="1600">
                <a:solidFill>
                  <a:srgbClr val="FFFF00"/>
                </a:solidFill>
                <a:ea typeface="ÇlÇr ñæí©"/>
                <a:cs typeface="ÇlÇr ñæí©"/>
              </a:rPr>
              <a:t>Fosa de Kermadec</a:t>
            </a:r>
          </a:p>
          <a:p>
            <a:pPr eaLnBrk="1" hangingPunct="1"/>
            <a:endParaRPr lang="es-ES_tradnl" altLang="en-US" sz="2400">
              <a:ea typeface="MS PGothic" panose="020B0600070205080204" pitchFamily="34" charset="-128"/>
            </a:endParaRPr>
          </a:p>
        </p:txBody>
      </p:sp>
      <p:sp>
        <p:nvSpPr>
          <p:cNvPr id="16" name="Line 8">
            <a:extLst>
              <a:ext uri="{FF2B5EF4-FFF2-40B4-BE49-F238E27FC236}">
                <a16:creationId xmlns:a16="http://schemas.microsoft.com/office/drawing/2014/main" id="{EAFFA4C2-95FE-304C-9D92-D15EDD64E3B5}"/>
              </a:ext>
            </a:extLst>
          </p:cNvPr>
          <p:cNvSpPr>
            <a:spLocks noChangeShapeType="1"/>
          </p:cNvSpPr>
          <p:nvPr/>
        </p:nvSpPr>
        <p:spPr bwMode="auto">
          <a:xfrm>
            <a:off x="7077765" y="4214813"/>
            <a:ext cx="389835" cy="418196"/>
          </a:xfrm>
          <a:prstGeom prst="line">
            <a:avLst/>
          </a:prstGeom>
          <a:noFill/>
          <a:ln w="28575">
            <a:solidFill>
              <a:srgbClr val="FFFF00"/>
            </a:solidFill>
            <a:round/>
            <a:headEnd type="arrow" w="med" len="med"/>
            <a:tailEnd/>
          </a:ln>
          <a:extLst>
            <a:ext uri="{909E8E84-426E-40DD-AFC4-6F175D3DCCD1}">
              <a14:hiddenFill xmlns:a14="http://schemas.microsoft.com/office/drawing/2010/main">
                <a:noFill/>
              </a14:hiddenFill>
            </a:ext>
          </a:extLst>
        </p:spPr>
        <p:txBody>
          <a:bodyPr/>
          <a:lstStyle/>
          <a:p>
            <a:endParaRPr lang="es-ES_tradnl"/>
          </a:p>
        </p:txBody>
      </p:sp>
      <p:sp>
        <p:nvSpPr>
          <p:cNvPr id="18" name="TextBox 28684">
            <a:extLst>
              <a:ext uri="{FF2B5EF4-FFF2-40B4-BE49-F238E27FC236}">
                <a16:creationId xmlns:a16="http://schemas.microsoft.com/office/drawing/2014/main" id="{026FBE27-8600-3E46-B854-9967E87D884F}"/>
              </a:ext>
            </a:extLst>
          </p:cNvPr>
          <p:cNvSpPr txBox="1">
            <a:spLocks noChangeArrowheads="1"/>
          </p:cNvSpPr>
          <p:nvPr/>
        </p:nvSpPr>
        <p:spPr bwMode="auto">
          <a:xfrm>
            <a:off x="248444" y="1073289"/>
            <a:ext cx="4444206"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s-ES_tradnl" sz="1500"/>
              <a:t>Las flechas azules muestran el movimiento de la Placa del Pacífico con respecto a la Placa Australiana. El epicentro del terremoto del 15 de junio de 2019 es mostrado por la estrella roja.</a:t>
            </a:r>
          </a:p>
          <a:p>
            <a:r>
              <a:rPr lang="es-ES_tradnl" sz="1500"/>
              <a:t> </a:t>
            </a:r>
          </a:p>
          <a:p>
            <a:r>
              <a:rPr lang="es-ES_tradnl" sz="1500"/>
              <a:t>La ubicación, la profundidad y el mecanismo focal indican que este terremoto ocurrió en el límite de la zona de subducción donde la Placa del Pacífico se subduce debajo de la Placa Australiana en este límite de placa convergente océano - océano.</a:t>
            </a:r>
          </a:p>
          <a:p>
            <a:r>
              <a:rPr lang="es-ES_tradnl" sz="1500"/>
              <a:t> </a:t>
            </a:r>
          </a:p>
          <a:p>
            <a:r>
              <a:rPr lang="es-ES_tradnl" sz="1500"/>
              <a:t>La velocidad de convergencia en la ubicación del terremoto del sábado es de aproximadamente 60 mm / año (6,0 cm / año). Observe que la velocidad y la dirección del movimiento de la placa del Pacífico cambian con la distancia al norte de Nueva Zelanda. Estos cambios nos recuerdan que los movimientos de las placas litosféricas son en realidad rotaciones relativas de conchas esféricas a lo largo de la superficie de la Tierra en lugar de movimientos lineales de placas planas. </a:t>
            </a:r>
            <a:endParaRPr lang="es-ES_tradnl" altLang="en-US" sz="1500">
              <a:ea typeface="MS PGothic" panose="020B0600070205080204" pitchFamily="34" charset="-128"/>
            </a:endParaRPr>
          </a:p>
        </p:txBody>
      </p:sp>
      <p:sp>
        <p:nvSpPr>
          <p:cNvPr id="19" name="Title 1">
            <a:extLst>
              <a:ext uri="{FF2B5EF4-FFF2-40B4-BE49-F238E27FC236}">
                <a16:creationId xmlns:a16="http://schemas.microsoft.com/office/drawing/2014/main" id="{88FEF320-D7FE-7544-A633-B8AE0AF6A7D5}"/>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15 de Junio, 2019 a las 22:55:02 UTC </a:t>
            </a:r>
          </a:p>
          <a:p>
            <a:pPr eaLnBrk="1" fontAlgn="auto" hangingPunct="1">
              <a:spcAft>
                <a:spcPts val="0"/>
              </a:spcAft>
              <a:defRPr/>
            </a:pP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1706033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04A17EA-22B1-264A-8BB6-F2F246D38E38}"/>
              </a:ext>
            </a:extLst>
          </p:cNvPr>
          <p:cNvPicPr>
            <a:picLocks noChangeAspect="1"/>
          </p:cNvPicPr>
          <p:nvPr/>
        </p:nvPicPr>
        <p:blipFill>
          <a:blip r:embed="rId3"/>
          <a:stretch>
            <a:fillRect/>
          </a:stretch>
        </p:blipFill>
        <p:spPr>
          <a:xfrm>
            <a:off x="3562995" y="944977"/>
            <a:ext cx="5328355" cy="5486400"/>
          </a:xfrm>
          <a:prstGeom prst="rect">
            <a:avLst/>
          </a:prstGeom>
        </p:spPr>
      </p:pic>
      <p:sp>
        <p:nvSpPr>
          <p:cNvPr id="4" name="Rectangle 3">
            <a:extLst>
              <a:ext uri="{FF2B5EF4-FFF2-40B4-BE49-F238E27FC236}">
                <a16:creationId xmlns:a16="http://schemas.microsoft.com/office/drawing/2014/main" id="{ED00DF22-026B-C54E-B5BC-64D2678A344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s-ES_tradnl" altLang="en-US" sz="1800">
              <a:solidFill>
                <a:srgbClr val="FFFFFF"/>
              </a:solidFill>
              <a:cs typeface="Arial" panose="020B0604020202020204" pitchFamily="34" charset="0"/>
            </a:endParaRPr>
          </a:p>
        </p:txBody>
      </p:sp>
      <p:pic>
        <p:nvPicPr>
          <p:cNvPr id="9219" name="Picture 18" descr="IRIS_TMlogo.png">
            <a:extLst>
              <a:ext uri="{FF2B5EF4-FFF2-40B4-BE49-F238E27FC236}">
                <a16:creationId xmlns:a16="http://schemas.microsoft.com/office/drawing/2014/main" id="{A1429B73-951B-BD48-BEB2-6339AB4D922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14">
            <a:extLst>
              <a:ext uri="{FF2B5EF4-FFF2-40B4-BE49-F238E27FC236}">
                <a16:creationId xmlns:a16="http://schemas.microsoft.com/office/drawing/2014/main" id="{248F6193-9F40-3845-B17F-80C4EB4A9193}"/>
              </a:ext>
            </a:extLst>
          </p:cNvPr>
          <p:cNvSpPr txBox="1">
            <a:spLocks noChangeArrowheads="1"/>
          </p:cNvSpPr>
          <p:nvPr/>
        </p:nvSpPr>
        <p:spPr bwMode="auto">
          <a:xfrm>
            <a:off x="213890" y="944977"/>
            <a:ext cx="3341152" cy="562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buNone/>
            </a:pPr>
            <a:r>
              <a:rPr lang="es-ES_tradnl" sz="1450">
                <a:latin typeface="Arial" panose="020B0604020202020204" pitchFamily="34" charset="0"/>
                <a:cs typeface="Arial" panose="020B0604020202020204" pitchFamily="34" charset="0"/>
              </a:rPr>
              <a:t>Este terremoto está etiquetado en este mapa de sismicidad que muestra los 2000 terremotos más recientes de magnitud 4 o más grandes en esta región de convergencia entre las Placas de Australia y el Pacífico.</a:t>
            </a:r>
          </a:p>
          <a:p>
            <a:pPr>
              <a:buNone/>
            </a:pPr>
            <a:endParaRPr lang="es-ES_tradnl" sz="1450">
              <a:latin typeface="Arial" panose="020B0604020202020204" pitchFamily="34" charset="0"/>
              <a:cs typeface="Arial" panose="020B0604020202020204" pitchFamily="34" charset="0"/>
            </a:endParaRPr>
          </a:p>
          <a:p>
            <a:pPr>
              <a:buNone/>
            </a:pPr>
            <a:r>
              <a:rPr lang="es-ES_tradnl" sz="1450">
                <a:latin typeface="Arial" panose="020B0604020202020204" pitchFamily="34" charset="0"/>
                <a:cs typeface="Arial" panose="020B0604020202020204" pitchFamily="34" charset="0"/>
              </a:rPr>
              <a:t>A través de las Fosas de Kermadec y Tonga, las profundidades de los terremotos aumentan de este a oeste a medida que la Placa del Pacífico se subduce debajo de la Placa Australiana.</a:t>
            </a:r>
          </a:p>
          <a:p>
            <a:pPr>
              <a:buNone/>
            </a:pPr>
            <a:endParaRPr lang="es-ES_tradnl" sz="1450">
              <a:latin typeface="Arial" panose="020B0604020202020204" pitchFamily="34" charset="0"/>
              <a:cs typeface="Arial" panose="020B0604020202020204" pitchFamily="34" charset="0"/>
            </a:endParaRPr>
          </a:p>
          <a:p>
            <a:pPr>
              <a:buNone/>
            </a:pPr>
            <a:r>
              <a:rPr lang="es-ES_tradnl" sz="1450">
                <a:latin typeface="Arial" panose="020B0604020202020204" pitchFamily="34" charset="0"/>
                <a:cs typeface="Arial" panose="020B0604020202020204" pitchFamily="34" charset="0"/>
              </a:rPr>
              <a:t>Observe que las profundidades de los terremotos más profundos aumentan de sur a norte a lo largo de las Fosas de Kermadec y Tonga. La Placa del Pacífico se subduce más rápido en la Fosa de Tonga que en la Fosa de Kermadec, por lo que sigue siendo frágil y capaz de generar terremotos más profundos en la parte norte de la zona de subducción.</a:t>
            </a:r>
          </a:p>
        </p:txBody>
      </p:sp>
      <p:cxnSp>
        <p:nvCxnSpPr>
          <p:cNvPr id="21" name="Straight Arrow Connector 20">
            <a:extLst>
              <a:ext uri="{FF2B5EF4-FFF2-40B4-BE49-F238E27FC236}">
                <a16:creationId xmlns:a16="http://schemas.microsoft.com/office/drawing/2014/main" id="{61A95A13-57DF-1C4E-97C1-5E8F73465DCA}"/>
              </a:ext>
            </a:extLst>
          </p:cNvPr>
          <p:cNvCxnSpPr>
            <a:cxnSpLocks noChangeShapeType="1"/>
          </p:cNvCxnSpPr>
          <p:nvPr/>
        </p:nvCxnSpPr>
        <p:spPr bwMode="auto">
          <a:xfrm flipH="1" flipV="1">
            <a:off x="6400800" y="3952104"/>
            <a:ext cx="302416" cy="429628"/>
          </a:xfrm>
          <a:prstGeom prst="straightConnector1">
            <a:avLst/>
          </a:prstGeom>
          <a:noFill/>
          <a:ln w="1905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9226" name="Picture 28">
            <a:extLst>
              <a:ext uri="{FF2B5EF4-FFF2-40B4-BE49-F238E27FC236}">
                <a16:creationId xmlns:a16="http://schemas.microsoft.com/office/drawing/2014/main" id="{4FA4744E-4B72-F740-A26D-0660DA45AEA6}"/>
              </a:ext>
            </a:extLst>
          </p:cNvPr>
          <p:cNvPicPr>
            <a:picLocks noChangeAspect="1"/>
          </p:cNvPicPr>
          <p:nvPr/>
        </p:nvPicPr>
        <p:blipFill>
          <a:blip r:embed="rId5">
            <a:extLst>
              <a:ext uri="{28A0092B-C50C-407E-A947-70E740481C1C}">
                <a14:useLocalDpi xmlns:a14="http://schemas.microsoft.com/office/drawing/2010/main" val="0"/>
              </a:ext>
            </a:extLst>
          </a:blip>
          <a:srcRect r="64600" b="18756"/>
          <a:stretch>
            <a:fillRect/>
          </a:stretch>
        </p:blipFill>
        <p:spPr bwMode="auto">
          <a:xfrm>
            <a:off x="8281167" y="1072356"/>
            <a:ext cx="550909"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7" name="TextBox 16">
            <a:extLst>
              <a:ext uri="{FF2B5EF4-FFF2-40B4-BE49-F238E27FC236}">
                <a16:creationId xmlns:a16="http://schemas.microsoft.com/office/drawing/2014/main" id="{B868A026-EFA0-4B46-999D-A124B37DC8C0}"/>
              </a:ext>
            </a:extLst>
          </p:cNvPr>
          <p:cNvSpPr txBox="1">
            <a:spLocks noChangeArrowheads="1"/>
          </p:cNvSpPr>
          <p:nvPr/>
        </p:nvSpPr>
        <p:spPr bwMode="auto">
          <a:xfrm>
            <a:off x="7146842" y="2439285"/>
            <a:ext cx="110078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_tradnl" altLang="en-US" sz="2000">
                <a:solidFill>
                  <a:schemeClr val="bg1"/>
                </a:solidFill>
                <a:latin typeface="Arial" panose="020B0604020202020204" pitchFamily="34" charset="0"/>
              </a:rPr>
              <a:t>Placa del Pacífico</a:t>
            </a:r>
          </a:p>
        </p:txBody>
      </p:sp>
      <p:sp>
        <p:nvSpPr>
          <p:cNvPr id="9228" name="TextBox 30">
            <a:extLst>
              <a:ext uri="{FF2B5EF4-FFF2-40B4-BE49-F238E27FC236}">
                <a16:creationId xmlns:a16="http://schemas.microsoft.com/office/drawing/2014/main" id="{A42E645C-3638-9E4B-B05D-A40F4DB1DE01}"/>
              </a:ext>
            </a:extLst>
          </p:cNvPr>
          <p:cNvSpPr txBox="1">
            <a:spLocks noChangeArrowheads="1"/>
          </p:cNvSpPr>
          <p:nvPr/>
        </p:nvSpPr>
        <p:spPr bwMode="auto">
          <a:xfrm>
            <a:off x="4011402" y="3349546"/>
            <a:ext cx="151550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_tradnl" altLang="en-US" sz="2000">
                <a:solidFill>
                  <a:schemeClr val="bg1"/>
                </a:solidFill>
                <a:latin typeface="Arial" panose="020B0604020202020204" pitchFamily="34" charset="0"/>
              </a:rPr>
              <a:t>Placa Australiana</a:t>
            </a:r>
          </a:p>
        </p:txBody>
      </p:sp>
      <p:sp>
        <p:nvSpPr>
          <p:cNvPr id="9229" name="TextBox 33">
            <a:extLst>
              <a:ext uri="{FF2B5EF4-FFF2-40B4-BE49-F238E27FC236}">
                <a16:creationId xmlns:a16="http://schemas.microsoft.com/office/drawing/2014/main" id="{7B937C58-60A9-B847-8708-E8DF426CC1C4}"/>
              </a:ext>
            </a:extLst>
          </p:cNvPr>
          <p:cNvSpPr txBox="1">
            <a:spLocks noChangeArrowheads="1"/>
          </p:cNvSpPr>
          <p:nvPr/>
        </p:nvSpPr>
        <p:spPr bwMode="auto">
          <a:xfrm>
            <a:off x="7391400" y="1357112"/>
            <a:ext cx="112861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600">
                <a:solidFill>
                  <a:schemeClr val="bg1"/>
                </a:solidFill>
                <a:latin typeface="Arial" panose="020B0604020202020204" pitchFamily="34" charset="0"/>
              </a:rPr>
              <a:t>Placa de Tonga</a:t>
            </a:r>
          </a:p>
        </p:txBody>
      </p:sp>
      <p:cxnSp>
        <p:nvCxnSpPr>
          <p:cNvPr id="35" name="Straight Arrow Connector 34">
            <a:extLst>
              <a:ext uri="{FF2B5EF4-FFF2-40B4-BE49-F238E27FC236}">
                <a16:creationId xmlns:a16="http://schemas.microsoft.com/office/drawing/2014/main" id="{350FC467-C9CE-964A-BD5F-3650401ADCE2}"/>
              </a:ext>
            </a:extLst>
          </p:cNvPr>
          <p:cNvCxnSpPr>
            <a:cxnSpLocks noChangeShapeType="1"/>
          </p:cNvCxnSpPr>
          <p:nvPr/>
        </p:nvCxnSpPr>
        <p:spPr bwMode="auto">
          <a:xfrm flipH="1">
            <a:off x="7118183" y="1745203"/>
            <a:ext cx="424746" cy="265198"/>
          </a:xfrm>
          <a:prstGeom prst="straightConnector1">
            <a:avLst/>
          </a:prstGeom>
          <a:noFill/>
          <a:ln w="28575">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9231" name="TextBox 12">
            <a:extLst>
              <a:ext uri="{FF2B5EF4-FFF2-40B4-BE49-F238E27FC236}">
                <a16:creationId xmlns:a16="http://schemas.microsoft.com/office/drawing/2014/main" id="{657B68EE-1BE6-7E49-8169-7FD689E27383}"/>
              </a:ext>
            </a:extLst>
          </p:cNvPr>
          <p:cNvSpPr txBox="1">
            <a:spLocks noChangeArrowheads="1"/>
          </p:cNvSpPr>
          <p:nvPr/>
        </p:nvSpPr>
        <p:spPr bwMode="auto">
          <a:xfrm>
            <a:off x="6703216" y="4125816"/>
            <a:ext cx="1928649" cy="46166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200">
                <a:solidFill>
                  <a:schemeClr val="bg1"/>
                </a:solidFill>
                <a:latin typeface="Arial" panose="020B0604020202020204" pitchFamily="34" charset="0"/>
              </a:rPr>
              <a:t>M7.2 </a:t>
            </a:r>
          </a:p>
          <a:p>
            <a:pPr>
              <a:spcBef>
                <a:spcPct val="0"/>
              </a:spcBef>
              <a:buFontTx/>
              <a:buNone/>
            </a:pPr>
            <a:r>
              <a:rPr lang="es-ES_tradnl" altLang="en-US" sz="1200">
                <a:solidFill>
                  <a:schemeClr val="bg1"/>
                </a:solidFill>
                <a:latin typeface="Arial" panose="020B0604020202020204" pitchFamily="34" charset="0"/>
              </a:rPr>
              <a:t>15 de Junio 2019</a:t>
            </a:r>
          </a:p>
        </p:txBody>
      </p:sp>
      <p:pic>
        <p:nvPicPr>
          <p:cNvPr id="9232" name="Picture 2">
            <a:extLst>
              <a:ext uri="{FF2B5EF4-FFF2-40B4-BE49-F238E27FC236}">
                <a16:creationId xmlns:a16="http://schemas.microsoft.com/office/drawing/2014/main" id="{1F3EB192-1F5A-074D-8FEF-F036CA199FD0}"/>
              </a:ext>
            </a:extLst>
          </p:cNvPr>
          <p:cNvPicPr>
            <a:picLocks noChangeAspect="1"/>
          </p:cNvPicPr>
          <p:nvPr/>
        </p:nvPicPr>
        <p:blipFill>
          <a:blip r:embed="rId6">
            <a:extLst>
              <a:ext uri="{28A0092B-C50C-407E-A947-70E740481C1C}">
                <a14:useLocalDpi xmlns:a14="http://schemas.microsoft.com/office/drawing/2010/main" val="0"/>
              </a:ext>
            </a:extLst>
          </a:blip>
          <a:srcRect r="1421" b="14381"/>
          <a:stretch>
            <a:fillRect/>
          </a:stretch>
        </p:blipFill>
        <p:spPr bwMode="auto">
          <a:xfrm>
            <a:off x="7015162" y="5504301"/>
            <a:ext cx="1107259"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3" name="TextBox 33">
            <a:extLst>
              <a:ext uri="{FF2B5EF4-FFF2-40B4-BE49-F238E27FC236}">
                <a16:creationId xmlns:a16="http://schemas.microsoft.com/office/drawing/2014/main" id="{B1466442-18E1-9D4D-82E3-921844D13D5F}"/>
              </a:ext>
            </a:extLst>
          </p:cNvPr>
          <p:cNvSpPr txBox="1">
            <a:spLocks noChangeArrowheads="1"/>
          </p:cNvSpPr>
          <p:nvPr/>
        </p:nvSpPr>
        <p:spPr bwMode="auto">
          <a:xfrm>
            <a:off x="4197492" y="1226285"/>
            <a:ext cx="22861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_tradnl" altLang="en-US" sz="1200">
                <a:solidFill>
                  <a:schemeClr val="bg1"/>
                </a:solidFill>
                <a:latin typeface="Arial" panose="020B0604020202020204" pitchFamily="34" charset="0"/>
              </a:rPr>
              <a:t>Norte Fosa de Nueva Hebrides</a:t>
            </a:r>
          </a:p>
        </p:txBody>
      </p:sp>
      <p:cxnSp>
        <p:nvCxnSpPr>
          <p:cNvPr id="23" name="Straight Arrow Connector 22">
            <a:extLst>
              <a:ext uri="{FF2B5EF4-FFF2-40B4-BE49-F238E27FC236}">
                <a16:creationId xmlns:a16="http://schemas.microsoft.com/office/drawing/2014/main" id="{A0C46B86-D5C2-5743-900D-CF19288D781D}"/>
              </a:ext>
            </a:extLst>
          </p:cNvPr>
          <p:cNvCxnSpPr>
            <a:cxnSpLocks noChangeShapeType="1"/>
          </p:cNvCxnSpPr>
          <p:nvPr/>
        </p:nvCxnSpPr>
        <p:spPr bwMode="auto">
          <a:xfrm flipH="1">
            <a:off x="4108450" y="1492250"/>
            <a:ext cx="439738" cy="485775"/>
          </a:xfrm>
          <a:prstGeom prst="straightConnector1">
            <a:avLst/>
          </a:prstGeom>
          <a:noFill/>
          <a:ln w="1905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9235" name="TextBox 9">
            <a:extLst>
              <a:ext uri="{FF2B5EF4-FFF2-40B4-BE49-F238E27FC236}">
                <a16:creationId xmlns:a16="http://schemas.microsoft.com/office/drawing/2014/main" id="{B15B5D0E-0E99-9E46-ACE1-48FA0B926091}"/>
              </a:ext>
            </a:extLst>
          </p:cNvPr>
          <p:cNvSpPr txBox="1">
            <a:spLocks noChangeArrowheads="1"/>
          </p:cNvSpPr>
          <p:nvPr/>
        </p:nvSpPr>
        <p:spPr bwMode="auto">
          <a:xfrm rot="1617156">
            <a:off x="4042563" y="2501785"/>
            <a:ext cx="782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200" dirty="0">
                <a:solidFill>
                  <a:schemeClr val="bg1"/>
                </a:solidFill>
                <a:latin typeface="Arial" panose="020B0604020202020204" pitchFamily="34" charset="0"/>
              </a:rPr>
              <a:t>Fosa de </a:t>
            </a:r>
            <a:endParaRPr lang="es-ES_tradnl" altLang="en-US" sz="1200" dirty="0">
              <a:latin typeface="Arial" panose="020B0604020202020204" pitchFamily="34" charset="0"/>
            </a:endParaRPr>
          </a:p>
        </p:txBody>
      </p:sp>
      <p:sp>
        <p:nvSpPr>
          <p:cNvPr id="9236" name="TextBox 10">
            <a:extLst>
              <a:ext uri="{FF2B5EF4-FFF2-40B4-BE49-F238E27FC236}">
                <a16:creationId xmlns:a16="http://schemas.microsoft.com/office/drawing/2014/main" id="{F75BFB74-DCAC-E341-BE34-EF164446A4E1}"/>
              </a:ext>
            </a:extLst>
          </p:cNvPr>
          <p:cNvSpPr txBox="1">
            <a:spLocks noChangeArrowheads="1"/>
          </p:cNvSpPr>
          <p:nvPr/>
        </p:nvSpPr>
        <p:spPr bwMode="auto">
          <a:xfrm rot="21190930">
            <a:off x="4760683" y="2571869"/>
            <a:ext cx="6270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200" dirty="0">
                <a:solidFill>
                  <a:schemeClr val="bg1"/>
                </a:solidFill>
                <a:latin typeface="Arial" panose="020B0604020202020204" pitchFamily="34" charset="0"/>
              </a:rPr>
              <a:t>Nueva</a:t>
            </a:r>
            <a:endParaRPr lang="es-ES_tradnl" altLang="en-US" sz="1200" dirty="0">
              <a:latin typeface="Arial" panose="020B0604020202020204" pitchFamily="34" charset="0"/>
            </a:endParaRPr>
          </a:p>
        </p:txBody>
      </p:sp>
      <p:sp>
        <p:nvSpPr>
          <p:cNvPr id="9237" name="TextBox 11">
            <a:extLst>
              <a:ext uri="{FF2B5EF4-FFF2-40B4-BE49-F238E27FC236}">
                <a16:creationId xmlns:a16="http://schemas.microsoft.com/office/drawing/2014/main" id="{3CAE58F3-46D0-0541-980C-9A87C60A59F2}"/>
              </a:ext>
            </a:extLst>
          </p:cNvPr>
          <p:cNvSpPr txBox="1">
            <a:spLocks noChangeArrowheads="1"/>
          </p:cNvSpPr>
          <p:nvPr/>
        </p:nvSpPr>
        <p:spPr bwMode="auto">
          <a:xfrm rot="19197281">
            <a:off x="5272006" y="2323007"/>
            <a:ext cx="7970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200" dirty="0" err="1">
                <a:solidFill>
                  <a:schemeClr val="bg1"/>
                </a:solidFill>
                <a:latin typeface="Arial" panose="020B0604020202020204" pitchFamily="34" charset="0"/>
              </a:rPr>
              <a:t>Hebrides</a:t>
            </a:r>
            <a:endParaRPr lang="es-ES_tradnl" altLang="en-US" sz="1200" dirty="0">
              <a:latin typeface="Arial" panose="020B0604020202020204" pitchFamily="34" charset="0"/>
            </a:endParaRPr>
          </a:p>
        </p:txBody>
      </p:sp>
      <p:sp>
        <p:nvSpPr>
          <p:cNvPr id="9238" name="TextBox 33">
            <a:extLst>
              <a:ext uri="{FF2B5EF4-FFF2-40B4-BE49-F238E27FC236}">
                <a16:creationId xmlns:a16="http://schemas.microsoft.com/office/drawing/2014/main" id="{936677C7-4ECB-5D47-856C-2AFB27CD3A70}"/>
              </a:ext>
            </a:extLst>
          </p:cNvPr>
          <p:cNvSpPr txBox="1">
            <a:spLocks noChangeArrowheads="1"/>
          </p:cNvSpPr>
          <p:nvPr/>
        </p:nvSpPr>
        <p:spPr bwMode="auto">
          <a:xfrm>
            <a:off x="6617660" y="4586303"/>
            <a:ext cx="11430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600">
                <a:solidFill>
                  <a:schemeClr val="bg1"/>
                </a:solidFill>
                <a:latin typeface="Arial" panose="020B0604020202020204" pitchFamily="34" charset="0"/>
              </a:rPr>
              <a:t>Fosa de Kermadec</a:t>
            </a:r>
          </a:p>
        </p:txBody>
      </p:sp>
      <p:cxnSp>
        <p:nvCxnSpPr>
          <p:cNvPr id="25" name="Straight Arrow Connector 24">
            <a:extLst>
              <a:ext uri="{FF2B5EF4-FFF2-40B4-BE49-F238E27FC236}">
                <a16:creationId xmlns:a16="http://schemas.microsoft.com/office/drawing/2014/main" id="{C181F362-7F3D-9149-865B-64BDF795017E}"/>
              </a:ext>
            </a:extLst>
          </p:cNvPr>
          <p:cNvCxnSpPr>
            <a:cxnSpLocks noChangeShapeType="1"/>
          </p:cNvCxnSpPr>
          <p:nvPr/>
        </p:nvCxnSpPr>
        <p:spPr bwMode="auto">
          <a:xfrm flipH="1" flipV="1">
            <a:off x="6228707" y="4616573"/>
            <a:ext cx="381000" cy="146050"/>
          </a:xfrm>
          <a:prstGeom prst="straightConnector1">
            <a:avLst/>
          </a:prstGeom>
          <a:noFill/>
          <a:ln w="28575">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8" name="Left Arrow 7">
            <a:extLst>
              <a:ext uri="{FF2B5EF4-FFF2-40B4-BE49-F238E27FC236}">
                <a16:creationId xmlns:a16="http://schemas.microsoft.com/office/drawing/2014/main" id="{A4BFCC45-524F-A949-BB88-0CF807F95EBF}"/>
              </a:ext>
            </a:extLst>
          </p:cNvPr>
          <p:cNvSpPr/>
          <p:nvPr/>
        </p:nvSpPr>
        <p:spPr bwMode="auto">
          <a:xfrm>
            <a:off x="6623050" y="3542591"/>
            <a:ext cx="784225" cy="533400"/>
          </a:xfrm>
          <a:prstGeom prst="lef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endParaRPr lang="es-ES_tradnl" altLang="en-US">
              <a:solidFill>
                <a:srgbClr val="FFFFFF"/>
              </a:solidFill>
              <a:latin typeface="Calibri" panose="020F0502020204030204" pitchFamily="34" charset="0"/>
            </a:endParaRPr>
          </a:p>
        </p:txBody>
      </p:sp>
      <p:sp>
        <p:nvSpPr>
          <p:cNvPr id="9241" name="TextBox 33">
            <a:extLst>
              <a:ext uri="{FF2B5EF4-FFF2-40B4-BE49-F238E27FC236}">
                <a16:creationId xmlns:a16="http://schemas.microsoft.com/office/drawing/2014/main" id="{FD89D144-94A3-144F-B81E-6A23DF6C89EA}"/>
              </a:ext>
            </a:extLst>
          </p:cNvPr>
          <p:cNvSpPr txBox="1">
            <a:spLocks noChangeArrowheads="1"/>
          </p:cNvSpPr>
          <p:nvPr/>
        </p:nvSpPr>
        <p:spPr bwMode="auto">
          <a:xfrm>
            <a:off x="6629400" y="3675105"/>
            <a:ext cx="8361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_tradnl" altLang="en-US" sz="1200">
                <a:solidFill>
                  <a:schemeClr val="bg1"/>
                </a:solidFill>
                <a:latin typeface="Arial" panose="020B0604020202020204" pitchFamily="34" charset="0"/>
              </a:rPr>
              <a:t>6 cm/año</a:t>
            </a:r>
          </a:p>
        </p:txBody>
      </p:sp>
      <p:sp>
        <p:nvSpPr>
          <p:cNvPr id="26" name="Title 1">
            <a:extLst>
              <a:ext uri="{FF2B5EF4-FFF2-40B4-BE49-F238E27FC236}">
                <a16:creationId xmlns:a16="http://schemas.microsoft.com/office/drawing/2014/main" id="{5795B2DD-AE59-3245-A1D9-C82F34577F8C}"/>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15 de Junio, 2019 a las 22:55:02 UTC </a:t>
            </a:r>
          </a:p>
          <a:p>
            <a:pPr eaLnBrk="1" fontAlgn="auto" hangingPunct="1">
              <a:spcAft>
                <a:spcPts val="0"/>
              </a:spcAft>
              <a:defRPr/>
            </a:pP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28" name="TextBox 8">
            <a:extLst>
              <a:ext uri="{FF2B5EF4-FFF2-40B4-BE49-F238E27FC236}">
                <a16:creationId xmlns:a16="http://schemas.microsoft.com/office/drawing/2014/main" id="{115203B1-6D19-9D40-B319-40FF2F4753F0}"/>
              </a:ext>
            </a:extLst>
          </p:cNvPr>
          <p:cNvSpPr txBox="1">
            <a:spLocks noChangeArrowheads="1"/>
          </p:cNvSpPr>
          <p:nvPr/>
        </p:nvSpPr>
        <p:spPr bwMode="auto">
          <a:xfrm>
            <a:off x="4595812" y="6526036"/>
            <a:ext cx="45481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es-ES_tradnl" altLang="en-US" sz="1200" i="1">
                <a:latin typeface="Arial" panose="020B0604020202020204" pitchFamily="34" charset="0"/>
                <a:cs typeface="Arial" panose="020B0604020202020204" pitchFamily="34" charset="0"/>
              </a:rPr>
              <a:t>Mapa creado </a:t>
            </a:r>
            <a:r>
              <a:rPr lang="es-ES_tradnl" altLang="en-US" sz="1200">
                <a:latin typeface="Arial" panose="020B0604020202020204" pitchFamily="34" charset="0"/>
                <a:cs typeface="Arial" panose="020B0604020202020204" pitchFamily="34" charset="0"/>
              </a:rPr>
              <a:t> usando el navegador de terremotos de IRIS </a:t>
            </a:r>
            <a:r>
              <a:rPr lang="es-ES_tradnl" altLang="en-US" sz="1200" i="1">
                <a:latin typeface="Arial" panose="020B0604020202020204" pitchFamily="34" charset="0"/>
                <a:cs typeface="Arial" panose="020B0604020202020204" pitchFamily="34" charset="0"/>
              </a:rPr>
              <a:t>(IEB).</a:t>
            </a:r>
          </a:p>
        </p:txBody>
      </p:sp>
    </p:spTree>
    <p:extLst>
      <p:ext uri="{BB962C8B-B14F-4D97-AF65-F5344CB8AC3E}">
        <p14:creationId xmlns:p14="http://schemas.microsoft.com/office/powerpoint/2010/main" val="385998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29D5D7-F57D-4E71-A985-31E5191C945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15363" name="Picture 18" descr="IRIS_TMlogo.png">
            <a:extLst>
              <a:ext uri="{FF2B5EF4-FFF2-40B4-BE49-F238E27FC236}">
                <a16:creationId xmlns:a16="http://schemas.microsoft.com/office/drawing/2014/main" id="{D3A0B014-915B-4EC3-A48E-80A5D98F009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7">
            <a:extLst>
              <a:ext uri="{FF2B5EF4-FFF2-40B4-BE49-F238E27FC236}">
                <a16:creationId xmlns:a16="http://schemas.microsoft.com/office/drawing/2014/main" id="{EE09438F-21E1-4B29-85CD-571ABFF51EEE}"/>
              </a:ext>
            </a:extLst>
          </p:cNvPr>
          <p:cNvSpPr txBox="1">
            <a:spLocks noChangeArrowheads="1"/>
          </p:cNvSpPr>
          <p:nvPr/>
        </p:nvSpPr>
        <p:spPr bwMode="auto">
          <a:xfrm>
            <a:off x="328612" y="1114425"/>
            <a:ext cx="84343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600" dirty="0">
                <a:latin typeface="Arial" panose="020B0604020202020204" pitchFamily="34" charset="0"/>
              </a:rPr>
              <a:t>El mecanismo focal es la forma en que los sismólogos trazan las orientaciones tridimensionales del estrés de un terremoto. Dado que un terremoto se produce como deslizamiento en una falla, genera ondas primarias (P) en cuadrantes de compresión (sombreado) y extensión (blanco). La orientación de estos cuadrantes determinada a partir de ondas sísmicas registradas determina el tipo de falla que produjo el terremoto.</a:t>
            </a:r>
          </a:p>
        </p:txBody>
      </p:sp>
      <p:sp>
        <p:nvSpPr>
          <p:cNvPr id="15365" name="TextBox 11">
            <a:extLst>
              <a:ext uri="{FF2B5EF4-FFF2-40B4-BE49-F238E27FC236}">
                <a16:creationId xmlns:a16="http://schemas.microsoft.com/office/drawing/2014/main" id="{475AC9C6-EC09-4500-B127-FA2EC6B8766E}"/>
              </a:ext>
            </a:extLst>
          </p:cNvPr>
          <p:cNvSpPr txBox="1">
            <a:spLocks noChangeArrowheads="1"/>
          </p:cNvSpPr>
          <p:nvPr/>
        </p:nvSpPr>
        <p:spPr bwMode="auto">
          <a:xfrm>
            <a:off x="3913187" y="5351463"/>
            <a:ext cx="48006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 sz="1500" dirty="0">
                <a:latin typeface="Arial" panose="020B0604020202020204" pitchFamily="34" charset="0"/>
                <a:cs typeface="Arial" panose="020B0604020202020204" pitchFamily="34" charset="0"/>
              </a:rPr>
              <a:t>En este caso, el mecanismo focal indica que este terremoto ocurrió como resultado de fallas de empuje entre las Placas del Pacífico principal y la Australiana en subducción.</a:t>
            </a:r>
            <a:endParaRPr lang="en-US" sz="1500" dirty="0">
              <a:latin typeface="Arial" panose="020B0604020202020204" pitchFamily="34" charset="0"/>
              <a:cs typeface="Arial" panose="020B0604020202020204" pitchFamily="34" charset="0"/>
            </a:endParaRPr>
          </a:p>
        </p:txBody>
      </p:sp>
      <p:pic>
        <p:nvPicPr>
          <p:cNvPr id="15368" name="Picture 4">
            <a:extLst>
              <a:ext uri="{FF2B5EF4-FFF2-40B4-BE49-F238E27FC236}">
                <a16:creationId xmlns:a16="http://schemas.microsoft.com/office/drawing/2014/main" id="{A9CA25DE-02ED-4C12-81B9-12C99773CC9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86213" y="4735513"/>
            <a:ext cx="4167187"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4">
            <a:extLst>
              <a:ext uri="{FF2B5EF4-FFF2-40B4-BE49-F238E27FC236}">
                <a16:creationId xmlns:a16="http://schemas.microsoft.com/office/drawing/2014/main" id="{B3CB3767-B903-9D49-93CB-226898E715C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906712"/>
            <a:ext cx="4267298"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AE597BE8-0CC2-FE42-95E4-7998AD99F3C8}"/>
              </a:ext>
            </a:extLst>
          </p:cNvPr>
          <p:cNvPicPr>
            <a:picLocks noChangeAspect="1"/>
          </p:cNvPicPr>
          <p:nvPr/>
        </p:nvPicPr>
        <p:blipFill>
          <a:blip r:embed="rId6"/>
          <a:stretch>
            <a:fillRect/>
          </a:stretch>
        </p:blipFill>
        <p:spPr>
          <a:xfrm>
            <a:off x="691356" y="2476232"/>
            <a:ext cx="2208289" cy="2286000"/>
          </a:xfrm>
          <a:prstGeom prst="rect">
            <a:avLst/>
          </a:prstGeom>
        </p:spPr>
      </p:pic>
      <p:sp>
        <p:nvSpPr>
          <p:cNvPr id="12" name="Title 1">
            <a:extLst>
              <a:ext uri="{FF2B5EF4-FFF2-40B4-BE49-F238E27FC236}">
                <a16:creationId xmlns:a16="http://schemas.microsoft.com/office/drawing/2014/main" id="{727EFE7E-FB86-C240-A112-CB720B5AE2B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15 de Junio, 2019 a las 22:55:02 UTC </a:t>
            </a:r>
          </a:p>
          <a:p>
            <a:pPr eaLnBrk="1" fontAlgn="auto" hangingPunct="1">
              <a:spcAft>
                <a:spcPts val="0"/>
              </a:spcAft>
              <a:defRPr/>
            </a:pP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4" name="TextBox 8">
            <a:extLst>
              <a:ext uri="{FF2B5EF4-FFF2-40B4-BE49-F238E27FC236}">
                <a16:creationId xmlns:a16="http://schemas.microsoft.com/office/drawing/2014/main" id="{5BDED90D-7BAD-1644-9AD1-9BDEB09F55F7}"/>
              </a:ext>
            </a:extLst>
          </p:cNvPr>
          <p:cNvSpPr txBox="1">
            <a:spLocks noChangeArrowheads="1"/>
          </p:cNvSpPr>
          <p:nvPr/>
        </p:nvSpPr>
        <p:spPr bwMode="auto">
          <a:xfrm>
            <a:off x="430213" y="5351463"/>
            <a:ext cx="269398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eje de tensión (T) refleja la dirección mínima del esfuerzo de compresión. El eje de presión (P) refleja la dirección máxima del esfuerzo de compresión.</a:t>
            </a:r>
          </a:p>
        </p:txBody>
      </p:sp>
      <p:sp>
        <p:nvSpPr>
          <p:cNvPr id="16" name="TextBox 11">
            <a:extLst>
              <a:ext uri="{FF2B5EF4-FFF2-40B4-BE49-F238E27FC236}">
                <a16:creationId xmlns:a16="http://schemas.microsoft.com/office/drawing/2014/main" id="{A912A501-CE41-A14C-B27B-7D3C78004F3D}"/>
              </a:ext>
            </a:extLst>
          </p:cNvPr>
          <p:cNvSpPr txBox="1">
            <a:spLocks noChangeArrowheads="1"/>
          </p:cNvSpPr>
          <p:nvPr/>
        </p:nvSpPr>
        <p:spPr bwMode="auto">
          <a:xfrm>
            <a:off x="239713" y="4981575"/>
            <a:ext cx="30051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200" dirty="0">
                <a:latin typeface="Arial" panose="020B0604020202020204" pitchFamily="34" charset="0"/>
                <a:cs typeface="Arial" panose="020B0604020202020204" pitchFamily="34" charset="0"/>
              </a:rPr>
              <a:t>Fase W Solución Tensor  Momento Sísmico, USGS</a:t>
            </a:r>
          </a:p>
        </p:txBody>
      </p:sp>
    </p:spTree>
    <p:extLst>
      <p:ext uri="{BB962C8B-B14F-4D97-AF65-F5344CB8AC3E}">
        <p14:creationId xmlns:p14="http://schemas.microsoft.com/office/powerpoint/2010/main" val="142943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9E83BE-F1F5-E144-BD6E-7438685D6AD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8" name="Picture 18" descr="IRIS_TMlogo.png">
            <a:extLst>
              <a:ext uri="{FF2B5EF4-FFF2-40B4-BE49-F238E27FC236}">
                <a16:creationId xmlns:a16="http://schemas.microsoft.com/office/drawing/2014/main" id="{EE15E66C-3C0A-44CC-B342-4993031869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14">
            <a:extLst>
              <a:ext uri="{FF2B5EF4-FFF2-40B4-BE49-F238E27FC236}">
                <a16:creationId xmlns:a16="http://schemas.microsoft.com/office/drawing/2014/main" id="{D6087EFF-811B-4639-B79D-88C43D8E33A9}"/>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9025" y="1262063"/>
            <a:ext cx="7262813"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Box 7">
            <a:extLst>
              <a:ext uri="{FF2B5EF4-FFF2-40B4-BE49-F238E27FC236}">
                <a16:creationId xmlns:a16="http://schemas.microsoft.com/office/drawing/2014/main" id="{4805EB74-3490-42B3-B3C6-482D87D27A4D}"/>
              </a:ext>
            </a:extLst>
          </p:cNvPr>
          <p:cNvSpPr txBox="1">
            <a:spLocks noChangeArrowheads="1"/>
          </p:cNvSpPr>
          <p:nvPr/>
        </p:nvSpPr>
        <p:spPr bwMode="auto">
          <a:xfrm>
            <a:off x="1744663" y="828675"/>
            <a:ext cx="6408737" cy="5352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s-ES_tradnl" altLang="en-US" sz="1400">
                <a:solidFill>
                  <a:srgbClr val="000000"/>
                </a:solidFill>
                <a:latin typeface="Arial" panose="020B0604020202020204" pitchFamily="34" charset="0"/>
              </a:rPr>
              <a:t>El registro del terremoto en Bend, Oregon (BNOR) se ilustra a continuación. Bend está a 10116 km (6286 millas, 91.1 °) de la ubicación de este terremoto.</a:t>
            </a:r>
          </a:p>
        </p:txBody>
      </p:sp>
      <p:sp>
        <p:nvSpPr>
          <p:cNvPr id="14342" name="TextBox 6">
            <a:extLst>
              <a:ext uri="{FF2B5EF4-FFF2-40B4-BE49-F238E27FC236}">
                <a16:creationId xmlns:a16="http://schemas.microsoft.com/office/drawing/2014/main" id="{926E9AA7-9EA9-4608-AABA-0C8E0240D7FF}"/>
              </a:ext>
            </a:extLst>
          </p:cNvPr>
          <p:cNvSpPr txBox="1">
            <a:spLocks noChangeArrowheads="1"/>
          </p:cNvSpPr>
          <p:nvPr/>
        </p:nvSpPr>
        <p:spPr bwMode="auto">
          <a:xfrm>
            <a:off x="2840038" y="5305425"/>
            <a:ext cx="5603875" cy="9541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buNone/>
            </a:pPr>
            <a:r>
              <a:rPr lang="es-ES" sz="1400" dirty="0">
                <a:latin typeface="Arial" panose="020B0604020202020204" pitchFamily="34" charset="0"/>
                <a:cs typeface="Arial" panose="020B0604020202020204" pitchFamily="34" charset="0"/>
              </a:rPr>
              <a:t>Las ondas superficiales viajaron los 10116 km (6286 millas) a lo largo del perímetro de la Tierra desde el terremoto hasta la estación de registro. La onda de superficie comenzó a llegar a Bend 48 minutos después del terremoto ocurrido en la Fosa de Tonga.</a:t>
            </a:r>
            <a:endParaRPr lang="en-US" sz="1400" dirty="0">
              <a:latin typeface="Arial" panose="020B0604020202020204" pitchFamily="34" charset="0"/>
              <a:cs typeface="Arial" panose="020B0604020202020204" pitchFamily="34" charset="0"/>
            </a:endParaRPr>
          </a:p>
        </p:txBody>
      </p:sp>
      <p:sp>
        <p:nvSpPr>
          <p:cNvPr id="14343" name="TextBox 9">
            <a:extLst>
              <a:ext uri="{FF2B5EF4-FFF2-40B4-BE49-F238E27FC236}">
                <a16:creationId xmlns:a16="http://schemas.microsoft.com/office/drawing/2014/main" id="{AC1A34A1-2DA8-45E0-9D52-75456C677FD2}"/>
              </a:ext>
            </a:extLst>
          </p:cNvPr>
          <p:cNvSpPr txBox="1">
            <a:spLocks noChangeArrowheads="1"/>
          </p:cNvSpPr>
          <p:nvPr/>
        </p:nvSpPr>
        <p:spPr bwMode="auto">
          <a:xfrm>
            <a:off x="1676400" y="4322763"/>
            <a:ext cx="6858000" cy="7730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s-ES" sz="1400" dirty="0">
                <a:latin typeface="Arial" panose="020B0604020202020204" pitchFamily="34" charset="0"/>
                <a:cs typeface="Arial" panose="020B0604020202020204" pitchFamily="34" charset="0"/>
              </a:rPr>
              <a:t>Las ondas S son ondas cortantes que siguen el mismo camino a través del manto que las ondas P. Las ondas S tardaron 23 minutos y 58 segundos en viajar desde el terremoto hasta Bend.</a:t>
            </a:r>
            <a:r>
              <a:rPr lang="en-US" sz="1400" dirty="0">
                <a:latin typeface="Arial" panose="020B0604020202020204" pitchFamily="34" charset="0"/>
                <a:cs typeface="Arial" panose="020B0604020202020204" pitchFamily="34" charset="0"/>
              </a:rPr>
              <a:t> </a:t>
            </a:r>
            <a:endParaRPr lang="en-US" altLang="en-US" sz="1400" dirty="0">
              <a:solidFill>
                <a:srgbClr val="000000"/>
              </a:solidFill>
              <a:latin typeface="Arial" panose="020B0604020202020204" pitchFamily="34" charset="0"/>
              <a:cs typeface="Arial" panose="020B0604020202020204" pitchFamily="34" charset="0"/>
            </a:endParaRPr>
          </a:p>
        </p:txBody>
      </p:sp>
      <p:sp>
        <p:nvSpPr>
          <p:cNvPr id="14344" name="TextBox 11">
            <a:extLst>
              <a:ext uri="{FF2B5EF4-FFF2-40B4-BE49-F238E27FC236}">
                <a16:creationId xmlns:a16="http://schemas.microsoft.com/office/drawing/2014/main" id="{E453DA30-A0F8-4448-A3D7-347C6E9AD323}"/>
              </a:ext>
            </a:extLst>
          </p:cNvPr>
          <p:cNvSpPr txBox="1">
            <a:spLocks noChangeArrowheads="1"/>
          </p:cNvSpPr>
          <p:nvPr/>
        </p:nvSpPr>
        <p:spPr bwMode="auto">
          <a:xfrm>
            <a:off x="4135438" y="1958975"/>
            <a:ext cx="33813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S</a:t>
            </a:r>
          </a:p>
        </p:txBody>
      </p:sp>
      <p:sp>
        <p:nvSpPr>
          <p:cNvPr id="20" name="TextBox 19">
            <a:extLst>
              <a:ext uri="{FF2B5EF4-FFF2-40B4-BE49-F238E27FC236}">
                <a16:creationId xmlns:a16="http://schemas.microsoft.com/office/drawing/2014/main" id="{2F08310C-095A-0E46-A27A-7FADBF27271E}"/>
              </a:ext>
            </a:extLst>
          </p:cNvPr>
          <p:cNvSpPr txBox="1"/>
          <p:nvPr/>
        </p:nvSpPr>
        <p:spPr>
          <a:xfrm>
            <a:off x="5410200" y="2170113"/>
            <a:ext cx="2743200" cy="369332"/>
          </a:xfrm>
          <a:prstGeom prst="rect">
            <a:avLst/>
          </a:prstGeom>
          <a:solidFill>
            <a:schemeClr val="bg1"/>
          </a:solidFill>
        </p:spPr>
        <p:txBody>
          <a:bodyPr wrap="square">
            <a:spAutoFit/>
          </a:bodyPr>
          <a:lstStyle/>
          <a:p>
            <a:pPr eaLnBrk="1" hangingPunct="1">
              <a:defRPr/>
            </a:pPr>
            <a:r>
              <a:rPr lang="es-ES_tradnl" spc="200">
                <a:latin typeface="Arial" charset="0"/>
                <a:ea typeface="MS PGothic" charset="-128"/>
              </a:rPr>
              <a:t>Ondas Superficiales</a:t>
            </a:r>
          </a:p>
        </p:txBody>
      </p:sp>
      <p:sp>
        <p:nvSpPr>
          <p:cNvPr id="14346" name="TextBox 5">
            <a:extLst>
              <a:ext uri="{FF2B5EF4-FFF2-40B4-BE49-F238E27FC236}">
                <a16:creationId xmlns:a16="http://schemas.microsoft.com/office/drawing/2014/main" id="{EB585CAD-3E43-4AF8-B840-0653771B5E66}"/>
              </a:ext>
            </a:extLst>
          </p:cNvPr>
          <p:cNvSpPr txBox="1">
            <a:spLocks noChangeArrowheads="1"/>
          </p:cNvSpPr>
          <p:nvPr/>
        </p:nvSpPr>
        <p:spPr bwMode="auto">
          <a:xfrm>
            <a:off x="2057400" y="3594100"/>
            <a:ext cx="5135563" cy="5232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buNone/>
            </a:pPr>
            <a:r>
              <a:rPr lang="es-ES" sz="1400" dirty="0">
                <a:latin typeface="Arial" panose="020B0604020202020204" pitchFamily="34" charset="0"/>
                <a:cs typeface="Arial" panose="020B0604020202020204" pitchFamily="34" charset="0"/>
              </a:rPr>
              <a:t>PP es una onda de compresión que rebotó en la superficie a medio camino entre el terremoto y la estación de registro.</a:t>
            </a:r>
            <a:endParaRPr lang="en-US" sz="1400" dirty="0">
              <a:latin typeface="Arial" panose="020B0604020202020204" pitchFamily="34" charset="0"/>
              <a:cs typeface="Arial" panose="020B0604020202020204" pitchFamily="34" charset="0"/>
            </a:endParaRPr>
          </a:p>
        </p:txBody>
      </p:sp>
      <p:sp>
        <p:nvSpPr>
          <p:cNvPr id="14347" name="TextBox 4">
            <a:extLst>
              <a:ext uri="{FF2B5EF4-FFF2-40B4-BE49-F238E27FC236}">
                <a16:creationId xmlns:a16="http://schemas.microsoft.com/office/drawing/2014/main" id="{CF5CF779-49FD-4738-9703-1F56670376FA}"/>
              </a:ext>
            </a:extLst>
          </p:cNvPr>
          <p:cNvSpPr txBox="1">
            <a:spLocks noChangeArrowheads="1"/>
          </p:cNvSpPr>
          <p:nvPr/>
        </p:nvSpPr>
        <p:spPr bwMode="auto">
          <a:xfrm>
            <a:off x="3236913" y="1893888"/>
            <a:ext cx="4921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PP</a:t>
            </a:r>
          </a:p>
        </p:txBody>
      </p:sp>
      <p:sp>
        <p:nvSpPr>
          <p:cNvPr id="14348" name="TextBox 4">
            <a:extLst>
              <a:ext uri="{FF2B5EF4-FFF2-40B4-BE49-F238E27FC236}">
                <a16:creationId xmlns:a16="http://schemas.microsoft.com/office/drawing/2014/main" id="{661D66C4-2B3E-405F-9F33-6C60CBEC01DD}"/>
              </a:ext>
            </a:extLst>
          </p:cNvPr>
          <p:cNvSpPr txBox="1">
            <a:spLocks noChangeArrowheads="1"/>
          </p:cNvSpPr>
          <p:nvPr/>
        </p:nvSpPr>
        <p:spPr bwMode="auto">
          <a:xfrm>
            <a:off x="1643063" y="1363663"/>
            <a:ext cx="6764337" cy="536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s-ES_tradnl" altLang="en-US" sz="1400">
                <a:solidFill>
                  <a:srgbClr val="000000"/>
                </a:solidFill>
                <a:latin typeface="Arial" panose="020B0604020202020204" pitchFamily="34" charset="0"/>
              </a:rPr>
              <a:t>Después del terremoto, las ondas compresionales P tardaron 13 minutos y 2 segundos en recorrer una trayectoria curva a través del manto hasta Bend, Oregón.</a:t>
            </a:r>
          </a:p>
        </p:txBody>
      </p:sp>
      <p:sp>
        <p:nvSpPr>
          <p:cNvPr id="14349" name="TextBox 4">
            <a:extLst>
              <a:ext uri="{FF2B5EF4-FFF2-40B4-BE49-F238E27FC236}">
                <a16:creationId xmlns:a16="http://schemas.microsoft.com/office/drawing/2014/main" id="{0B11F6E0-E107-4C68-90A0-8268996AEC8A}"/>
              </a:ext>
            </a:extLst>
          </p:cNvPr>
          <p:cNvSpPr txBox="1">
            <a:spLocks noChangeArrowheads="1"/>
          </p:cNvSpPr>
          <p:nvPr/>
        </p:nvSpPr>
        <p:spPr bwMode="auto">
          <a:xfrm>
            <a:off x="2617788" y="2066925"/>
            <a:ext cx="33020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 </a:t>
            </a:r>
          </a:p>
        </p:txBody>
      </p:sp>
      <p:sp>
        <p:nvSpPr>
          <p:cNvPr id="14350" name="TextBox 4">
            <a:extLst>
              <a:ext uri="{FF2B5EF4-FFF2-40B4-BE49-F238E27FC236}">
                <a16:creationId xmlns:a16="http://schemas.microsoft.com/office/drawing/2014/main" id="{A8ED0E6E-070D-42E7-96DC-43B8AD456B09}"/>
              </a:ext>
            </a:extLst>
          </p:cNvPr>
          <p:cNvSpPr txBox="1">
            <a:spLocks noChangeArrowheads="1"/>
          </p:cNvSpPr>
          <p:nvPr/>
        </p:nvSpPr>
        <p:spPr bwMode="auto">
          <a:xfrm>
            <a:off x="2828925" y="1893888"/>
            <a:ext cx="33020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P</a:t>
            </a:r>
          </a:p>
        </p:txBody>
      </p:sp>
      <p:sp>
        <p:nvSpPr>
          <p:cNvPr id="16" name="Title 1">
            <a:extLst>
              <a:ext uri="{FF2B5EF4-FFF2-40B4-BE49-F238E27FC236}">
                <a16:creationId xmlns:a16="http://schemas.microsoft.com/office/drawing/2014/main" id="{62964E2E-9FCD-F744-A8DF-C5456F05216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ISLAS KERMADEC, NUEVA ZELANDA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Sábado, 15 de Junio, 2019 a las 22:55:02 UTC </a:t>
            </a:r>
          </a:p>
          <a:p>
            <a:pPr eaLnBrk="1" fontAlgn="auto" hangingPunct="1">
              <a:spcAft>
                <a:spcPts val="0"/>
              </a:spcAft>
              <a:defRPr/>
            </a:pP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78E01757-D0B1-BA4B-9738-FF2EE7E632CF}"/>
              </a:ext>
            </a:extLst>
          </p:cNvPr>
          <p:cNvSpPr txBox="1">
            <a:spLocks noChangeArrowheads="1"/>
          </p:cNvSpPr>
          <p:nvPr/>
        </p:nvSpPr>
        <p:spPr bwMode="auto">
          <a:xfrm>
            <a:off x="709613" y="773113"/>
            <a:ext cx="79771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7"/>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12488</TotalTime>
  <Words>1095</Words>
  <Application>Microsoft Macintosh PowerPoint</Application>
  <PresentationFormat>On-screen Show (4:3)</PresentationFormat>
  <Paragraphs>108</Paragraphs>
  <Slides>8</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ＭＳ Ｐゴシック</vt:lpstr>
      <vt:lpstr>ＭＳ Ｐゴシック</vt:lpstr>
      <vt:lpstr>Arial</vt:lpstr>
      <vt:lpstr>Calibri</vt:lpstr>
      <vt:lpstr>ÇlÇr ñæí©</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 Bustamante</cp:lastModifiedBy>
  <cp:revision>884</cp:revision>
  <cp:lastPrinted>2018-05-05T19:31:49Z</cp:lastPrinted>
  <dcterms:created xsi:type="dcterms:W3CDTF">2009-05-31T20:07:40Z</dcterms:created>
  <dcterms:modified xsi:type="dcterms:W3CDTF">2019-06-24T19:34:19Z</dcterms:modified>
</cp:coreProperties>
</file>