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0"/>
  </p:notesMasterIdLst>
  <p:sldIdLst>
    <p:sldId id="305" r:id="rId3"/>
    <p:sldId id="302" r:id="rId4"/>
    <p:sldId id="365" r:id="rId5"/>
    <p:sldId id="292" r:id="rId6"/>
    <p:sldId id="379" r:id="rId7"/>
    <p:sldId id="367" r:id="rId8"/>
    <p:sldId id="378" r:id="rId9"/>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14" autoAdjust="0"/>
    <p:restoredTop sz="78858" autoAdjust="0"/>
  </p:normalViewPr>
  <p:slideViewPr>
    <p:cSldViewPr showGuides="1">
      <p:cViewPr varScale="1">
        <p:scale>
          <a:sx n="87" d="100"/>
          <a:sy n="87" d="100"/>
        </p:scale>
        <p:origin x="2224" y="1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6/24/19</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earthquake_intensity"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iris.edu/hq/inclass/animation/focal_mechanisms_explained"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Escalas de intensidad de movimiento fueron desarrolladas para estandarizar las mediciones y facilitar la comparación de diferentes terremotos. La modificación de la escala de intensidad de  </a:t>
            </a:r>
            <a:r>
              <a:rPr lang="es-ES" altLang="en-US" dirty="0" err="1"/>
              <a:t>Marcelli</a:t>
            </a:r>
            <a:r>
              <a:rPr lang="es-ES" altLang="en-US" dirty="0"/>
              <a:t> es una escala de doce niveles, numeradas del  I al XII. Los números bajos representan los niveles de movimientos imperceptibles, XII representa destrucción total.</a:t>
            </a:r>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ES" altLang="en-US" dirty="0"/>
              <a:t>El mapa localizador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p>
          <a:p>
            <a:pPr eaLnBrk="1" hangingPunct="1">
              <a:spcBef>
                <a:spcPct val="0"/>
              </a:spcBef>
            </a:pPr>
            <a:endParaRPr lang="en-US" altLang="en-US" b="1" dirty="0"/>
          </a:p>
          <a:p>
            <a:pPr eaLnBrk="1" hangingPunct="1">
              <a:spcBef>
                <a:spcPct val="0"/>
              </a:spcBef>
            </a:pPr>
            <a:r>
              <a:rPr lang="es-ES_tradnl" altLang="en-US" b="1" noProof="0" dirty="0"/>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i="0" noProof="0" dirty="0"/>
              <a:t>Intensidad de Terremotos:  </a:t>
            </a:r>
            <a:r>
              <a:rPr lang="es-ES_tradnl"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https://www.iris.edu/hq/inclass/animation/earthquake_intensity</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pPr eaLnBrk="1" hangingPunct="1">
              <a:spcBef>
                <a:spcPct val="0"/>
              </a:spcBef>
            </a:pPr>
            <a:endParaRPr lang="es-ES_tradnl" altLang="en-US" b="0" noProof="0" dirty="0"/>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93D63A34-BEF5-475D-90AC-B826075A305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D134793C-B05C-423D-A2CD-0AE472811C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D0F2D428-BAF4-43D9-8EF4-66BC7E056AE4}"/>
              </a:ext>
            </a:extLst>
          </p:cNvPr>
          <p:cNvSpPr>
            <a:spLocks noGrp="1"/>
          </p:cNvSpPr>
          <p:nvPr>
            <p:ph type="sldNum" sz="quarter" idx="5"/>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B2C41D-060C-463F-B313-276619C66FDD}" type="slidenum">
              <a:rPr lang="en-US" altLang="en-US">
                <a:latin typeface="Calibri" panose="020F0502020204030204" pitchFamily="34" charset="0"/>
              </a:rPr>
              <a:pPr eaLnBrk="1" hangingPunct="1"/>
              <a:t>4</a:t>
            </a:fld>
            <a:endParaRPr lang="en-US" altLang="en-US">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400" noProof="0" dirty="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2000" b="1" dirty="0">
                <a:solidFill>
                  <a:srgbClr val="393996"/>
                </a:solidFill>
              </a:rPr>
              <a:t>Animación Relevante:</a:t>
            </a:r>
          </a:p>
          <a:p>
            <a:r>
              <a:rPr lang="es-VE" altLang="en-US" sz="2000" dirty="0"/>
              <a:t>Mecanismos Focales Explicado: </a:t>
            </a:r>
            <a:r>
              <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2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endParaRPr lang="en-US" altLang="en-US" sz="1600" dirty="0">
              <a:latin typeface="Arial" panose="020B0604020202020204" pitchFamily="34" charset="0"/>
              <a:cs typeface="Arial" panose="020B0604020202020204" pitchFamily="34" charset="0"/>
            </a:endParaRPr>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6</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7</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6/24/19</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6/24/19</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6/24/19</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6/24/19</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6/24/19</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6/24/19</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6/24/19</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6/24/19</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6/24/19</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6/24/19</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6/24/19</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6/24/19</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6/24/19</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www.iris.edu/hq/retm"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mailto:tkb@iris.edu" TargetMode="External"/><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8445500" cy="1311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800" dirty="0">
                <a:latin typeface="Arial" panose="020B0604020202020204" pitchFamily="34" charset="0"/>
                <a:cs typeface="Arial" panose="020B0604020202020204" pitchFamily="34" charset="0"/>
              </a:rPr>
              <a:t>Un terremoto de magnitud 7,3 se produjo a 288 km (178,9 millas) al NO de </a:t>
            </a:r>
            <a:r>
              <a:rPr lang="es-ES" sz="1800" dirty="0" err="1">
                <a:latin typeface="Arial" panose="020B0604020202020204" pitchFamily="34" charset="0"/>
                <a:cs typeface="Arial" panose="020B0604020202020204" pitchFamily="34" charset="0"/>
              </a:rPr>
              <a:t>Saumlaki</a:t>
            </a:r>
            <a:r>
              <a:rPr lang="es-ES" sz="1800" dirty="0">
                <a:latin typeface="Arial" panose="020B0604020202020204" pitchFamily="34" charset="0"/>
                <a:cs typeface="Arial" panose="020B0604020202020204" pitchFamily="34" charset="0"/>
              </a:rPr>
              <a:t>, Indonesia, a una profundidad de 208,3 km (129,4 millas).</a:t>
            </a:r>
            <a:endParaRPr lang="en-US" sz="1800" dirty="0">
              <a:latin typeface="Arial" panose="020B0604020202020204" pitchFamily="34" charset="0"/>
              <a:cs typeface="Arial" panose="020B0604020202020204" pitchFamily="34" charset="0"/>
            </a:endParaRPr>
          </a:p>
          <a:p>
            <a:pPr>
              <a:buNone/>
            </a:pPr>
            <a:endParaRPr lang="en-US" sz="1800" dirty="0">
              <a:latin typeface="Arial" panose="020B0604020202020204" pitchFamily="34" charset="0"/>
              <a:cs typeface="Arial" panose="020B0604020202020204" pitchFamily="34" charset="0"/>
            </a:endParaRPr>
          </a:p>
          <a:p>
            <a:pPr>
              <a:buNone/>
            </a:pPr>
            <a:r>
              <a:rPr lang="es-ES" sz="1800" dirty="0">
                <a:latin typeface="Arial" panose="020B0604020202020204" pitchFamily="34" charset="0"/>
                <a:cs typeface="Arial" panose="020B0604020202020204" pitchFamily="34" charset="0"/>
              </a:rPr>
              <a:t>No hay informes inmediatos de daños o lesiones.</a:t>
            </a:r>
            <a:r>
              <a:rPr lang="en-US" sz="1800" dirty="0">
                <a:latin typeface="Arial" panose="020B0604020202020204" pitchFamily="34" charset="0"/>
                <a:cs typeface="Arial" panose="020B0604020202020204" pitchFamily="34" charset="0"/>
              </a:rPr>
              <a:t> </a:t>
            </a:r>
            <a:endParaRPr lang="en-US" altLang="en-US" sz="1800" dirty="0">
              <a:latin typeface="Arial" panose="020B0604020202020204" pitchFamily="34" charset="0"/>
              <a:cs typeface="Arial" panose="020B0604020202020204" pitchFamily="34" charset="0"/>
            </a:endParaRPr>
          </a:p>
        </p:txBody>
      </p:sp>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3" name="Picture 2">
            <a:extLst>
              <a:ext uri="{FF2B5EF4-FFF2-40B4-BE49-F238E27FC236}">
                <a16:creationId xmlns:a16="http://schemas.microsoft.com/office/drawing/2014/main" id="{A0CCDA21-FE4B-42CD-98B4-F9394E406A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754" y="2580976"/>
            <a:ext cx="7379848" cy="404842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3205709"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buNone/>
            </a:pPr>
            <a:r>
              <a:rPr lang="es-ES" sz="1800" dirty="0">
                <a:latin typeface="Arial" panose="020B0604020202020204" pitchFamily="34" charset="0"/>
                <a:cs typeface="Arial" panose="020B0604020202020204" pitchFamily="34" charset="0"/>
              </a:rPr>
              <a:t>La escala de Intensidad de Mercalli Modificada (MMI) es una escala de doce niveles numeradas del I al XII, que indican la severidad de los movimientos telúricos.</a:t>
            </a:r>
            <a:endParaRPr 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1075518" y="3257550"/>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dirty="0">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2805" y="3600450"/>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70407DB7-2E26-42F2-AD00-5A163F9626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4885" y="1123950"/>
            <a:ext cx="5206036" cy="5197475"/>
          </a:xfrm>
          <a:prstGeom prst="rect">
            <a:avLst/>
          </a:prstGeom>
        </p:spPr>
      </p:pic>
      <p:sp>
        <p:nvSpPr>
          <p:cNvPr id="12" name="TextBox 14">
            <a:extLst>
              <a:ext uri="{FF2B5EF4-FFF2-40B4-BE49-F238E27FC236}">
                <a16:creationId xmlns:a16="http://schemas.microsoft.com/office/drawing/2014/main" id="{4825F421-1013-4D41-9E5F-95E494023C5F}"/>
              </a:ext>
            </a:extLst>
          </p:cNvPr>
          <p:cNvSpPr txBox="1">
            <a:spLocks noChangeArrowheads="1"/>
          </p:cNvSpPr>
          <p:nvPr/>
        </p:nvSpPr>
        <p:spPr bwMode="auto">
          <a:xfrm>
            <a:off x="1619749" y="3071813"/>
            <a:ext cx="1538287" cy="287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p>
        </p:txBody>
      </p:sp>
      <p:sp>
        <p:nvSpPr>
          <p:cNvPr id="13" name="TextBox 15">
            <a:extLst>
              <a:ext uri="{FF2B5EF4-FFF2-40B4-BE49-F238E27FC236}">
                <a16:creationId xmlns:a16="http://schemas.microsoft.com/office/drawing/2014/main" id="{DED00C04-8BC0-AC4C-A0C0-B9C0A2A61A75}"/>
              </a:ext>
            </a:extLst>
          </p:cNvPr>
          <p:cNvSpPr txBox="1">
            <a:spLocks noChangeArrowheads="1"/>
          </p:cNvSpPr>
          <p:nvPr/>
        </p:nvSpPr>
        <p:spPr bwMode="auto">
          <a:xfrm>
            <a:off x="4224338" y="6429375"/>
            <a:ext cx="48006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n-US" altLang="en-US" sz="1200" i="1" dirty="0">
                <a:solidFill>
                  <a:srgbClr val="000000"/>
                </a:solidFill>
                <a:latin typeface="Arial" panose="020B0604020202020204" pitchFamily="34" charset="0"/>
              </a:rPr>
              <a:t>USGS</a:t>
            </a:r>
            <a:r>
              <a:rPr lang="es-ES" altLang="en-US" sz="1200" i="1" dirty="0">
                <a:solidFill>
                  <a:srgbClr val="000000"/>
                </a:solidFill>
                <a:latin typeface="Arial" panose="020B0604020202020204" pitchFamily="34" charset="0"/>
              </a:rPr>
              <a:t> Intensidad de Movimiento Estimada del terremoto M 7,3</a:t>
            </a:r>
          </a:p>
        </p:txBody>
      </p:sp>
      <p:sp>
        <p:nvSpPr>
          <p:cNvPr id="14" name="Title 1">
            <a:extLst>
              <a:ext uri="{FF2B5EF4-FFF2-40B4-BE49-F238E27FC236}">
                <a16:creationId xmlns:a16="http://schemas.microsoft.com/office/drawing/2014/main" id="{29B7F84D-5D6F-9A46-93B2-709B8780614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66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70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700">
              <a:latin typeface="Arial" panose="020B0604020202020204" pitchFamily="34" charset="0"/>
            </a:endParaRPr>
          </a:p>
          <a:p>
            <a:pPr eaLnBrk="1" hangingPunct="1">
              <a:spcBef>
                <a:spcPct val="0"/>
              </a:spcBef>
              <a:buFontTx/>
              <a:buNone/>
            </a:pPr>
            <a:r>
              <a:rPr lang="es-ES_tradnl" altLang="en-US" sz="1700">
                <a:latin typeface="Arial" panose="020B0604020202020204" pitchFamily="34" charset="0"/>
              </a:rPr>
              <a:t>24,000 personas fueron expuestas a temblores moderados por este terremoto.</a:t>
            </a:r>
          </a:p>
        </p:txBody>
      </p:sp>
      <p:pic>
        <p:nvPicPr>
          <p:cNvPr id="3" name="Picture 2">
            <a:extLst>
              <a:ext uri="{FF2B5EF4-FFF2-40B4-BE49-F238E27FC236}">
                <a16:creationId xmlns:a16="http://schemas.microsoft.com/office/drawing/2014/main" id="{73B86035-471E-4077-97FA-DC8B14945A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219200"/>
            <a:ext cx="4252912" cy="4246836"/>
          </a:xfrm>
          <a:prstGeom prst="rect">
            <a:avLst/>
          </a:prstGeom>
        </p:spPr>
      </p:pic>
      <p:pic>
        <p:nvPicPr>
          <p:cNvPr id="7" name="Picture 6">
            <a:extLst>
              <a:ext uri="{FF2B5EF4-FFF2-40B4-BE49-F238E27FC236}">
                <a16:creationId xmlns:a16="http://schemas.microsoft.com/office/drawing/2014/main" id="{592F084C-5AEF-486C-8A8C-22E2C723E9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0" y="2837542"/>
            <a:ext cx="2641760" cy="4020457"/>
          </a:xfrm>
          <a:prstGeom prst="rect">
            <a:avLst/>
          </a:prstGeom>
        </p:spPr>
      </p:pic>
      <p:sp>
        <p:nvSpPr>
          <p:cNvPr id="11" name="Title 1">
            <a:extLst>
              <a:ext uri="{FF2B5EF4-FFF2-40B4-BE49-F238E27FC236}">
                <a16:creationId xmlns:a16="http://schemas.microsoft.com/office/drawing/2014/main" id="{4ADE9295-303D-8541-AAE0-2F1C8A2A439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20">
            <a:extLst>
              <a:ext uri="{FF2B5EF4-FFF2-40B4-BE49-F238E27FC236}">
                <a16:creationId xmlns:a16="http://schemas.microsoft.com/office/drawing/2014/main" id="{28C1BA51-9967-F940-8246-B5D714B23653}"/>
              </a:ext>
            </a:extLst>
          </p:cNvPr>
          <p:cNvSpPr txBox="1">
            <a:spLocks noChangeArrowheads="1"/>
          </p:cNvSpPr>
          <p:nvPr/>
        </p:nvSpPr>
        <p:spPr bwMode="auto">
          <a:xfrm>
            <a:off x="3333750" y="5521325"/>
            <a:ext cx="5767388"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2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3" name="TextBox 12">
            <a:extLst>
              <a:ext uri="{FF2B5EF4-FFF2-40B4-BE49-F238E27FC236}">
                <a16:creationId xmlns:a16="http://schemas.microsoft.com/office/drawing/2014/main" id="{C3160579-28AF-7A4E-B7BC-23C88FDEAA56}"/>
              </a:ext>
            </a:extLst>
          </p:cNvPr>
          <p:cNvSpPr txBox="1">
            <a:spLocks noChangeArrowheads="1"/>
          </p:cNvSpPr>
          <p:nvPr/>
        </p:nvSpPr>
        <p:spPr bwMode="auto">
          <a:xfrm>
            <a:off x="5257800" y="6473825"/>
            <a:ext cx="3886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
        <p:nvSpPr>
          <p:cNvPr id="14" name="TextBox 15">
            <a:extLst>
              <a:ext uri="{FF2B5EF4-FFF2-40B4-BE49-F238E27FC236}">
                <a16:creationId xmlns:a16="http://schemas.microsoft.com/office/drawing/2014/main" id="{4119232E-E4A6-5247-A7D1-34B467CE8628}"/>
              </a:ext>
            </a:extLst>
          </p:cNvPr>
          <p:cNvSpPr txBox="1">
            <a:spLocks noChangeArrowheads="1"/>
          </p:cNvSpPr>
          <p:nvPr/>
        </p:nvSpPr>
        <p:spPr bwMode="auto">
          <a:xfrm>
            <a:off x="4724400" y="685800"/>
            <a:ext cx="43053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4DA71D-4037-4A91-B1FC-1E60FA052D7B}"/>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147" name="Picture 18" descr="IRIS_TMlogo.png">
            <a:extLst>
              <a:ext uri="{FF2B5EF4-FFF2-40B4-BE49-F238E27FC236}">
                <a16:creationId xmlns:a16="http://schemas.microsoft.com/office/drawing/2014/main" id="{F1A3FE3A-61F1-4FFC-85A1-F2A8B6DC286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9" name="Straight Arrow Connector 18">
            <a:extLst>
              <a:ext uri="{FF2B5EF4-FFF2-40B4-BE49-F238E27FC236}">
                <a16:creationId xmlns:a16="http://schemas.microsoft.com/office/drawing/2014/main" id="{9437747E-843A-47C2-8E7E-31BADFB5554B}"/>
              </a:ext>
            </a:extLst>
          </p:cNvPr>
          <p:cNvCxnSpPr/>
          <p:nvPr/>
        </p:nvCxnSpPr>
        <p:spPr>
          <a:xfrm rot="10800000" flipV="1">
            <a:off x="6432550" y="4516438"/>
            <a:ext cx="304800" cy="74612"/>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pic>
        <p:nvPicPr>
          <p:cNvPr id="6149" name="Picture 10" descr="Aust-Sunda Map.tiff">
            <a:extLst>
              <a:ext uri="{FF2B5EF4-FFF2-40B4-BE49-F238E27FC236}">
                <a16:creationId xmlns:a16="http://schemas.microsoft.com/office/drawing/2014/main" id="{624E1CBE-7094-437F-BBF8-E73B30AADA48}"/>
              </a:ext>
            </a:extLst>
          </p:cNvPr>
          <p:cNvPicPr>
            <a:picLocks noChangeAspect="1"/>
          </p:cNvPicPr>
          <p:nvPr/>
        </p:nvPicPr>
        <p:blipFill>
          <a:blip r:embed="rId4">
            <a:extLst>
              <a:ext uri="{28A0092B-C50C-407E-A947-70E740481C1C}">
                <a14:useLocalDpi xmlns:a14="http://schemas.microsoft.com/office/drawing/2010/main" val="0"/>
              </a:ext>
            </a:extLst>
          </a:blip>
          <a:srcRect t="13293"/>
          <a:stretch>
            <a:fillRect/>
          </a:stretch>
        </p:blipFill>
        <p:spPr bwMode="auto">
          <a:xfrm>
            <a:off x="457200" y="1233488"/>
            <a:ext cx="8521700" cy="394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Subtitle 2">
            <a:extLst>
              <a:ext uri="{FF2B5EF4-FFF2-40B4-BE49-F238E27FC236}">
                <a16:creationId xmlns:a16="http://schemas.microsoft.com/office/drawing/2014/main" id="{6576A572-301F-47FB-BD90-F3CC93EB03F5}"/>
              </a:ext>
            </a:extLst>
          </p:cNvPr>
          <p:cNvSpPr>
            <a:spLocks noGrp="1"/>
          </p:cNvSpPr>
          <p:nvPr>
            <p:ph type="subTitle" idx="1"/>
          </p:nvPr>
        </p:nvSpPr>
        <p:spPr>
          <a:xfrm>
            <a:off x="412750" y="5303617"/>
            <a:ext cx="8610600" cy="1400175"/>
          </a:xfrm>
        </p:spPr>
        <p:txBody>
          <a:bodyPr/>
          <a:lstStyle/>
          <a:p>
            <a:pPr algn="l"/>
            <a:r>
              <a:rPr lang="es-ES_tradnl" altLang="en-US" sz="1600">
                <a:solidFill>
                  <a:schemeClr val="tx1"/>
                </a:solidFill>
                <a:latin typeface="Arial" panose="020B0604020202020204" pitchFamily="34" charset="0"/>
                <a:cs typeface="Arial" panose="020B0604020202020204" pitchFamily="34" charset="0"/>
              </a:rPr>
              <a:t>Según el Centro Nacional de Información sobre Terremotos del Servicio Geológico de los Estados Unidos: “En la ubicación de este terremoto, la Placa Australiana se mueve hacia el norte-noreste con respecto a la Placa Sunda a una velocidad de aproximadamente 76 mm / año. El movimiento entre las dos placas es predominantemente convergente, y las secciones de la Placa de Australia se han subdividido debajo de la Placa de Sunda ".</a:t>
            </a:r>
          </a:p>
        </p:txBody>
      </p:sp>
      <p:sp>
        <p:nvSpPr>
          <p:cNvPr id="6151" name="TextBox 13">
            <a:extLst>
              <a:ext uri="{FF2B5EF4-FFF2-40B4-BE49-F238E27FC236}">
                <a16:creationId xmlns:a16="http://schemas.microsoft.com/office/drawing/2014/main" id="{17714B7A-7959-4996-9AC3-4BA9E842EEAD}"/>
              </a:ext>
            </a:extLst>
          </p:cNvPr>
          <p:cNvSpPr txBox="1">
            <a:spLocks noChangeArrowheads="1"/>
          </p:cNvSpPr>
          <p:nvPr/>
        </p:nvSpPr>
        <p:spPr bwMode="auto">
          <a:xfrm>
            <a:off x="298450" y="4876800"/>
            <a:ext cx="88455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s-ES_tradnl" altLang="en-US" sz="1200"/>
              <a:t>Mapa del Informe Abierto del USGS, reporte 2010-1083-H Sismicidad de la Tierra 1900–2010 Nueva Guinea y Alrededores.</a:t>
            </a:r>
          </a:p>
        </p:txBody>
      </p:sp>
      <p:sp>
        <p:nvSpPr>
          <p:cNvPr id="2" name="Star: 5 Points 1">
            <a:extLst>
              <a:ext uri="{FF2B5EF4-FFF2-40B4-BE49-F238E27FC236}">
                <a16:creationId xmlns:a16="http://schemas.microsoft.com/office/drawing/2014/main" id="{202A7FC1-3F88-4E18-8DAC-8BA46C1387EB}"/>
              </a:ext>
            </a:extLst>
          </p:cNvPr>
          <p:cNvSpPr/>
          <p:nvPr/>
        </p:nvSpPr>
        <p:spPr>
          <a:xfrm>
            <a:off x="2780763" y="2743200"/>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94B189D8-D7E6-3F4A-87C8-BB69350BAE5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177396" y="1143000"/>
            <a:ext cx="2022504" cy="3076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s-ES_tradnl" altLang="en-US" sz="1400" dirty="0">
                <a:latin typeface="Arial" panose="020B0604020202020204" pitchFamily="34" charset="0"/>
              </a:rPr>
              <a:t>Las ubicaciones de los 2.000 terremotos más recientes se muestran en el mapa de la parte derecha.</a:t>
            </a:r>
          </a:p>
          <a:p>
            <a:pPr eaLnBrk="1" hangingPunct="1">
              <a:lnSpc>
                <a:spcPts val="1800"/>
              </a:lnSpc>
              <a:spcBef>
                <a:spcPct val="0"/>
              </a:spcBef>
              <a:buNone/>
            </a:pPr>
            <a:endParaRPr lang="es-ES_tradnl" altLang="en-US" sz="1400" dirty="0">
              <a:latin typeface="Arial" panose="020B0604020202020204" pitchFamily="34" charset="0"/>
            </a:endParaRPr>
          </a:p>
          <a:p>
            <a:pPr eaLnBrk="1" hangingPunct="1">
              <a:lnSpc>
                <a:spcPts val="1800"/>
              </a:lnSpc>
              <a:spcBef>
                <a:spcPct val="0"/>
              </a:spcBef>
              <a:buNone/>
            </a:pPr>
            <a:r>
              <a:rPr lang="es-ES_tradnl" altLang="en-US" sz="1400" dirty="0">
                <a:latin typeface="Arial" panose="020B0604020202020204" pitchFamily="34" charset="0"/>
              </a:rPr>
              <a:t>La Placa Australiana se subduce debajo de la Placa de </a:t>
            </a:r>
            <a:r>
              <a:rPr lang="es-ES_tradnl" altLang="en-US" sz="1400" dirty="0" err="1">
                <a:latin typeface="Arial" panose="020B0604020202020204" pitchFamily="34" charset="0"/>
              </a:rPr>
              <a:t>Sunda</a:t>
            </a:r>
            <a:r>
              <a:rPr lang="es-ES_tradnl" altLang="en-US" sz="1400" dirty="0">
                <a:latin typeface="Arial" panose="020B0604020202020204" pitchFamily="34" charset="0"/>
              </a:rPr>
              <a:t>, como se ve en la sección transversal 3D a continuación (mirando al NNW).</a:t>
            </a:r>
          </a:p>
        </p:txBody>
      </p:sp>
      <p:pic>
        <p:nvPicPr>
          <p:cNvPr id="5" name="Picture 4">
            <a:extLst>
              <a:ext uri="{FF2B5EF4-FFF2-40B4-BE49-F238E27FC236}">
                <a16:creationId xmlns:a16="http://schemas.microsoft.com/office/drawing/2014/main" id="{CCB0FFFE-2C26-447E-AC95-0E3E0F8D49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8504" y="1183230"/>
            <a:ext cx="6709799" cy="3828341"/>
          </a:xfrm>
          <a:prstGeom prst="rect">
            <a:avLst/>
          </a:prstGeom>
        </p:spPr>
      </p:pic>
      <p:pic>
        <p:nvPicPr>
          <p:cNvPr id="20" name="Picture 7">
            <a:extLst>
              <a:ext uri="{FF2B5EF4-FFF2-40B4-BE49-F238E27FC236}">
                <a16:creationId xmlns:a16="http://schemas.microsoft.com/office/drawing/2014/main" id="{2BDEAE77-36D6-0941-966B-CCE96E7A67BC}"/>
              </a:ext>
            </a:extLst>
          </p:cNvPr>
          <p:cNvPicPr>
            <a:picLocks noChangeAspect="1"/>
          </p:cNvPicPr>
          <p:nvPr/>
        </p:nvPicPr>
        <p:blipFill>
          <a:blip r:embed="rId5">
            <a:extLst>
              <a:ext uri="{28A0092B-C50C-407E-A947-70E740481C1C}">
                <a14:useLocalDpi xmlns:a14="http://schemas.microsoft.com/office/drawing/2010/main" val="0"/>
              </a:ext>
            </a:extLst>
          </a:blip>
          <a:srcRect l="2101" t="1570" r="68369" b="20940"/>
          <a:stretch>
            <a:fillRect/>
          </a:stretch>
        </p:blipFill>
        <p:spPr bwMode="auto">
          <a:xfrm>
            <a:off x="8585039" y="3060504"/>
            <a:ext cx="339725" cy="187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a:extLst>
              <a:ext uri="{FF2B5EF4-FFF2-40B4-BE49-F238E27FC236}">
                <a16:creationId xmlns:a16="http://schemas.microsoft.com/office/drawing/2014/main" id="{5D3F1467-8DDD-4C1A-992B-AD1587A57EB2}"/>
              </a:ext>
            </a:extLst>
          </p:cNvPr>
          <p:cNvCxnSpPr>
            <a:cxnSpLocks/>
          </p:cNvCxnSpPr>
          <p:nvPr/>
        </p:nvCxnSpPr>
        <p:spPr>
          <a:xfrm flipH="1" flipV="1">
            <a:off x="5637544" y="2859125"/>
            <a:ext cx="1146881" cy="999818"/>
          </a:xfrm>
          <a:prstGeom prst="line">
            <a:avLst/>
          </a:prstGeom>
          <a:ln w="2222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B1FACCC3-9D65-4D02-9AD6-874E5642E85D}"/>
              </a:ext>
            </a:extLst>
          </p:cNvPr>
          <p:cNvSpPr txBox="1"/>
          <p:nvPr/>
        </p:nvSpPr>
        <p:spPr>
          <a:xfrm>
            <a:off x="6743395" y="3685401"/>
            <a:ext cx="1625804" cy="276999"/>
          </a:xfrm>
          <a:prstGeom prst="rect">
            <a:avLst/>
          </a:prstGeom>
          <a:noFill/>
        </p:spPr>
        <p:txBody>
          <a:bodyPr wrap="square" rtlCol="0">
            <a:spAutoFit/>
          </a:bodyPr>
          <a:lstStyle/>
          <a:p>
            <a:r>
              <a:rPr lang="es-ES_tradnl" sz="1200" b="1">
                <a:solidFill>
                  <a:srgbClr val="FF0000"/>
                </a:solidFill>
              </a:rPr>
              <a:t>Terremoto M 7.3</a:t>
            </a:r>
          </a:p>
        </p:txBody>
      </p:sp>
      <p:sp>
        <p:nvSpPr>
          <p:cNvPr id="14342" name="TextBox 30">
            <a:extLst>
              <a:ext uri="{FF2B5EF4-FFF2-40B4-BE49-F238E27FC236}">
                <a16:creationId xmlns:a16="http://schemas.microsoft.com/office/drawing/2014/main" id="{9F82D874-EA03-4396-9E30-87AA9A1871EE}"/>
              </a:ext>
            </a:extLst>
          </p:cNvPr>
          <p:cNvSpPr txBox="1">
            <a:spLocks noChangeArrowheads="1"/>
          </p:cNvSpPr>
          <p:nvPr/>
        </p:nvSpPr>
        <p:spPr bwMode="auto">
          <a:xfrm>
            <a:off x="6527596" y="4191000"/>
            <a:ext cx="16258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600">
                <a:solidFill>
                  <a:schemeClr val="bg1"/>
                </a:solidFill>
                <a:latin typeface="Arial" panose="020B0604020202020204" pitchFamily="34" charset="0"/>
              </a:rPr>
              <a:t>Placa de Australia</a:t>
            </a:r>
          </a:p>
        </p:txBody>
      </p:sp>
      <p:sp>
        <p:nvSpPr>
          <p:cNvPr id="25" name="TextBox 30">
            <a:extLst>
              <a:ext uri="{FF2B5EF4-FFF2-40B4-BE49-F238E27FC236}">
                <a16:creationId xmlns:a16="http://schemas.microsoft.com/office/drawing/2014/main" id="{BC5C83D6-09E4-4026-8369-96D44E6ED8B9}"/>
              </a:ext>
            </a:extLst>
          </p:cNvPr>
          <p:cNvSpPr txBox="1">
            <a:spLocks noChangeArrowheads="1"/>
          </p:cNvSpPr>
          <p:nvPr/>
        </p:nvSpPr>
        <p:spPr bwMode="auto">
          <a:xfrm>
            <a:off x="3329104" y="2201659"/>
            <a:ext cx="16258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s-ES_tradnl" altLang="en-US" sz="1600">
                <a:solidFill>
                  <a:schemeClr val="bg1"/>
                </a:solidFill>
                <a:latin typeface="Arial" panose="020B0604020202020204" pitchFamily="34" charset="0"/>
              </a:rPr>
              <a:t>Placa de Sunda</a:t>
            </a:r>
          </a:p>
        </p:txBody>
      </p:sp>
      <p:pic>
        <p:nvPicPr>
          <p:cNvPr id="13" name="Picture 12">
            <a:extLst>
              <a:ext uri="{FF2B5EF4-FFF2-40B4-BE49-F238E27FC236}">
                <a16:creationId xmlns:a16="http://schemas.microsoft.com/office/drawing/2014/main" id="{E1E272D5-2110-4FF1-B1AE-A9C9DD85375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5574" y="4462869"/>
            <a:ext cx="4699508" cy="2273487"/>
          </a:xfrm>
          <a:prstGeom prst="rect">
            <a:avLst/>
          </a:prstGeom>
        </p:spPr>
      </p:pic>
      <p:sp>
        <p:nvSpPr>
          <p:cNvPr id="14" name="Title 1">
            <a:extLst>
              <a:ext uri="{FF2B5EF4-FFF2-40B4-BE49-F238E27FC236}">
                <a16:creationId xmlns:a16="http://schemas.microsoft.com/office/drawing/2014/main" id="{79D26AA0-1066-5F4A-89A1-61A8C6AD814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5" name="TextBox 8">
            <a:extLst>
              <a:ext uri="{FF2B5EF4-FFF2-40B4-BE49-F238E27FC236}">
                <a16:creationId xmlns:a16="http://schemas.microsoft.com/office/drawing/2014/main" id="{A2C91005-0CCE-BE4D-ACF3-F25D185AA7BA}"/>
              </a:ext>
            </a:extLst>
          </p:cNvPr>
          <p:cNvSpPr txBox="1">
            <a:spLocks noChangeArrowheads="1"/>
          </p:cNvSpPr>
          <p:nvPr/>
        </p:nvSpPr>
        <p:spPr bwMode="auto">
          <a:xfrm>
            <a:off x="5029200" y="6430132"/>
            <a:ext cx="4548188"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s-ES_tradnl" altLang="en-US" sz="1100" i="1" dirty="0">
                <a:latin typeface="Arial" panose="020B0604020202020204" pitchFamily="34" charset="0"/>
                <a:cs typeface="Arial" panose="020B0604020202020204" pitchFamily="34" charset="0"/>
              </a:rPr>
              <a:t>Mapa creado </a:t>
            </a:r>
            <a:r>
              <a:rPr lang="es-ES_tradnl" altLang="en-US" sz="1100" dirty="0">
                <a:latin typeface="Arial" panose="020B0604020202020204" pitchFamily="34" charset="0"/>
                <a:cs typeface="Arial" panose="020B0604020202020204" pitchFamily="34" charset="0"/>
              </a:rPr>
              <a:t> usando el navegador de terremotos de IRIS </a:t>
            </a:r>
            <a:r>
              <a:rPr lang="es-ES_tradnl" altLang="en-US" sz="1100" i="1" dirty="0">
                <a:latin typeface="Arial" panose="020B0604020202020204" pitchFamily="34" charset="0"/>
                <a:cs typeface="Arial" panose="020B0604020202020204" pitchFamily="34" charset="0"/>
              </a:rPr>
              <a:t>(IEB).</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4095392" y="5638800"/>
            <a:ext cx="4375507"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44196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200" dirty="0">
                <a:latin typeface="Arial" panose="020B0604020202020204" pitchFamily="34" charset="0"/>
                <a:cs typeface="Arial" panose="020B0604020202020204" pitchFamily="34" charset="0"/>
              </a:rPr>
              <a:t>Fase W Solución Tensor  Momento Sísmico, USGS</a:t>
            </a: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291742" y="1101725"/>
            <a:ext cx="877605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r>
              <a:rPr lang="es-ES_tradnl" altLang="en-US" sz="1600"/>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a:p>
            <a:endParaRPr lang="es-ES_tradnl" altLang="en-US" sz="1600"/>
          </a:p>
          <a:p>
            <a:r>
              <a:rPr lang="es-ES_tradnl" altLang="en-US" sz="1600"/>
              <a:t>Este terremoto se produjo como consecuencia de fallado lateral a profundidad intermedia, 208,3 km (129,4 millas) debajo del Mar de Banda, en el sureste de la Placa de Australia que se subduce.</a:t>
            </a:r>
          </a:p>
        </p:txBody>
      </p:sp>
      <p:pic>
        <p:nvPicPr>
          <p:cNvPr id="18" name="Picture 2">
            <a:extLst>
              <a:ext uri="{FF2B5EF4-FFF2-40B4-BE49-F238E27FC236}">
                <a16:creationId xmlns:a16="http://schemas.microsoft.com/office/drawing/2014/main" id="{C6968167-FF7F-4717-A779-66AD9BF395DE}"/>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24132" y="3262253"/>
            <a:ext cx="4518025" cy="218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BD2EB487-7327-4DE4-BEA2-437990B73D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9305" y="3429000"/>
            <a:ext cx="3285208" cy="2850524"/>
          </a:xfrm>
          <a:prstGeom prst="rect">
            <a:avLst/>
          </a:prstGeom>
        </p:spPr>
      </p:pic>
      <p:sp>
        <p:nvSpPr>
          <p:cNvPr id="11" name="Title 1">
            <a:extLst>
              <a:ext uri="{FF2B5EF4-FFF2-40B4-BE49-F238E27FC236}">
                <a16:creationId xmlns:a16="http://schemas.microsoft.com/office/drawing/2014/main" id="{42F03DC1-4EDA-F64A-ADEF-1DFC4C976DD5}"/>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a:solidFill>
                  <a:schemeClr val="tx2">
                    <a:satMod val="130000"/>
                  </a:schemeClr>
                </a:solidFill>
                <a:effectLst>
                  <a:outerShdw blurRad="50000" dist="30000" dir="5400000" algn="tl" rotWithShape="0">
                    <a:srgbClr val="000000">
                      <a:alpha val="30000"/>
                    </a:srgbClr>
                  </a:outerShdw>
                </a:effectLst>
                <a:ea typeface="+mj-ea"/>
              </a:rPr>
              <a:t>Magnitud </a:t>
            </a:r>
            <a:r>
              <a:rPr lang="es-ES_tradnl" sz="2400"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7,3 MAR DE BANDA </a:t>
            </a:r>
            <a:br>
              <a:rPr lang="es-ES_tradnl" sz="4300" b="1">
                <a:solidFill>
                  <a:schemeClr val="tx2">
                    <a:satMod val="130000"/>
                  </a:schemeClr>
                </a:solidFill>
                <a:effectLst>
                  <a:outerShdw blurRad="50000" dist="30000" dir="5400000" algn="tl" rotWithShape="0">
                    <a:srgbClr val="000000">
                      <a:alpha val="30000"/>
                    </a:srgbClr>
                  </a:outerShdw>
                </a:effectLst>
                <a:ea typeface="+mj-ea"/>
              </a:rPr>
            </a:br>
            <a:r>
              <a:rPr lang="es-ES_tradnl" b="1">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Lunes,  24 de Junio, 2019 a las 02:53:40 UTC</a:t>
            </a:r>
            <a:endParaRPr lang="es-ES_tradnl">
              <a:solidFill>
                <a:schemeClr val="tx2">
                  <a:satMod val="130000"/>
                </a:schemeClr>
              </a:solidFill>
              <a:effectLst>
                <a:outerShdw blurRad="50000" dist="30000" dir="5400000" algn="tl" rotWithShape="0">
                  <a:srgbClr val="000000">
                    <a:alpha val="30000"/>
                  </a:srgbClr>
                </a:outerShdw>
              </a:effectLst>
              <a:ea typeface="+mj-ea"/>
            </a:endParaRPr>
          </a:p>
        </p:txBody>
      </p:sp>
      <p:sp>
        <p:nvSpPr>
          <p:cNvPr id="12" name="TextBox 11">
            <a:extLst>
              <a:ext uri="{FF2B5EF4-FFF2-40B4-BE49-F238E27FC236}">
                <a16:creationId xmlns:a16="http://schemas.microsoft.com/office/drawing/2014/main" id="{8A58DB4C-2BD5-3444-8375-70CD8B1ACCE6}"/>
              </a:ext>
            </a:extLst>
          </p:cNvPr>
          <p:cNvSpPr txBox="1">
            <a:spLocks noChangeArrowheads="1"/>
          </p:cNvSpPr>
          <p:nvPr/>
        </p:nvSpPr>
        <p:spPr bwMode="auto">
          <a:xfrm>
            <a:off x="5257800" y="6473825"/>
            <a:ext cx="3886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 altLang="en-US" sz="1200" i="1" dirty="0">
                <a:latin typeface="Arial" panose="020B0604020202020204" pitchFamily="34" charset="0"/>
              </a:rPr>
              <a:t>Imagen Cortesía del Servicio Geológico de los EE.UU.</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3D823FBC-80AE-B648-B8ED-CF815161D6DB}"/>
              </a:ext>
            </a:extLst>
          </p:cNvPr>
          <p:cNvSpPr txBox="1">
            <a:spLocks noChangeArrowheads="1"/>
          </p:cNvSpPr>
          <p:nvPr/>
        </p:nvSpPr>
        <p:spPr bwMode="auto">
          <a:xfrm>
            <a:off x="709613" y="773113"/>
            <a:ext cx="79771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13779</TotalTime>
  <Words>771</Words>
  <Application>Microsoft Macintosh PowerPoint</Application>
  <PresentationFormat>On-screen Show (4:3)</PresentationFormat>
  <Paragraphs>73</Paragraphs>
  <Slides>7</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7</vt:i4>
      </vt:variant>
    </vt:vector>
  </HeadingPairs>
  <TitlesOfParts>
    <vt:vector size="13" baseType="lpstr">
      <vt:lpstr>ＭＳ Ｐゴシック</vt:lpstr>
      <vt:lpstr>ＭＳ Ｐゴシック</vt:lpstr>
      <vt:lpstr>Arial</vt:lpstr>
      <vt:lpstr>Calibri</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Douglas Alfredo Bravo Bustamante</cp:lastModifiedBy>
  <cp:revision>809</cp:revision>
  <cp:lastPrinted>2013-04-07T18:50:57Z</cp:lastPrinted>
  <dcterms:created xsi:type="dcterms:W3CDTF">2009-05-31T20:07:40Z</dcterms:created>
  <dcterms:modified xsi:type="dcterms:W3CDTF">2019-06-27T04:48:19Z</dcterms:modified>
</cp:coreProperties>
</file>