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9"/>
  </p:notesMasterIdLst>
  <p:sldIdLst>
    <p:sldId id="305" r:id="rId3"/>
    <p:sldId id="385" r:id="rId4"/>
    <p:sldId id="302" r:id="rId5"/>
    <p:sldId id="365" r:id="rId6"/>
    <p:sldId id="379" r:id="rId7"/>
    <p:sldId id="389" r:id="rId8"/>
    <p:sldId id="390" r:id="rId9"/>
    <p:sldId id="367" r:id="rId10"/>
    <p:sldId id="391" r:id="rId11"/>
    <p:sldId id="392" r:id="rId12"/>
    <p:sldId id="387" r:id="rId13"/>
    <p:sldId id="382" r:id="rId14"/>
    <p:sldId id="347" r:id="rId15"/>
    <p:sldId id="346" r:id="rId16"/>
    <p:sldId id="372" r:id="rId17"/>
    <p:sldId id="378" r:id="rId18"/>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88" autoAdjust="0"/>
    <p:restoredTop sz="82474" autoAdjust="0"/>
  </p:normalViewPr>
  <p:slideViewPr>
    <p:cSldViewPr showGuides="1">
      <p:cViewPr>
        <p:scale>
          <a:sx n="60" d="100"/>
          <a:sy n="60" d="100"/>
        </p:scale>
        <p:origin x="882" y="1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ED913CE-9B5F-49FE-96B9-4E6B9ACD0944}"/>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7EEB4504-09C1-40AB-AD3E-2A3ED8892AEE}"/>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MS PGothic" panose="020B0600070205080204" pitchFamily="34" charset="-128"/>
                <a:cs typeface="Arial" panose="020B0604020202020204" pitchFamily="34" charset="0"/>
              </a:defRPr>
            </a:lvl1pPr>
          </a:lstStyle>
          <a:p>
            <a:pPr>
              <a:defRPr/>
            </a:pPr>
            <a:fld id="{22511E2C-2C59-CE45-A509-ED196653FA7D}" type="datetimeFigureOut">
              <a:rPr lang="en-US" altLang="en-US"/>
              <a:pPr>
                <a:defRPr/>
              </a:pPr>
              <a:t>7/6/2019</a:t>
            </a:fld>
            <a:endParaRPr lang="en-US" altLang="en-US"/>
          </a:p>
        </p:txBody>
      </p:sp>
      <p:sp>
        <p:nvSpPr>
          <p:cNvPr id="4" name="Slide Image Placeholder 3">
            <a:extLst>
              <a:ext uri="{FF2B5EF4-FFF2-40B4-BE49-F238E27FC236}">
                <a16:creationId xmlns:a16="http://schemas.microsoft.com/office/drawing/2014/main" id="{EF4F28EE-D0FC-4369-94DE-C094C1E29ED1}"/>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3F366A77-B10D-4ACA-9632-A8B83195DA05}"/>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3D0D29D-F364-470C-AF3E-460672875AB9}"/>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DBCC401A-85C0-42C2-B2A9-E675021F3D14}"/>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ea typeface="MS PGothic" panose="020B0600070205080204" pitchFamily="34" charset="-128"/>
              </a:defRPr>
            </a:lvl1pPr>
          </a:lstStyle>
          <a:p>
            <a:pPr>
              <a:defRPr/>
            </a:pPr>
            <a:fld id="{D0947AB7-9221-FF49-A9B3-C76B640952C2}"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iris.edu/hq/inclass/animation/earthquake_foreshockmainshockaftershock"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iris.edu/hq/inclass/animation/traveltime_curves_how_they_are_created"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iris.edu/hq/inclass/animation/earthquake_foreshockmainshockaftershock"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VE" altLang="en-US"/>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1</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DE118424-91AB-4E37-BC65-2579701B16C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CD8D034F-6422-4000-917E-EFC73756C7C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rPr>
              <a:t>Exploring Seismicity:</a:t>
            </a:r>
          </a:p>
          <a:p>
            <a:r>
              <a:rPr lang="en-US" altLang="en-US"/>
              <a:t>Interactive Earthquake Browser—World map or 3D viewer </a:t>
            </a:r>
            <a:r>
              <a:rPr lang="en-US" altLang="en-US" sz="1100">
                <a:hlinkClick r:id="rId3"/>
              </a:rPr>
              <a:t>http://www.iris.edu/ieb</a:t>
            </a:r>
            <a:endParaRPr lang="en-US" altLang="en-US" sz="1400"/>
          </a:p>
        </p:txBody>
      </p:sp>
      <p:sp>
        <p:nvSpPr>
          <p:cNvPr id="15363" name="Slide Number Placeholder 3">
            <a:extLst>
              <a:ext uri="{FF2B5EF4-FFF2-40B4-BE49-F238E27FC236}">
                <a16:creationId xmlns:a16="http://schemas.microsoft.com/office/drawing/2014/main" id="{5D599AB3-0FB6-43AA-A78B-3A0EA03613B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5B73D51-CB2C-4780-B4CF-F4B05E156ACC}" type="slidenum">
              <a:rPr lang="en-US" altLang="en-US">
                <a:solidFill>
                  <a:srgbClr val="000000"/>
                </a:solidFill>
                <a:latin typeface="Calibri" panose="020F0502020204030204" pitchFamily="34" charset="0"/>
              </a:rPr>
              <a:pPr/>
              <a:t>11</a:t>
            </a:fld>
            <a:endParaRPr lang="en-US"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21802307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3230104-0FF0-B04B-A2ED-6B971AE6B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BFBCEE89-7C69-1945-AAB9-B87B1BDB32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i="0" dirty="0"/>
              <a:t>Earthquake Foreshock – Mainshock - Aftershock: </a:t>
            </a:r>
            <a:r>
              <a:rPr lang="en-US" dirty="0">
                <a:hlinkClick r:id="rId3"/>
              </a:rPr>
              <a:t>https://www.iris.edu/hq/inclass/animation/earthquake_foreshockmainshockaftershock</a:t>
            </a:r>
            <a:r>
              <a:rPr lang="en-US" dirty="0"/>
              <a:t> </a:t>
            </a:r>
            <a:endParaRPr lang="en-US" altLang="en-US" dirty="0"/>
          </a:p>
        </p:txBody>
      </p:sp>
      <p:sp>
        <p:nvSpPr>
          <p:cNvPr id="36868" name="Slide Number Placeholder 3">
            <a:extLst>
              <a:ext uri="{FF2B5EF4-FFF2-40B4-BE49-F238E27FC236}">
                <a16:creationId xmlns:a16="http://schemas.microsoft.com/office/drawing/2014/main" id="{693D8EFD-7E14-644A-AEE0-EE966C63D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F1D5B4-884B-B748-BC90-084F6108323E}" type="slidenum">
              <a:rPr lang="en-US" altLang="en-US" smtClean="0">
                <a:latin typeface="Calibri" panose="020F0502020204030204" pitchFamily="34" charset="0"/>
                <a:cs typeface="Arial" panose="020B0604020202020204" pitchFamily="34" charset="0"/>
              </a:rPr>
              <a:pPr/>
              <a:t>12</a:t>
            </a:fld>
            <a:endParaRPr lang="en-US" altLang="en-US"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156248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7407E6E3-C932-43B7-BDC1-A5E774ACD1E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id="{4DF38F06-E23A-4525-84A4-CC36290AAC1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t>Explore the seismicity further:  </a:t>
            </a:r>
            <a:r>
              <a:rPr lang="en-US" altLang="en-US" dirty="0"/>
              <a:t>Images from IRIS Earthquake Browser (www.iris.edu/ieb)</a:t>
            </a:r>
          </a:p>
          <a:p>
            <a:pPr eaLnBrk="1" hangingPunct="1">
              <a:spcBef>
                <a:spcPct val="0"/>
              </a:spcBef>
            </a:pPr>
            <a:endParaRPr lang="en-US" altLang="en-US" dirty="0"/>
          </a:p>
        </p:txBody>
      </p:sp>
      <p:sp>
        <p:nvSpPr>
          <p:cNvPr id="22532" name="Slide Number Placeholder 3">
            <a:extLst>
              <a:ext uri="{FF2B5EF4-FFF2-40B4-BE49-F238E27FC236}">
                <a16:creationId xmlns:a16="http://schemas.microsoft.com/office/drawing/2014/main" id="{7B6EB405-BA1F-48C5-80A6-CFD5C215AF9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70854EF-A79E-4947-BA9C-A2076B8A3918}" type="slidenum">
              <a:rPr lang="en-US" altLang="en-US" sz="1300"/>
              <a:pPr>
                <a:spcBef>
                  <a:spcPct val="0"/>
                </a:spcBef>
              </a:pPr>
              <a:t>13</a:t>
            </a:fld>
            <a:endParaRPr lang="en-US" altLang="en-US" sz="1300"/>
          </a:p>
        </p:txBody>
      </p:sp>
    </p:spTree>
    <p:extLst>
      <p:ext uri="{BB962C8B-B14F-4D97-AF65-F5344CB8AC3E}">
        <p14:creationId xmlns:p14="http://schemas.microsoft.com/office/powerpoint/2010/main" val="42144888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02482972-E065-4714-810F-721C76B2157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4245BEC1-18BE-4522-ABBD-EBE687F5027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1508" name="Slide Number Placeholder 3">
            <a:extLst>
              <a:ext uri="{FF2B5EF4-FFF2-40B4-BE49-F238E27FC236}">
                <a16:creationId xmlns:a16="http://schemas.microsoft.com/office/drawing/2014/main" id="{2BB09E32-4C4A-417E-B9F6-A6B377E9D08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6413731-BD5B-4C5B-98A8-CE220F0A6CFE}" type="slidenum">
              <a:rPr lang="en-US" altLang="en-US" sz="1300" smtClean="0"/>
              <a:pPr>
                <a:spcBef>
                  <a:spcPct val="0"/>
                </a:spcBef>
              </a:pPr>
              <a:t>14</a:t>
            </a:fld>
            <a:endParaRPr lang="en-US" altLang="en-US" sz="13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a:extLst>
              <a:ext uri="{FF2B5EF4-FFF2-40B4-BE49-F238E27FC236}">
                <a16:creationId xmlns:a16="http://schemas.microsoft.com/office/drawing/2014/main" id="{81240856-19FC-4347-888C-9FD4FE67599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a:extLst>
              <a:ext uri="{FF2B5EF4-FFF2-40B4-BE49-F238E27FC236}">
                <a16:creationId xmlns:a16="http://schemas.microsoft.com/office/drawing/2014/main" id="{5F808E03-DEC1-4C13-B5BC-C6D3D12CA69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rPr>
              <a:t>Relevant Animation:</a:t>
            </a:r>
          </a:p>
          <a:p>
            <a:r>
              <a:rPr lang="en-US" altLang="en-US"/>
              <a:t>Travel-time Curves: How are they created? </a:t>
            </a:r>
            <a:r>
              <a:rPr lang="en-US" altLang="en-US">
                <a:hlinkClick r:id="rId3"/>
              </a:rPr>
              <a:t>https://www.iris.edu/hq/inclass/animation/traveltime_curves_how_they_are_created</a:t>
            </a:r>
            <a:endParaRPr lang="en-US" altLang="en-US"/>
          </a:p>
        </p:txBody>
      </p:sp>
      <p:sp>
        <p:nvSpPr>
          <p:cNvPr id="16387" name="Slide Number Placeholder 3">
            <a:extLst>
              <a:ext uri="{FF2B5EF4-FFF2-40B4-BE49-F238E27FC236}">
                <a16:creationId xmlns:a16="http://schemas.microsoft.com/office/drawing/2014/main" id="{32EB9F13-412C-4036-84E0-388A8D23090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E02F0851-3804-4C50-AB89-D420787B8139}" type="slidenum">
              <a:rPr lang="en-US" altLang="en-US" smtClean="0">
                <a:solidFill>
                  <a:srgbClr val="000000"/>
                </a:solidFill>
                <a:latin typeface="Calibri" panose="020F0502020204030204" pitchFamily="34" charset="0"/>
              </a:rPr>
              <a:pPr/>
              <a:t>15</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C798EFFE-D63A-D740-BE8A-F9413CA2A9F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a:extLst>
              <a:ext uri="{FF2B5EF4-FFF2-40B4-BE49-F238E27FC236}">
                <a16:creationId xmlns:a16="http://schemas.microsoft.com/office/drawing/2014/main" id="{6C4BCC58-1BE7-BF43-8BB0-25E1411008C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0419" name="Slide Number Placeholder 3">
            <a:extLst>
              <a:ext uri="{FF2B5EF4-FFF2-40B4-BE49-F238E27FC236}">
                <a16:creationId xmlns:a16="http://schemas.microsoft.com/office/drawing/2014/main" id="{A6C91E9A-11E4-CE4E-8914-087EFFB103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D15D010-FF17-1D41-A3E7-2C6287D84F07}" type="slidenum">
              <a:rPr lang="en-US" altLang="en-US" sz="1300" smtClean="0"/>
              <a:pPr>
                <a:spcBef>
                  <a:spcPct val="0"/>
                </a:spcBef>
              </a:pPr>
              <a:t>16</a:t>
            </a:fld>
            <a:endParaRPr lang="en-US" altLang="en-US" sz="1300"/>
          </a:p>
        </p:txBody>
      </p:sp>
    </p:spTree>
    <p:extLst>
      <p:ext uri="{BB962C8B-B14F-4D97-AF65-F5344CB8AC3E}">
        <p14:creationId xmlns:p14="http://schemas.microsoft.com/office/powerpoint/2010/main" val="1065680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VE" altLang="en-US"/>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2</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257827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5C3F513A-0E62-EF4F-A39E-0052203868B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a:extLst>
              <a:ext uri="{FF2B5EF4-FFF2-40B4-BE49-F238E27FC236}">
                <a16:creationId xmlns:a16="http://schemas.microsoft.com/office/drawing/2014/main" id="{1B41A865-4906-5D4C-AA32-05EA841AFF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Shaking intensity scales were developed to standardize the measurements and ease comparison of different earthquakes. The Modified-Mercalli Intensity scale is a twelve-stage scale, from I to XII.  Lower numbers represent imperceptible shaking while XII represents total destruction.</a:t>
            </a:r>
          </a:p>
          <a:p>
            <a:pPr eaLnBrk="1" hangingPunct="1">
              <a:spcBef>
                <a:spcPct val="0"/>
              </a:spcBef>
            </a:pPr>
            <a:endParaRPr lang="en-US" altLang="en-US"/>
          </a:p>
        </p:txBody>
      </p:sp>
      <p:sp>
        <p:nvSpPr>
          <p:cNvPr id="30724" name="Slide Number Placeholder 3">
            <a:extLst>
              <a:ext uri="{FF2B5EF4-FFF2-40B4-BE49-F238E27FC236}">
                <a16:creationId xmlns:a16="http://schemas.microsoft.com/office/drawing/2014/main" id="{DBC69944-071E-A345-935F-570A5692A13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0D754EA-3A3C-164C-A46F-2DFA0D3E762B}" type="slidenum">
              <a:rPr lang="en-US" altLang="en-US" smtClean="0">
                <a:latin typeface="Calibri" panose="020F0502020204030204" pitchFamily="34" charset="0"/>
                <a:cs typeface="Arial" panose="020B0604020202020204" pitchFamily="34" charset="0"/>
              </a:rPr>
              <a:pPr/>
              <a:t>3</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5F425BDA-2D62-824E-9430-70132320A58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EA048EA3-3B91-6D44-875E-BB7F0001727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b="1" dirty="0"/>
          </a:p>
          <a:p>
            <a:pPr eaLnBrk="1" hangingPunct="1">
              <a:spcBef>
                <a:spcPct val="0"/>
              </a:spcBef>
            </a:pPr>
            <a:r>
              <a:rPr lang="en-US" altLang="en-US" b="1" dirty="0"/>
              <a:t>Relevant animation: </a:t>
            </a:r>
          </a:p>
          <a:p>
            <a:pPr eaLnBrk="1" hangingPunct="1">
              <a:spcBef>
                <a:spcPct val="0"/>
              </a:spcBef>
            </a:pPr>
            <a:r>
              <a:rPr lang="en-US" altLang="en-US" b="0" i="0" dirty="0"/>
              <a:t>Earthquake Intensity: </a:t>
            </a:r>
            <a:r>
              <a:rPr lang="en-US" altLang="en-US" b="0" dirty="0"/>
              <a:t>https://www.iris.edu/hq/inclass/animation/earthquake_intensity </a:t>
            </a:r>
          </a:p>
        </p:txBody>
      </p:sp>
      <p:sp>
        <p:nvSpPr>
          <p:cNvPr id="32772" name="Slide Number Placeholder 3">
            <a:extLst>
              <a:ext uri="{FF2B5EF4-FFF2-40B4-BE49-F238E27FC236}">
                <a16:creationId xmlns:a16="http://schemas.microsoft.com/office/drawing/2014/main" id="{A8F58DE7-DC1F-FE45-BCC3-648E875301D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BB13BFD-0401-C04E-B2F2-2C6320187693}" type="slidenum">
              <a:rPr lang="en-US" altLang="en-US" sz="1200" smtClean="0">
                <a:latin typeface="Calibri" panose="020F0502020204030204" pitchFamily="34" charset="0"/>
                <a:cs typeface="Arial" panose="020B0604020202020204" pitchFamily="34" charset="0"/>
              </a:rPr>
              <a:pPr/>
              <a:t>4</a:t>
            </a:fld>
            <a:endParaRPr lang="en-US" altLang="en-US" sz="1200">
              <a:latin typeface="Calibri" panose="020F0502020204030204" pitchFamily="34" charset="0"/>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DE118424-91AB-4E37-BC65-2579701B16C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CD8D034F-6422-4000-917E-EFC73756C7C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rPr>
              <a:t>Exploring Seismicity:</a:t>
            </a:r>
          </a:p>
          <a:p>
            <a:r>
              <a:rPr lang="en-US" altLang="en-US"/>
              <a:t>Interactive Earthquake Browser—World map or 3D viewer </a:t>
            </a:r>
            <a:r>
              <a:rPr lang="en-US" altLang="en-US" sz="1100">
                <a:hlinkClick r:id="rId3"/>
              </a:rPr>
              <a:t>http://www.iris.edu/ieb</a:t>
            </a:r>
            <a:endParaRPr lang="en-US" altLang="en-US" sz="1400"/>
          </a:p>
        </p:txBody>
      </p:sp>
      <p:sp>
        <p:nvSpPr>
          <p:cNvPr id="15363" name="Slide Number Placeholder 3">
            <a:extLst>
              <a:ext uri="{FF2B5EF4-FFF2-40B4-BE49-F238E27FC236}">
                <a16:creationId xmlns:a16="http://schemas.microsoft.com/office/drawing/2014/main" id="{5D599AB3-0FB6-43AA-A78B-3A0EA03613B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5B73D51-CB2C-4780-B4CF-F4B05E156ACC}" type="slidenum">
              <a:rPr lang="en-US" altLang="en-US">
                <a:solidFill>
                  <a:srgbClr val="000000"/>
                </a:solidFill>
                <a:latin typeface="Calibri" panose="020F0502020204030204" pitchFamily="34" charset="0"/>
              </a:rPr>
              <a:pPr/>
              <a:t>5</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3230104-0FF0-B04B-A2ED-6B971AE6B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BFBCEE89-7C69-1945-AAB9-B87B1BDB32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i="0" dirty="0"/>
              <a:t>Focal Mechanisms Explained: </a:t>
            </a:r>
            <a:r>
              <a:rPr lang="en-US" altLang="en-US" dirty="0"/>
              <a:t>https://www.iris.edu/hq/inclass/animation/focal_mechanisms_explained</a:t>
            </a:r>
          </a:p>
          <a:p>
            <a:pPr eaLnBrk="1" hangingPunct="1">
              <a:spcBef>
                <a:spcPct val="0"/>
              </a:spcBef>
            </a:pPr>
            <a:endParaRPr lang="en-US" altLang="en-US" dirty="0"/>
          </a:p>
        </p:txBody>
      </p:sp>
      <p:sp>
        <p:nvSpPr>
          <p:cNvPr id="36868" name="Slide Number Placeholder 3">
            <a:extLst>
              <a:ext uri="{FF2B5EF4-FFF2-40B4-BE49-F238E27FC236}">
                <a16:creationId xmlns:a16="http://schemas.microsoft.com/office/drawing/2014/main" id="{693D8EFD-7E14-644A-AEE0-EE966C63D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F1D5B4-884B-B748-BC90-084F6108323E}" type="slidenum">
              <a:rPr lang="en-US" altLang="en-US" smtClean="0">
                <a:latin typeface="Calibri" panose="020F0502020204030204" pitchFamily="34" charset="0"/>
                <a:cs typeface="Arial" panose="020B0604020202020204" pitchFamily="34" charset="0"/>
              </a:rPr>
              <a:pPr/>
              <a:t>6</a:t>
            </a:fld>
            <a:endParaRPr lang="en-US" altLang="en-US"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776759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3230104-0FF0-B04B-A2ED-6B971AE6B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BFBCEE89-7C69-1945-AAB9-B87B1BDB32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6868" name="Slide Number Placeholder 3">
            <a:extLst>
              <a:ext uri="{FF2B5EF4-FFF2-40B4-BE49-F238E27FC236}">
                <a16:creationId xmlns:a16="http://schemas.microsoft.com/office/drawing/2014/main" id="{693D8EFD-7E14-644A-AEE0-EE966C63D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F1D5B4-884B-B748-BC90-084F6108323E}" type="slidenum">
              <a:rPr lang="en-US" altLang="en-US" smtClean="0">
                <a:latin typeface="Calibri" panose="020F0502020204030204" pitchFamily="34" charset="0"/>
                <a:cs typeface="Arial" panose="020B0604020202020204" pitchFamily="34" charset="0"/>
              </a:rPr>
              <a:pPr/>
              <a:t>7</a:t>
            </a:fld>
            <a:endParaRPr lang="en-US" altLang="en-US"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156248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3230104-0FF0-B04B-A2ED-6B971AE6B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BFBCEE89-7C69-1945-AAB9-B87B1BDB32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6868" name="Slide Number Placeholder 3">
            <a:extLst>
              <a:ext uri="{FF2B5EF4-FFF2-40B4-BE49-F238E27FC236}">
                <a16:creationId xmlns:a16="http://schemas.microsoft.com/office/drawing/2014/main" id="{693D8EFD-7E14-644A-AEE0-EE966C63D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F1D5B4-884B-B748-BC90-084F6108323E}" type="slidenum">
              <a:rPr lang="en-US" altLang="en-US" smtClean="0">
                <a:latin typeface="Calibri" panose="020F0502020204030204" pitchFamily="34" charset="0"/>
                <a:cs typeface="Arial" panose="020B0604020202020204" pitchFamily="34" charset="0"/>
              </a:rPr>
              <a:pPr/>
              <a:t>8</a:t>
            </a:fld>
            <a:endParaRPr lang="en-US" altLang="en-US" dirty="0">
              <a:latin typeface="Calibri" panose="020F0502020204030204" pitchFamily="34" charset="0"/>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3230104-0FF0-B04B-A2ED-6B971AE6B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BFBCEE89-7C69-1945-AAB9-B87B1BDB32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i="0" dirty="0"/>
              <a:t>Earthquake Foreshock – Mainshock - Aftershock: </a:t>
            </a:r>
            <a:r>
              <a:rPr lang="en-US" dirty="0">
                <a:hlinkClick r:id="rId3"/>
              </a:rPr>
              <a:t>https://www.iris.edu/hq/inclass/animation/earthquake_foreshockmainshockaftershock</a:t>
            </a:r>
            <a:r>
              <a:rPr lang="en-US" dirty="0"/>
              <a:t> </a:t>
            </a:r>
            <a:endParaRPr lang="en-US" altLang="en-US" dirty="0"/>
          </a:p>
          <a:p>
            <a:pPr eaLnBrk="1" hangingPunct="1">
              <a:spcBef>
                <a:spcPct val="0"/>
              </a:spcBef>
            </a:pPr>
            <a:endParaRPr lang="en-US" altLang="en-US" dirty="0"/>
          </a:p>
        </p:txBody>
      </p:sp>
      <p:sp>
        <p:nvSpPr>
          <p:cNvPr id="36868" name="Slide Number Placeholder 3">
            <a:extLst>
              <a:ext uri="{FF2B5EF4-FFF2-40B4-BE49-F238E27FC236}">
                <a16:creationId xmlns:a16="http://schemas.microsoft.com/office/drawing/2014/main" id="{693D8EFD-7E14-644A-AEE0-EE966C63D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F1D5B4-884B-B748-BC90-084F6108323E}" type="slidenum">
              <a:rPr lang="en-US" altLang="en-US" smtClean="0">
                <a:latin typeface="Calibri" panose="020F0502020204030204" pitchFamily="34" charset="0"/>
                <a:cs typeface="Arial" panose="020B0604020202020204" pitchFamily="34" charset="0"/>
              </a:rPr>
              <a:pPr/>
              <a:t>9</a:t>
            </a:fld>
            <a:endParaRPr lang="en-US" altLang="en-US"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7114449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1226A3C0-631F-9D4E-9A06-30B85DC368E9}"/>
              </a:ext>
            </a:extLst>
          </p:cNvPr>
          <p:cNvSpPr>
            <a:spLocks noGrp="1"/>
          </p:cNvSpPr>
          <p:nvPr>
            <p:ph type="dt" sz="half" idx="10"/>
          </p:nvPr>
        </p:nvSpPr>
        <p:spPr/>
        <p:txBody>
          <a:bodyPr/>
          <a:lstStyle>
            <a:lvl1pPr>
              <a:defRPr/>
            </a:lvl1pPr>
          </a:lstStyle>
          <a:p>
            <a:pPr>
              <a:defRPr/>
            </a:pPr>
            <a:fld id="{70C6DCE9-8E5D-CF4F-B905-C0ACF5AA86E1}" type="datetimeFigureOut">
              <a:rPr lang="en-US" altLang="en-US"/>
              <a:pPr>
                <a:defRPr/>
              </a:pPr>
              <a:t>7/6/2019</a:t>
            </a:fld>
            <a:endParaRPr lang="en-US" altLang="en-US"/>
          </a:p>
        </p:txBody>
      </p:sp>
      <p:sp>
        <p:nvSpPr>
          <p:cNvPr id="5" name="Footer Placeholder 4">
            <a:extLst>
              <a:ext uri="{FF2B5EF4-FFF2-40B4-BE49-F238E27FC236}">
                <a16:creationId xmlns:a16="http://schemas.microsoft.com/office/drawing/2014/main" id="{5C771690-36B6-8E4E-9F86-76560A5E797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2A67F19-28DE-2C4D-9350-79AF9FB2ECB8}"/>
              </a:ext>
            </a:extLst>
          </p:cNvPr>
          <p:cNvSpPr>
            <a:spLocks noGrp="1"/>
          </p:cNvSpPr>
          <p:nvPr>
            <p:ph type="sldNum" sz="quarter" idx="12"/>
          </p:nvPr>
        </p:nvSpPr>
        <p:spPr/>
        <p:txBody>
          <a:bodyPr/>
          <a:lstStyle>
            <a:lvl1pPr>
              <a:defRPr/>
            </a:lvl1pPr>
          </a:lstStyle>
          <a:p>
            <a:pPr>
              <a:defRPr/>
            </a:pPr>
            <a:fld id="{896108FD-BA44-354B-B294-810F185A5B4F}" type="slidenum">
              <a:rPr lang="en-US" altLang="en-US"/>
              <a:pPr>
                <a:defRPr/>
              </a:pPr>
              <a:t>‹#›</a:t>
            </a:fld>
            <a:endParaRPr lang="en-US" altLang="en-US"/>
          </a:p>
        </p:txBody>
      </p:sp>
    </p:spTree>
    <p:extLst>
      <p:ext uri="{BB962C8B-B14F-4D97-AF65-F5344CB8AC3E}">
        <p14:creationId xmlns:p14="http://schemas.microsoft.com/office/powerpoint/2010/main" val="4846880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6E436A-EA7C-F94C-ACBB-F3FCC7F83329}"/>
              </a:ext>
            </a:extLst>
          </p:cNvPr>
          <p:cNvSpPr>
            <a:spLocks noGrp="1"/>
          </p:cNvSpPr>
          <p:nvPr>
            <p:ph type="dt" sz="half" idx="10"/>
          </p:nvPr>
        </p:nvSpPr>
        <p:spPr/>
        <p:txBody>
          <a:bodyPr/>
          <a:lstStyle>
            <a:lvl1pPr>
              <a:defRPr/>
            </a:lvl1pPr>
          </a:lstStyle>
          <a:p>
            <a:pPr>
              <a:defRPr/>
            </a:pPr>
            <a:fld id="{CBD5CE84-AF9A-C246-A71D-ABD6102AF996}" type="datetimeFigureOut">
              <a:rPr lang="en-US" altLang="en-US"/>
              <a:pPr>
                <a:defRPr/>
              </a:pPr>
              <a:t>7/6/2019</a:t>
            </a:fld>
            <a:endParaRPr lang="en-US" altLang="en-US"/>
          </a:p>
        </p:txBody>
      </p:sp>
      <p:sp>
        <p:nvSpPr>
          <p:cNvPr id="5" name="Footer Placeholder 4">
            <a:extLst>
              <a:ext uri="{FF2B5EF4-FFF2-40B4-BE49-F238E27FC236}">
                <a16:creationId xmlns:a16="http://schemas.microsoft.com/office/drawing/2014/main" id="{D1E2A93F-6C72-A04A-BBBB-5D9186E4CE1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CD11F0E-7E48-8541-B20D-3BE0A3548C92}"/>
              </a:ext>
            </a:extLst>
          </p:cNvPr>
          <p:cNvSpPr>
            <a:spLocks noGrp="1"/>
          </p:cNvSpPr>
          <p:nvPr>
            <p:ph type="sldNum" sz="quarter" idx="12"/>
          </p:nvPr>
        </p:nvSpPr>
        <p:spPr/>
        <p:txBody>
          <a:bodyPr/>
          <a:lstStyle>
            <a:lvl1pPr>
              <a:defRPr/>
            </a:lvl1pPr>
          </a:lstStyle>
          <a:p>
            <a:pPr>
              <a:defRPr/>
            </a:pPr>
            <a:fld id="{A23CF487-B48D-B942-AE39-70CEEBD34225}" type="slidenum">
              <a:rPr lang="en-US" altLang="en-US"/>
              <a:pPr>
                <a:defRPr/>
              </a:pPr>
              <a:t>‹#›</a:t>
            </a:fld>
            <a:endParaRPr lang="en-US" altLang="en-US"/>
          </a:p>
        </p:txBody>
      </p:sp>
    </p:spTree>
    <p:extLst>
      <p:ext uri="{BB962C8B-B14F-4D97-AF65-F5344CB8AC3E}">
        <p14:creationId xmlns:p14="http://schemas.microsoft.com/office/powerpoint/2010/main" val="32915232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FE2EC3-195B-B24E-947F-FE1359B58493}"/>
              </a:ext>
            </a:extLst>
          </p:cNvPr>
          <p:cNvSpPr>
            <a:spLocks noGrp="1"/>
          </p:cNvSpPr>
          <p:nvPr>
            <p:ph type="dt" sz="half" idx="10"/>
          </p:nvPr>
        </p:nvSpPr>
        <p:spPr/>
        <p:txBody>
          <a:bodyPr/>
          <a:lstStyle>
            <a:lvl1pPr>
              <a:defRPr/>
            </a:lvl1pPr>
          </a:lstStyle>
          <a:p>
            <a:pPr>
              <a:defRPr/>
            </a:pPr>
            <a:fld id="{42A2628A-7214-7745-A1B8-64B181509E68}" type="datetimeFigureOut">
              <a:rPr lang="en-US" altLang="en-US"/>
              <a:pPr>
                <a:defRPr/>
              </a:pPr>
              <a:t>7/6/2019</a:t>
            </a:fld>
            <a:endParaRPr lang="en-US" altLang="en-US"/>
          </a:p>
        </p:txBody>
      </p:sp>
      <p:sp>
        <p:nvSpPr>
          <p:cNvPr id="5" name="Footer Placeholder 4">
            <a:extLst>
              <a:ext uri="{FF2B5EF4-FFF2-40B4-BE49-F238E27FC236}">
                <a16:creationId xmlns:a16="http://schemas.microsoft.com/office/drawing/2014/main" id="{833151E2-37BF-884A-8AD4-8B8189663C2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BAAB0CAD-8C8F-4348-9168-94009932AEB8}"/>
              </a:ext>
            </a:extLst>
          </p:cNvPr>
          <p:cNvSpPr>
            <a:spLocks noGrp="1"/>
          </p:cNvSpPr>
          <p:nvPr>
            <p:ph type="sldNum" sz="quarter" idx="12"/>
          </p:nvPr>
        </p:nvSpPr>
        <p:spPr/>
        <p:txBody>
          <a:bodyPr/>
          <a:lstStyle>
            <a:lvl1pPr>
              <a:defRPr/>
            </a:lvl1pPr>
          </a:lstStyle>
          <a:p>
            <a:pPr>
              <a:defRPr/>
            </a:pPr>
            <a:fld id="{936B8CF8-902F-5A42-AF2F-97470FDE771B}" type="slidenum">
              <a:rPr lang="en-US" altLang="en-US"/>
              <a:pPr>
                <a:defRPr/>
              </a:pPr>
              <a:t>‹#›</a:t>
            </a:fld>
            <a:endParaRPr lang="en-US" altLang="en-US"/>
          </a:p>
        </p:txBody>
      </p:sp>
    </p:spTree>
    <p:extLst>
      <p:ext uri="{BB962C8B-B14F-4D97-AF65-F5344CB8AC3E}">
        <p14:creationId xmlns:p14="http://schemas.microsoft.com/office/powerpoint/2010/main" val="25234271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F0D215F2-8B90-D54D-BB22-B6EFFF1BBB7B}"/>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FF18F6B0-0786-224F-A536-BA407BE90C4B}" type="datetimeFigureOut">
              <a:rPr lang="en-US" altLang="en-US"/>
              <a:pPr>
                <a:defRPr/>
              </a:pPr>
              <a:t>7/6/2019</a:t>
            </a:fld>
            <a:endParaRPr lang="en-US" altLang="en-US"/>
          </a:p>
        </p:txBody>
      </p:sp>
      <p:sp>
        <p:nvSpPr>
          <p:cNvPr id="5" name="Footer Placeholder 4">
            <a:extLst>
              <a:ext uri="{FF2B5EF4-FFF2-40B4-BE49-F238E27FC236}">
                <a16:creationId xmlns:a16="http://schemas.microsoft.com/office/drawing/2014/main" id="{0AA15E70-BF1D-5149-80AA-0A8738511BF6}"/>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6E42DF32-B17A-0544-B4CA-5CB4F9A8E3AF}"/>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E16C1BFC-67A6-6246-8D85-4DAA98BD99C7}" type="slidenum">
              <a:rPr lang="en-US" altLang="en-US"/>
              <a:pPr>
                <a:defRPr/>
              </a:pPr>
              <a:t>‹#›</a:t>
            </a:fld>
            <a:endParaRPr lang="en-US" altLang="en-US"/>
          </a:p>
        </p:txBody>
      </p:sp>
    </p:spTree>
    <p:extLst>
      <p:ext uri="{BB962C8B-B14F-4D97-AF65-F5344CB8AC3E}">
        <p14:creationId xmlns:p14="http://schemas.microsoft.com/office/powerpoint/2010/main" val="9801344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27E592-F37B-8846-AF3D-CAB52CEED3CC}"/>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EA125DA-8333-294A-9C95-8A02AA54AF01}" type="datetimeFigureOut">
              <a:rPr lang="en-US" altLang="en-US"/>
              <a:pPr>
                <a:defRPr/>
              </a:pPr>
              <a:t>7/6/2019</a:t>
            </a:fld>
            <a:endParaRPr lang="en-US" altLang="en-US"/>
          </a:p>
        </p:txBody>
      </p:sp>
      <p:sp>
        <p:nvSpPr>
          <p:cNvPr id="5" name="Footer Placeholder 4">
            <a:extLst>
              <a:ext uri="{FF2B5EF4-FFF2-40B4-BE49-F238E27FC236}">
                <a16:creationId xmlns:a16="http://schemas.microsoft.com/office/drawing/2014/main" id="{70F36643-CA51-3F4E-94DB-A66A592FA52C}"/>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1C7BAD62-07FC-344E-B61E-45F0B9184971}"/>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ECD925D1-BEEF-4C44-B617-008ECDF71791}" type="slidenum">
              <a:rPr lang="en-US" altLang="en-US"/>
              <a:pPr>
                <a:defRPr/>
              </a:pPr>
              <a:t>‹#›</a:t>
            </a:fld>
            <a:endParaRPr lang="en-US" altLang="en-US"/>
          </a:p>
        </p:txBody>
      </p:sp>
    </p:spTree>
    <p:extLst>
      <p:ext uri="{BB962C8B-B14F-4D97-AF65-F5344CB8AC3E}">
        <p14:creationId xmlns:p14="http://schemas.microsoft.com/office/powerpoint/2010/main" val="41806699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AE78DA5-C883-1A4E-9304-75C0CD8C60AC}"/>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CB17FC71-0595-EF47-AD73-3BFAA3F08AB4}" type="datetimeFigureOut">
              <a:rPr lang="en-US" altLang="en-US"/>
              <a:pPr>
                <a:defRPr/>
              </a:pPr>
              <a:t>7/6/2019</a:t>
            </a:fld>
            <a:endParaRPr lang="en-US" altLang="en-US"/>
          </a:p>
        </p:txBody>
      </p:sp>
      <p:sp>
        <p:nvSpPr>
          <p:cNvPr id="5" name="Footer Placeholder 4">
            <a:extLst>
              <a:ext uri="{FF2B5EF4-FFF2-40B4-BE49-F238E27FC236}">
                <a16:creationId xmlns:a16="http://schemas.microsoft.com/office/drawing/2014/main" id="{2451C4F8-D937-2940-B5CC-064FE13D07CC}"/>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CDBE7433-D2A5-0E49-AEA9-B8C4AA08B8F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175BEFA6-DB51-C845-9A71-D954D0BEE112}" type="slidenum">
              <a:rPr lang="en-US" altLang="en-US"/>
              <a:pPr>
                <a:defRPr/>
              </a:pPr>
              <a:t>‹#›</a:t>
            </a:fld>
            <a:endParaRPr lang="en-US" altLang="en-US"/>
          </a:p>
        </p:txBody>
      </p:sp>
    </p:spTree>
    <p:extLst>
      <p:ext uri="{BB962C8B-B14F-4D97-AF65-F5344CB8AC3E}">
        <p14:creationId xmlns:p14="http://schemas.microsoft.com/office/powerpoint/2010/main" val="16012660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E5CD070-DEE1-3140-90B0-1C885000164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56E34A40-400E-A844-B500-8165B8EA2068}" type="datetimeFigureOut">
              <a:rPr lang="en-US" altLang="en-US"/>
              <a:pPr>
                <a:defRPr/>
              </a:pPr>
              <a:t>7/6/2019</a:t>
            </a:fld>
            <a:endParaRPr lang="en-US" altLang="en-US"/>
          </a:p>
        </p:txBody>
      </p:sp>
      <p:sp>
        <p:nvSpPr>
          <p:cNvPr id="6" name="Footer Placeholder 5">
            <a:extLst>
              <a:ext uri="{FF2B5EF4-FFF2-40B4-BE49-F238E27FC236}">
                <a16:creationId xmlns:a16="http://schemas.microsoft.com/office/drawing/2014/main" id="{BD645C65-6181-1044-BA23-919BA0B33FD0}"/>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85B9E39A-44C1-4849-BF2A-F8FDD8E173D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FBE65B5A-D5CB-934C-8CD6-D27C9C0E1244}" type="slidenum">
              <a:rPr lang="en-US" altLang="en-US"/>
              <a:pPr>
                <a:defRPr/>
              </a:pPr>
              <a:t>‹#›</a:t>
            </a:fld>
            <a:endParaRPr lang="en-US" altLang="en-US"/>
          </a:p>
        </p:txBody>
      </p:sp>
    </p:spTree>
    <p:extLst>
      <p:ext uri="{BB962C8B-B14F-4D97-AF65-F5344CB8AC3E}">
        <p14:creationId xmlns:p14="http://schemas.microsoft.com/office/powerpoint/2010/main" val="37708583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A22C110-F91E-7541-ABBD-AF7C94CF0F51}"/>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A8DC1207-00C3-9645-9650-B6573FCAA97C}" type="datetimeFigureOut">
              <a:rPr lang="en-US" altLang="en-US"/>
              <a:pPr>
                <a:defRPr/>
              </a:pPr>
              <a:t>7/6/2019</a:t>
            </a:fld>
            <a:endParaRPr lang="en-US" altLang="en-US"/>
          </a:p>
        </p:txBody>
      </p:sp>
      <p:sp>
        <p:nvSpPr>
          <p:cNvPr id="8" name="Footer Placeholder 7">
            <a:extLst>
              <a:ext uri="{FF2B5EF4-FFF2-40B4-BE49-F238E27FC236}">
                <a16:creationId xmlns:a16="http://schemas.microsoft.com/office/drawing/2014/main" id="{DABDCA6D-1377-0F4C-A944-C3CB6DCA7AEE}"/>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9" name="Slide Number Placeholder 8">
            <a:extLst>
              <a:ext uri="{FF2B5EF4-FFF2-40B4-BE49-F238E27FC236}">
                <a16:creationId xmlns:a16="http://schemas.microsoft.com/office/drawing/2014/main" id="{979A1F9C-E3D8-3F44-8275-14FCE83FAE1C}"/>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7A7D458C-3F85-7243-AC03-C94D43F56D5E}" type="slidenum">
              <a:rPr lang="en-US" altLang="en-US"/>
              <a:pPr>
                <a:defRPr/>
              </a:pPr>
              <a:t>‹#›</a:t>
            </a:fld>
            <a:endParaRPr lang="en-US" altLang="en-US"/>
          </a:p>
        </p:txBody>
      </p:sp>
    </p:spTree>
    <p:extLst>
      <p:ext uri="{BB962C8B-B14F-4D97-AF65-F5344CB8AC3E}">
        <p14:creationId xmlns:p14="http://schemas.microsoft.com/office/powerpoint/2010/main" val="40232805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59DBF35-1D42-0B47-9776-E3845610392B}"/>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9C1388E6-B8E5-7642-8775-1A3024DCF56D}" type="datetimeFigureOut">
              <a:rPr lang="en-US" altLang="en-US"/>
              <a:pPr>
                <a:defRPr/>
              </a:pPr>
              <a:t>7/6/2019</a:t>
            </a:fld>
            <a:endParaRPr lang="en-US" altLang="en-US"/>
          </a:p>
        </p:txBody>
      </p:sp>
      <p:sp>
        <p:nvSpPr>
          <p:cNvPr id="4" name="Footer Placeholder 3">
            <a:extLst>
              <a:ext uri="{FF2B5EF4-FFF2-40B4-BE49-F238E27FC236}">
                <a16:creationId xmlns:a16="http://schemas.microsoft.com/office/drawing/2014/main" id="{8D262848-3FF8-0D4C-8EAE-80E2F99E3B24}"/>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0AEA5684-210A-3A48-996E-4A9133E9FA16}"/>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D753F5DD-CA16-B649-96C7-3F303C4847EB}" type="slidenum">
              <a:rPr lang="en-US" altLang="en-US"/>
              <a:pPr>
                <a:defRPr/>
              </a:pPr>
              <a:t>‹#›</a:t>
            </a:fld>
            <a:endParaRPr lang="en-US" altLang="en-US"/>
          </a:p>
        </p:txBody>
      </p:sp>
    </p:spTree>
    <p:extLst>
      <p:ext uri="{BB962C8B-B14F-4D97-AF65-F5344CB8AC3E}">
        <p14:creationId xmlns:p14="http://schemas.microsoft.com/office/powerpoint/2010/main" val="41388507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5B82277-3B8E-AC4D-B941-4B87CCA21637}"/>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4B582C1D-391E-9F4E-8BB7-BFDBE5DB1527}" type="datetimeFigureOut">
              <a:rPr lang="en-US" altLang="en-US"/>
              <a:pPr>
                <a:defRPr/>
              </a:pPr>
              <a:t>7/6/2019</a:t>
            </a:fld>
            <a:endParaRPr lang="en-US" altLang="en-US"/>
          </a:p>
        </p:txBody>
      </p:sp>
      <p:sp>
        <p:nvSpPr>
          <p:cNvPr id="3" name="Footer Placeholder 2">
            <a:extLst>
              <a:ext uri="{FF2B5EF4-FFF2-40B4-BE49-F238E27FC236}">
                <a16:creationId xmlns:a16="http://schemas.microsoft.com/office/drawing/2014/main" id="{D7995766-96C0-E64E-B7C6-89F3AB61C89A}"/>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4" name="Slide Number Placeholder 3">
            <a:extLst>
              <a:ext uri="{FF2B5EF4-FFF2-40B4-BE49-F238E27FC236}">
                <a16:creationId xmlns:a16="http://schemas.microsoft.com/office/drawing/2014/main" id="{428C4FAD-6B70-F049-8535-570017987A42}"/>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1E80491A-47AD-B246-B9CC-F41F55426D07}" type="slidenum">
              <a:rPr lang="en-US" altLang="en-US"/>
              <a:pPr>
                <a:defRPr/>
              </a:pPr>
              <a:t>‹#›</a:t>
            </a:fld>
            <a:endParaRPr lang="en-US" altLang="en-US"/>
          </a:p>
        </p:txBody>
      </p:sp>
    </p:spTree>
    <p:extLst>
      <p:ext uri="{BB962C8B-B14F-4D97-AF65-F5344CB8AC3E}">
        <p14:creationId xmlns:p14="http://schemas.microsoft.com/office/powerpoint/2010/main" val="36090695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08B92DEA-206A-2D4F-9EC1-5A09D6213192}"/>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8BB20CC-E0D5-CE45-948E-D062F7BDA8A0}" type="datetimeFigureOut">
              <a:rPr lang="en-US" altLang="en-US"/>
              <a:pPr>
                <a:defRPr/>
              </a:pPr>
              <a:t>7/6/2019</a:t>
            </a:fld>
            <a:endParaRPr lang="en-US" altLang="en-US"/>
          </a:p>
        </p:txBody>
      </p:sp>
      <p:sp>
        <p:nvSpPr>
          <p:cNvPr id="6" name="Footer Placeholder 5">
            <a:extLst>
              <a:ext uri="{FF2B5EF4-FFF2-40B4-BE49-F238E27FC236}">
                <a16:creationId xmlns:a16="http://schemas.microsoft.com/office/drawing/2014/main" id="{23F1ABF9-967E-924A-B1E2-8EE9446780F0}"/>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52DD8885-21AA-2546-8998-C39EAE7548B3}"/>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8428AFD2-06AF-8248-AEF7-2F438E42EA9B}" type="slidenum">
              <a:rPr lang="en-US" altLang="en-US"/>
              <a:pPr>
                <a:defRPr/>
              </a:pPr>
              <a:t>‹#›</a:t>
            </a:fld>
            <a:endParaRPr lang="en-US" altLang="en-US"/>
          </a:p>
        </p:txBody>
      </p:sp>
    </p:spTree>
    <p:extLst>
      <p:ext uri="{BB962C8B-B14F-4D97-AF65-F5344CB8AC3E}">
        <p14:creationId xmlns:p14="http://schemas.microsoft.com/office/powerpoint/2010/main" val="4053770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62E99E-DC7F-AE47-9D3E-2C9DBF9861C7}"/>
              </a:ext>
            </a:extLst>
          </p:cNvPr>
          <p:cNvSpPr>
            <a:spLocks noGrp="1"/>
          </p:cNvSpPr>
          <p:nvPr>
            <p:ph type="dt" sz="half" idx="10"/>
          </p:nvPr>
        </p:nvSpPr>
        <p:spPr/>
        <p:txBody>
          <a:bodyPr/>
          <a:lstStyle>
            <a:lvl1pPr>
              <a:defRPr/>
            </a:lvl1pPr>
          </a:lstStyle>
          <a:p>
            <a:pPr>
              <a:defRPr/>
            </a:pPr>
            <a:fld id="{CCCF0D1B-9347-E345-A9A8-B652E8E1A8DA}" type="datetimeFigureOut">
              <a:rPr lang="en-US" altLang="en-US"/>
              <a:pPr>
                <a:defRPr/>
              </a:pPr>
              <a:t>7/6/2019</a:t>
            </a:fld>
            <a:endParaRPr lang="en-US" altLang="en-US"/>
          </a:p>
        </p:txBody>
      </p:sp>
      <p:sp>
        <p:nvSpPr>
          <p:cNvPr id="5" name="Footer Placeholder 4">
            <a:extLst>
              <a:ext uri="{FF2B5EF4-FFF2-40B4-BE49-F238E27FC236}">
                <a16:creationId xmlns:a16="http://schemas.microsoft.com/office/drawing/2014/main" id="{52F02550-8236-8A4D-A299-B54FB3F8D0B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09FD916-FBF1-A944-9F39-56C34B4A652E}"/>
              </a:ext>
            </a:extLst>
          </p:cNvPr>
          <p:cNvSpPr>
            <a:spLocks noGrp="1"/>
          </p:cNvSpPr>
          <p:nvPr>
            <p:ph type="sldNum" sz="quarter" idx="12"/>
          </p:nvPr>
        </p:nvSpPr>
        <p:spPr/>
        <p:txBody>
          <a:bodyPr/>
          <a:lstStyle>
            <a:lvl1pPr>
              <a:defRPr/>
            </a:lvl1pPr>
          </a:lstStyle>
          <a:p>
            <a:pPr>
              <a:defRPr/>
            </a:pPr>
            <a:fld id="{35126D77-59B5-304E-8D80-214E554AF06C}" type="slidenum">
              <a:rPr lang="en-US" altLang="en-US"/>
              <a:pPr>
                <a:defRPr/>
              </a:pPr>
              <a:t>‹#›</a:t>
            </a:fld>
            <a:endParaRPr lang="en-US" altLang="en-US"/>
          </a:p>
        </p:txBody>
      </p:sp>
    </p:spTree>
    <p:extLst>
      <p:ext uri="{BB962C8B-B14F-4D97-AF65-F5344CB8AC3E}">
        <p14:creationId xmlns:p14="http://schemas.microsoft.com/office/powerpoint/2010/main" val="20065128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5580BD5C-1CEA-6F40-B990-03AA4F2FEFE1}"/>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ECD2B41A-DF8C-CF4B-B51E-63C9B0D8E5E8}" type="datetimeFigureOut">
              <a:rPr lang="en-US" altLang="en-US"/>
              <a:pPr>
                <a:defRPr/>
              </a:pPr>
              <a:t>7/6/2019</a:t>
            </a:fld>
            <a:endParaRPr lang="en-US" altLang="en-US"/>
          </a:p>
        </p:txBody>
      </p:sp>
      <p:sp>
        <p:nvSpPr>
          <p:cNvPr id="6" name="Footer Placeholder 5">
            <a:extLst>
              <a:ext uri="{FF2B5EF4-FFF2-40B4-BE49-F238E27FC236}">
                <a16:creationId xmlns:a16="http://schemas.microsoft.com/office/drawing/2014/main" id="{30D68D85-8942-2E41-8F73-41012240B2E0}"/>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E6DD1FC6-9874-FD4D-8847-555A22CC8222}"/>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E7FD8BF-F242-5A49-B577-14F1B43D769E}" type="slidenum">
              <a:rPr lang="en-US" altLang="en-US"/>
              <a:pPr>
                <a:defRPr/>
              </a:pPr>
              <a:t>‹#›</a:t>
            </a:fld>
            <a:endParaRPr lang="en-US" altLang="en-US"/>
          </a:p>
        </p:txBody>
      </p:sp>
    </p:spTree>
    <p:extLst>
      <p:ext uri="{BB962C8B-B14F-4D97-AF65-F5344CB8AC3E}">
        <p14:creationId xmlns:p14="http://schemas.microsoft.com/office/powerpoint/2010/main" val="35795417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3DFB11-E0F4-F94E-8E0B-64E13023903F}"/>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F3F41BDC-E1A4-0241-AABD-1F09BD6F61D7}" type="datetimeFigureOut">
              <a:rPr lang="en-US" altLang="en-US"/>
              <a:pPr>
                <a:defRPr/>
              </a:pPr>
              <a:t>7/6/2019</a:t>
            </a:fld>
            <a:endParaRPr lang="en-US" altLang="en-US"/>
          </a:p>
        </p:txBody>
      </p:sp>
      <p:sp>
        <p:nvSpPr>
          <p:cNvPr id="5" name="Footer Placeholder 4">
            <a:extLst>
              <a:ext uri="{FF2B5EF4-FFF2-40B4-BE49-F238E27FC236}">
                <a16:creationId xmlns:a16="http://schemas.microsoft.com/office/drawing/2014/main" id="{C0E93C3C-2288-FA49-BB95-07C84990C1FF}"/>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5B62039C-1716-7845-8696-EB1A06689AC3}"/>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2696524-69C2-C349-9CE4-2F37F5A63857}" type="slidenum">
              <a:rPr lang="en-US" altLang="en-US"/>
              <a:pPr>
                <a:defRPr/>
              </a:pPr>
              <a:t>‹#›</a:t>
            </a:fld>
            <a:endParaRPr lang="en-US" altLang="en-US"/>
          </a:p>
        </p:txBody>
      </p:sp>
    </p:spTree>
    <p:extLst>
      <p:ext uri="{BB962C8B-B14F-4D97-AF65-F5344CB8AC3E}">
        <p14:creationId xmlns:p14="http://schemas.microsoft.com/office/powerpoint/2010/main" val="19737681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417687-18F3-4C43-A187-A20581413DE0}"/>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A9E500F-22BA-7842-92D5-FD66ED3A7DE1}" type="datetimeFigureOut">
              <a:rPr lang="en-US" altLang="en-US"/>
              <a:pPr>
                <a:defRPr/>
              </a:pPr>
              <a:t>7/6/2019</a:t>
            </a:fld>
            <a:endParaRPr lang="en-US" altLang="en-US"/>
          </a:p>
        </p:txBody>
      </p:sp>
      <p:sp>
        <p:nvSpPr>
          <p:cNvPr id="5" name="Footer Placeholder 4">
            <a:extLst>
              <a:ext uri="{FF2B5EF4-FFF2-40B4-BE49-F238E27FC236}">
                <a16:creationId xmlns:a16="http://schemas.microsoft.com/office/drawing/2014/main" id="{98F65695-DC43-FE4B-8C3B-ECDD010E42B1}"/>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9510DD71-5594-7341-BF1C-29E954C5A76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58BDD919-06FC-DA40-94E8-0AF6E28D0E34}" type="slidenum">
              <a:rPr lang="en-US" altLang="en-US"/>
              <a:pPr>
                <a:defRPr/>
              </a:pPr>
              <a:t>‹#›</a:t>
            </a:fld>
            <a:endParaRPr lang="en-US" altLang="en-US"/>
          </a:p>
        </p:txBody>
      </p:sp>
    </p:spTree>
    <p:extLst>
      <p:ext uri="{BB962C8B-B14F-4D97-AF65-F5344CB8AC3E}">
        <p14:creationId xmlns:p14="http://schemas.microsoft.com/office/powerpoint/2010/main" val="3335739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DDECC02-32BF-DD4A-9B4B-7FEF4D36088D}"/>
              </a:ext>
            </a:extLst>
          </p:cNvPr>
          <p:cNvSpPr>
            <a:spLocks noGrp="1"/>
          </p:cNvSpPr>
          <p:nvPr>
            <p:ph type="dt" sz="half" idx="10"/>
          </p:nvPr>
        </p:nvSpPr>
        <p:spPr/>
        <p:txBody>
          <a:bodyPr/>
          <a:lstStyle>
            <a:lvl1pPr>
              <a:defRPr/>
            </a:lvl1pPr>
          </a:lstStyle>
          <a:p>
            <a:pPr>
              <a:defRPr/>
            </a:pPr>
            <a:fld id="{144A2C9E-E67F-8B40-857D-B525B561016B}" type="datetimeFigureOut">
              <a:rPr lang="en-US" altLang="en-US"/>
              <a:pPr>
                <a:defRPr/>
              </a:pPr>
              <a:t>7/6/2019</a:t>
            </a:fld>
            <a:endParaRPr lang="en-US" altLang="en-US"/>
          </a:p>
        </p:txBody>
      </p:sp>
      <p:sp>
        <p:nvSpPr>
          <p:cNvPr id="5" name="Footer Placeholder 4">
            <a:extLst>
              <a:ext uri="{FF2B5EF4-FFF2-40B4-BE49-F238E27FC236}">
                <a16:creationId xmlns:a16="http://schemas.microsoft.com/office/drawing/2014/main" id="{EC599174-1C8D-A24D-814F-D0F37FB9A90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18DFBB8-1227-5E43-B3B5-2DF4ECDFB88C}"/>
              </a:ext>
            </a:extLst>
          </p:cNvPr>
          <p:cNvSpPr>
            <a:spLocks noGrp="1"/>
          </p:cNvSpPr>
          <p:nvPr>
            <p:ph type="sldNum" sz="quarter" idx="12"/>
          </p:nvPr>
        </p:nvSpPr>
        <p:spPr/>
        <p:txBody>
          <a:bodyPr/>
          <a:lstStyle>
            <a:lvl1pPr>
              <a:defRPr/>
            </a:lvl1pPr>
          </a:lstStyle>
          <a:p>
            <a:pPr>
              <a:defRPr/>
            </a:pPr>
            <a:fld id="{85175A9F-734E-7143-B61B-6EA719171B20}" type="slidenum">
              <a:rPr lang="en-US" altLang="en-US"/>
              <a:pPr>
                <a:defRPr/>
              </a:pPr>
              <a:t>‹#›</a:t>
            </a:fld>
            <a:endParaRPr lang="en-US" altLang="en-US"/>
          </a:p>
        </p:txBody>
      </p:sp>
    </p:spTree>
    <p:extLst>
      <p:ext uri="{BB962C8B-B14F-4D97-AF65-F5344CB8AC3E}">
        <p14:creationId xmlns:p14="http://schemas.microsoft.com/office/powerpoint/2010/main" val="2697010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4EE4E3-92A1-7E48-A652-8156C9663F99}"/>
              </a:ext>
            </a:extLst>
          </p:cNvPr>
          <p:cNvSpPr>
            <a:spLocks noGrp="1"/>
          </p:cNvSpPr>
          <p:nvPr>
            <p:ph type="dt" sz="half" idx="10"/>
          </p:nvPr>
        </p:nvSpPr>
        <p:spPr/>
        <p:txBody>
          <a:bodyPr/>
          <a:lstStyle>
            <a:lvl1pPr>
              <a:defRPr/>
            </a:lvl1pPr>
          </a:lstStyle>
          <a:p>
            <a:pPr>
              <a:defRPr/>
            </a:pPr>
            <a:fld id="{1E87C4C6-B066-7A4C-A479-2EF62B52E7A4}" type="datetimeFigureOut">
              <a:rPr lang="en-US" altLang="en-US"/>
              <a:pPr>
                <a:defRPr/>
              </a:pPr>
              <a:t>7/6/2019</a:t>
            </a:fld>
            <a:endParaRPr lang="en-US" altLang="en-US"/>
          </a:p>
        </p:txBody>
      </p:sp>
      <p:sp>
        <p:nvSpPr>
          <p:cNvPr id="6" name="Footer Placeholder 4">
            <a:extLst>
              <a:ext uri="{FF2B5EF4-FFF2-40B4-BE49-F238E27FC236}">
                <a16:creationId xmlns:a16="http://schemas.microsoft.com/office/drawing/2014/main" id="{2CACB876-143D-1148-94CB-8784E55B2F4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76273FD4-CB24-8146-A5F2-45AA85625E0D}"/>
              </a:ext>
            </a:extLst>
          </p:cNvPr>
          <p:cNvSpPr>
            <a:spLocks noGrp="1"/>
          </p:cNvSpPr>
          <p:nvPr>
            <p:ph type="sldNum" sz="quarter" idx="12"/>
          </p:nvPr>
        </p:nvSpPr>
        <p:spPr/>
        <p:txBody>
          <a:bodyPr/>
          <a:lstStyle>
            <a:lvl1pPr>
              <a:defRPr/>
            </a:lvl1pPr>
          </a:lstStyle>
          <a:p>
            <a:pPr>
              <a:defRPr/>
            </a:pPr>
            <a:fld id="{FA456CC3-D03B-A14D-8F01-E960D94ACD96}" type="slidenum">
              <a:rPr lang="en-US" altLang="en-US"/>
              <a:pPr>
                <a:defRPr/>
              </a:pPr>
              <a:t>‹#›</a:t>
            </a:fld>
            <a:endParaRPr lang="en-US" altLang="en-US"/>
          </a:p>
        </p:txBody>
      </p:sp>
    </p:spTree>
    <p:extLst>
      <p:ext uri="{BB962C8B-B14F-4D97-AF65-F5344CB8AC3E}">
        <p14:creationId xmlns:p14="http://schemas.microsoft.com/office/powerpoint/2010/main" val="31581318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EDAB298B-8F4F-B14D-B3B2-0B4F2E81325E}"/>
              </a:ext>
            </a:extLst>
          </p:cNvPr>
          <p:cNvSpPr>
            <a:spLocks noGrp="1"/>
          </p:cNvSpPr>
          <p:nvPr>
            <p:ph type="dt" sz="half" idx="10"/>
          </p:nvPr>
        </p:nvSpPr>
        <p:spPr/>
        <p:txBody>
          <a:bodyPr/>
          <a:lstStyle>
            <a:lvl1pPr>
              <a:defRPr/>
            </a:lvl1pPr>
          </a:lstStyle>
          <a:p>
            <a:pPr>
              <a:defRPr/>
            </a:pPr>
            <a:fld id="{A49B8282-F5E8-734F-9A15-F51F4E4A537B}" type="datetimeFigureOut">
              <a:rPr lang="en-US" altLang="en-US"/>
              <a:pPr>
                <a:defRPr/>
              </a:pPr>
              <a:t>7/6/2019</a:t>
            </a:fld>
            <a:endParaRPr lang="en-US" altLang="en-US"/>
          </a:p>
        </p:txBody>
      </p:sp>
      <p:sp>
        <p:nvSpPr>
          <p:cNvPr id="8" name="Footer Placeholder 4">
            <a:extLst>
              <a:ext uri="{FF2B5EF4-FFF2-40B4-BE49-F238E27FC236}">
                <a16:creationId xmlns:a16="http://schemas.microsoft.com/office/drawing/2014/main" id="{581634A6-3E5D-B545-96D6-9D178009EF31}"/>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A31AC87D-E490-EE40-97A9-FE41661BBA5D}"/>
              </a:ext>
            </a:extLst>
          </p:cNvPr>
          <p:cNvSpPr>
            <a:spLocks noGrp="1"/>
          </p:cNvSpPr>
          <p:nvPr>
            <p:ph type="sldNum" sz="quarter" idx="12"/>
          </p:nvPr>
        </p:nvSpPr>
        <p:spPr/>
        <p:txBody>
          <a:bodyPr/>
          <a:lstStyle>
            <a:lvl1pPr>
              <a:defRPr/>
            </a:lvl1pPr>
          </a:lstStyle>
          <a:p>
            <a:pPr>
              <a:defRPr/>
            </a:pPr>
            <a:fld id="{7AC2A8F0-C3C6-F84F-B2D7-4A0175961A1A}" type="slidenum">
              <a:rPr lang="en-US" altLang="en-US"/>
              <a:pPr>
                <a:defRPr/>
              </a:pPr>
              <a:t>‹#›</a:t>
            </a:fld>
            <a:endParaRPr lang="en-US" altLang="en-US"/>
          </a:p>
        </p:txBody>
      </p:sp>
    </p:spTree>
    <p:extLst>
      <p:ext uri="{BB962C8B-B14F-4D97-AF65-F5344CB8AC3E}">
        <p14:creationId xmlns:p14="http://schemas.microsoft.com/office/powerpoint/2010/main" val="30452472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DD3CAE48-784C-6C44-A018-F91B7F1546CD}"/>
              </a:ext>
            </a:extLst>
          </p:cNvPr>
          <p:cNvSpPr>
            <a:spLocks noGrp="1"/>
          </p:cNvSpPr>
          <p:nvPr>
            <p:ph type="dt" sz="half" idx="10"/>
          </p:nvPr>
        </p:nvSpPr>
        <p:spPr/>
        <p:txBody>
          <a:bodyPr/>
          <a:lstStyle>
            <a:lvl1pPr>
              <a:defRPr/>
            </a:lvl1pPr>
          </a:lstStyle>
          <a:p>
            <a:pPr>
              <a:defRPr/>
            </a:pPr>
            <a:fld id="{BAD5E3E4-754A-9740-AE2F-D137ED5397AE}" type="datetimeFigureOut">
              <a:rPr lang="en-US" altLang="en-US"/>
              <a:pPr>
                <a:defRPr/>
              </a:pPr>
              <a:t>7/6/2019</a:t>
            </a:fld>
            <a:endParaRPr lang="en-US" altLang="en-US"/>
          </a:p>
        </p:txBody>
      </p:sp>
      <p:sp>
        <p:nvSpPr>
          <p:cNvPr id="4" name="Footer Placeholder 4">
            <a:extLst>
              <a:ext uri="{FF2B5EF4-FFF2-40B4-BE49-F238E27FC236}">
                <a16:creationId xmlns:a16="http://schemas.microsoft.com/office/drawing/2014/main" id="{018D2582-5FB8-FF46-BEC9-46FBB11735C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64FA38EF-374D-B948-98A1-D94989ADCE56}"/>
              </a:ext>
            </a:extLst>
          </p:cNvPr>
          <p:cNvSpPr>
            <a:spLocks noGrp="1"/>
          </p:cNvSpPr>
          <p:nvPr>
            <p:ph type="sldNum" sz="quarter" idx="12"/>
          </p:nvPr>
        </p:nvSpPr>
        <p:spPr/>
        <p:txBody>
          <a:bodyPr/>
          <a:lstStyle>
            <a:lvl1pPr>
              <a:defRPr/>
            </a:lvl1pPr>
          </a:lstStyle>
          <a:p>
            <a:pPr>
              <a:defRPr/>
            </a:pPr>
            <a:fld id="{8921956C-F54D-E542-AD2D-AA059CDA0C3F}" type="slidenum">
              <a:rPr lang="en-US" altLang="en-US"/>
              <a:pPr>
                <a:defRPr/>
              </a:pPr>
              <a:t>‹#›</a:t>
            </a:fld>
            <a:endParaRPr lang="en-US" altLang="en-US"/>
          </a:p>
        </p:txBody>
      </p:sp>
    </p:spTree>
    <p:extLst>
      <p:ext uri="{BB962C8B-B14F-4D97-AF65-F5344CB8AC3E}">
        <p14:creationId xmlns:p14="http://schemas.microsoft.com/office/powerpoint/2010/main" val="7972438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8617F6A-BB09-F241-B802-AAB94ECFC131}"/>
              </a:ext>
            </a:extLst>
          </p:cNvPr>
          <p:cNvSpPr>
            <a:spLocks noGrp="1"/>
          </p:cNvSpPr>
          <p:nvPr>
            <p:ph type="dt" sz="half" idx="10"/>
          </p:nvPr>
        </p:nvSpPr>
        <p:spPr/>
        <p:txBody>
          <a:bodyPr/>
          <a:lstStyle>
            <a:lvl1pPr>
              <a:defRPr/>
            </a:lvl1pPr>
          </a:lstStyle>
          <a:p>
            <a:pPr>
              <a:defRPr/>
            </a:pPr>
            <a:fld id="{C1C6B422-D359-2542-86EE-F85E06113DD1}" type="datetimeFigureOut">
              <a:rPr lang="en-US" altLang="en-US"/>
              <a:pPr>
                <a:defRPr/>
              </a:pPr>
              <a:t>7/6/2019</a:t>
            </a:fld>
            <a:endParaRPr lang="en-US" altLang="en-US"/>
          </a:p>
        </p:txBody>
      </p:sp>
      <p:sp>
        <p:nvSpPr>
          <p:cNvPr id="3" name="Footer Placeholder 4">
            <a:extLst>
              <a:ext uri="{FF2B5EF4-FFF2-40B4-BE49-F238E27FC236}">
                <a16:creationId xmlns:a16="http://schemas.microsoft.com/office/drawing/2014/main" id="{C9744656-89A9-7C42-A24E-C706B7A7C4FE}"/>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440583A6-3F2E-8342-81E2-703343353547}"/>
              </a:ext>
            </a:extLst>
          </p:cNvPr>
          <p:cNvSpPr>
            <a:spLocks noGrp="1"/>
          </p:cNvSpPr>
          <p:nvPr>
            <p:ph type="sldNum" sz="quarter" idx="12"/>
          </p:nvPr>
        </p:nvSpPr>
        <p:spPr/>
        <p:txBody>
          <a:bodyPr/>
          <a:lstStyle>
            <a:lvl1pPr>
              <a:defRPr/>
            </a:lvl1pPr>
          </a:lstStyle>
          <a:p>
            <a:pPr>
              <a:defRPr/>
            </a:pPr>
            <a:fld id="{C7AD4DC3-D32A-1040-A13D-0BCF014ED247}" type="slidenum">
              <a:rPr lang="en-US" altLang="en-US"/>
              <a:pPr>
                <a:defRPr/>
              </a:pPr>
              <a:t>‹#›</a:t>
            </a:fld>
            <a:endParaRPr lang="en-US" altLang="en-US"/>
          </a:p>
        </p:txBody>
      </p:sp>
    </p:spTree>
    <p:extLst>
      <p:ext uri="{BB962C8B-B14F-4D97-AF65-F5344CB8AC3E}">
        <p14:creationId xmlns:p14="http://schemas.microsoft.com/office/powerpoint/2010/main" val="10689595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5B590B2D-166A-874C-A583-E60390282B2D}"/>
              </a:ext>
            </a:extLst>
          </p:cNvPr>
          <p:cNvSpPr>
            <a:spLocks noGrp="1"/>
          </p:cNvSpPr>
          <p:nvPr>
            <p:ph type="dt" sz="half" idx="10"/>
          </p:nvPr>
        </p:nvSpPr>
        <p:spPr/>
        <p:txBody>
          <a:bodyPr/>
          <a:lstStyle>
            <a:lvl1pPr>
              <a:defRPr/>
            </a:lvl1pPr>
          </a:lstStyle>
          <a:p>
            <a:pPr>
              <a:defRPr/>
            </a:pPr>
            <a:fld id="{7B33EB1E-EA80-4948-AE3C-5EB25F1356B4}" type="datetimeFigureOut">
              <a:rPr lang="en-US" altLang="en-US"/>
              <a:pPr>
                <a:defRPr/>
              </a:pPr>
              <a:t>7/6/2019</a:t>
            </a:fld>
            <a:endParaRPr lang="en-US" altLang="en-US"/>
          </a:p>
        </p:txBody>
      </p:sp>
      <p:sp>
        <p:nvSpPr>
          <p:cNvPr id="6" name="Footer Placeholder 4">
            <a:extLst>
              <a:ext uri="{FF2B5EF4-FFF2-40B4-BE49-F238E27FC236}">
                <a16:creationId xmlns:a16="http://schemas.microsoft.com/office/drawing/2014/main" id="{5449A60C-D3D7-914E-A198-E3D2834630B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2BD10F7-A732-CA43-A8F7-649572B0C176}"/>
              </a:ext>
            </a:extLst>
          </p:cNvPr>
          <p:cNvSpPr>
            <a:spLocks noGrp="1"/>
          </p:cNvSpPr>
          <p:nvPr>
            <p:ph type="sldNum" sz="quarter" idx="12"/>
          </p:nvPr>
        </p:nvSpPr>
        <p:spPr/>
        <p:txBody>
          <a:bodyPr/>
          <a:lstStyle>
            <a:lvl1pPr>
              <a:defRPr/>
            </a:lvl1pPr>
          </a:lstStyle>
          <a:p>
            <a:pPr>
              <a:defRPr/>
            </a:pPr>
            <a:fld id="{D88084C7-61A0-3242-8148-D4566699165C}" type="slidenum">
              <a:rPr lang="en-US" altLang="en-US"/>
              <a:pPr>
                <a:defRPr/>
              </a:pPr>
              <a:t>‹#›</a:t>
            </a:fld>
            <a:endParaRPr lang="en-US" altLang="en-US"/>
          </a:p>
        </p:txBody>
      </p:sp>
    </p:spTree>
    <p:extLst>
      <p:ext uri="{BB962C8B-B14F-4D97-AF65-F5344CB8AC3E}">
        <p14:creationId xmlns:p14="http://schemas.microsoft.com/office/powerpoint/2010/main" val="3165479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6BB3A6ED-A541-324F-B617-05B1C7F6E4B9}"/>
              </a:ext>
            </a:extLst>
          </p:cNvPr>
          <p:cNvSpPr>
            <a:spLocks noGrp="1"/>
          </p:cNvSpPr>
          <p:nvPr>
            <p:ph type="dt" sz="half" idx="10"/>
          </p:nvPr>
        </p:nvSpPr>
        <p:spPr/>
        <p:txBody>
          <a:bodyPr/>
          <a:lstStyle>
            <a:lvl1pPr>
              <a:defRPr/>
            </a:lvl1pPr>
          </a:lstStyle>
          <a:p>
            <a:pPr>
              <a:defRPr/>
            </a:pPr>
            <a:fld id="{EB63BD09-CE68-754D-904F-BF2884500A11}" type="datetimeFigureOut">
              <a:rPr lang="en-US" altLang="en-US"/>
              <a:pPr>
                <a:defRPr/>
              </a:pPr>
              <a:t>7/6/2019</a:t>
            </a:fld>
            <a:endParaRPr lang="en-US" altLang="en-US"/>
          </a:p>
        </p:txBody>
      </p:sp>
      <p:sp>
        <p:nvSpPr>
          <p:cNvPr id="6" name="Footer Placeholder 4">
            <a:extLst>
              <a:ext uri="{FF2B5EF4-FFF2-40B4-BE49-F238E27FC236}">
                <a16:creationId xmlns:a16="http://schemas.microsoft.com/office/drawing/2014/main" id="{020AA0DD-34F7-4141-940B-F5F82AAB46E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B9601EF4-D815-A042-9426-C0034E863EE9}"/>
              </a:ext>
            </a:extLst>
          </p:cNvPr>
          <p:cNvSpPr>
            <a:spLocks noGrp="1"/>
          </p:cNvSpPr>
          <p:nvPr>
            <p:ph type="sldNum" sz="quarter" idx="12"/>
          </p:nvPr>
        </p:nvSpPr>
        <p:spPr/>
        <p:txBody>
          <a:bodyPr/>
          <a:lstStyle>
            <a:lvl1pPr>
              <a:defRPr/>
            </a:lvl1pPr>
          </a:lstStyle>
          <a:p>
            <a:pPr>
              <a:defRPr/>
            </a:pPr>
            <a:fld id="{D59B618E-D416-8F45-9B01-4415C7B2BD60}" type="slidenum">
              <a:rPr lang="en-US" altLang="en-US"/>
              <a:pPr>
                <a:defRPr/>
              </a:pPr>
              <a:t>‹#›</a:t>
            </a:fld>
            <a:endParaRPr lang="en-US" altLang="en-US"/>
          </a:p>
        </p:txBody>
      </p:sp>
    </p:spTree>
    <p:extLst>
      <p:ext uri="{BB962C8B-B14F-4D97-AF65-F5344CB8AC3E}">
        <p14:creationId xmlns:p14="http://schemas.microsoft.com/office/powerpoint/2010/main" val="3213362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2D59D50-4BD0-6845-9984-076EE191477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1BF20E93-AB26-D243-AE67-286A0B3B0A12}"/>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DC1EE49D-C51A-450C-A4C1-09FDE13673BE}"/>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MS PGothic" panose="020B0600070205080204" pitchFamily="34" charset="-128"/>
                <a:cs typeface="Arial" panose="020B0604020202020204" pitchFamily="34" charset="0"/>
              </a:defRPr>
            </a:lvl1pPr>
          </a:lstStyle>
          <a:p>
            <a:pPr>
              <a:defRPr/>
            </a:pPr>
            <a:fld id="{04E419C4-5BF2-CE45-924B-F79D29DA3D5A}" type="datetimeFigureOut">
              <a:rPr lang="en-US" altLang="en-US"/>
              <a:pPr>
                <a:defRPr/>
              </a:pPr>
              <a:t>7/6/2019</a:t>
            </a:fld>
            <a:endParaRPr lang="en-US" altLang="en-US"/>
          </a:p>
        </p:txBody>
      </p:sp>
      <p:sp>
        <p:nvSpPr>
          <p:cNvPr id="5" name="Footer Placeholder 4">
            <a:extLst>
              <a:ext uri="{FF2B5EF4-FFF2-40B4-BE49-F238E27FC236}">
                <a16:creationId xmlns:a16="http://schemas.microsoft.com/office/drawing/2014/main" id="{13F2C082-40AB-450F-87D2-D5F325485E6A}"/>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BB41485C-2312-44A3-981D-8A83FC42CF08}"/>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MS PGothic" panose="020B0600070205080204" pitchFamily="34" charset="-128"/>
              </a:defRPr>
            </a:lvl1pPr>
          </a:lstStyle>
          <a:p>
            <a:pPr>
              <a:defRPr/>
            </a:pPr>
            <a:fld id="{FB33FEE8-D070-0441-A1A7-D7BC7C556EE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300" r:id="rId1"/>
    <p:sldLayoutId id="2147484301" r:id="rId2"/>
    <p:sldLayoutId id="2147484302" r:id="rId3"/>
    <p:sldLayoutId id="2147484303" r:id="rId4"/>
    <p:sldLayoutId id="2147484304" r:id="rId5"/>
    <p:sldLayoutId id="2147484305" r:id="rId6"/>
    <p:sldLayoutId id="2147484306" r:id="rId7"/>
    <p:sldLayoutId id="2147484307" r:id="rId8"/>
    <p:sldLayoutId id="2147484308" r:id="rId9"/>
    <p:sldLayoutId id="2147484309" r:id="rId10"/>
    <p:sldLayoutId id="2147484310"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MS PGothic" charset="0"/>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1D66A6F6-7392-5446-B542-AC04A2CA4D9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62DD48ED-8423-D944-A2A4-303C60131A3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F373894F-D6E4-46A7-88A4-D83729486117}"/>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457200" eaLnBrk="1" hangingPunct="1">
              <a:defRPr sz="1200">
                <a:solidFill>
                  <a:srgbClr val="898989"/>
                </a:solidFill>
                <a:latin typeface="Calibri" panose="020F0502020204030204" pitchFamily="34" charset="0"/>
                <a:ea typeface="MS PGothic" panose="020B0600070205080204" pitchFamily="34" charset="-128"/>
              </a:defRPr>
            </a:lvl1pPr>
          </a:lstStyle>
          <a:p>
            <a:pPr>
              <a:defRPr/>
            </a:pPr>
            <a:fld id="{0E53859B-29F7-B348-AB8A-9CE1849952A2}" type="datetimeFigureOut">
              <a:rPr lang="en-US" altLang="en-US"/>
              <a:pPr>
                <a:defRPr/>
              </a:pPr>
              <a:t>7/6/2019</a:t>
            </a:fld>
            <a:endParaRPr lang="en-US" altLang="en-US"/>
          </a:p>
        </p:txBody>
      </p:sp>
      <p:sp>
        <p:nvSpPr>
          <p:cNvPr id="5" name="Footer Placeholder 4">
            <a:extLst>
              <a:ext uri="{FF2B5EF4-FFF2-40B4-BE49-F238E27FC236}">
                <a16:creationId xmlns:a16="http://schemas.microsoft.com/office/drawing/2014/main" id="{ED76B351-4B89-4513-AED4-7FF684C6050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ＭＳ Ｐゴシック" pitchFamily="34" charset="-128"/>
                <a:cs typeface="+mn-cs"/>
              </a:defRPr>
            </a:lvl1pPr>
          </a:lstStyle>
          <a:p>
            <a:pPr>
              <a:defRPr/>
            </a:pPr>
            <a:endParaRPr lang="en-US"/>
          </a:p>
        </p:txBody>
      </p:sp>
      <p:sp>
        <p:nvSpPr>
          <p:cNvPr id="6" name="Slide Number Placeholder 5">
            <a:extLst>
              <a:ext uri="{FF2B5EF4-FFF2-40B4-BE49-F238E27FC236}">
                <a16:creationId xmlns:a16="http://schemas.microsoft.com/office/drawing/2014/main" id="{C90E5396-A8F5-46EE-A9C5-88BC74D289EA}"/>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ea typeface="MS PGothic" panose="020B0600070205080204" pitchFamily="34" charset="-128"/>
              </a:defRPr>
            </a:lvl1pPr>
          </a:lstStyle>
          <a:p>
            <a:pPr>
              <a:defRPr/>
            </a:pPr>
            <a:fld id="{5127CEBF-B343-EF46-8A1C-DCF4AB9E0AF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311" r:id="rId1"/>
    <p:sldLayoutId id="2147484312" r:id="rId2"/>
    <p:sldLayoutId id="2147484313" r:id="rId3"/>
    <p:sldLayoutId id="2147484314" r:id="rId4"/>
    <p:sldLayoutId id="2147484315" r:id="rId5"/>
    <p:sldLayoutId id="2147484316" r:id="rId6"/>
    <p:sldLayoutId id="2147484317" r:id="rId7"/>
    <p:sldLayoutId id="2147484318" r:id="rId8"/>
    <p:sldLayoutId id="2147484319" r:id="rId9"/>
    <p:sldLayoutId id="2147484320" r:id="rId10"/>
    <p:sldLayoutId id="2147484321"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MS PGothic" charset="0"/>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MS PGothic"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MS PGothic" charset="0"/>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MS PGothic" charset="0"/>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slideLayout" Target="../slideLayouts/slideLayout1.xml"/><Relationship Id="rId7" Type="http://schemas.openxmlformats.org/officeDocument/2006/relationships/image" Target="../media/image17.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6.png"/><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9.png"/><Relationship Id="rId5" Type="http://schemas.openxmlformats.org/officeDocument/2006/relationships/image" Target="../media/image1.png"/><Relationship Id="rId4"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4.jpg"/></Relationships>
</file>

<file path=ppt/slides/_rels/slide1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hyperlink" Target="http://www.iris.edu/hq/ret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E55331-B441-4E76-89CF-00F210B11E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7652" name="Picture 8" descr="IRIS_TMlogo.png">
            <a:extLst>
              <a:ext uri="{FF2B5EF4-FFF2-40B4-BE49-F238E27FC236}">
                <a16:creationId xmlns:a16="http://schemas.microsoft.com/office/drawing/2014/main" id="{EF9E18C8-FAB2-F443-802D-707D4FA90BF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TextBox 14">
            <a:extLst>
              <a:ext uri="{FF2B5EF4-FFF2-40B4-BE49-F238E27FC236}">
                <a16:creationId xmlns:a16="http://schemas.microsoft.com/office/drawing/2014/main" id="{A7ABB2C8-B15E-1D4A-BB4E-FBB4C7EDF736}"/>
              </a:ext>
            </a:extLst>
          </p:cNvPr>
          <p:cNvSpPr txBox="1">
            <a:spLocks noChangeArrowheads="1"/>
          </p:cNvSpPr>
          <p:nvPr/>
        </p:nvSpPr>
        <p:spPr bwMode="auto">
          <a:xfrm>
            <a:off x="241300" y="1082675"/>
            <a:ext cx="875030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None/>
            </a:pPr>
            <a:r>
              <a:rPr lang="en-US" altLang="en-US" sz="1800" dirty="0">
                <a:latin typeface="Arial" panose="020B0604020202020204" pitchFamily="34" charset="0"/>
                <a:cs typeface="Arial" panose="020B0604020202020204" pitchFamily="34" charset="0"/>
              </a:rPr>
              <a:t>A magnitude 7.1 earthquake occurred 17km (10.6 miles) NNE of Ridgecrest, California at a depth of 17 km (10.6 miles). The earthquake was felt as far north as San Jose and as far south as Mexico.</a:t>
            </a:r>
          </a:p>
          <a:p>
            <a:pPr>
              <a:spcBef>
                <a:spcPct val="0"/>
              </a:spcBef>
              <a:buFont typeface="Arial" panose="020B0604020202020204" pitchFamily="34" charset="0"/>
              <a:buNone/>
            </a:pPr>
            <a:endParaRPr lang="en-US" altLang="en-US" sz="1800" dirty="0">
              <a:latin typeface="Arial" panose="020B0604020202020204" pitchFamily="34" charset="0"/>
              <a:cs typeface="Arial" panose="020B0604020202020204" pitchFamily="34" charset="0"/>
            </a:endParaRPr>
          </a:p>
          <a:p>
            <a:pPr>
              <a:spcBef>
                <a:spcPct val="0"/>
              </a:spcBef>
              <a:buFontTx/>
              <a:buNone/>
            </a:pPr>
            <a:r>
              <a:rPr lang="en-US" altLang="en-US" sz="1800" dirty="0">
                <a:latin typeface="Arial" panose="020B0604020202020204" pitchFamily="34" charset="0"/>
                <a:cs typeface="Arial" panose="020B0604020202020204" pitchFamily="34" charset="0"/>
              </a:rPr>
              <a:t>This earthquake follows a magnitude 6.4 Thursday that we can now define as a foreshock.  The energy released from a magnitude 7.1 earthquake is 11 times stronger than from a magnitude 6.4 earthquake.</a:t>
            </a:r>
          </a:p>
          <a:p>
            <a:pPr>
              <a:spcBef>
                <a:spcPct val="0"/>
              </a:spcBef>
              <a:buFontTx/>
              <a:buNone/>
            </a:pPr>
            <a:endParaRPr lang="en-US" altLang="en-US" sz="1800" dirty="0">
              <a:latin typeface="Arial" panose="020B0604020202020204" pitchFamily="34" charset="0"/>
              <a:cs typeface="Arial" panose="020B0604020202020204" pitchFamily="34" charset="0"/>
            </a:endParaRPr>
          </a:p>
        </p:txBody>
      </p:sp>
      <p:sp>
        <p:nvSpPr>
          <p:cNvPr id="15" name="Title 1">
            <a:extLst>
              <a:ext uri="{FF2B5EF4-FFF2-40B4-BE49-F238E27FC236}">
                <a16:creationId xmlns:a16="http://schemas.microsoft.com/office/drawing/2014/main" id="{66966AC1-B5B3-4767-B15E-C87A28C00D1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7.1 RIDGECREST, CALIFORNIA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Saturday,  July 6, 2019 at 03:19:52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pic>
        <p:nvPicPr>
          <p:cNvPr id="7" name="Picture 6">
            <a:extLst>
              <a:ext uri="{FF2B5EF4-FFF2-40B4-BE49-F238E27FC236}">
                <a16:creationId xmlns:a16="http://schemas.microsoft.com/office/drawing/2014/main" id="{00801C3D-2896-47D1-B55E-B1F592CC690C}"/>
              </a:ext>
            </a:extLst>
          </p:cNvPr>
          <p:cNvPicPr>
            <a:picLocks noChangeAspect="1"/>
          </p:cNvPicPr>
          <p:nvPr/>
        </p:nvPicPr>
        <p:blipFill>
          <a:blip r:embed="rId4"/>
          <a:stretch>
            <a:fillRect/>
          </a:stretch>
        </p:blipFill>
        <p:spPr>
          <a:xfrm>
            <a:off x="2971799" y="3124200"/>
            <a:ext cx="6019801" cy="362731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map&#10;&#10;Description automatically generated">
            <a:extLst>
              <a:ext uri="{FF2B5EF4-FFF2-40B4-BE49-F238E27FC236}">
                <a16:creationId xmlns:a16="http://schemas.microsoft.com/office/drawing/2014/main" id="{4DEE1B5A-1936-974C-BA54-6615815AF3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0400" y="1066800"/>
            <a:ext cx="5847501" cy="5486400"/>
          </a:xfrm>
          <a:prstGeom prst="rect">
            <a:avLst/>
          </a:prstGeom>
          <a:ln w="31750">
            <a:solidFill>
              <a:srgbClr val="7030A0"/>
            </a:solidFill>
          </a:ln>
        </p:spPr>
      </p:pic>
      <p:sp>
        <p:nvSpPr>
          <p:cNvPr id="6" name="Rectangle 7">
            <a:extLst>
              <a:ext uri="{FF2B5EF4-FFF2-40B4-BE49-F238E27FC236}">
                <a16:creationId xmlns:a16="http://schemas.microsoft.com/office/drawing/2014/main" id="{4C03D11B-5381-E54C-B08C-4296E5CB8A5F}"/>
              </a:ext>
            </a:extLst>
          </p:cNvPr>
          <p:cNvSpPr>
            <a:spLocks noChangeArrowheads="1"/>
          </p:cNvSpPr>
          <p:nvPr/>
        </p:nvSpPr>
        <p:spPr bwMode="auto">
          <a:xfrm>
            <a:off x="5060101" y="6550025"/>
            <a:ext cx="3911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dirty="0">
                <a:latin typeface="Arial" panose="020B0604020202020204" pitchFamily="34" charset="0"/>
                <a:cs typeface="Arial" panose="020B0604020202020204" pitchFamily="34" charset="0"/>
              </a:rPr>
              <a:t>Image courtesy of the U.S. Geological Survey</a:t>
            </a:r>
          </a:p>
        </p:txBody>
      </p:sp>
      <p:sp>
        <p:nvSpPr>
          <p:cNvPr id="7" name="Freeform 6">
            <a:extLst>
              <a:ext uri="{FF2B5EF4-FFF2-40B4-BE49-F238E27FC236}">
                <a16:creationId xmlns:a16="http://schemas.microsoft.com/office/drawing/2014/main" id="{92306ED0-3B9C-9345-91AA-4A587911F46A}"/>
              </a:ext>
            </a:extLst>
          </p:cNvPr>
          <p:cNvSpPr/>
          <p:nvPr/>
        </p:nvSpPr>
        <p:spPr>
          <a:xfrm>
            <a:off x="5881255" y="4222865"/>
            <a:ext cx="1143000" cy="548640"/>
          </a:xfrm>
          <a:custGeom>
            <a:avLst/>
            <a:gdLst>
              <a:gd name="connsiteX0" fmla="*/ 0 w 1143000"/>
              <a:gd name="connsiteY0" fmla="*/ 548640 h 548640"/>
              <a:gd name="connsiteX1" fmla="*/ 16625 w 1143000"/>
              <a:gd name="connsiteY1" fmla="*/ 519546 h 548640"/>
              <a:gd name="connsiteX2" fmla="*/ 24938 w 1143000"/>
              <a:gd name="connsiteY2" fmla="*/ 507077 h 548640"/>
              <a:gd name="connsiteX3" fmla="*/ 49876 w 1143000"/>
              <a:gd name="connsiteY3" fmla="*/ 494608 h 548640"/>
              <a:gd name="connsiteX4" fmla="*/ 62345 w 1143000"/>
              <a:gd name="connsiteY4" fmla="*/ 486295 h 548640"/>
              <a:gd name="connsiteX5" fmla="*/ 70658 w 1143000"/>
              <a:gd name="connsiteY5" fmla="*/ 473826 h 548640"/>
              <a:gd name="connsiteX6" fmla="*/ 95596 w 1143000"/>
              <a:gd name="connsiteY6" fmla="*/ 457200 h 548640"/>
              <a:gd name="connsiteX7" fmla="*/ 103909 w 1143000"/>
              <a:gd name="connsiteY7" fmla="*/ 444731 h 548640"/>
              <a:gd name="connsiteX8" fmla="*/ 128847 w 1143000"/>
              <a:gd name="connsiteY8" fmla="*/ 428106 h 548640"/>
              <a:gd name="connsiteX9" fmla="*/ 137160 w 1143000"/>
              <a:gd name="connsiteY9" fmla="*/ 415637 h 548640"/>
              <a:gd name="connsiteX10" fmla="*/ 149629 w 1143000"/>
              <a:gd name="connsiteY10" fmla="*/ 411480 h 548640"/>
              <a:gd name="connsiteX11" fmla="*/ 174567 w 1143000"/>
              <a:gd name="connsiteY11" fmla="*/ 399011 h 548640"/>
              <a:gd name="connsiteX12" fmla="*/ 182880 w 1143000"/>
              <a:gd name="connsiteY12" fmla="*/ 386542 h 548640"/>
              <a:gd name="connsiteX13" fmla="*/ 195349 w 1143000"/>
              <a:gd name="connsiteY13" fmla="*/ 382386 h 548640"/>
              <a:gd name="connsiteX14" fmla="*/ 207818 w 1143000"/>
              <a:gd name="connsiteY14" fmla="*/ 374073 h 548640"/>
              <a:gd name="connsiteX15" fmla="*/ 216130 w 1143000"/>
              <a:gd name="connsiteY15" fmla="*/ 361604 h 548640"/>
              <a:gd name="connsiteX16" fmla="*/ 228600 w 1143000"/>
              <a:gd name="connsiteY16" fmla="*/ 357448 h 548640"/>
              <a:gd name="connsiteX17" fmla="*/ 241069 w 1143000"/>
              <a:gd name="connsiteY17" fmla="*/ 349135 h 548640"/>
              <a:gd name="connsiteX18" fmla="*/ 253538 w 1143000"/>
              <a:gd name="connsiteY18" fmla="*/ 336666 h 548640"/>
              <a:gd name="connsiteX19" fmla="*/ 266007 w 1143000"/>
              <a:gd name="connsiteY19" fmla="*/ 328353 h 548640"/>
              <a:gd name="connsiteX20" fmla="*/ 290945 w 1143000"/>
              <a:gd name="connsiteY20" fmla="*/ 307571 h 548640"/>
              <a:gd name="connsiteX21" fmla="*/ 324196 w 1143000"/>
              <a:gd name="connsiteY21" fmla="*/ 278477 h 548640"/>
              <a:gd name="connsiteX22" fmla="*/ 349134 w 1143000"/>
              <a:gd name="connsiteY22" fmla="*/ 261851 h 548640"/>
              <a:gd name="connsiteX23" fmla="*/ 361603 w 1143000"/>
              <a:gd name="connsiteY23" fmla="*/ 253539 h 548640"/>
              <a:gd name="connsiteX24" fmla="*/ 374072 w 1143000"/>
              <a:gd name="connsiteY24" fmla="*/ 249382 h 548640"/>
              <a:gd name="connsiteX25" fmla="*/ 386541 w 1143000"/>
              <a:gd name="connsiteY25" fmla="*/ 236913 h 548640"/>
              <a:gd name="connsiteX26" fmla="*/ 411480 w 1143000"/>
              <a:gd name="connsiteY26" fmla="*/ 220288 h 548640"/>
              <a:gd name="connsiteX27" fmla="*/ 419792 w 1143000"/>
              <a:gd name="connsiteY27" fmla="*/ 207819 h 548640"/>
              <a:gd name="connsiteX28" fmla="*/ 432261 w 1143000"/>
              <a:gd name="connsiteY28" fmla="*/ 203662 h 548640"/>
              <a:gd name="connsiteX29" fmla="*/ 457200 w 1143000"/>
              <a:gd name="connsiteY29" fmla="*/ 187037 h 548640"/>
              <a:gd name="connsiteX30" fmla="*/ 482138 w 1143000"/>
              <a:gd name="connsiteY30" fmla="*/ 170411 h 548640"/>
              <a:gd name="connsiteX31" fmla="*/ 494607 w 1143000"/>
              <a:gd name="connsiteY31" fmla="*/ 162099 h 548640"/>
              <a:gd name="connsiteX32" fmla="*/ 507076 w 1143000"/>
              <a:gd name="connsiteY32" fmla="*/ 157942 h 548640"/>
              <a:gd name="connsiteX33" fmla="*/ 519545 w 1143000"/>
              <a:gd name="connsiteY33" fmla="*/ 149630 h 548640"/>
              <a:gd name="connsiteX34" fmla="*/ 544483 w 1143000"/>
              <a:gd name="connsiteY34" fmla="*/ 141317 h 548640"/>
              <a:gd name="connsiteX35" fmla="*/ 581890 w 1143000"/>
              <a:gd name="connsiteY35" fmla="*/ 120535 h 548640"/>
              <a:gd name="connsiteX36" fmla="*/ 606829 w 1143000"/>
              <a:gd name="connsiteY36" fmla="*/ 103910 h 548640"/>
              <a:gd name="connsiteX37" fmla="*/ 631767 w 1143000"/>
              <a:gd name="connsiteY37" fmla="*/ 95597 h 548640"/>
              <a:gd name="connsiteX38" fmla="*/ 644236 w 1143000"/>
              <a:gd name="connsiteY38" fmla="*/ 91440 h 548640"/>
              <a:gd name="connsiteX39" fmla="*/ 656705 w 1143000"/>
              <a:gd name="connsiteY39" fmla="*/ 83128 h 548640"/>
              <a:gd name="connsiteX40" fmla="*/ 681643 w 1143000"/>
              <a:gd name="connsiteY40" fmla="*/ 74815 h 548640"/>
              <a:gd name="connsiteX41" fmla="*/ 694112 w 1143000"/>
              <a:gd name="connsiteY41" fmla="*/ 66502 h 548640"/>
              <a:gd name="connsiteX42" fmla="*/ 719050 w 1143000"/>
              <a:gd name="connsiteY42" fmla="*/ 58190 h 548640"/>
              <a:gd name="connsiteX43" fmla="*/ 731520 w 1143000"/>
              <a:gd name="connsiteY43" fmla="*/ 54033 h 548640"/>
              <a:gd name="connsiteX44" fmla="*/ 743989 w 1143000"/>
              <a:gd name="connsiteY44" fmla="*/ 49877 h 548640"/>
              <a:gd name="connsiteX45" fmla="*/ 760614 w 1143000"/>
              <a:gd name="connsiteY45" fmla="*/ 41564 h 548640"/>
              <a:gd name="connsiteX46" fmla="*/ 785552 w 1143000"/>
              <a:gd name="connsiteY46" fmla="*/ 33251 h 548640"/>
              <a:gd name="connsiteX47" fmla="*/ 810490 w 1143000"/>
              <a:gd name="connsiteY47" fmla="*/ 24939 h 548640"/>
              <a:gd name="connsiteX48" fmla="*/ 856210 w 1143000"/>
              <a:gd name="connsiteY48" fmla="*/ 12470 h 548640"/>
              <a:gd name="connsiteX49" fmla="*/ 947650 w 1143000"/>
              <a:gd name="connsiteY49" fmla="*/ 8313 h 548640"/>
              <a:gd name="connsiteX50" fmla="*/ 1026621 w 1143000"/>
              <a:gd name="connsiteY50" fmla="*/ 4157 h 548640"/>
              <a:gd name="connsiteX51" fmla="*/ 1143000 w 1143000"/>
              <a:gd name="connsiteY51" fmla="*/ 0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143000" h="548640">
                <a:moveTo>
                  <a:pt x="0" y="548640"/>
                </a:moveTo>
                <a:cubicBezTo>
                  <a:pt x="5542" y="538942"/>
                  <a:pt x="10878" y="529124"/>
                  <a:pt x="16625" y="519546"/>
                </a:cubicBezTo>
                <a:cubicBezTo>
                  <a:pt x="19195" y="515263"/>
                  <a:pt x="21406" y="510609"/>
                  <a:pt x="24938" y="507077"/>
                </a:cubicBezTo>
                <a:cubicBezTo>
                  <a:pt x="32996" y="499019"/>
                  <a:pt x="39734" y="497989"/>
                  <a:pt x="49876" y="494608"/>
                </a:cubicBezTo>
                <a:cubicBezTo>
                  <a:pt x="54032" y="491837"/>
                  <a:pt x="58813" y="489827"/>
                  <a:pt x="62345" y="486295"/>
                </a:cubicBezTo>
                <a:cubicBezTo>
                  <a:pt x="65877" y="482763"/>
                  <a:pt x="66899" y="477115"/>
                  <a:pt x="70658" y="473826"/>
                </a:cubicBezTo>
                <a:cubicBezTo>
                  <a:pt x="78177" y="467247"/>
                  <a:pt x="95596" y="457200"/>
                  <a:pt x="95596" y="457200"/>
                </a:cubicBezTo>
                <a:cubicBezTo>
                  <a:pt x="98367" y="453044"/>
                  <a:pt x="100150" y="448020"/>
                  <a:pt x="103909" y="444731"/>
                </a:cubicBezTo>
                <a:cubicBezTo>
                  <a:pt x="111428" y="438152"/>
                  <a:pt x="128847" y="428106"/>
                  <a:pt x="128847" y="428106"/>
                </a:cubicBezTo>
                <a:cubicBezTo>
                  <a:pt x="131618" y="423950"/>
                  <a:pt x="133259" y="418758"/>
                  <a:pt x="137160" y="415637"/>
                </a:cubicBezTo>
                <a:cubicBezTo>
                  <a:pt x="140581" y="412900"/>
                  <a:pt x="145710" y="413439"/>
                  <a:pt x="149629" y="411480"/>
                </a:cubicBezTo>
                <a:cubicBezTo>
                  <a:pt x="181858" y="395366"/>
                  <a:pt x="143225" y="409460"/>
                  <a:pt x="174567" y="399011"/>
                </a:cubicBezTo>
                <a:cubicBezTo>
                  <a:pt x="177338" y="394855"/>
                  <a:pt x="178979" y="389663"/>
                  <a:pt x="182880" y="386542"/>
                </a:cubicBezTo>
                <a:cubicBezTo>
                  <a:pt x="186301" y="383805"/>
                  <a:pt x="191430" y="384345"/>
                  <a:pt x="195349" y="382386"/>
                </a:cubicBezTo>
                <a:cubicBezTo>
                  <a:pt x="199817" y="380152"/>
                  <a:pt x="203662" y="376844"/>
                  <a:pt x="207818" y="374073"/>
                </a:cubicBezTo>
                <a:cubicBezTo>
                  <a:pt x="210589" y="369917"/>
                  <a:pt x="212229" y="364724"/>
                  <a:pt x="216130" y="361604"/>
                </a:cubicBezTo>
                <a:cubicBezTo>
                  <a:pt x="219551" y="358867"/>
                  <a:pt x="224681" y="359407"/>
                  <a:pt x="228600" y="357448"/>
                </a:cubicBezTo>
                <a:cubicBezTo>
                  <a:pt x="233068" y="355214"/>
                  <a:pt x="237231" y="352333"/>
                  <a:pt x="241069" y="349135"/>
                </a:cubicBezTo>
                <a:cubicBezTo>
                  <a:pt x="245585" y="345372"/>
                  <a:pt x="249022" y="340429"/>
                  <a:pt x="253538" y="336666"/>
                </a:cubicBezTo>
                <a:cubicBezTo>
                  <a:pt x="257376" y="333468"/>
                  <a:pt x="262169" y="331551"/>
                  <a:pt x="266007" y="328353"/>
                </a:cubicBezTo>
                <a:cubicBezTo>
                  <a:pt x="298009" y="301684"/>
                  <a:pt x="259987" y="328211"/>
                  <a:pt x="290945" y="307571"/>
                </a:cubicBezTo>
                <a:cubicBezTo>
                  <a:pt x="304800" y="286789"/>
                  <a:pt x="295101" y="297874"/>
                  <a:pt x="324196" y="278477"/>
                </a:cubicBezTo>
                <a:lnTo>
                  <a:pt x="349134" y="261851"/>
                </a:lnTo>
                <a:cubicBezTo>
                  <a:pt x="353290" y="259080"/>
                  <a:pt x="356864" y="255119"/>
                  <a:pt x="361603" y="253539"/>
                </a:cubicBezTo>
                <a:lnTo>
                  <a:pt x="374072" y="249382"/>
                </a:lnTo>
                <a:cubicBezTo>
                  <a:pt x="378228" y="245226"/>
                  <a:pt x="381901" y="240522"/>
                  <a:pt x="386541" y="236913"/>
                </a:cubicBezTo>
                <a:cubicBezTo>
                  <a:pt x="394427" y="230779"/>
                  <a:pt x="411480" y="220288"/>
                  <a:pt x="411480" y="220288"/>
                </a:cubicBezTo>
                <a:cubicBezTo>
                  <a:pt x="414251" y="216132"/>
                  <a:pt x="415892" y="210940"/>
                  <a:pt x="419792" y="207819"/>
                </a:cubicBezTo>
                <a:cubicBezTo>
                  <a:pt x="423213" y="205082"/>
                  <a:pt x="428431" y="205790"/>
                  <a:pt x="432261" y="203662"/>
                </a:cubicBezTo>
                <a:cubicBezTo>
                  <a:pt x="440995" y="198810"/>
                  <a:pt x="450135" y="194102"/>
                  <a:pt x="457200" y="187037"/>
                </a:cubicBezTo>
                <a:cubicBezTo>
                  <a:pt x="480834" y="163403"/>
                  <a:pt x="458080" y="182440"/>
                  <a:pt x="482138" y="170411"/>
                </a:cubicBezTo>
                <a:cubicBezTo>
                  <a:pt x="486606" y="168177"/>
                  <a:pt x="490139" y="164333"/>
                  <a:pt x="494607" y="162099"/>
                </a:cubicBezTo>
                <a:cubicBezTo>
                  <a:pt x="498526" y="160140"/>
                  <a:pt x="503157" y="159901"/>
                  <a:pt x="507076" y="157942"/>
                </a:cubicBezTo>
                <a:cubicBezTo>
                  <a:pt x="511544" y="155708"/>
                  <a:pt x="514980" y="151659"/>
                  <a:pt x="519545" y="149630"/>
                </a:cubicBezTo>
                <a:cubicBezTo>
                  <a:pt x="527552" y="146071"/>
                  <a:pt x="544483" y="141317"/>
                  <a:pt x="544483" y="141317"/>
                </a:cubicBezTo>
                <a:cubicBezTo>
                  <a:pt x="573066" y="122261"/>
                  <a:pt x="559943" y="127850"/>
                  <a:pt x="581890" y="120535"/>
                </a:cubicBezTo>
                <a:cubicBezTo>
                  <a:pt x="590203" y="114993"/>
                  <a:pt x="597351" y="107069"/>
                  <a:pt x="606829" y="103910"/>
                </a:cubicBezTo>
                <a:lnTo>
                  <a:pt x="631767" y="95597"/>
                </a:lnTo>
                <a:cubicBezTo>
                  <a:pt x="635923" y="94211"/>
                  <a:pt x="640591" y="93870"/>
                  <a:pt x="644236" y="91440"/>
                </a:cubicBezTo>
                <a:cubicBezTo>
                  <a:pt x="648392" y="88669"/>
                  <a:pt x="652140" y="85157"/>
                  <a:pt x="656705" y="83128"/>
                </a:cubicBezTo>
                <a:cubicBezTo>
                  <a:pt x="664712" y="79569"/>
                  <a:pt x="681643" y="74815"/>
                  <a:pt x="681643" y="74815"/>
                </a:cubicBezTo>
                <a:cubicBezTo>
                  <a:pt x="685799" y="72044"/>
                  <a:pt x="689547" y="68531"/>
                  <a:pt x="694112" y="66502"/>
                </a:cubicBezTo>
                <a:cubicBezTo>
                  <a:pt x="702119" y="62943"/>
                  <a:pt x="710737" y="60961"/>
                  <a:pt x="719050" y="58190"/>
                </a:cubicBezTo>
                <a:lnTo>
                  <a:pt x="731520" y="54033"/>
                </a:lnTo>
                <a:cubicBezTo>
                  <a:pt x="735676" y="52648"/>
                  <a:pt x="740070" y="51836"/>
                  <a:pt x="743989" y="49877"/>
                </a:cubicBezTo>
                <a:cubicBezTo>
                  <a:pt x="749531" y="47106"/>
                  <a:pt x="754861" y="43865"/>
                  <a:pt x="760614" y="41564"/>
                </a:cubicBezTo>
                <a:cubicBezTo>
                  <a:pt x="768750" y="38310"/>
                  <a:pt x="777239" y="36022"/>
                  <a:pt x="785552" y="33251"/>
                </a:cubicBezTo>
                <a:lnTo>
                  <a:pt x="810490" y="24939"/>
                </a:lnTo>
                <a:cubicBezTo>
                  <a:pt x="825268" y="20013"/>
                  <a:pt x="840462" y="13637"/>
                  <a:pt x="856210" y="12470"/>
                </a:cubicBezTo>
                <a:cubicBezTo>
                  <a:pt x="886638" y="10216"/>
                  <a:pt x="917175" y="9800"/>
                  <a:pt x="947650" y="8313"/>
                </a:cubicBezTo>
                <a:lnTo>
                  <a:pt x="1026621" y="4157"/>
                </a:lnTo>
                <a:cubicBezTo>
                  <a:pt x="1122547" y="-107"/>
                  <a:pt x="1099784" y="0"/>
                  <a:pt x="1143000" y="0"/>
                </a:cubicBezTo>
              </a:path>
            </a:pathLst>
          </a:custGeom>
          <a:noFill/>
          <a:ln w="19050">
            <a:solidFill>
              <a:srgbClr val="D06C5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89BABFEE-DC70-6549-A5FC-39771C1CA1DE}"/>
              </a:ext>
            </a:extLst>
          </p:cNvPr>
          <p:cNvSpPr/>
          <p:nvPr/>
        </p:nvSpPr>
        <p:spPr>
          <a:xfrm>
            <a:off x="5067925" y="1094282"/>
            <a:ext cx="2553707" cy="4407108"/>
          </a:xfrm>
          <a:custGeom>
            <a:avLst/>
            <a:gdLst>
              <a:gd name="connsiteX0" fmla="*/ 2548327 w 2553707"/>
              <a:gd name="connsiteY0" fmla="*/ 4347148 h 4407108"/>
              <a:gd name="connsiteX1" fmla="*/ 2503357 w 2553707"/>
              <a:gd name="connsiteY1" fmla="*/ 4092315 h 4407108"/>
              <a:gd name="connsiteX2" fmla="*/ 2488367 w 2553707"/>
              <a:gd name="connsiteY2" fmla="*/ 4032354 h 4407108"/>
              <a:gd name="connsiteX3" fmla="*/ 2458386 w 2553707"/>
              <a:gd name="connsiteY3" fmla="*/ 3867462 h 4407108"/>
              <a:gd name="connsiteX4" fmla="*/ 2443396 w 2553707"/>
              <a:gd name="connsiteY4" fmla="*/ 3822492 h 4407108"/>
              <a:gd name="connsiteX5" fmla="*/ 2428406 w 2553707"/>
              <a:gd name="connsiteY5" fmla="*/ 3762531 h 4407108"/>
              <a:gd name="connsiteX6" fmla="*/ 2413416 w 2553707"/>
              <a:gd name="connsiteY6" fmla="*/ 3717561 h 4407108"/>
              <a:gd name="connsiteX7" fmla="*/ 2383436 w 2553707"/>
              <a:gd name="connsiteY7" fmla="*/ 3552669 h 4407108"/>
              <a:gd name="connsiteX8" fmla="*/ 2368445 w 2553707"/>
              <a:gd name="connsiteY8" fmla="*/ 3507698 h 4407108"/>
              <a:gd name="connsiteX9" fmla="*/ 2308485 w 2553707"/>
              <a:gd name="connsiteY9" fmla="*/ 3417757 h 4407108"/>
              <a:gd name="connsiteX10" fmla="*/ 2263514 w 2553707"/>
              <a:gd name="connsiteY10" fmla="*/ 3342807 h 4407108"/>
              <a:gd name="connsiteX11" fmla="*/ 2218544 w 2553707"/>
              <a:gd name="connsiteY11" fmla="*/ 3252866 h 4407108"/>
              <a:gd name="connsiteX12" fmla="*/ 2203554 w 2553707"/>
              <a:gd name="connsiteY12" fmla="*/ 3207895 h 4407108"/>
              <a:gd name="connsiteX13" fmla="*/ 2143593 w 2553707"/>
              <a:gd name="connsiteY13" fmla="*/ 3147934 h 4407108"/>
              <a:gd name="connsiteX14" fmla="*/ 2128603 w 2553707"/>
              <a:gd name="connsiteY14" fmla="*/ 3102964 h 4407108"/>
              <a:gd name="connsiteX15" fmla="*/ 2068642 w 2553707"/>
              <a:gd name="connsiteY15" fmla="*/ 3028013 h 4407108"/>
              <a:gd name="connsiteX16" fmla="*/ 2023672 w 2553707"/>
              <a:gd name="connsiteY16" fmla="*/ 2893102 h 4407108"/>
              <a:gd name="connsiteX17" fmla="*/ 2008682 w 2553707"/>
              <a:gd name="connsiteY17" fmla="*/ 2848131 h 4407108"/>
              <a:gd name="connsiteX18" fmla="*/ 1978701 w 2553707"/>
              <a:gd name="connsiteY18" fmla="*/ 2803161 h 4407108"/>
              <a:gd name="connsiteX19" fmla="*/ 1963711 w 2553707"/>
              <a:gd name="connsiteY19" fmla="*/ 2758190 h 4407108"/>
              <a:gd name="connsiteX20" fmla="*/ 1903750 w 2553707"/>
              <a:gd name="connsiteY20" fmla="*/ 2683239 h 4407108"/>
              <a:gd name="connsiteX21" fmla="*/ 1858780 w 2553707"/>
              <a:gd name="connsiteY21" fmla="*/ 2608288 h 4407108"/>
              <a:gd name="connsiteX22" fmla="*/ 1828800 w 2553707"/>
              <a:gd name="connsiteY22" fmla="*/ 2563318 h 4407108"/>
              <a:gd name="connsiteX23" fmla="*/ 1768839 w 2553707"/>
              <a:gd name="connsiteY23" fmla="*/ 2503357 h 4407108"/>
              <a:gd name="connsiteX24" fmla="*/ 1738859 w 2553707"/>
              <a:gd name="connsiteY24" fmla="*/ 2458387 h 4407108"/>
              <a:gd name="connsiteX25" fmla="*/ 1678898 w 2553707"/>
              <a:gd name="connsiteY25" fmla="*/ 2398426 h 4407108"/>
              <a:gd name="connsiteX26" fmla="*/ 1633927 w 2553707"/>
              <a:gd name="connsiteY26" fmla="*/ 2353456 h 4407108"/>
              <a:gd name="connsiteX27" fmla="*/ 1528996 w 2553707"/>
              <a:gd name="connsiteY27" fmla="*/ 2233534 h 4407108"/>
              <a:gd name="connsiteX28" fmla="*/ 1484026 w 2553707"/>
              <a:gd name="connsiteY28" fmla="*/ 2188564 h 4407108"/>
              <a:gd name="connsiteX29" fmla="*/ 1454045 w 2553707"/>
              <a:gd name="connsiteY29" fmla="*/ 2158584 h 4407108"/>
              <a:gd name="connsiteX30" fmla="*/ 1409075 w 2553707"/>
              <a:gd name="connsiteY30" fmla="*/ 2128603 h 4407108"/>
              <a:gd name="connsiteX31" fmla="*/ 1334124 w 2553707"/>
              <a:gd name="connsiteY31" fmla="*/ 2053652 h 4407108"/>
              <a:gd name="connsiteX32" fmla="*/ 1244183 w 2553707"/>
              <a:gd name="connsiteY32" fmla="*/ 1933731 h 4407108"/>
              <a:gd name="connsiteX33" fmla="*/ 1229193 w 2553707"/>
              <a:gd name="connsiteY33" fmla="*/ 1843790 h 4407108"/>
              <a:gd name="connsiteX34" fmla="*/ 1184223 w 2553707"/>
              <a:gd name="connsiteY34" fmla="*/ 1693888 h 4407108"/>
              <a:gd name="connsiteX35" fmla="*/ 1169232 w 2553707"/>
              <a:gd name="connsiteY35" fmla="*/ 1648918 h 4407108"/>
              <a:gd name="connsiteX36" fmla="*/ 1154242 w 2553707"/>
              <a:gd name="connsiteY36" fmla="*/ 1603948 h 4407108"/>
              <a:gd name="connsiteX37" fmla="*/ 1124262 w 2553707"/>
              <a:gd name="connsiteY37" fmla="*/ 1573967 h 4407108"/>
              <a:gd name="connsiteX38" fmla="*/ 1079291 w 2553707"/>
              <a:gd name="connsiteY38" fmla="*/ 1499016 h 4407108"/>
              <a:gd name="connsiteX39" fmla="*/ 1019331 w 2553707"/>
              <a:gd name="connsiteY39" fmla="*/ 1409075 h 4407108"/>
              <a:gd name="connsiteX40" fmla="*/ 959370 w 2553707"/>
              <a:gd name="connsiteY40" fmla="*/ 1334125 h 4407108"/>
              <a:gd name="connsiteX41" fmla="*/ 914400 w 2553707"/>
              <a:gd name="connsiteY41" fmla="*/ 1229193 h 4407108"/>
              <a:gd name="connsiteX42" fmla="*/ 899409 w 2553707"/>
              <a:gd name="connsiteY42" fmla="*/ 1184223 h 4407108"/>
              <a:gd name="connsiteX43" fmla="*/ 869429 w 2553707"/>
              <a:gd name="connsiteY43" fmla="*/ 1139252 h 4407108"/>
              <a:gd name="connsiteX44" fmla="*/ 854439 w 2553707"/>
              <a:gd name="connsiteY44" fmla="*/ 1094282 h 4407108"/>
              <a:gd name="connsiteX45" fmla="*/ 824459 w 2553707"/>
              <a:gd name="connsiteY45" fmla="*/ 1049311 h 4407108"/>
              <a:gd name="connsiteX46" fmla="*/ 794478 w 2553707"/>
              <a:gd name="connsiteY46" fmla="*/ 959370 h 4407108"/>
              <a:gd name="connsiteX47" fmla="*/ 734518 w 2553707"/>
              <a:gd name="connsiteY47" fmla="*/ 869429 h 4407108"/>
              <a:gd name="connsiteX48" fmla="*/ 704537 w 2553707"/>
              <a:gd name="connsiteY48" fmla="*/ 839449 h 4407108"/>
              <a:gd name="connsiteX49" fmla="*/ 644577 w 2553707"/>
              <a:gd name="connsiteY49" fmla="*/ 749508 h 4407108"/>
              <a:gd name="connsiteX50" fmla="*/ 614596 w 2553707"/>
              <a:gd name="connsiteY50" fmla="*/ 719528 h 4407108"/>
              <a:gd name="connsiteX51" fmla="*/ 584616 w 2553707"/>
              <a:gd name="connsiteY51" fmla="*/ 674557 h 4407108"/>
              <a:gd name="connsiteX52" fmla="*/ 539645 w 2553707"/>
              <a:gd name="connsiteY52" fmla="*/ 644577 h 4407108"/>
              <a:gd name="connsiteX53" fmla="*/ 494675 w 2553707"/>
              <a:gd name="connsiteY53" fmla="*/ 554636 h 4407108"/>
              <a:gd name="connsiteX54" fmla="*/ 464695 w 2553707"/>
              <a:gd name="connsiteY54" fmla="*/ 374754 h 4407108"/>
              <a:gd name="connsiteX55" fmla="*/ 434714 w 2553707"/>
              <a:gd name="connsiteY55" fmla="*/ 329784 h 4407108"/>
              <a:gd name="connsiteX56" fmla="*/ 389744 w 2553707"/>
              <a:gd name="connsiteY56" fmla="*/ 239843 h 4407108"/>
              <a:gd name="connsiteX57" fmla="*/ 329783 w 2553707"/>
              <a:gd name="connsiteY57" fmla="*/ 179882 h 4407108"/>
              <a:gd name="connsiteX58" fmla="*/ 284813 w 2553707"/>
              <a:gd name="connsiteY58" fmla="*/ 134911 h 4407108"/>
              <a:gd name="connsiteX59" fmla="*/ 254832 w 2553707"/>
              <a:gd name="connsiteY59" fmla="*/ 89941 h 4407108"/>
              <a:gd name="connsiteX60" fmla="*/ 209862 w 2553707"/>
              <a:gd name="connsiteY60" fmla="*/ 59961 h 4407108"/>
              <a:gd name="connsiteX61" fmla="*/ 149901 w 2553707"/>
              <a:gd name="connsiteY61" fmla="*/ 0 h 4407108"/>
              <a:gd name="connsiteX62" fmla="*/ 44970 w 2553707"/>
              <a:gd name="connsiteY62" fmla="*/ 14990 h 4407108"/>
              <a:gd name="connsiteX63" fmla="*/ 0 w 2553707"/>
              <a:gd name="connsiteY63" fmla="*/ 104931 h 4407108"/>
              <a:gd name="connsiteX64" fmla="*/ 14990 w 2553707"/>
              <a:gd name="connsiteY64" fmla="*/ 299803 h 4407108"/>
              <a:gd name="connsiteX65" fmla="*/ 29980 w 2553707"/>
              <a:gd name="connsiteY65" fmla="*/ 344774 h 4407108"/>
              <a:gd name="connsiteX66" fmla="*/ 74950 w 2553707"/>
              <a:gd name="connsiteY66" fmla="*/ 554636 h 4407108"/>
              <a:gd name="connsiteX67" fmla="*/ 104931 w 2553707"/>
              <a:gd name="connsiteY67" fmla="*/ 644577 h 4407108"/>
              <a:gd name="connsiteX68" fmla="*/ 119921 w 2553707"/>
              <a:gd name="connsiteY68" fmla="*/ 689548 h 4407108"/>
              <a:gd name="connsiteX69" fmla="*/ 149901 w 2553707"/>
              <a:gd name="connsiteY69" fmla="*/ 734518 h 4407108"/>
              <a:gd name="connsiteX70" fmla="*/ 194872 w 2553707"/>
              <a:gd name="connsiteY70" fmla="*/ 914400 h 4407108"/>
              <a:gd name="connsiteX71" fmla="*/ 209862 w 2553707"/>
              <a:gd name="connsiteY71" fmla="*/ 959370 h 4407108"/>
              <a:gd name="connsiteX72" fmla="*/ 224852 w 2553707"/>
              <a:gd name="connsiteY72" fmla="*/ 1004341 h 4407108"/>
              <a:gd name="connsiteX73" fmla="*/ 254832 w 2553707"/>
              <a:gd name="connsiteY73" fmla="*/ 1049311 h 4407108"/>
              <a:gd name="connsiteX74" fmla="*/ 284813 w 2553707"/>
              <a:gd name="connsiteY74" fmla="*/ 1079292 h 4407108"/>
              <a:gd name="connsiteX75" fmla="*/ 344773 w 2553707"/>
              <a:gd name="connsiteY75" fmla="*/ 1169233 h 4407108"/>
              <a:gd name="connsiteX76" fmla="*/ 374754 w 2553707"/>
              <a:gd name="connsiteY76" fmla="*/ 1214203 h 4407108"/>
              <a:gd name="connsiteX77" fmla="*/ 419724 w 2553707"/>
              <a:gd name="connsiteY77" fmla="*/ 1304144 h 4407108"/>
              <a:gd name="connsiteX78" fmla="*/ 509665 w 2553707"/>
              <a:gd name="connsiteY78" fmla="*/ 1484026 h 4407108"/>
              <a:gd name="connsiteX79" fmla="*/ 569626 w 2553707"/>
              <a:gd name="connsiteY79" fmla="*/ 1543987 h 4407108"/>
              <a:gd name="connsiteX80" fmla="*/ 614596 w 2553707"/>
              <a:gd name="connsiteY80" fmla="*/ 1618938 h 4407108"/>
              <a:gd name="connsiteX81" fmla="*/ 629586 w 2553707"/>
              <a:gd name="connsiteY81" fmla="*/ 1663908 h 4407108"/>
              <a:gd name="connsiteX82" fmla="*/ 659567 w 2553707"/>
              <a:gd name="connsiteY82" fmla="*/ 1708879 h 4407108"/>
              <a:gd name="connsiteX83" fmla="*/ 704537 w 2553707"/>
              <a:gd name="connsiteY83" fmla="*/ 1798820 h 4407108"/>
              <a:gd name="connsiteX84" fmla="*/ 749508 w 2553707"/>
              <a:gd name="connsiteY84" fmla="*/ 1873770 h 4407108"/>
              <a:gd name="connsiteX85" fmla="*/ 809468 w 2553707"/>
              <a:gd name="connsiteY85" fmla="*/ 1993692 h 4407108"/>
              <a:gd name="connsiteX86" fmla="*/ 869429 w 2553707"/>
              <a:gd name="connsiteY86" fmla="*/ 2128603 h 4407108"/>
              <a:gd name="connsiteX87" fmla="*/ 899409 w 2553707"/>
              <a:gd name="connsiteY87" fmla="*/ 2218544 h 4407108"/>
              <a:gd name="connsiteX88" fmla="*/ 914400 w 2553707"/>
              <a:gd name="connsiteY88" fmla="*/ 2263515 h 4407108"/>
              <a:gd name="connsiteX89" fmla="*/ 944380 w 2553707"/>
              <a:gd name="connsiteY89" fmla="*/ 2308485 h 4407108"/>
              <a:gd name="connsiteX90" fmla="*/ 974360 w 2553707"/>
              <a:gd name="connsiteY90" fmla="*/ 2398426 h 4407108"/>
              <a:gd name="connsiteX91" fmla="*/ 1004341 w 2553707"/>
              <a:gd name="connsiteY91" fmla="*/ 2428407 h 4407108"/>
              <a:gd name="connsiteX92" fmla="*/ 1064301 w 2553707"/>
              <a:gd name="connsiteY92" fmla="*/ 2518348 h 4407108"/>
              <a:gd name="connsiteX93" fmla="*/ 1124262 w 2553707"/>
              <a:gd name="connsiteY93" fmla="*/ 2593298 h 4407108"/>
              <a:gd name="connsiteX94" fmla="*/ 1169232 w 2553707"/>
              <a:gd name="connsiteY94" fmla="*/ 2698229 h 4407108"/>
              <a:gd name="connsiteX95" fmla="*/ 1199213 w 2553707"/>
              <a:gd name="connsiteY95" fmla="*/ 2788170 h 4407108"/>
              <a:gd name="connsiteX96" fmla="*/ 1214203 w 2553707"/>
              <a:gd name="connsiteY96" fmla="*/ 2833141 h 4407108"/>
              <a:gd name="connsiteX97" fmla="*/ 1229193 w 2553707"/>
              <a:gd name="connsiteY97" fmla="*/ 2878111 h 4407108"/>
              <a:gd name="connsiteX98" fmla="*/ 1289154 w 2553707"/>
              <a:gd name="connsiteY98" fmla="*/ 3087974 h 4407108"/>
              <a:gd name="connsiteX99" fmla="*/ 1349114 w 2553707"/>
              <a:gd name="connsiteY99" fmla="*/ 3162925 h 4407108"/>
              <a:gd name="connsiteX100" fmla="*/ 1364105 w 2553707"/>
              <a:gd name="connsiteY100" fmla="*/ 3342807 h 4407108"/>
              <a:gd name="connsiteX101" fmla="*/ 1394085 w 2553707"/>
              <a:gd name="connsiteY101" fmla="*/ 3387777 h 4407108"/>
              <a:gd name="connsiteX102" fmla="*/ 1409075 w 2553707"/>
              <a:gd name="connsiteY102" fmla="*/ 3432748 h 4407108"/>
              <a:gd name="connsiteX103" fmla="*/ 1469036 w 2553707"/>
              <a:gd name="connsiteY103" fmla="*/ 3507698 h 4407108"/>
              <a:gd name="connsiteX104" fmla="*/ 1514006 w 2553707"/>
              <a:gd name="connsiteY104" fmla="*/ 3597639 h 4407108"/>
              <a:gd name="connsiteX105" fmla="*/ 1558977 w 2553707"/>
              <a:gd name="connsiteY105" fmla="*/ 3612629 h 4407108"/>
              <a:gd name="connsiteX106" fmla="*/ 1618937 w 2553707"/>
              <a:gd name="connsiteY106" fmla="*/ 3687580 h 4407108"/>
              <a:gd name="connsiteX107" fmla="*/ 1648918 w 2553707"/>
              <a:gd name="connsiteY107" fmla="*/ 3717561 h 4407108"/>
              <a:gd name="connsiteX108" fmla="*/ 1663908 w 2553707"/>
              <a:gd name="connsiteY108" fmla="*/ 3762531 h 4407108"/>
              <a:gd name="connsiteX109" fmla="*/ 1723868 w 2553707"/>
              <a:gd name="connsiteY109" fmla="*/ 3852472 h 4407108"/>
              <a:gd name="connsiteX110" fmla="*/ 1738859 w 2553707"/>
              <a:gd name="connsiteY110" fmla="*/ 3897443 h 4407108"/>
              <a:gd name="connsiteX111" fmla="*/ 1783829 w 2553707"/>
              <a:gd name="connsiteY111" fmla="*/ 3927423 h 4407108"/>
              <a:gd name="connsiteX112" fmla="*/ 1843790 w 2553707"/>
              <a:gd name="connsiteY112" fmla="*/ 4002374 h 4407108"/>
              <a:gd name="connsiteX113" fmla="*/ 1888760 w 2553707"/>
              <a:gd name="connsiteY113" fmla="*/ 4032354 h 4407108"/>
              <a:gd name="connsiteX114" fmla="*/ 1948721 w 2553707"/>
              <a:gd name="connsiteY114" fmla="*/ 4092315 h 4407108"/>
              <a:gd name="connsiteX115" fmla="*/ 1963711 w 2553707"/>
              <a:gd name="connsiteY115" fmla="*/ 4137285 h 4407108"/>
              <a:gd name="connsiteX116" fmla="*/ 2068642 w 2553707"/>
              <a:gd name="connsiteY116" fmla="*/ 4227226 h 4407108"/>
              <a:gd name="connsiteX117" fmla="*/ 2098623 w 2553707"/>
              <a:gd name="connsiteY117" fmla="*/ 4257207 h 4407108"/>
              <a:gd name="connsiteX118" fmla="*/ 2143593 w 2553707"/>
              <a:gd name="connsiteY118" fmla="*/ 4272197 h 4407108"/>
              <a:gd name="connsiteX119" fmla="*/ 2188564 w 2553707"/>
              <a:gd name="connsiteY119" fmla="*/ 4302177 h 4407108"/>
              <a:gd name="connsiteX120" fmla="*/ 2293495 w 2553707"/>
              <a:gd name="connsiteY120" fmla="*/ 4317167 h 4407108"/>
              <a:gd name="connsiteX121" fmla="*/ 2338465 w 2553707"/>
              <a:gd name="connsiteY121" fmla="*/ 4332157 h 4407108"/>
              <a:gd name="connsiteX122" fmla="*/ 2383436 w 2553707"/>
              <a:gd name="connsiteY122" fmla="*/ 4407108 h 4407108"/>
              <a:gd name="connsiteX123" fmla="*/ 2548327 w 2553707"/>
              <a:gd name="connsiteY123" fmla="*/ 4347148 h 4407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2553707" h="4407108">
                <a:moveTo>
                  <a:pt x="2548327" y="4347148"/>
                </a:moveTo>
                <a:cubicBezTo>
                  <a:pt x="2568314" y="4294682"/>
                  <a:pt x="2527964" y="4190744"/>
                  <a:pt x="2503357" y="4092315"/>
                </a:cubicBezTo>
                <a:cubicBezTo>
                  <a:pt x="2498360" y="4072328"/>
                  <a:pt x="2492407" y="4052556"/>
                  <a:pt x="2488367" y="4032354"/>
                </a:cubicBezTo>
                <a:cubicBezTo>
                  <a:pt x="2474999" y="3965512"/>
                  <a:pt x="2474467" y="3931786"/>
                  <a:pt x="2458386" y="3867462"/>
                </a:cubicBezTo>
                <a:cubicBezTo>
                  <a:pt x="2454554" y="3852133"/>
                  <a:pt x="2447737" y="3837685"/>
                  <a:pt x="2443396" y="3822492"/>
                </a:cubicBezTo>
                <a:cubicBezTo>
                  <a:pt x="2437736" y="3802683"/>
                  <a:pt x="2434066" y="3782340"/>
                  <a:pt x="2428406" y="3762531"/>
                </a:cubicBezTo>
                <a:cubicBezTo>
                  <a:pt x="2424065" y="3747338"/>
                  <a:pt x="2417248" y="3732890"/>
                  <a:pt x="2413416" y="3717561"/>
                </a:cubicBezTo>
                <a:cubicBezTo>
                  <a:pt x="2386131" y="3608420"/>
                  <a:pt x="2410171" y="3672975"/>
                  <a:pt x="2383436" y="3552669"/>
                </a:cubicBezTo>
                <a:cubicBezTo>
                  <a:pt x="2380008" y="3537244"/>
                  <a:pt x="2376119" y="3521511"/>
                  <a:pt x="2368445" y="3507698"/>
                </a:cubicBezTo>
                <a:cubicBezTo>
                  <a:pt x="2350946" y="3476201"/>
                  <a:pt x="2319879" y="3451940"/>
                  <a:pt x="2308485" y="3417757"/>
                </a:cubicBezTo>
                <a:cubicBezTo>
                  <a:pt x="2289026" y="3359379"/>
                  <a:pt x="2304668" y="3383960"/>
                  <a:pt x="2263514" y="3342807"/>
                </a:cubicBezTo>
                <a:cubicBezTo>
                  <a:pt x="2225836" y="3229770"/>
                  <a:pt x="2276661" y="3369102"/>
                  <a:pt x="2218544" y="3252866"/>
                </a:cubicBezTo>
                <a:cubicBezTo>
                  <a:pt x="2211478" y="3238733"/>
                  <a:pt x="2212738" y="3220753"/>
                  <a:pt x="2203554" y="3207895"/>
                </a:cubicBezTo>
                <a:cubicBezTo>
                  <a:pt x="2187125" y="3184894"/>
                  <a:pt x="2143593" y="3147934"/>
                  <a:pt x="2143593" y="3147934"/>
                </a:cubicBezTo>
                <a:cubicBezTo>
                  <a:pt x="2138596" y="3132944"/>
                  <a:pt x="2135669" y="3117097"/>
                  <a:pt x="2128603" y="3102964"/>
                </a:cubicBezTo>
                <a:cubicBezTo>
                  <a:pt x="2109692" y="3065141"/>
                  <a:pt x="2096530" y="3055900"/>
                  <a:pt x="2068642" y="3028013"/>
                </a:cubicBezTo>
                <a:lnTo>
                  <a:pt x="2023672" y="2893102"/>
                </a:lnTo>
                <a:cubicBezTo>
                  <a:pt x="2018675" y="2878112"/>
                  <a:pt x="2017447" y="2861278"/>
                  <a:pt x="2008682" y="2848131"/>
                </a:cubicBezTo>
                <a:lnTo>
                  <a:pt x="1978701" y="2803161"/>
                </a:lnTo>
                <a:cubicBezTo>
                  <a:pt x="1973704" y="2788171"/>
                  <a:pt x="1970777" y="2772323"/>
                  <a:pt x="1963711" y="2758190"/>
                </a:cubicBezTo>
                <a:cubicBezTo>
                  <a:pt x="1944802" y="2720371"/>
                  <a:pt x="1931635" y="2711124"/>
                  <a:pt x="1903750" y="2683239"/>
                </a:cubicBezTo>
                <a:cubicBezTo>
                  <a:pt x="1877718" y="2605144"/>
                  <a:pt x="1905811" y="2667078"/>
                  <a:pt x="1858780" y="2608288"/>
                </a:cubicBezTo>
                <a:cubicBezTo>
                  <a:pt x="1847526" y="2594220"/>
                  <a:pt x="1840524" y="2576997"/>
                  <a:pt x="1828800" y="2563318"/>
                </a:cubicBezTo>
                <a:cubicBezTo>
                  <a:pt x="1810405" y="2541857"/>
                  <a:pt x="1784518" y="2526876"/>
                  <a:pt x="1768839" y="2503357"/>
                </a:cubicBezTo>
                <a:cubicBezTo>
                  <a:pt x="1758846" y="2488367"/>
                  <a:pt x="1750583" y="2472066"/>
                  <a:pt x="1738859" y="2458387"/>
                </a:cubicBezTo>
                <a:cubicBezTo>
                  <a:pt x="1720464" y="2436926"/>
                  <a:pt x="1698885" y="2418413"/>
                  <a:pt x="1678898" y="2398426"/>
                </a:cubicBezTo>
                <a:cubicBezTo>
                  <a:pt x="1663908" y="2383436"/>
                  <a:pt x="1645686" y="2371095"/>
                  <a:pt x="1633927" y="2353456"/>
                </a:cubicBezTo>
                <a:cubicBezTo>
                  <a:pt x="1584349" y="2279087"/>
                  <a:pt x="1616686" y="2321224"/>
                  <a:pt x="1528996" y="2233534"/>
                </a:cubicBezTo>
                <a:lnTo>
                  <a:pt x="1484026" y="2188564"/>
                </a:lnTo>
                <a:cubicBezTo>
                  <a:pt x="1474032" y="2178571"/>
                  <a:pt x="1465804" y="2166424"/>
                  <a:pt x="1454045" y="2158584"/>
                </a:cubicBezTo>
                <a:cubicBezTo>
                  <a:pt x="1439055" y="2148590"/>
                  <a:pt x="1422633" y="2140467"/>
                  <a:pt x="1409075" y="2128603"/>
                </a:cubicBezTo>
                <a:cubicBezTo>
                  <a:pt x="1382485" y="2105336"/>
                  <a:pt x="1353723" y="2083050"/>
                  <a:pt x="1334124" y="2053652"/>
                </a:cubicBezTo>
                <a:cubicBezTo>
                  <a:pt x="1266325" y="1951952"/>
                  <a:pt x="1299643" y="1989189"/>
                  <a:pt x="1244183" y="1933731"/>
                </a:cubicBezTo>
                <a:cubicBezTo>
                  <a:pt x="1239186" y="1903751"/>
                  <a:pt x="1235154" y="1873594"/>
                  <a:pt x="1229193" y="1843790"/>
                </a:cubicBezTo>
                <a:cubicBezTo>
                  <a:pt x="1217866" y="1787154"/>
                  <a:pt x="1203342" y="1751245"/>
                  <a:pt x="1184223" y="1693888"/>
                </a:cubicBezTo>
                <a:lnTo>
                  <a:pt x="1169232" y="1648918"/>
                </a:lnTo>
                <a:cubicBezTo>
                  <a:pt x="1164235" y="1633928"/>
                  <a:pt x="1165415" y="1615121"/>
                  <a:pt x="1154242" y="1603948"/>
                </a:cubicBezTo>
                <a:lnTo>
                  <a:pt x="1124262" y="1573967"/>
                </a:lnTo>
                <a:cubicBezTo>
                  <a:pt x="1095600" y="1487982"/>
                  <a:pt x="1128676" y="1564863"/>
                  <a:pt x="1079291" y="1499016"/>
                </a:cubicBezTo>
                <a:cubicBezTo>
                  <a:pt x="1057672" y="1470191"/>
                  <a:pt x="1044810" y="1434553"/>
                  <a:pt x="1019331" y="1409075"/>
                </a:cubicBezTo>
                <a:cubicBezTo>
                  <a:pt x="976611" y="1366356"/>
                  <a:pt x="997190" y="1390854"/>
                  <a:pt x="959370" y="1334125"/>
                </a:cubicBezTo>
                <a:cubicBezTo>
                  <a:pt x="928174" y="1209341"/>
                  <a:pt x="966158" y="1332708"/>
                  <a:pt x="914400" y="1229193"/>
                </a:cubicBezTo>
                <a:cubicBezTo>
                  <a:pt x="907334" y="1215060"/>
                  <a:pt x="906475" y="1198356"/>
                  <a:pt x="899409" y="1184223"/>
                </a:cubicBezTo>
                <a:cubicBezTo>
                  <a:pt x="891352" y="1168109"/>
                  <a:pt x="877486" y="1155366"/>
                  <a:pt x="869429" y="1139252"/>
                </a:cubicBezTo>
                <a:cubicBezTo>
                  <a:pt x="862363" y="1125119"/>
                  <a:pt x="861505" y="1108415"/>
                  <a:pt x="854439" y="1094282"/>
                </a:cubicBezTo>
                <a:cubicBezTo>
                  <a:pt x="846382" y="1078168"/>
                  <a:pt x="831776" y="1065774"/>
                  <a:pt x="824459" y="1049311"/>
                </a:cubicBezTo>
                <a:cubicBezTo>
                  <a:pt x="811624" y="1020433"/>
                  <a:pt x="812008" y="985665"/>
                  <a:pt x="794478" y="959370"/>
                </a:cubicBezTo>
                <a:cubicBezTo>
                  <a:pt x="774491" y="929390"/>
                  <a:pt x="759997" y="894907"/>
                  <a:pt x="734518" y="869429"/>
                </a:cubicBezTo>
                <a:cubicBezTo>
                  <a:pt x="724524" y="859436"/>
                  <a:pt x="713017" y="850755"/>
                  <a:pt x="704537" y="839449"/>
                </a:cubicBezTo>
                <a:cubicBezTo>
                  <a:pt x="682918" y="810624"/>
                  <a:pt x="670056" y="774986"/>
                  <a:pt x="644577" y="749508"/>
                </a:cubicBezTo>
                <a:cubicBezTo>
                  <a:pt x="634583" y="739515"/>
                  <a:pt x="623425" y="730564"/>
                  <a:pt x="614596" y="719528"/>
                </a:cubicBezTo>
                <a:cubicBezTo>
                  <a:pt x="603341" y="705460"/>
                  <a:pt x="597355" y="687296"/>
                  <a:pt x="584616" y="674557"/>
                </a:cubicBezTo>
                <a:cubicBezTo>
                  <a:pt x="571877" y="661818"/>
                  <a:pt x="554635" y="654570"/>
                  <a:pt x="539645" y="644577"/>
                </a:cubicBezTo>
                <a:cubicBezTo>
                  <a:pt x="516624" y="610046"/>
                  <a:pt x="501571" y="596012"/>
                  <a:pt x="494675" y="554636"/>
                </a:cubicBezTo>
                <a:cubicBezTo>
                  <a:pt x="486365" y="504773"/>
                  <a:pt x="491051" y="427466"/>
                  <a:pt x="464695" y="374754"/>
                </a:cubicBezTo>
                <a:cubicBezTo>
                  <a:pt x="456638" y="358640"/>
                  <a:pt x="444708" y="344774"/>
                  <a:pt x="434714" y="329784"/>
                </a:cubicBezTo>
                <a:cubicBezTo>
                  <a:pt x="420205" y="286257"/>
                  <a:pt x="421445" y="276827"/>
                  <a:pt x="389744" y="239843"/>
                </a:cubicBezTo>
                <a:cubicBezTo>
                  <a:pt x="371349" y="218382"/>
                  <a:pt x="349770" y="199869"/>
                  <a:pt x="329783" y="179882"/>
                </a:cubicBezTo>
                <a:cubicBezTo>
                  <a:pt x="314793" y="164892"/>
                  <a:pt x="296573" y="152550"/>
                  <a:pt x="284813" y="134911"/>
                </a:cubicBezTo>
                <a:cubicBezTo>
                  <a:pt x="274819" y="119921"/>
                  <a:pt x="267571" y="102680"/>
                  <a:pt x="254832" y="89941"/>
                </a:cubicBezTo>
                <a:cubicBezTo>
                  <a:pt x="242093" y="77202"/>
                  <a:pt x="223541" y="71685"/>
                  <a:pt x="209862" y="59961"/>
                </a:cubicBezTo>
                <a:cubicBezTo>
                  <a:pt x="188401" y="41566"/>
                  <a:pt x="149901" y="0"/>
                  <a:pt x="149901" y="0"/>
                </a:cubicBezTo>
                <a:cubicBezTo>
                  <a:pt x="114924" y="4997"/>
                  <a:pt x="77257" y="640"/>
                  <a:pt x="44970" y="14990"/>
                </a:cubicBezTo>
                <a:cubicBezTo>
                  <a:pt x="22229" y="25097"/>
                  <a:pt x="6651" y="84977"/>
                  <a:pt x="0" y="104931"/>
                </a:cubicBezTo>
                <a:cubicBezTo>
                  <a:pt x="4997" y="169888"/>
                  <a:pt x="6909" y="235157"/>
                  <a:pt x="14990" y="299803"/>
                </a:cubicBezTo>
                <a:cubicBezTo>
                  <a:pt x="16950" y="315482"/>
                  <a:pt x="26552" y="329349"/>
                  <a:pt x="29980" y="344774"/>
                </a:cubicBezTo>
                <a:cubicBezTo>
                  <a:pt x="55137" y="457984"/>
                  <a:pt x="32998" y="428783"/>
                  <a:pt x="74950" y="554636"/>
                </a:cubicBezTo>
                <a:lnTo>
                  <a:pt x="104931" y="644577"/>
                </a:lnTo>
                <a:cubicBezTo>
                  <a:pt x="109928" y="659567"/>
                  <a:pt x="111156" y="676401"/>
                  <a:pt x="119921" y="689548"/>
                </a:cubicBezTo>
                <a:lnTo>
                  <a:pt x="149901" y="734518"/>
                </a:lnTo>
                <a:cubicBezTo>
                  <a:pt x="170087" y="855633"/>
                  <a:pt x="155279" y="795623"/>
                  <a:pt x="194872" y="914400"/>
                </a:cubicBezTo>
                <a:lnTo>
                  <a:pt x="209862" y="959370"/>
                </a:lnTo>
                <a:cubicBezTo>
                  <a:pt x="214859" y="974360"/>
                  <a:pt x="216087" y="991194"/>
                  <a:pt x="224852" y="1004341"/>
                </a:cubicBezTo>
                <a:cubicBezTo>
                  <a:pt x="234845" y="1019331"/>
                  <a:pt x="243578" y="1035243"/>
                  <a:pt x="254832" y="1049311"/>
                </a:cubicBezTo>
                <a:cubicBezTo>
                  <a:pt x="263661" y="1060347"/>
                  <a:pt x="276333" y="1067985"/>
                  <a:pt x="284813" y="1079292"/>
                </a:cubicBezTo>
                <a:cubicBezTo>
                  <a:pt x="306432" y="1108117"/>
                  <a:pt x="324786" y="1139253"/>
                  <a:pt x="344773" y="1169233"/>
                </a:cubicBezTo>
                <a:lnTo>
                  <a:pt x="374754" y="1214203"/>
                </a:lnTo>
                <a:cubicBezTo>
                  <a:pt x="429418" y="1378199"/>
                  <a:pt x="342240" y="1129806"/>
                  <a:pt x="419724" y="1304144"/>
                </a:cubicBezTo>
                <a:cubicBezTo>
                  <a:pt x="458737" y="1391922"/>
                  <a:pt x="434869" y="1409230"/>
                  <a:pt x="509665" y="1484026"/>
                </a:cubicBezTo>
                <a:lnTo>
                  <a:pt x="569626" y="1543987"/>
                </a:lnTo>
                <a:cubicBezTo>
                  <a:pt x="612090" y="1671379"/>
                  <a:pt x="552867" y="1516055"/>
                  <a:pt x="614596" y="1618938"/>
                </a:cubicBezTo>
                <a:cubicBezTo>
                  <a:pt x="622725" y="1632487"/>
                  <a:pt x="622520" y="1649775"/>
                  <a:pt x="629586" y="1663908"/>
                </a:cubicBezTo>
                <a:cubicBezTo>
                  <a:pt x="637643" y="1680022"/>
                  <a:pt x="649573" y="1693889"/>
                  <a:pt x="659567" y="1708879"/>
                </a:cubicBezTo>
                <a:cubicBezTo>
                  <a:pt x="697245" y="1821912"/>
                  <a:pt x="646420" y="1682585"/>
                  <a:pt x="704537" y="1798820"/>
                </a:cubicBezTo>
                <a:cubicBezTo>
                  <a:pt x="743454" y="1876655"/>
                  <a:pt x="690950" y="1815214"/>
                  <a:pt x="749508" y="1873770"/>
                </a:cubicBezTo>
                <a:cubicBezTo>
                  <a:pt x="783957" y="1977119"/>
                  <a:pt x="757142" y="1941365"/>
                  <a:pt x="809468" y="1993692"/>
                </a:cubicBezTo>
                <a:cubicBezTo>
                  <a:pt x="845146" y="2100724"/>
                  <a:pt x="821919" y="2057338"/>
                  <a:pt x="869429" y="2128603"/>
                </a:cubicBezTo>
                <a:lnTo>
                  <a:pt x="899409" y="2218544"/>
                </a:lnTo>
                <a:cubicBezTo>
                  <a:pt x="904406" y="2233534"/>
                  <a:pt x="905635" y="2250368"/>
                  <a:pt x="914400" y="2263515"/>
                </a:cubicBezTo>
                <a:lnTo>
                  <a:pt x="944380" y="2308485"/>
                </a:lnTo>
                <a:cubicBezTo>
                  <a:pt x="954373" y="2338465"/>
                  <a:pt x="952014" y="2376080"/>
                  <a:pt x="974360" y="2398426"/>
                </a:cubicBezTo>
                <a:cubicBezTo>
                  <a:pt x="984354" y="2408420"/>
                  <a:pt x="995861" y="2417100"/>
                  <a:pt x="1004341" y="2428407"/>
                </a:cubicBezTo>
                <a:cubicBezTo>
                  <a:pt x="1025960" y="2457232"/>
                  <a:pt x="1038822" y="2492870"/>
                  <a:pt x="1064301" y="2518348"/>
                </a:cubicBezTo>
                <a:cubicBezTo>
                  <a:pt x="1107021" y="2561067"/>
                  <a:pt x="1086442" y="2536569"/>
                  <a:pt x="1124262" y="2593298"/>
                </a:cubicBezTo>
                <a:cubicBezTo>
                  <a:pt x="1163914" y="2751908"/>
                  <a:pt x="1110079" y="2565136"/>
                  <a:pt x="1169232" y="2698229"/>
                </a:cubicBezTo>
                <a:cubicBezTo>
                  <a:pt x="1182067" y="2727107"/>
                  <a:pt x="1189219" y="2758190"/>
                  <a:pt x="1199213" y="2788170"/>
                </a:cubicBezTo>
                <a:lnTo>
                  <a:pt x="1214203" y="2833141"/>
                </a:lnTo>
                <a:cubicBezTo>
                  <a:pt x="1219200" y="2848131"/>
                  <a:pt x="1225361" y="2862782"/>
                  <a:pt x="1229193" y="2878111"/>
                </a:cubicBezTo>
                <a:cubicBezTo>
                  <a:pt x="1233192" y="2894107"/>
                  <a:pt x="1271948" y="3062165"/>
                  <a:pt x="1289154" y="3087974"/>
                </a:cubicBezTo>
                <a:cubicBezTo>
                  <a:pt x="1326974" y="3144703"/>
                  <a:pt x="1306395" y="3120205"/>
                  <a:pt x="1349114" y="3162925"/>
                </a:cubicBezTo>
                <a:cubicBezTo>
                  <a:pt x="1354111" y="3222886"/>
                  <a:pt x="1352305" y="3283807"/>
                  <a:pt x="1364105" y="3342807"/>
                </a:cubicBezTo>
                <a:cubicBezTo>
                  <a:pt x="1367638" y="3360473"/>
                  <a:pt x="1386028" y="3371663"/>
                  <a:pt x="1394085" y="3387777"/>
                </a:cubicBezTo>
                <a:cubicBezTo>
                  <a:pt x="1401151" y="3401910"/>
                  <a:pt x="1402009" y="3418615"/>
                  <a:pt x="1409075" y="3432748"/>
                </a:cubicBezTo>
                <a:cubicBezTo>
                  <a:pt x="1427985" y="3470568"/>
                  <a:pt x="1441150" y="3479813"/>
                  <a:pt x="1469036" y="3507698"/>
                </a:cubicBezTo>
                <a:cubicBezTo>
                  <a:pt x="1478911" y="3537323"/>
                  <a:pt x="1487589" y="3576505"/>
                  <a:pt x="1514006" y="3597639"/>
                </a:cubicBezTo>
                <a:cubicBezTo>
                  <a:pt x="1526345" y="3607510"/>
                  <a:pt x="1543987" y="3607632"/>
                  <a:pt x="1558977" y="3612629"/>
                </a:cubicBezTo>
                <a:cubicBezTo>
                  <a:pt x="1631369" y="3685024"/>
                  <a:pt x="1543292" y="3593024"/>
                  <a:pt x="1618937" y="3687580"/>
                </a:cubicBezTo>
                <a:cubicBezTo>
                  <a:pt x="1627766" y="3698616"/>
                  <a:pt x="1638924" y="3707567"/>
                  <a:pt x="1648918" y="3717561"/>
                </a:cubicBezTo>
                <a:cubicBezTo>
                  <a:pt x="1653915" y="3732551"/>
                  <a:pt x="1656234" y="3748719"/>
                  <a:pt x="1663908" y="3762531"/>
                </a:cubicBezTo>
                <a:cubicBezTo>
                  <a:pt x="1681406" y="3794028"/>
                  <a:pt x="1712473" y="3818289"/>
                  <a:pt x="1723868" y="3852472"/>
                </a:cubicBezTo>
                <a:cubicBezTo>
                  <a:pt x="1728865" y="3867462"/>
                  <a:pt x="1728988" y="3885104"/>
                  <a:pt x="1738859" y="3897443"/>
                </a:cubicBezTo>
                <a:cubicBezTo>
                  <a:pt x="1750113" y="3911511"/>
                  <a:pt x="1768839" y="3917430"/>
                  <a:pt x="1783829" y="3927423"/>
                </a:cubicBezTo>
                <a:cubicBezTo>
                  <a:pt x="1806090" y="3960815"/>
                  <a:pt x="1813276" y="3977962"/>
                  <a:pt x="1843790" y="4002374"/>
                </a:cubicBezTo>
                <a:cubicBezTo>
                  <a:pt x="1857858" y="4013628"/>
                  <a:pt x="1875081" y="4020630"/>
                  <a:pt x="1888760" y="4032354"/>
                </a:cubicBezTo>
                <a:cubicBezTo>
                  <a:pt x="1910221" y="4050749"/>
                  <a:pt x="1948721" y="4092315"/>
                  <a:pt x="1948721" y="4092315"/>
                </a:cubicBezTo>
                <a:cubicBezTo>
                  <a:pt x="1953718" y="4107305"/>
                  <a:pt x="1954527" y="4124427"/>
                  <a:pt x="1963711" y="4137285"/>
                </a:cubicBezTo>
                <a:cubicBezTo>
                  <a:pt x="2011824" y="4204643"/>
                  <a:pt x="2015824" y="4184972"/>
                  <a:pt x="2068642" y="4227226"/>
                </a:cubicBezTo>
                <a:cubicBezTo>
                  <a:pt x="2079678" y="4236055"/>
                  <a:pt x="2086504" y="4249935"/>
                  <a:pt x="2098623" y="4257207"/>
                </a:cubicBezTo>
                <a:cubicBezTo>
                  <a:pt x="2112172" y="4265337"/>
                  <a:pt x="2129460" y="4265131"/>
                  <a:pt x="2143593" y="4272197"/>
                </a:cubicBezTo>
                <a:cubicBezTo>
                  <a:pt x="2159707" y="4280254"/>
                  <a:pt x="2171308" y="4297000"/>
                  <a:pt x="2188564" y="4302177"/>
                </a:cubicBezTo>
                <a:cubicBezTo>
                  <a:pt x="2222406" y="4312329"/>
                  <a:pt x="2258518" y="4312170"/>
                  <a:pt x="2293495" y="4317167"/>
                </a:cubicBezTo>
                <a:cubicBezTo>
                  <a:pt x="2308485" y="4322164"/>
                  <a:pt x="2324916" y="4324027"/>
                  <a:pt x="2338465" y="4332157"/>
                </a:cubicBezTo>
                <a:cubicBezTo>
                  <a:pt x="2372758" y="4352733"/>
                  <a:pt x="2371645" y="4371737"/>
                  <a:pt x="2383436" y="4407108"/>
                </a:cubicBezTo>
                <a:cubicBezTo>
                  <a:pt x="2523190" y="4389639"/>
                  <a:pt x="2528340" y="4399614"/>
                  <a:pt x="2548327" y="4347148"/>
                </a:cubicBezTo>
                <a:close/>
              </a:path>
            </a:pathLst>
          </a:custGeom>
          <a:noFill/>
          <a:ln w="25400">
            <a:solidFill>
              <a:srgbClr val="B14D3B"/>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74CF8785-ECA5-D049-9CE3-A0811161C5E9}"/>
              </a:ext>
            </a:extLst>
          </p:cNvPr>
          <p:cNvSpPr txBox="1"/>
          <p:nvPr/>
        </p:nvSpPr>
        <p:spPr>
          <a:xfrm rot="3010533">
            <a:off x="4269874" y="4053589"/>
            <a:ext cx="1428981" cy="338554"/>
          </a:xfrm>
          <a:prstGeom prst="rect">
            <a:avLst/>
          </a:prstGeom>
          <a:noFill/>
        </p:spPr>
        <p:txBody>
          <a:bodyPr wrap="none" rtlCol="0">
            <a:spAutoFit/>
          </a:bodyPr>
          <a:lstStyle/>
          <a:p>
            <a:r>
              <a:rPr lang="en-US" sz="1600" b="1" dirty="0">
                <a:solidFill>
                  <a:srgbClr val="B14D3B"/>
                </a:solidFill>
              </a:rPr>
              <a:t>San Andreas</a:t>
            </a:r>
          </a:p>
        </p:txBody>
      </p:sp>
      <p:sp>
        <p:nvSpPr>
          <p:cNvPr id="12" name="TextBox 11">
            <a:extLst>
              <a:ext uri="{FF2B5EF4-FFF2-40B4-BE49-F238E27FC236}">
                <a16:creationId xmlns:a16="http://schemas.microsoft.com/office/drawing/2014/main" id="{A2D0BF83-2740-4145-AE57-8B0288D12CA2}"/>
              </a:ext>
            </a:extLst>
          </p:cNvPr>
          <p:cNvSpPr txBox="1"/>
          <p:nvPr/>
        </p:nvSpPr>
        <p:spPr>
          <a:xfrm rot="1006413">
            <a:off x="5407191" y="4689696"/>
            <a:ext cx="675185" cy="338554"/>
          </a:xfrm>
          <a:prstGeom prst="rect">
            <a:avLst/>
          </a:prstGeom>
          <a:noFill/>
        </p:spPr>
        <p:txBody>
          <a:bodyPr wrap="none" rtlCol="0">
            <a:spAutoFit/>
          </a:bodyPr>
          <a:lstStyle/>
          <a:p>
            <a:r>
              <a:rPr lang="en-US" sz="1600" b="1" dirty="0">
                <a:solidFill>
                  <a:srgbClr val="B14D3B"/>
                </a:solidFill>
              </a:rPr>
              <a:t>Fault</a:t>
            </a:r>
          </a:p>
        </p:txBody>
      </p:sp>
      <p:sp>
        <p:nvSpPr>
          <p:cNvPr id="13" name="TextBox 12">
            <a:extLst>
              <a:ext uri="{FF2B5EF4-FFF2-40B4-BE49-F238E27FC236}">
                <a16:creationId xmlns:a16="http://schemas.microsoft.com/office/drawing/2014/main" id="{225D81C5-4DC2-6340-BB74-0FDCB6F64517}"/>
              </a:ext>
            </a:extLst>
          </p:cNvPr>
          <p:cNvSpPr txBox="1"/>
          <p:nvPr/>
        </p:nvSpPr>
        <p:spPr>
          <a:xfrm rot="3435559">
            <a:off x="4887471" y="3272567"/>
            <a:ext cx="3988336" cy="307777"/>
          </a:xfrm>
          <a:prstGeom prst="rect">
            <a:avLst/>
          </a:prstGeom>
          <a:noFill/>
        </p:spPr>
        <p:txBody>
          <a:bodyPr wrap="none" rtlCol="0">
            <a:spAutoFit/>
          </a:bodyPr>
          <a:lstStyle/>
          <a:p>
            <a:r>
              <a:rPr lang="en-US" sz="1400" b="1" dirty="0">
                <a:solidFill>
                  <a:srgbClr val="B14D3B"/>
                </a:solidFill>
              </a:rPr>
              <a:t>Walker Lane – Eastern California Shear Zone</a:t>
            </a:r>
          </a:p>
        </p:txBody>
      </p:sp>
      <p:sp>
        <p:nvSpPr>
          <p:cNvPr id="14" name="TextBox 13">
            <a:extLst>
              <a:ext uri="{FF2B5EF4-FFF2-40B4-BE49-F238E27FC236}">
                <a16:creationId xmlns:a16="http://schemas.microsoft.com/office/drawing/2014/main" id="{245EE9B6-966C-FE46-BCF2-24608BFEE7AA}"/>
              </a:ext>
            </a:extLst>
          </p:cNvPr>
          <p:cNvSpPr txBox="1"/>
          <p:nvPr/>
        </p:nvSpPr>
        <p:spPr>
          <a:xfrm>
            <a:off x="5370607" y="3957935"/>
            <a:ext cx="1106393" cy="461665"/>
          </a:xfrm>
          <a:prstGeom prst="rect">
            <a:avLst/>
          </a:prstGeom>
          <a:noFill/>
        </p:spPr>
        <p:txBody>
          <a:bodyPr wrap="none" rtlCol="0">
            <a:spAutoFit/>
          </a:bodyPr>
          <a:lstStyle/>
          <a:p>
            <a:r>
              <a:rPr lang="en-US" sz="1200" b="1" dirty="0"/>
              <a:t>July 4 – 6</a:t>
            </a:r>
          </a:p>
          <a:p>
            <a:r>
              <a:rPr lang="en-US" sz="1200" b="1" dirty="0"/>
              <a:t>Earthquakes</a:t>
            </a:r>
          </a:p>
        </p:txBody>
      </p:sp>
      <p:sp>
        <p:nvSpPr>
          <p:cNvPr id="15" name="Right Arrow 14">
            <a:extLst>
              <a:ext uri="{FF2B5EF4-FFF2-40B4-BE49-F238E27FC236}">
                <a16:creationId xmlns:a16="http://schemas.microsoft.com/office/drawing/2014/main" id="{29FC676C-1101-1346-B8B4-C08A06CDCE78}"/>
              </a:ext>
            </a:extLst>
          </p:cNvPr>
          <p:cNvSpPr/>
          <p:nvPr/>
        </p:nvSpPr>
        <p:spPr>
          <a:xfrm>
            <a:off x="7965172" y="2635109"/>
            <a:ext cx="762000" cy="535945"/>
          </a:xfrm>
          <a:prstGeom prst="rightArrow">
            <a:avLst/>
          </a:prstGeom>
          <a:solidFill>
            <a:schemeClr val="accent4">
              <a:lumMod val="60000"/>
              <a:lumOff val="40000"/>
            </a:schemeClr>
          </a:solidFill>
          <a:ln>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ight Arrow 15">
            <a:extLst>
              <a:ext uri="{FF2B5EF4-FFF2-40B4-BE49-F238E27FC236}">
                <a16:creationId xmlns:a16="http://schemas.microsoft.com/office/drawing/2014/main" id="{61A17D36-DD95-244D-8768-6544B1017DB6}"/>
              </a:ext>
            </a:extLst>
          </p:cNvPr>
          <p:cNvSpPr/>
          <p:nvPr/>
        </p:nvSpPr>
        <p:spPr>
          <a:xfrm flipH="1">
            <a:off x="6919903" y="2635110"/>
            <a:ext cx="762000" cy="535945"/>
          </a:xfrm>
          <a:prstGeom prst="rightArrow">
            <a:avLst/>
          </a:prstGeom>
          <a:solidFill>
            <a:schemeClr val="accent4">
              <a:lumMod val="60000"/>
              <a:lumOff val="40000"/>
            </a:schemeClr>
          </a:solidFill>
          <a:ln>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24" name="Group 23">
            <a:extLst>
              <a:ext uri="{FF2B5EF4-FFF2-40B4-BE49-F238E27FC236}">
                <a16:creationId xmlns:a16="http://schemas.microsoft.com/office/drawing/2014/main" id="{5BEA5DA7-CDB6-264A-A852-18BB3BAF0F59}"/>
              </a:ext>
            </a:extLst>
          </p:cNvPr>
          <p:cNvGrpSpPr/>
          <p:nvPr/>
        </p:nvGrpSpPr>
        <p:grpSpPr>
          <a:xfrm>
            <a:off x="4202554" y="3168865"/>
            <a:ext cx="557821" cy="513831"/>
            <a:chOff x="4126354" y="3168865"/>
            <a:chExt cx="557821" cy="513831"/>
          </a:xfrm>
        </p:grpSpPr>
        <p:cxnSp>
          <p:nvCxnSpPr>
            <p:cNvPr id="18" name="Straight Connector 17">
              <a:extLst>
                <a:ext uri="{FF2B5EF4-FFF2-40B4-BE49-F238E27FC236}">
                  <a16:creationId xmlns:a16="http://schemas.microsoft.com/office/drawing/2014/main" id="{4CEA67DC-343E-BE42-8DDD-4CBBB0E97FE6}"/>
                </a:ext>
              </a:extLst>
            </p:cNvPr>
            <p:cNvCxnSpPr>
              <a:cxnSpLocks/>
            </p:cNvCxnSpPr>
            <p:nvPr/>
          </p:nvCxnSpPr>
          <p:spPr>
            <a:xfrm rot="21302666" flipH="1" flipV="1">
              <a:off x="4142720" y="3289913"/>
              <a:ext cx="320040" cy="392783"/>
            </a:xfrm>
            <a:prstGeom prst="line">
              <a:avLst/>
            </a:prstGeom>
            <a:ln w="571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DC9C724E-307E-0041-AC2D-CD4719E73215}"/>
                </a:ext>
              </a:extLst>
            </p:cNvPr>
            <p:cNvCxnSpPr>
              <a:cxnSpLocks/>
            </p:cNvCxnSpPr>
            <p:nvPr/>
          </p:nvCxnSpPr>
          <p:spPr>
            <a:xfrm rot="21302666" flipH="1" flipV="1">
              <a:off x="4361682" y="3168865"/>
              <a:ext cx="320040" cy="392783"/>
            </a:xfrm>
            <a:prstGeom prst="line">
              <a:avLst/>
            </a:prstGeom>
            <a:ln w="571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8FF7F581-87A1-994C-BF60-A5EA6AF02717}"/>
                </a:ext>
              </a:extLst>
            </p:cNvPr>
            <p:cNvCxnSpPr>
              <a:cxnSpLocks/>
            </p:cNvCxnSpPr>
            <p:nvPr/>
          </p:nvCxnSpPr>
          <p:spPr>
            <a:xfrm flipH="1" flipV="1">
              <a:off x="4126354" y="3304471"/>
              <a:ext cx="9349" cy="188711"/>
            </a:xfrm>
            <a:prstGeom prst="line">
              <a:avLst/>
            </a:prstGeom>
            <a:ln w="571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F95A9F30-F938-2640-8CB2-CFC90D41FAB2}"/>
                </a:ext>
              </a:extLst>
            </p:cNvPr>
            <p:cNvCxnSpPr>
              <a:cxnSpLocks/>
            </p:cNvCxnSpPr>
            <p:nvPr/>
          </p:nvCxnSpPr>
          <p:spPr>
            <a:xfrm flipH="1" flipV="1">
              <a:off x="4674826" y="3365049"/>
              <a:ext cx="9349" cy="188711"/>
            </a:xfrm>
            <a:prstGeom prst="line">
              <a:avLst/>
            </a:prstGeom>
            <a:ln w="57150">
              <a:solidFill>
                <a:srgbClr val="FF0000"/>
              </a:solidFill>
            </a:ln>
            <a:effectLst/>
          </p:spPr>
          <p:style>
            <a:lnRef idx="2">
              <a:schemeClr val="accent1"/>
            </a:lnRef>
            <a:fillRef idx="0">
              <a:schemeClr val="accent1"/>
            </a:fillRef>
            <a:effectRef idx="1">
              <a:schemeClr val="accent1"/>
            </a:effectRef>
            <a:fontRef idx="minor">
              <a:schemeClr val="tx1"/>
            </a:fontRef>
          </p:style>
        </p:cxnSp>
      </p:grpSp>
      <p:grpSp>
        <p:nvGrpSpPr>
          <p:cNvPr id="25" name="Group 24">
            <a:extLst>
              <a:ext uri="{FF2B5EF4-FFF2-40B4-BE49-F238E27FC236}">
                <a16:creationId xmlns:a16="http://schemas.microsoft.com/office/drawing/2014/main" id="{88FC8E82-9D05-5F47-9A32-0C9681468EA7}"/>
              </a:ext>
            </a:extLst>
          </p:cNvPr>
          <p:cNvGrpSpPr/>
          <p:nvPr/>
        </p:nvGrpSpPr>
        <p:grpSpPr>
          <a:xfrm rot="730175">
            <a:off x="6107849" y="3228205"/>
            <a:ext cx="557821" cy="513831"/>
            <a:chOff x="4126354" y="3168865"/>
            <a:chExt cx="557821" cy="513831"/>
          </a:xfrm>
        </p:grpSpPr>
        <p:cxnSp>
          <p:nvCxnSpPr>
            <p:cNvPr id="26" name="Straight Connector 25">
              <a:extLst>
                <a:ext uri="{FF2B5EF4-FFF2-40B4-BE49-F238E27FC236}">
                  <a16:creationId xmlns:a16="http://schemas.microsoft.com/office/drawing/2014/main" id="{18FAF5C1-E1AC-CA42-930A-101D7132D2F2}"/>
                </a:ext>
              </a:extLst>
            </p:cNvPr>
            <p:cNvCxnSpPr>
              <a:cxnSpLocks/>
            </p:cNvCxnSpPr>
            <p:nvPr/>
          </p:nvCxnSpPr>
          <p:spPr>
            <a:xfrm rot="21302666" flipH="1" flipV="1">
              <a:off x="4142720" y="3289913"/>
              <a:ext cx="320040" cy="392783"/>
            </a:xfrm>
            <a:prstGeom prst="line">
              <a:avLst/>
            </a:prstGeom>
            <a:ln w="571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643587D2-A65C-B24E-9263-A5689620E547}"/>
                </a:ext>
              </a:extLst>
            </p:cNvPr>
            <p:cNvCxnSpPr>
              <a:cxnSpLocks/>
            </p:cNvCxnSpPr>
            <p:nvPr/>
          </p:nvCxnSpPr>
          <p:spPr>
            <a:xfrm rot="21302666" flipH="1" flipV="1">
              <a:off x="4361682" y="3168865"/>
              <a:ext cx="320040" cy="392783"/>
            </a:xfrm>
            <a:prstGeom prst="line">
              <a:avLst/>
            </a:prstGeom>
            <a:ln w="571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149D5FC1-EF29-0746-97D1-A31CFC3E3969}"/>
                </a:ext>
              </a:extLst>
            </p:cNvPr>
            <p:cNvCxnSpPr>
              <a:cxnSpLocks/>
            </p:cNvCxnSpPr>
            <p:nvPr/>
          </p:nvCxnSpPr>
          <p:spPr>
            <a:xfrm flipH="1" flipV="1">
              <a:off x="4126354" y="3304471"/>
              <a:ext cx="9349" cy="188711"/>
            </a:xfrm>
            <a:prstGeom prst="line">
              <a:avLst/>
            </a:prstGeom>
            <a:ln w="571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8D468C0-54C5-DD47-B6D2-E74804DA7D31}"/>
                </a:ext>
              </a:extLst>
            </p:cNvPr>
            <p:cNvCxnSpPr>
              <a:cxnSpLocks/>
            </p:cNvCxnSpPr>
            <p:nvPr/>
          </p:nvCxnSpPr>
          <p:spPr>
            <a:xfrm flipH="1" flipV="1">
              <a:off x="4674826" y="3365049"/>
              <a:ext cx="9349" cy="188711"/>
            </a:xfrm>
            <a:prstGeom prst="line">
              <a:avLst/>
            </a:prstGeom>
            <a:ln w="57150">
              <a:solidFill>
                <a:srgbClr val="FF0000"/>
              </a:solidFill>
            </a:ln>
            <a:effectLst/>
          </p:spPr>
          <p:style>
            <a:lnRef idx="2">
              <a:schemeClr val="accent1"/>
            </a:lnRef>
            <a:fillRef idx="0">
              <a:schemeClr val="accent1"/>
            </a:fillRef>
            <a:effectRef idx="1">
              <a:schemeClr val="accent1"/>
            </a:effectRef>
            <a:fontRef idx="minor">
              <a:schemeClr val="tx1"/>
            </a:fontRef>
          </p:style>
        </p:cxnSp>
      </p:grpSp>
      <p:sp>
        <p:nvSpPr>
          <p:cNvPr id="30" name="TextBox 4">
            <a:extLst>
              <a:ext uri="{FF2B5EF4-FFF2-40B4-BE49-F238E27FC236}">
                <a16:creationId xmlns:a16="http://schemas.microsoft.com/office/drawing/2014/main" id="{9D2971CB-DAED-BE45-99D6-16F5B8CA80DB}"/>
              </a:ext>
            </a:extLst>
          </p:cNvPr>
          <p:cNvSpPr txBox="1">
            <a:spLocks noChangeArrowheads="1"/>
          </p:cNvSpPr>
          <p:nvPr/>
        </p:nvSpPr>
        <p:spPr bwMode="auto">
          <a:xfrm>
            <a:off x="252549" y="990600"/>
            <a:ext cx="2993710" cy="575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1600" dirty="0"/>
              <a:t>The map on the right shows the July 4 – 6, 2019 </a:t>
            </a:r>
            <a:r>
              <a:rPr lang="en-US" sz="1600" dirty="0"/>
              <a:t>earthquake sequence and broad tectonic zones of California and the Great Basin.  </a:t>
            </a:r>
          </a:p>
          <a:p>
            <a:endParaRPr lang="en-US" sz="1600" dirty="0"/>
          </a:p>
          <a:p>
            <a:r>
              <a:rPr lang="en-US" sz="1600" dirty="0"/>
              <a:t>Most of the relative motion between the Pacific and North American Plates occurs on the San Andreas Fault.  However, 15% to 25% of that relative plate motion occurs within the Walker Lane – Eastern California Shear Zone.  </a:t>
            </a:r>
          </a:p>
          <a:p>
            <a:endParaRPr lang="en-US" sz="1600" dirty="0"/>
          </a:p>
          <a:p>
            <a:r>
              <a:rPr lang="en-US" sz="1600" dirty="0"/>
              <a:t>The right-lateral displacement on the </a:t>
            </a:r>
            <a:r>
              <a:rPr lang="en-US" altLang="en-US" sz="1600" dirty="0"/>
              <a:t>NW-SE oriented </a:t>
            </a:r>
            <a:r>
              <a:rPr lang="en-US" sz="1600" dirty="0"/>
              <a:t>fault plane during the July 6 mainshock is likely related to distributed right-lateral shearing within the Walker Lane – Eastern California Shear Zone.</a:t>
            </a:r>
            <a:endParaRPr lang="en-US" altLang="en-US" sz="1600" dirty="0"/>
          </a:p>
        </p:txBody>
      </p:sp>
      <p:sp>
        <p:nvSpPr>
          <p:cNvPr id="31" name="Rectangle 30">
            <a:extLst>
              <a:ext uri="{FF2B5EF4-FFF2-40B4-BE49-F238E27FC236}">
                <a16:creationId xmlns:a16="http://schemas.microsoft.com/office/drawing/2014/main" id="{00CB4F46-9CBA-8243-945F-612815C2098A}"/>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32" name="Picture 8" descr="IRIS_TMlogo.png">
            <a:extLst>
              <a:ext uri="{FF2B5EF4-FFF2-40B4-BE49-F238E27FC236}">
                <a16:creationId xmlns:a16="http://schemas.microsoft.com/office/drawing/2014/main" id="{FF485ADA-CD47-4B45-B1F7-B1D950D8316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32">
            <a:extLst>
              <a:ext uri="{FF2B5EF4-FFF2-40B4-BE49-F238E27FC236}">
                <a16:creationId xmlns:a16="http://schemas.microsoft.com/office/drawing/2014/main" id="{EF0C42D6-7EB2-F14B-B13F-5676422601EA}"/>
              </a:ext>
            </a:extLst>
          </p:cNvPr>
          <p:cNvSpPr txBox="1"/>
          <p:nvPr/>
        </p:nvSpPr>
        <p:spPr>
          <a:xfrm>
            <a:off x="6997892" y="2234625"/>
            <a:ext cx="1630575" cy="584775"/>
          </a:xfrm>
          <a:prstGeom prst="rect">
            <a:avLst/>
          </a:prstGeom>
          <a:noFill/>
        </p:spPr>
        <p:txBody>
          <a:bodyPr wrap="none" rtlCol="0">
            <a:spAutoFit/>
          </a:bodyPr>
          <a:lstStyle/>
          <a:p>
            <a:pPr algn="ctr"/>
            <a:r>
              <a:rPr lang="en-US" sz="1600" b="1" dirty="0">
                <a:solidFill>
                  <a:srgbClr val="B14D3B"/>
                </a:solidFill>
              </a:rPr>
              <a:t>Basin &amp; Range</a:t>
            </a:r>
          </a:p>
          <a:p>
            <a:pPr algn="ctr"/>
            <a:r>
              <a:rPr lang="en-US" sz="1600" b="1" dirty="0">
                <a:solidFill>
                  <a:srgbClr val="B14D3B"/>
                </a:solidFill>
              </a:rPr>
              <a:t>Extension</a:t>
            </a:r>
          </a:p>
        </p:txBody>
      </p:sp>
      <p:sp>
        <p:nvSpPr>
          <p:cNvPr id="34" name="Title 1">
            <a:extLst>
              <a:ext uri="{FF2B5EF4-FFF2-40B4-BE49-F238E27FC236}">
                <a16:creationId xmlns:a16="http://schemas.microsoft.com/office/drawing/2014/main" id="{01CA0CDB-EEE5-4DE6-A76C-5157E1EE851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7.1 RIDGECREST, CALIFORNIA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Saturday,  July 6, 2019 at 03:19:52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6579182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EC8BDFA-CE12-4968-8008-FE22BB20245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5149D362-9893-4071-997B-66C71F1196C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14">
            <a:extLst>
              <a:ext uri="{FF2B5EF4-FFF2-40B4-BE49-F238E27FC236}">
                <a16:creationId xmlns:a16="http://schemas.microsoft.com/office/drawing/2014/main" id="{F0EC4074-53E2-4CF6-B58B-37AC0C7EAB65}"/>
              </a:ext>
            </a:extLst>
          </p:cNvPr>
          <p:cNvSpPr txBox="1">
            <a:spLocks noChangeArrowheads="1"/>
          </p:cNvSpPr>
          <p:nvPr/>
        </p:nvSpPr>
        <p:spPr bwMode="auto">
          <a:xfrm>
            <a:off x="194650" y="1200411"/>
            <a:ext cx="3125102" cy="3093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lnSpc>
                <a:spcPts val="1800"/>
              </a:lnSpc>
              <a:spcBef>
                <a:spcPct val="0"/>
              </a:spcBef>
              <a:buFont typeface="Arial" panose="020B0604020202020204" pitchFamily="34" charset="0"/>
              <a:buNone/>
            </a:pPr>
            <a:r>
              <a:rPr lang="en-US" altLang="en-US" sz="1800" dirty="0">
                <a:latin typeface="Arial" panose="020B0604020202020204" pitchFamily="34" charset="0"/>
              </a:rPr>
              <a:t>Animating four days of  seismicity from July 3 – July 6th allows visualization of the different windows of this earthquake sequence.  From calm to the magnitude 6.4 foreshock (and aftershocks) to the magnitude 7.1 (and aftershocks).</a:t>
            </a:r>
          </a:p>
          <a:p>
            <a:pPr eaLnBrk="1" hangingPunct="1">
              <a:lnSpc>
                <a:spcPts val="1800"/>
              </a:lnSpc>
              <a:spcBef>
                <a:spcPct val="0"/>
              </a:spcBef>
              <a:buFont typeface="Arial" panose="020B0604020202020204" pitchFamily="34" charset="0"/>
              <a:buNone/>
            </a:pPr>
            <a:endParaRPr lang="en-US" altLang="en-US" sz="1800" dirty="0">
              <a:latin typeface="Arial" panose="020B0604020202020204" pitchFamily="34" charset="0"/>
            </a:endParaRPr>
          </a:p>
          <a:p>
            <a:pPr eaLnBrk="1" hangingPunct="1">
              <a:lnSpc>
                <a:spcPts val="1800"/>
              </a:lnSpc>
              <a:spcBef>
                <a:spcPct val="0"/>
              </a:spcBef>
              <a:buFont typeface="Arial" panose="020B0604020202020204" pitchFamily="34" charset="0"/>
              <a:buNone/>
            </a:pPr>
            <a:r>
              <a:rPr lang="en-US" altLang="en-US" sz="1800" dirty="0">
                <a:latin typeface="Arial" panose="020B0604020202020204" pitchFamily="34" charset="0"/>
              </a:rPr>
              <a:t>There are 2,492 earthquakes plotted in this four-day animation.</a:t>
            </a:r>
          </a:p>
        </p:txBody>
      </p:sp>
      <p:sp>
        <p:nvSpPr>
          <p:cNvPr id="14341" name="TextBox 16">
            <a:extLst>
              <a:ext uri="{FF2B5EF4-FFF2-40B4-BE49-F238E27FC236}">
                <a16:creationId xmlns:a16="http://schemas.microsoft.com/office/drawing/2014/main" id="{FAF77AA0-1CAA-4927-A6A8-844FD548AA03}"/>
              </a:ext>
            </a:extLst>
          </p:cNvPr>
          <p:cNvSpPr txBox="1">
            <a:spLocks noChangeArrowheads="1"/>
          </p:cNvSpPr>
          <p:nvPr/>
        </p:nvSpPr>
        <p:spPr bwMode="auto">
          <a:xfrm>
            <a:off x="4255168" y="6324600"/>
            <a:ext cx="51816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Animation created with the IRIS Earthquake Browser</a:t>
            </a:r>
          </a:p>
          <a:p>
            <a:pPr eaLnBrk="1" hangingPunct="1">
              <a:spcBef>
                <a:spcPct val="0"/>
              </a:spcBef>
              <a:buFontTx/>
              <a:buNone/>
            </a:pPr>
            <a:endParaRPr lang="en-US" altLang="en-US" sz="1200" i="1" dirty="0">
              <a:latin typeface="Arial" panose="020B0604020202020204" pitchFamily="34" charset="0"/>
            </a:endParaRPr>
          </a:p>
        </p:txBody>
      </p:sp>
      <p:sp>
        <p:nvSpPr>
          <p:cNvPr id="25" name="TextBox 30">
            <a:extLst>
              <a:ext uri="{FF2B5EF4-FFF2-40B4-BE49-F238E27FC236}">
                <a16:creationId xmlns:a16="http://schemas.microsoft.com/office/drawing/2014/main" id="{BC5C83D6-09E4-4026-8369-96D44E6ED8B9}"/>
              </a:ext>
            </a:extLst>
          </p:cNvPr>
          <p:cNvSpPr txBox="1">
            <a:spLocks noChangeArrowheads="1"/>
          </p:cNvSpPr>
          <p:nvPr/>
        </p:nvSpPr>
        <p:spPr bwMode="auto">
          <a:xfrm>
            <a:off x="5376174" y="1927896"/>
            <a:ext cx="261856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n-US" altLang="en-US" sz="1600" dirty="0">
                <a:solidFill>
                  <a:schemeClr val="bg1"/>
                </a:solidFill>
                <a:latin typeface="Arial" panose="020B0604020202020204" pitchFamily="34" charset="0"/>
              </a:rPr>
              <a:t>North American Plate</a:t>
            </a:r>
          </a:p>
        </p:txBody>
      </p:sp>
      <p:sp>
        <p:nvSpPr>
          <p:cNvPr id="18" name="TextBox 30">
            <a:extLst>
              <a:ext uri="{FF2B5EF4-FFF2-40B4-BE49-F238E27FC236}">
                <a16:creationId xmlns:a16="http://schemas.microsoft.com/office/drawing/2014/main" id="{AC8F9B1B-9B18-44CB-B557-25E76D75DDDC}"/>
              </a:ext>
            </a:extLst>
          </p:cNvPr>
          <p:cNvSpPr txBox="1">
            <a:spLocks noChangeArrowheads="1"/>
          </p:cNvSpPr>
          <p:nvPr/>
        </p:nvSpPr>
        <p:spPr bwMode="auto">
          <a:xfrm>
            <a:off x="2590800" y="4885734"/>
            <a:ext cx="1295400" cy="595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n-US" altLang="en-US" sz="1600" dirty="0">
                <a:solidFill>
                  <a:schemeClr val="bg1"/>
                </a:solidFill>
                <a:latin typeface="Arial" panose="020B0604020202020204" pitchFamily="34" charset="0"/>
              </a:rPr>
              <a:t>Pacific Plate</a:t>
            </a:r>
          </a:p>
        </p:txBody>
      </p:sp>
      <p:sp>
        <p:nvSpPr>
          <p:cNvPr id="21" name="Title 1">
            <a:extLst>
              <a:ext uri="{FF2B5EF4-FFF2-40B4-BE49-F238E27FC236}">
                <a16:creationId xmlns:a16="http://schemas.microsoft.com/office/drawing/2014/main" id="{18A15694-1946-4711-8DE3-C2911EE3850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7.1 RIDGECREST, CALIFORNIA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Saturday,  July 6, 2019 at 03:19:52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pic>
        <p:nvPicPr>
          <p:cNvPr id="2" name="animation">
            <a:hlinkClick r:id="" action="ppaction://media"/>
            <a:extLst>
              <a:ext uri="{FF2B5EF4-FFF2-40B4-BE49-F238E27FC236}">
                <a16:creationId xmlns:a16="http://schemas.microsoft.com/office/drawing/2014/main" id="{54EB24E6-C7A0-4120-BC93-BD842F4CB205}"/>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484456" y="1289331"/>
            <a:ext cx="4918291" cy="4273269"/>
          </a:xfrm>
          <a:prstGeom prst="rect">
            <a:avLst/>
          </a:prstGeom>
        </p:spPr>
      </p:pic>
      <p:pic>
        <p:nvPicPr>
          <p:cNvPr id="6" name="Picture 5">
            <a:extLst>
              <a:ext uri="{FF2B5EF4-FFF2-40B4-BE49-F238E27FC236}">
                <a16:creationId xmlns:a16="http://schemas.microsoft.com/office/drawing/2014/main" id="{9C3AABA5-8695-44CD-AE83-458F5938FE6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499242" y="1289331"/>
            <a:ext cx="476316" cy="2410161"/>
          </a:xfrm>
          <a:prstGeom prst="rect">
            <a:avLst/>
          </a:prstGeom>
        </p:spPr>
      </p:pic>
      <p:pic>
        <p:nvPicPr>
          <p:cNvPr id="8" name="Picture 7">
            <a:extLst>
              <a:ext uri="{FF2B5EF4-FFF2-40B4-BE49-F238E27FC236}">
                <a16:creationId xmlns:a16="http://schemas.microsoft.com/office/drawing/2014/main" id="{E58F2D7A-DC59-4A7E-BC14-FA6FE99717B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947961" y="5019599"/>
            <a:ext cx="1371791" cy="543001"/>
          </a:xfrm>
          <a:prstGeom prst="rect">
            <a:avLst/>
          </a:prstGeom>
        </p:spPr>
      </p:pic>
    </p:spTree>
    <p:extLst>
      <p:ext uri="{BB962C8B-B14F-4D97-AF65-F5344CB8AC3E}">
        <p14:creationId xmlns:p14="http://schemas.microsoft.com/office/powerpoint/2010/main" val="2978866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36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84BA5C-2649-4384-813C-D9068537919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35845" name="Picture 8" descr="IRIS_TMlogo.png">
            <a:extLst>
              <a:ext uri="{FF2B5EF4-FFF2-40B4-BE49-F238E27FC236}">
                <a16:creationId xmlns:a16="http://schemas.microsoft.com/office/drawing/2014/main" id="{5E52D5B1-0966-8748-BE66-5E07518168F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8" name="TextBox 4">
            <a:extLst>
              <a:ext uri="{FF2B5EF4-FFF2-40B4-BE49-F238E27FC236}">
                <a16:creationId xmlns:a16="http://schemas.microsoft.com/office/drawing/2014/main" id="{6C40407E-2380-2B44-B347-490E78778DEB}"/>
              </a:ext>
            </a:extLst>
          </p:cNvPr>
          <p:cNvSpPr txBox="1">
            <a:spLocks noChangeArrowheads="1"/>
          </p:cNvSpPr>
          <p:nvPr/>
        </p:nvSpPr>
        <p:spPr bwMode="auto">
          <a:xfrm>
            <a:off x="381000" y="1144012"/>
            <a:ext cx="3352800" cy="575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1600" dirty="0"/>
              <a:t>A “mainshock” is largest magnitude earthquake during an earthquake sequence.  </a:t>
            </a:r>
          </a:p>
          <a:p>
            <a:endParaRPr lang="en-US" altLang="en-US" sz="1600" dirty="0"/>
          </a:p>
          <a:p>
            <a:r>
              <a:rPr lang="en-US" altLang="en-US" sz="1600" dirty="0"/>
              <a:t>A “foreshock” is a smaller magnitude earthquake that precedes the mainshock.  </a:t>
            </a:r>
          </a:p>
          <a:p>
            <a:endParaRPr lang="en-US" altLang="en-US" sz="1600" dirty="0"/>
          </a:p>
          <a:p>
            <a:r>
              <a:rPr lang="en-US" altLang="en-US" sz="1600" dirty="0"/>
              <a:t>“Aftershocks” are smaller earthquakes occurring after a large earthquake as the fault adjusts to the new state of stress.  </a:t>
            </a:r>
          </a:p>
          <a:p>
            <a:endParaRPr lang="en-US" altLang="en-US" sz="1600" dirty="0"/>
          </a:p>
          <a:p>
            <a:r>
              <a:rPr lang="en-US" sz="1600" dirty="0"/>
              <a:t>Although seismologists have carefully analyzed foreshock/mainshock pairs of earthquakes, and earthquake triggering in general, there are no special characteristics of a foreshock that let us know it is a foreshock until the mainshock occurs.</a:t>
            </a:r>
          </a:p>
          <a:p>
            <a:endParaRPr lang="en-US" altLang="en-US" sz="1600" dirty="0"/>
          </a:p>
        </p:txBody>
      </p:sp>
      <p:pic>
        <p:nvPicPr>
          <p:cNvPr id="3" name="A_004_ForeshockAftershock">
            <a:hlinkClick r:id="" action="ppaction://media"/>
            <a:extLst>
              <a:ext uri="{FF2B5EF4-FFF2-40B4-BE49-F238E27FC236}">
                <a16:creationId xmlns:a16="http://schemas.microsoft.com/office/drawing/2014/main" id="{EFC429CE-F7F6-42F2-AB0C-F603E0C9D24B}"/>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038600" y="1219200"/>
            <a:ext cx="4800600" cy="2700338"/>
          </a:xfrm>
          <a:prstGeom prst="rect">
            <a:avLst/>
          </a:prstGeom>
        </p:spPr>
      </p:pic>
      <p:sp>
        <p:nvSpPr>
          <p:cNvPr id="4" name="TextBox 3">
            <a:extLst>
              <a:ext uri="{FF2B5EF4-FFF2-40B4-BE49-F238E27FC236}">
                <a16:creationId xmlns:a16="http://schemas.microsoft.com/office/drawing/2014/main" id="{15DE5B2E-42F5-43A1-902E-6BDFE8C18DC7}"/>
              </a:ext>
            </a:extLst>
          </p:cNvPr>
          <p:cNvSpPr txBox="1"/>
          <p:nvPr/>
        </p:nvSpPr>
        <p:spPr>
          <a:xfrm>
            <a:off x="4419600" y="4648200"/>
            <a:ext cx="4495800" cy="307777"/>
          </a:xfrm>
          <a:prstGeom prst="rect">
            <a:avLst/>
          </a:prstGeom>
          <a:noFill/>
        </p:spPr>
        <p:txBody>
          <a:bodyPr wrap="square" rtlCol="0">
            <a:spAutoFit/>
          </a:bodyPr>
          <a:lstStyle/>
          <a:p>
            <a:pPr algn="r"/>
            <a:r>
              <a:rPr lang="en-US" sz="1400" dirty="0"/>
              <a:t>Foreshock – Mainshock –Aftershock Animation</a:t>
            </a:r>
          </a:p>
        </p:txBody>
      </p:sp>
      <p:sp>
        <p:nvSpPr>
          <p:cNvPr id="11" name="Title 1">
            <a:extLst>
              <a:ext uri="{FF2B5EF4-FFF2-40B4-BE49-F238E27FC236}">
                <a16:creationId xmlns:a16="http://schemas.microsoft.com/office/drawing/2014/main" id="{9A0C80AE-A8A7-4A53-B702-0678484AE72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7.1 RIDGECREST, CALIFORNIA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Saturday,  July 6, 2019 at 03:19:52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724831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920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6067C62-2110-4F6F-80D1-1DF52EDE3F3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1507" name="Rectangle 7">
            <a:extLst>
              <a:ext uri="{FF2B5EF4-FFF2-40B4-BE49-F238E27FC236}">
                <a16:creationId xmlns:a16="http://schemas.microsoft.com/office/drawing/2014/main" id="{2C09B34D-7024-49C1-9608-D66C93397FFF}"/>
              </a:ext>
            </a:extLst>
          </p:cNvPr>
          <p:cNvSpPr>
            <a:spLocks noChangeArrowheads="1"/>
          </p:cNvSpPr>
          <p:nvPr/>
        </p:nvSpPr>
        <p:spPr bwMode="auto">
          <a:xfrm>
            <a:off x="4495800" y="3251200"/>
            <a:ext cx="4421188"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n-US" altLang="en-US" sz="1400" i="1" dirty="0">
                <a:latin typeface="Arial" panose="020B0604020202020204" pitchFamily="34" charset="0"/>
              </a:rPr>
              <a:t>Image and text courtesy of the US Geological Survey</a:t>
            </a:r>
          </a:p>
        </p:txBody>
      </p:sp>
      <p:sp>
        <p:nvSpPr>
          <p:cNvPr id="21508" name="TextBox 9">
            <a:extLst>
              <a:ext uri="{FF2B5EF4-FFF2-40B4-BE49-F238E27FC236}">
                <a16:creationId xmlns:a16="http://schemas.microsoft.com/office/drawing/2014/main" id="{00A63304-A969-4D65-AA41-228C0BE61BED}"/>
              </a:ext>
            </a:extLst>
          </p:cNvPr>
          <p:cNvSpPr txBox="1">
            <a:spLocks noChangeArrowheads="1"/>
          </p:cNvSpPr>
          <p:nvPr/>
        </p:nvSpPr>
        <p:spPr bwMode="auto">
          <a:xfrm>
            <a:off x="231775" y="1209675"/>
            <a:ext cx="41878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a:latin typeface="Arial" panose="020B0604020202020204" pitchFamily="34" charset="0"/>
              </a:rPr>
              <a:t>Aftershock sequences follow predictable patterns as a group, although the individual earthquakes are themselves not predictable. The graph shows how the number of aftershocks and the magnitude of aftershocks decay with increasing time since the main shock. The number of aftershocks also decreases with distance from the main shock.</a:t>
            </a:r>
          </a:p>
        </p:txBody>
      </p:sp>
      <p:pic>
        <p:nvPicPr>
          <p:cNvPr id="21509" name="Picture 8" descr="IRIS_TMlogo.png">
            <a:extLst>
              <a:ext uri="{FF2B5EF4-FFF2-40B4-BE49-F238E27FC236}">
                <a16:creationId xmlns:a16="http://schemas.microsoft.com/office/drawing/2014/main" id="{28F1EE66-89A8-43E8-8D3E-2009CBEA7E1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10" descr="usgs.jpg">
            <a:extLst>
              <a:ext uri="{FF2B5EF4-FFF2-40B4-BE49-F238E27FC236}">
                <a16:creationId xmlns:a16="http://schemas.microsoft.com/office/drawing/2014/main" id="{8EF1635E-96D9-4808-A666-1D2D6976799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87875" y="838200"/>
            <a:ext cx="4175125" cy="247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2" name="TextBox 14">
            <a:extLst>
              <a:ext uri="{FF2B5EF4-FFF2-40B4-BE49-F238E27FC236}">
                <a16:creationId xmlns:a16="http://schemas.microsoft.com/office/drawing/2014/main" id="{AAF084FF-F248-4F67-9BFC-3789F79D02EE}"/>
              </a:ext>
            </a:extLst>
          </p:cNvPr>
          <p:cNvSpPr txBox="1">
            <a:spLocks noChangeArrowheads="1"/>
          </p:cNvSpPr>
          <p:nvPr/>
        </p:nvSpPr>
        <p:spPr bwMode="auto">
          <a:xfrm>
            <a:off x="5096669" y="6397723"/>
            <a:ext cx="190976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s-VE" sz="1400" dirty="0">
                <a:latin typeface="Arial" panose="020B0604020202020204" pitchFamily="34" charset="0"/>
              </a:rPr>
              <a:t>&gt;M 4 July 6, 2019</a:t>
            </a:r>
          </a:p>
        </p:txBody>
      </p:sp>
      <p:pic>
        <p:nvPicPr>
          <p:cNvPr id="21515" name="Picture 1">
            <a:extLst>
              <a:ext uri="{FF2B5EF4-FFF2-40B4-BE49-F238E27FC236}">
                <a16:creationId xmlns:a16="http://schemas.microsoft.com/office/drawing/2014/main" id="{14C30BD8-821E-40E5-99B4-26273129B33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036170" y="4086462"/>
            <a:ext cx="427038"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9E6717B3-2534-425F-A7BE-3F89F623E25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0792" y="3733800"/>
            <a:ext cx="2976808" cy="2581513"/>
          </a:xfrm>
          <a:prstGeom prst="rect">
            <a:avLst/>
          </a:prstGeom>
        </p:spPr>
      </p:pic>
      <p:sp>
        <p:nvSpPr>
          <p:cNvPr id="14" name="TextBox 14">
            <a:extLst>
              <a:ext uri="{FF2B5EF4-FFF2-40B4-BE49-F238E27FC236}">
                <a16:creationId xmlns:a16="http://schemas.microsoft.com/office/drawing/2014/main" id="{3F931B7F-51B0-4310-A633-9CD1922CB0E8}"/>
              </a:ext>
            </a:extLst>
          </p:cNvPr>
          <p:cNvSpPr txBox="1">
            <a:spLocks noChangeArrowheads="1"/>
          </p:cNvSpPr>
          <p:nvPr/>
        </p:nvSpPr>
        <p:spPr bwMode="auto">
          <a:xfrm>
            <a:off x="1214315" y="6397724"/>
            <a:ext cx="190976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s-VE" sz="1400" dirty="0">
                <a:latin typeface="Arial" panose="020B0604020202020204" pitchFamily="34" charset="0"/>
              </a:rPr>
              <a:t>&gt;M 4 July 4 - 5, 2019</a:t>
            </a:r>
          </a:p>
        </p:txBody>
      </p:sp>
      <p:pic>
        <p:nvPicPr>
          <p:cNvPr id="8" name="Picture 7">
            <a:extLst>
              <a:ext uri="{FF2B5EF4-FFF2-40B4-BE49-F238E27FC236}">
                <a16:creationId xmlns:a16="http://schemas.microsoft.com/office/drawing/2014/main" id="{B3178D6F-09B6-4709-9BFF-F451AE54B84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14592" y="3733799"/>
            <a:ext cx="2976808" cy="2581513"/>
          </a:xfrm>
          <a:prstGeom prst="rect">
            <a:avLst/>
          </a:prstGeom>
        </p:spPr>
      </p:pic>
      <p:sp>
        <p:nvSpPr>
          <p:cNvPr id="17" name="Title 1">
            <a:extLst>
              <a:ext uri="{FF2B5EF4-FFF2-40B4-BE49-F238E27FC236}">
                <a16:creationId xmlns:a16="http://schemas.microsoft.com/office/drawing/2014/main" id="{9D679370-EE28-4F0E-95AE-86F326E4FBB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7.1 RIDGECREST, CALIFORNIA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Saturday,  July 6, 2019 at 03:19:52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205501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1C13E00-97D6-4998-BEBB-64B58DC3F6B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20483" name="Picture 8" descr="IRIS_TMlogo.png">
            <a:extLst>
              <a:ext uri="{FF2B5EF4-FFF2-40B4-BE49-F238E27FC236}">
                <a16:creationId xmlns:a16="http://schemas.microsoft.com/office/drawing/2014/main" id="{B67FD002-1644-41F0-968F-4C55EA40C2B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TextBox 14">
            <a:extLst>
              <a:ext uri="{FF2B5EF4-FFF2-40B4-BE49-F238E27FC236}">
                <a16:creationId xmlns:a16="http://schemas.microsoft.com/office/drawing/2014/main" id="{E910845D-A6B5-4209-86B4-73E85C89C1D0}"/>
              </a:ext>
            </a:extLst>
          </p:cNvPr>
          <p:cNvSpPr txBox="1">
            <a:spLocks noChangeArrowheads="1"/>
          </p:cNvSpPr>
          <p:nvPr/>
        </p:nvSpPr>
        <p:spPr bwMode="auto">
          <a:xfrm>
            <a:off x="242888" y="1141413"/>
            <a:ext cx="8658224"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800" dirty="0">
                <a:latin typeface="Arial" panose="020B0604020202020204" pitchFamily="34" charset="0"/>
              </a:rPr>
              <a:t>While commonly plotted as points on maps, earthquakes of this size are more appropriately described as slip over a larger fault area. The duration of the slip in this earthquake was approximately 20 seconds.</a:t>
            </a:r>
          </a:p>
          <a:p>
            <a:pPr>
              <a:spcBef>
                <a:spcPct val="0"/>
              </a:spcBef>
              <a:buFontTx/>
              <a:buNone/>
            </a:pPr>
            <a:endParaRPr lang="en-US" altLang="en-US" sz="1800" dirty="0">
              <a:latin typeface="Arial" panose="020B0604020202020204" pitchFamily="34" charset="0"/>
            </a:endParaRPr>
          </a:p>
          <a:p>
            <a:pPr>
              <a:spcBef>
                <a:spcPct val="0"/>
              </a:spcBef>
              <a:buFontTx/>
              <a:buNone/>
            </a:pPr>
            <a:r>
              <a:rPr lang="en-US" altLang="en-US" sz="1800" dirty="0">
                <a:latin typeface="Arial" panose="020B0604020202020204" pitchFamily="34" charset="0"/>
              </a:rPr>
              <a:t>This plot shows a cross section of the slip distribution during the earthquake. Maximum slip is modeled at approximately 3 meters. The USGS notes that the deep slip at NW end of fault is unlikely to be real and just a data processing issue.</a:t>
            </a:r>
          </a:p>
        </p:txBody>
      </p:sp>
      <p:pic>
        <p:nvPicPr>
          <p:cNvPr id="3" name="Picture 2">
            <a:extLst>
              <a:ext uri="{FF2B5EF4-FFF2-40B4-BE49-F238E27FC236}">
                <a16:creationId xmlns:a16="http://schemas.microsoft.com/office/drawing/2014/main" id="{058E5605-40FD-4C0D-8C06-B524ECD055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33600" y="3389310"/>
            <a:ext cx="5289550" cy="2658431"/>
          </a:xfrm>
          <a:prstGeom prst="rect">
            <a:avLst/>
          </a:prstGeom>
        </p:spPr>
      </p:pic>
      <p:sp>
        <p:nvSpPr>
          <p:cNvPr id="11" name="Title 1">
            <a:extLst>
              <a:ext uri="{FF2B5EF4-FFF2-40B4-BE49-F238E27FC236}">
                <a16:creationId xmlns:a16="http://schemas.microsoft.com/office/drawing/2014/main" id="{7D9A6A41-5C2C-41A9-8DBF-BB5D486FA48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7.1 RIDGECREST, CALIFORNIA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Saturday,  July 6, 2019 at 03:19:52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
        <p:nvSpPr>
          <p:cNvPr id="12" name="TextBox 15">
            <a:extLst>
              <a:ext uri="{FF2B5EF4-FFF2-40B4-BE49-F238E27FC236}">
                <a16:creationId xmlns:a16="http://schemas.microsoft.com/office/drawing/2014/main" id="{AB0FD1BC-85B8-4A98-A41E-E47F788E733B}"/>
              </a:ext>
            </a:extLst>
          </p:cNvPr>
          <p:cNvSpPr txBox="1">
            <a:spLocks noChangeArrowheads="1"/>
          </p:cNvSpPr>
          <p:nvPr/>
        </p:nvSpPr>
        <p:spPr bwMode="auto">
          <a:xfrm>
            <a:off x="3581400" y="6172200"/>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Image courtesy of the US Geological Survey</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F81098C-7A7B-4AB7-9A05-C0A728EE70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4437" y="1024210"/>
            <a:ext cx="7689850" cy="5681390"/>
          </a:xfrm>
          <a:prstGeom prst="rect">
            <a:avLst/>
          </a:prstGeom>
        </p:spPr>
      </p:pic>
      <p:sp>
        <p:nvSpPr>
          <p:cNvPr id="4" name="Rectangle 3">
            <a:extLst>
              <a:ext uri="{FF2B5EF4-FFF2-40B4-BE49-F238E27FC236}">
                <a16:creationId xmlns:a16="http://schemas.microsoft.com/office/drawing/2014/main" id="{1FE4786A-DD50-0E4F-B9C9-26011D3F3D4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dirty="0">
              <a:solidFill>
                <a:srgbClr val="FFFFFF"/>
              </a:solidFill>
              <a:cs typeface="Arial" panose="020B0604020202020204" pitchFamily="34" charset="0"/>
            </a:endParaRPr>
          </a:p>
        </p:txBody>
      </p:sp>
      <p:pic>
        <p:nvPicPr>
          <p:cNvPr id="15363" name="Picture 18" descr="IRIS_TMlogo.png">
            <a:extLst>
              <a:ext uri="{FF2B5EF4-FFF2-40B4-BE49-F238E27FC236}">
                <a16:creationId xmlns:a16="http://schemas.microsoft.com/office/drawing/2014/main" id="{FCDDFA34-7340-4A9E-8BE9-EDBBF6D721E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Box 4">
            <a:extLst>
              <a:ext uri="{FF2B5EF4-FFF2-40B4-BE49-F238E27FC236}">
                <a16:creationId xmlns:a16="http://schemas.microsoft.com/office/drawing/2014/main" id="{9FCCAAB0-A4EC-4AEB-A5A4-B495410D5154}"/>
              </a:ext>
            </a:extLst>
          </p:cNvPr>
          <p:cNvSpPr txBox="1">
            <a:spLocks noChangeArrowheads="1"/>
          </p:cNvSpPr>
          <p:nvPr/>
        </p:nvSpPr>
        <p:spPr bwMode="auto">
          <a:xfrm>
            <a:off x="1933575" y="1608138"/>
            <a:ext cx="6875463"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Following the earthquake, </a:t>
            </a:r>
            <a:r>
              <a:rPr lang="en-US" altLang="en-US" sz="1400" dirty="0">
                <a:latin typeface="Arial" panose="020B0604020202020204" pitchFamily="34" charset="0"/>
              </a:rPr>
              <a:t>it took 2 minutes and 12 seconds for </a:t>
            </a:r>
            <a:r>
              <a:rPr lang="en-US" altLang="en-US" sz="1400" dirty="0">
                <a:solidFill>
                  <a:srgbClr val="000000"/>
                </a:solidFill>
                <a:latin typeface="Arial" panose="020B0604020202020204" pitchFamily="34" charset="0"/>
              </a:rPr>
              <a:t>the compressional P waves to travel a curved path through the crust and mantle to Bend, Oregon.</a:t>
            </a:r>
          </a:p>
        </p:txBody>
      </p:sp>
      <p:sp>
        <p:nvSpPr>
          <p:cNvPr id="15365" name="TextBox 7">
            <a:extLst>
              <a:ext uri="{FF2B5EF4-FFF2-40B4-BE49-F238E27FC236}">
                <a16:creationId xmlns:a16="http://schemas.microsoft.com/office/drawing/2014/main" id="{B7DC775A-40E3-4441-BA27-FD886ACF7C70}"/>
              </a:ext>
            </a:extLst>
          </p:cNvPr>
          <p:cNvSpPr txBox="1">
            <a:spLocks noChangeArrowheads="1"/>
          </p:cNvSpPr>
          <p:nvPr/>
        </p:nvSpPr>
        <p:spPr bwMode="auto">
          <a:xfrm>
            <a:off x="1973263" y="900113"/>
            <a:ext cx="7018337" cy="7381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Bend is 1021 km (634 miles, 9.2°) from the location of this earthquake. </a:t>
            </a:r>
          </a:p>
          <a:p>
            <a:pPr eaLnBrk="1" hangingPunct="1">
              <a:spcBef>
                <a:spcPct val="0"/>
              </a:spcBef>
              <a:buFontTx/>
              <a:buNone/>
            </a:pPr>
            <a:endParaRPr lang="en-US" altLang="en-US" sz="1400" dirty="0">
              <a:solidFill>
                <a:srgbClr val="000000"/>
              </a:solidFill>
              <a:latin typeface="Arial" panose="020B0604020202020204" pitchFamily="34" charset="0"/>
            </a:endParaRPr>
          </a:p>
        </p:txBody>
      </p:sp>
      <p:sp>
        <p:nvSpPr>
          <p:cNvPr id="15366" name="TextBox 6">
            <a:extLst>
              <a:ext uri="{FF2B5EF4-FFF2-40B4-BE49-F238E27FC236}">
                <a16:creationId xmlns:a16="http://schemas.microsoft.com/office/drawing/2014/main" id="{3791377A-859C-4FEA-9251-96B95EAC7C65}"/>
              </a:ext>
            </a:extLst>
          </p:cNvPr>
          <p:cNvSpPr txBox="1">
            <a:spLocks noChangeArrowheads="1"/>
          </p:cNvSpPr>
          <p:nvPr/>
        </p:nvSpPr>
        <p:spPr bwMode="auto">
          <a:xfrm>
            <a:off x="1979613" y="5251450"/>
            <a:ext cx="6959600" cy="9540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dirty="0">
                <a:solidFill>
                  <a:srgbClr val="000000"/>
                </a:solidFill>
                <a:latin typeface="Arial" panose="020B0604020202020204" pitchFamily="34" charset="0"/>
              </a:rPr>
              <a:t>Surface waves traveled the 1021 km (634 miles) along the perimeter of the Earth from the earthquake to the recording station. The surface waves began to arrive in </a:t>
            </a:r>
            <a:r>
              <a:rPr lang="en-US" altLang="en-US" sz="1400" dirty="0">
                <a:latin typeface="Arial" panose="020B0604020202020204" pitchFamily="34" charset="0"/>
              </a:rPr>
              <a:t>Bend 4 minutes and 30 seconds </a:t>
            </a:r>
            <a:r>
              <a:rPr lang="en-US" altLang="en-US" sz="1400" dirty="0">
                <a:solidFill>
                  <a:srgbClr val="000000"/>
                </a:solidFill>
                <a:latin typeface="Arial" panose="020B0604020202020204" pitchFamily="34" charset="0"/>
              </a:rPr>
              <a:t>after the earthquake occurred in southern California.  </a:t>
            </a:r>
            <a:br>
              <a:rPr lang="en-US" altLang="en-US" sz="1400" dirty="0">
                <a:solidFill>
                  <a:srgbClr val="000000"/>
                </a:solidFill>
                <a:latin typeface="Arial" panose="020B0604020202020204" pitchFamily="34" charset="0"/>
              </a:rPr>
            </a:br>
            <a:endParaRPr lang="en-US" altLang="en-US" sz="1400" dirty="0">
              <a:solidFill>
                <a:srgbClr val="000000"/>
              </a:solidFill>
              <a:latin typeface="Arial" panose="020B0604020202020204" pitchFamily="34" charset="0"/>
            </a:endParaRPr>
          </a:p>
        </p:txBody>
      </p:sp>
      <p:sp>
        <p:nvSpPr>
          <p:cNvPr id="15367" name="TextBox 9">
            <a:extLst>
              <a:ext uri="{FF2B5EF4-FFF2-40B4-BE49-F238E27FC236}">
                <a16:creationId xmlns:a16="http://schemas.microsoft.com/office/drawing/2014/main" id="{7356C20E-B2DF-4310-913B-794B4315278F}"/>
              </a:ext>
            </a:extLst>
          </p:cNvPr>
          <p:cNvSpPr txBox="1">
            <a:spLocks noChangeArrowheads="1"/>
          </p:cNvSpPr>
          <p:nvPr/>
        </p:nvSpPr>
        <p:spPr bwMode="auto">
          <a:xfrm>
            <a:off x="1752600" y="4410075"/>
            <a:ext cx="7239000"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S waves are shear waves that follow the same path through the crust and mantle as P waves.  S waves </a:t>
            </a:r>
            <a:r>
              <a:rPr lang="en-US" altLang="en-US" sz="1400" dirty="0">
                <a:latin typeface="Arial" panose="020B0604020202020204" pitchFamily="34" charset="0"/>
              </a:rPr>
              <a:t>took 3 minutes and 56 seconds </a:t>
            </a:r>
            <a:r>
              <a:rPr lang="en-US" altLang="en-US" sz="1400" dirty="0">
                <a:solidFill>
                  <a:srgbClr val="000000"/>
                </a:solidFill>
                <a:latin typeface="Arial" panose="020B0604020202020204" pitchFamily="34" charset="0"/>
              </a:rPr>
              <a:t>to travel from the earthquake to Bend.</a:t>
            </a:r>
          </a:p>
        </p:txBody>
      </p:sp>
      <p:sp>
        <p:nvSpPr>
          <p:cNvPr id="15368" name="TextBox 4">
            <a:extLst>
              <a:ext uri="{FF2B5EF4-FFF2-40B4-BE49-F238E27FC236}">
                <a16:creationId xmlns:a16="http://schemas.microsoft.com/office/drawing/2014/main" id="{AF205713-BBA2-42BD-BC9A-00F25C068CC7}"/>
              </a:ext>
            </a:extLst>
          </p:cNvPr>
          <p:cNvSpPr txBox="1">
            <a:spLocks noChangeArrowheads="1"/>
          </p:cNvSpPr>
          <p:nvPr/>
        </p:nvSpPr>
        <p:spPr bwMode="auto">
          <a:xfrm>
            <a:off x="3346450" y="2601912"/>
            <a:ext cx="376238" cy="369888"/>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P</a:t>
            </a:r>
          </a:p>
        </p:txBody>
      </p:sp>
      <p:sp>
        <p:nvSpPr>
          <p:cNvPr id="15369" name="TextBox 11">
            <a:extLst>
              <a:ext uri="{FF2B5EF4-FFF2-40B4-BE49-F238E27FC236}">
                <a16:creationId xmlns:a16="http://schemas.microsoft.com/office/drawing/2014/main" id="{456186C5-EC6A-45A3-A842-7372D913B274}"/>
              </a:ext>
            </a:extLst>
          </p:cNvPr>
          <p:cNvSpPr txBox="1">
            <a:spLocks noChangeArrowheads="1"/>
          </p:cNvSpPr>
          <p:nvPr/>
        </p:nvSpPr>
        <p:spPr bwMode="auto">
          <a:xfrm>
            <a:off x="4767263" y="2601912"/>
            <a:ext cx="338137" cy="369888"/>
          </a:xfrm>
          <a:prstGeom prst="rect">
            <a:avLst/>
          </a:prstGeom>
          <a:noFill/>
          <a:ln>
            <a:noFill/>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S</a:t>
            </a:r>
          </a:p>
        </p:txBody>
      </p:sp>
      <p:sp>
        <p:nvSpPr>
          <p:cNvPr id="12" name="TextBox 11">
            <a:extLst>
              <a:ext uri="{FF2B5EF4-FFF2-40B4-BE49-F238E27FC236}">
                <a16:creationId xmlns:a16="http://schemas.microsoft.com/office/drawing/2014/main" id="{BDB23BD9-B066-254A-B51D-677838FBACBB}"/>
              </a:ext>
            </a:extLst>
          </p:cNvPr>
          <p:cNvSpPr txBox="1"/>
          <p:nvPr/>
        </p:nvSpPr>
        <p:spPr>
          <a:xfrm>
            <a:off x="6457950" y="2133600"/>
            <a:ext cx="2152650" cy="369887"/>
          </a:xfrm>
          <a:prstGeom prst="rect">
            <a:avLst/>
          </a:prstGeom>
          <a:noFill/>
        </p:spPr>
        <p:txBody>
          <a:bodyPr>
            <a:spAutoFit/>
          </a:bodyPr>
          <a:lstStyle/>
          <a:p>
            <a:pPr eaLnBrk="1" hangingPunct="1">
              <a:defRPr/>
            </a:pPr>
            <a:r>
              <a:rPr lang="en-US" spc="200" dirty="0">
                <a:solidFill>
                  <a:prstClr val="black"/>
                </a:solidFill>
                <a:latin typeface="Arial" charset="0"/>
                <a:ea typeface="MS PGothic" charset="-128"/>
                <a:cs typeface="Arial" panose="020B0604020202020204" pitchFamily="34" charset="0"/>
              </a:rPr>
              <a:t>Surface Waves</a:t>
            </a:r>
          </a:p>
        </p:txBody>
      </p:sp>
      <p:sp>
        <p:nvSpPr>
          <p:cNvPr id="13" name="Title 1">
            <a:extLst>
              <a:ext uri="{FF2B5EF4-FFF2-40B4-BE49-F238E27FC236}">
                <a16:creationId xmlns:a16="http://schemas.microsoft.com/office/drawing/2014/main" id="{C9352C15-B0AF-4C4A-83F1-35221D09D8E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7.1 RIDGECREST, CALIFORNIA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Saturday,  July 6, 2019 at 03:19:52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51877C-316B-6C4E-9235-5A75B0479F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59394" name="TextBox 9">
            <a:extLst>
              <a:ext uri="{FF2B5EF4-FFF2-40B4-BE49-F238E27FC236}">
                <a16:creationId xmlns:a16="http://schemas.microsoft.com/office/drawing/2014/main" id="{E4024EA3-34B6-3E4A-915C-1FC12262104D}"/>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4"/>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59395" name="Picture 1">
            <a:extLst>
              <a:ext uri="{FF2B5EF4-FFF2-40B4-BE49-F238E27FC236}">
                <a16:creationId xmlns:a16="http://schemas.microsoft.com/office/drawing/2014/main" id="{F4019DC9-3DBE-2947-BEAB-8D75B3F0D33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Picture 1">
            <a:extLst>
              <a:ext uri="{FF2B5EF4-FFF2-40B4-BE49-F238E27FC236}">
                <a16:creationId xmlns:a16="http://schemas.microsoft.com/office/drawing/2014/main" id="{4E08BFEC-9C8A-5E42-8DE0-3A009DC8196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Box 1">
            <a:extLst>
              <a:ext uri="{FF2B5EF4-FFF2-40B4-BE49-F238E27FC236}">
                <a16:creationId xmlns:a16="http://schemas.microsoft.com/office/drawing/2014/main" id="{B2A6D7CD-2ACE-A94D-A468-747765F1B3EE}"/>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59398" name="Picture 4">
            <a:extLst>
              <a:ext uri="{FF2B5EF4-FFF2-40B4-BE49-F238E27FC236}">
                <a16:creationId xmlns:a16="http://schemas.microsoft.com/office/drawing/2014/main" id="{313F3E3D-4EE0-0C49-B17E-54F964A1E96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81413" y="4997450"/>
            <a:ext cx="1887537"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E55331-B441-4E76-89CF-00F210B11E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7652" name="Picture 8" descr="IRIS_TMlogo.png">
            <a:extLst>
              <a:ext uri="{FF2B5EF4-FFF2-40B4-BE49-F238E27FC236}">
                <a16:creationId xmlns:a16="http://schemas.microsoft.com/office/drawing/2014/main" id="{EF9E18C8-FAB2-F443-802D-707D4FA90BF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TextBox 14">
            <a:extLst>
              <a:ext uri="{FF2B5EF4-FFF2-40B4-BE49-F238E27FC236}">
                <a16:creationId xmlns:a16="http://schemas.microsoft.com/office/drawing/2014/main" id="{A7ABB2C8-B15E-1D4A-BB4E-FBB4C7EDF736}"/>
              </a:ext>
            </a:extLst>
          </p:cNvPr>
          <p:cNvSpPr txBox="1">
            <a:spLocks noChangeArrowheads="1"/>
          </p:cNvSpPr>
          <p:nvPr/>
        </p:nvSpPr>
        <p:spPr bwMode="auto">
          <a:xfrm>
            <a:off x="244642" y="1066800"/>
            <a:ext cx="433070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800" dirty="0">
                <a:latin typeface="Arial" panose="020B0604020202020204" pitchFamily="34" charset="0"/>
                <a:cs typeface="Arial" panose="020B0604020202020204" pitchFamily="34" charset="0"/>
              </a:rPr>
              <a:t>Gas leaks caused structure fires throughout Ridgecrest, residents reported water main breaks, and the power and communications were out in some areas. Several injuries have been reported.</a:t>
            </a:r>
          </a:p>
          <a:p>
            <a:pPr>
              <a:spcBef>
                <a:spcPct val="0"/>
              </a:spcBef>
              <a:buFontTx/>
              <a:buNone/>
            </a:pPr>
            <a:endParaRPr lang="en-US" altLang="en-US" sz="1800" dirty="0">
              <a:latin typeface="Arial" panose="020B0604020202020204" pitchFamily="34" charset="0"/>
              <a:cs typeface="Arial" panose="020B0604020202020204" pitchFamily="34" charset="0"/>
            </a:endParaRPr>
          </a:p>
          <a:p>
            <a:pPr>
              <a:spcBef>
                <a:spcPct val="0"/>
              </a:spcBef>
              <a:buFontTx/>
              <a:buNone/>
            </a:pPr>
            <a:endParaRPr lang="en-US" altLang="en-US" sz="1800"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76450940-C177-4076-BB55-D9721715D86C}"/>
              </a:ext>
            </a:extLst>
          </p:cNvPr>
          <p:cNvSpPr txBox="1"/>
          <p:nvPr/>
        </p:nvSpPr>
        <p:spPr>
          <a:xfrm>
            <a:off x="1143000" y="4419600"/>
            <a:ext cx="3505200" cy="2246769"/>
          </a:xfrm>
          <a:prstGeom prst="rect">
            <a:avLst/>
          </a:prstGeom>
          <a:noFill/>
        </p:spPr>
        <p:txBody>
          <a:bodyPr wrap="square" rtlCol="0">
            <a:spAutoFit/>
          </a:bodyPr>
          <a:lstStyle/>
          <a:p>
            <a:pPr algn="r"/>
            <a:r>
              <a:rPr lang="en-US" sz="1400" dirty="0"/>
              <a:t>This photo shows damage on Highway 178 in Ridgecrest, Calif., following what is now known to be a M 6.4 foreshock on July 4, 2019. Both the M 6.4 and M 7.1 earthquakes shook a large swath of Southern California and parts of Nevada, rattling nerves and causing injuries and damage in the town near the epicenter. </a:t>
            </a:r>
          </a:p>
          <a:p>
            <a:pPr algn="r"/>
            <a:endParaRPr lang="en-US" sz="1400" dirty="0"/>
          </a:p>
          <a:p>
            <a:pPr algn="r"/>
            <a:r>
              <a:rPr lang="en-US" sz="1400" dirty="0"/>
              <a:t>(AP Photo/Matt Hartman)</a:t>
            </a:r>
          </a:p>
        </p:txBody>
      </p:sp>
      <p:pic>
        <p:nvPicPr>
          <p:cNvPr id="6" name="Picture 5">
            <a:extLst>
              <a:ext uri="{FF2B5EF4-FFF2-40B4-BE49-F238E27FC236}">
                <a16:creationId xmlns:a16="http://schemas.microsoft.com/office/drawing/2014/main" id="{2F5E207D-4316-4E62-A5E1-CBCAEDE511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4400" y="1084608"/>
            <a:ext cx="4186321" cy="5581761"/>
          </a:xfrm>
          <a:prstGeom prst="rect">
            <a:avLst/>
          </a:prstGeom>
        </p:spPr>
      </p:pic>
      <p:sp>
        <p:nvSpPr>
          <p:cNvPr id="10" name="Title 1">
            <a:extLst>
              <a:ext uri="{FF2B5EF4-FFF2-40B4-BE49-F238E27FC236}">
                <a16:creationId xmlns:a16="http://schemas.microsoft.com/office/drawing/2014/main" id="{37374A68-7382-4DC8-BD8D-43743D7C23E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7.1 RIDGECREST, CALIFORNIA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Saturday,  July 6, 2019 at 03:19:52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2860667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900342F-5378-4688-945B-366EC6994B3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9700" name="TextBox 15">
            <a:extLst>
              <a:ext uri="{FF2B5EF4-FFF2-40B4-BE49-F238E27FC236}">
                <a16:creationId xmlns:a16="http://schemas.microsoft.com/office/drawing/2014/main" id="{00744420-C97D-2741-85E6-0CB2DE7A5C93}"/>
              </a:ext>
            </a:extLst>
          </p:cNvPr>
          <p:cNvSpPr txBox="1">
            <a:spLocks noChangeArrowheads="1"/>
          </p:cNvSpPr>
          <p:nvPr/>
        </p:nvSpPr>
        <p:spPr bwMode="auto">
          <a:xfrm>
            <a:off x="3962400" y="5788025"/>
            <a:ext cx="4876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dirty="0">
                <a:latin typeface="Arial" panose="020B0604020202020204" pitchFamily="34" charset="0"/>
                <a:cs typeface="Arial" panose="020B0604020202020204" pitchFamily="34" charset="0"/>
              </a:rPr>
              <a:t>USGS Estimated shaking Intensity from M 7.1 Earthquake</a:t>
            </a:r>
          </a:p>
        </p:txBody>
      </p:sp>
      <p:sp>
        <p:nvSpPr>
          <p:cNvPr id="29701" name="TextBox 15">
            <a:extLst>
              <a:ext uri="{FF2B5EF4-FFF2-40B4-BE49-F238E27FC236}">
                <a16:creationId xmlns:a16="http://schemas.microsoft.com/office/drawing/2014/main" id="{7F72B5DA-FF56-C64D-9F48-21F402B932FC}"/>
              </a:ext>
            </a:extLst>
          </p:cNvPr>
          <p:cNvSpPr txBox="1">
            <a:spLocks noChangeArrowheads="1"/>
          </p:cNvSpPr>
          <p:nvPr/>
        </p:nvSpPr>
        <p:spPr bwMode="auto">
          <a:xfrm>
            <a:off x="252413" y="1123950"/>
            <a:ext cx="3100387"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latin typeface="Arial" panose="020B0604020202020204" pitchFamily="34" charset="0"/>
                <a:cs typeface="Arial" panose="020B0604020202020204" pitchFamily="34" charset="0"/>
              </a:rPr>
              <a:t>The Modified-Mercalli Intensity (MMI) scale is a twelve-stage scale, from I to XII, that indicates the severity of ground shaking. </a:t>
            </a:r>
          </a:p>
          <a:p>
            <a:pPr eaLnBrk="1" hangingPunct="1">
              <a:spcBef>
                <a:spcPct val="0"/>
              </a:spcBef>
              <a:buFontTx/>
              <a:buNone/>
            </a:pPr>
            <a:endParaRPr lang="en-US" altLang="en-US" sz="1800" dirty="0">
              <a:latin typeface="Arial" panose="020B0604020202020204" pitchFamily="34" charset="0"/>
              <a:cs typeface="Arial" panose="020B0604020202020204" pitchFamily="34" charset="0"/>
            </a:endParaRPr>
          </a:p>
          <a:p>
            <a:pPr eaLnBrk="1" hangingPunct="1">
              <a:spcBef>
                <a:spcPct val="0"/>
              </a:spcBef>
              <a:buFontTx/>
              <a:buNone/>
            </a:pPr>
            <a:r>
              <a:rPr lang="en-US" altLang="en-US" sz="1800" dirty="0">
                <a:latin typeface="Arial" panose="020B0604020202020204" pitchFamily="34" charset="0"/>
                <a:cs typeface="Arial" panose="020B0604020202020204" pitchFamily="34" charset="0"/>
              </a:rPr>
              <a:t>The area nearest the epicenter felt severe shaking from this earthquake.</a:t>
            </a:r>
          </a:p>
        </p:txBody>
      </p:sp>
      <p:pic>
        <p:nvPicPr>
          <p:cNvPr id="29702" name="Picture 8" descr="IRIS_TMlogo.png">
            <a:extLst>
              <a:ext uri="{FF2B5EF4-FFF2-40B4-BE49-F238E27FC236}">
                <a16:creationId xmlns:a16="http://schemas.microsoft.com/office/drawing/2014/main" id="{9CF46DD6-070A-BF4B-B95C-9F65EAF1200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6">
            <a:extLst>
              <a:ext uri="{FF2B5EF4-FFF2-40B4-BE49-F238E27FC236}">
                <a16:creationId xmlns:a16="http://schemas.microsoft.com/office/drawing/2014/main" id="{26E27861-1A13-40DA-A7E9-8D92518BE0E0}"/>
              </a:ext>
            </a:extLst>
          </p:cNvPr>
          <p:cNvGrpSpPr/>
          <p:nvPr/>
        </p:nvGrpSpPr>
        <p:grpSpPr>
          <a:xfrm>
            <a:off x="1256070" y="3733800"/>
            <a:ext cx="1978025" cy="3278188"/>
            <a:chOff x="6483077" y="1520825"/>
            <a:chExt cx="1978025" cy="3278188"/>
          </a:xfrm>
        </p:grpSpPr>
        <p:sp>
          <p:nvSpPr>
            <p:cNvPr id="29699" name="TextBox 14">
              <a:extLst>
                <a:ext uri="{FF2B5EF4-FFF2-40B4-BE49-F238E27FC236}">
                  <a16:creationId xmlns:a16="http://schemas.microsoft.com/office/drawing/2014/main" id="{648CF7C2-261F-6A48-8A1D-6075EBE6430D}"/>
                </a:ext>
              </a:extLst>
            </p:cNvPr>
            <p:cNvSpPr txBox="1">
              <a:spLocks noChangeArrowheads="1"/>
            </p:cNvSpPr>
            <p:nvPr/>
          </p:nvSpPr>
          <p:spPr bwMode="auto">
            <a:xfrm>
              <a:off x="7241902" y="1520825"/>
              <a:ext cx="1219200" cy="327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b="1" dirty="0">
                  <a:latin typeface="Arial" panose="020B0604020202020204" pitchFamily="34" charset="0"/>
                  <a:cs typeface="Arial" panose="020B0604020202020204" pitchFamily="34" charset="0"/>
                </a:rPr>
                <a:t>Perceived </a:t>
              </a:r>
            </a:p>
            <a:p>
              <a:pPr algn="ctr" eaLnBrk="1" hangingPunct="1">
                <a:spcBef>
                  <a:spcPct val="0"/>
                </a:spcBef>
                <a:spcAft>
                  <a:spcPts val="600"/>
                </a:spcAft>
                <a:buFontTx/>
                <a:buNone/>
              </a:pPr>
              <a:r>
                <a:rPr lang="en-US" altLang="en-US" sz="1400" b="1" dirty="0">
                  <a:latin typeface="Arial" panose="020B0604020202020204" pitchFamily="34" charset="0"/>
                  <a:cs typeface="Arial" panose="020B0604020202020204" pitchFamily="34" charset="0"/>
                </a:rPr>
                <a:t>  Shaking</a:t>
              </a:r>
            </a:p>
            <a:p>
              <a:pPr algn="ctr" eaLnBrk="1" hangingPunct="1">
                <a:spcBef>
                  <a:spcPct val="0"/>
                </a:spcBef>
                <a:spcAft>
                  <a:spcPts val="400"/>
                </a:spcAft>
                <a:buFontTx/>
                <a:buNone/>
              </a:pPr>
              <a:r>
                <a:rPr lang="en-US" altLang="en-US" sz="1400" b="1" dirty="0">
                  <a:solidFill>
                    <a:srgbClr val="C00000"/>
                  </a:solidFill>
                  <a:latin typeface="Arial" panose="020B0604020202020204" pitchFamily="34" charset="0"/>
                  <a:cs typeface="Arial" panose="020B0604020202020204" pitchFamily="34" charset="0"/>
                </a:rPr>
                <a:t>Extreme </a:t>
              </a:r>
            </a:p>
            <a:p>
              <a:pPr algn="ctr" eaLnBrk="1" hangingPunct="1">
                <a:spcBef>
                  <a:spcPct val="0"/>
                </a:spcBef>
                <a:spcAft>
                  <a:spcPts val="400"/>
                </a:spcAft>
                <a:buFontTx/>
                <a:buNone/>
              </a:pPr>
              <a:r>
                <a:rPr lang="en-US" altLang="en-US" sz="1400" b="1" dirty="0">
                  <a:solidFill>
                    <a:srgbClr val="FF0000"/>
                  </a:solidFill>
                  <a:latin typeface="Arial" panose="020B0604020202020204" pitchFamily="34" charset="0"/>
                  <a:cs typeface="Arial" panose="020B0604020202020204" pitchFamily="34" charset="0"/>
                </a:rPr>
                <a:t>Violent</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cs typeface="Arial" panose="020B0604020202020204" pitchFamily="34" charset="0"/>
                </a:rPr>
                <a:t>Severe</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cs typeface="Arial" panose="020B0604020202020204" pitchFamily="34" charset="0"/>
                </a:rPr>
                <a:t>Very Strong</a:t>
              </a:r>
            </a:p>
            <a:p>
              <a:pPr algn="ctr" eaLnBrk="1" hangingPunct="1">
                <a:spcBef>
                  <a:spcPct val="0"/>
                </a:spcBef>
                <a:spcAft>
                  <a:spcPts val="400"/>
                </a:spcAft>
                <a:buFontTx/>
                <a:buNone/>
              </a:pPr>
              <a:r>
                <a:rPr lang="en-US" altLang="en-US" sz="1400" b="1" dirty="0">
                  <a:solidFill>
                    <a:srgbClr val="FFFF00"/>
                  </a:solidFill>
                  <a:latin typeface="Arial" panose="020B0604020202020204" pitchFamily="34" charset="0"/>
                  <a:cs typeface="Arial" panose="020B0604020202020204" pitchFamily="34" charset="0"/>
                </a:rPr>
                <a:t>Strong</a:t>
              </a:r>
            </a:p>
            <a:p>
              <a:pPr algn="ctr" eaLnBrk="1" hangingPunct="1">
                <a:spcBef>
                  <a:spcPct val="0"/>
                </a:spcBef>
                <a:spcAft>
                  <a:spcPts val="400"/>
                </a:spcAft>
                <a:buFontTx/>
                <a:buNone/>
              </a:pPr>
              <a:r>
                <a:rPr lang="en-US" altLang="en-US" sz="1400" dirty="0">
                  <a:latin typeface="Arial" panose="020B0604020202020204" pitchFamily="34" charset="0"/>
                  <a:cs typeface="Arial" panose="020B0604020202020204" pitchFamily="34" charset="0"/>
                </a:rPr>
                <a:t>Moderate</a:t>
              </a:r>
            </a:p>
            <a:p>
              <a:pPr algn="ctr" eaLnBrk="1" hangingPunct="1">
                <a:spcBef>
                  <a:spcPct val="0"/>
                </a:spcBef>
                <a:spcAft>
                  <a:spcPts val="400"/>
                </a:spcAft>
                <a:buFontTx/>
                <a:buNone/>
              </a:pPr>
              <a:r>
                <a:rPr lang="en-US" altLang="en-US" sz="1400" dirty="0">
                  <a:latin typeface="Arial" panose="020B0604020202020204" pitchFamily="34" charset="0"/>
                  <a:cs typeface="Arial" panose="020B0604020202020204" pitchFamily="34" charset="0"/>
                </a:rPr>
                <a:t>Light</a:t>
              </a:r>
            </a:p>
            <a:p>
              <a:pPr algn="ctr" eaLnBrk="1" hangingPunct="1">
                <a:spcBef>
                  <a:spcPct val="0"/>
                </a:spcBef>
                <a:spcAft>
                  <a:spcPts val="400"/>
                </a:spcAft>
                <a:buFontTx/>
                <a:buNone/>
              </a:pPr>
              <a:r>
                <a:rPr lang="en-US" altLang="en-US" sz="1400" dirty="0">
                  <a:latin typeface="Arial" panose="020B0604020202020204" pitchFamily="34" charset="0"/>
                  <a:cs typeface="Arial" panose="020B0604020202020204" pitchFamily="34" charset="0"/>
                </a:rPr>
                <a:t>Weak</a:t>
              </a:r>
            </a:p>
            <a:p>
              <a:pPr algn="ctr" eaLnBrk="1" hangingPunct="1">
                <a:spcBef>
                  <a:spcPct val="0"/>
                </a:spcBef>
                <a:spcAft>
                  <a:spcPts val="400"/>
                </a:spcAft>
                <a:buFontTx/>
                <a:buNone/>
              </a:pPr>
              <a:r>
                <a:rPr lang="en-US" altLang="en-US" sz="1400" dirty="0">
                  <a:latin typeface="Arial" panose="020B0604020202020204" pitchFamily="34" charset="0"/>
                  <a:cs typeface="Arial" panose="020B0604020202020204" pitchFamily="34" charset="0"/>
                </a:rPr>
                <a:t>Not Felt</a:t>
              </a:r>
            </a:p>
            <a:p>
              <a:pPr eaLnBrk="1" hangingPunct="1">
                <a:spcBef>
                  <a:spcPct val="0"/>
                </a:spcBef>
                <a:buFontTx/>
                <a:buNone/>
              </a:pPr>
              <a:endParaRPr lang="en-US" altLang="en-US" sz="1800" dirty="0">
                <a:latin typeface="Arial" panose="020B0604020202020204" pitchFamily="34" charset="0"/>
                <a:cs typeface="Arial" panose="020B0604020202020204" pitchFamily="34" charset="0"/>
              </a:endParaRPr>
            </a:p>
          </p:txBody>
        </p:sp>
        <p:sp>
          <p:nvSpPr>
            <p:cNvPr id="29704" name="TextBox 13">
              <a:extLst>
                <a:ext uri="{FF2B5EF4-FFF2-40B4-BE49-F238E27FC236}">
                  <a16:creationId xmlns:a16="http://schemas.microsoft.com/office/drawing/2014/main" id="{578DB599-4B0E-3347-83A4-3D2AD9995CAC}"/>
                </a:ext>
              </a:extLst>
            </p:cNvPr>
            <p:cNvSpPr txBox="1">
              <a:spLocks noChangeArrowheads="1"/>
            </p:cNvSpPr>
            <p:nvPr/>
          </p:nvSpPr>
          <p:spPr bwMode="auto">
            <a:xfrm>
              <a:off x="6595790" y="1735138"/>
              <a:ext cx="746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b="1" dirty="0">
                  <a:latin typeface="Arial" panose="020B0604020202020204" pitchFamily="34" charset="0"/>
                  <a:cs typeface="Arial" panose="020B0604020202020204" pitchFamily="34" charset="0"/>
                </a:rPr>
                <a:t>MMI</a:t>
              </a:r>
            </a:p>
          </p:txBody>
        </p:sp>
        <p:pic>
          <p:nvPicPr>
            <p:cNvPr id="29705" name="Picture 5">
              <a:extLst>
                <a:ext uri="{FF2B5EF4-FFF2-40B4-BE49-F238E27FC236}">
                  <a16:creationId xmlns:a16="http://schemas.microsoft.com/office/drawing/2014/main" id="{39056658-5B25-FF4B-A585-99A3634066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3077" y="2078038"/>
              <a:ext cx="752475" cy="231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 name="Picture 2">
            <a:extLst>
              <a:ext uri="{FF2B5EF4-FFF2-40B4-BE49-F238E27FC236}">
                <a16:creationId xmlns:a16="http://schemas.microsoft.com/office/drawing/2014/main" id="{F39D56E1-39D9-43D8-A0A5-54220FCA20E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52800" y="1219200"/>
            <a:ext cx="5632450" cy="4388227"/>
          </a:xfrm>
          <a:prstGeom prst="rect">
            <a:avLst/>
          </a:prstGeom>
        </p:spPr>
      </p:pic>
      <p:sp>
        <p:nvSpPr>
          <p:cNvPr id="14" name="Title 1">
            <a:extLst>
              <a:ext uri="{FF2B5EF4-FFF2-40B4-BE49-F238E27FC236}">
                <a16:creationId xmlns:a16="http://schemas.microsoft.com/office/drawing/2014/main" id="{219F1B11-9A5D-4C49-889B-CB897287AFB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7.1 RIDGECREST, CALIFORNIA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Saturday,  July 6, 2019 at 03:19:52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C041977-FB47-4248-9C77-B2110F22B77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1747" name="TextBox 15">
            <a:extLst>
              <a:ext uri="{FF2B5EF4-FFF2-40B4-BE49-F238E27FC236}">
                <a16:creationId xmlns:a16="http://schemas.microsoft.com/office/drawing/2014/main" id="{19DAC123-35EF-084E-A9BF-98D3EE055AC5}"/>
              </a:ext>
            </a:extLst>
          </p:cNvPr>
          <p:cNvSpPr txBox="1">
            <a:spLocks noChangeArrowheads="1"/>
          </p:cNvSpPr>
          <p:nvPr/>
        </p:nvSpPr>
        <p:spPr bwMode="auto">
          <a:xfrm>
            <a:off x="5186363" y="655638"/>
            <a:ext cx="3886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a:latin typeface="Arial" panose="020B0604020202020204" pitchFamily="34" charset="0"/>
              </a:rPr>
              <a:t>USGS PAGER </a:t>
            </a:r>
          </a:p>
          <a:p>
            <a:pPr algn="r" eaLnBrk="1" hangingPunct="1">
              <a:spcBef>
                <a:spcPct val="0"/>
              </a:spcBef>
              <a:buFontTx/>
              <a:buNone/>
            </a:pPr>
            <a:r>
              <a:rPr lang="en-US" altLang="en-US" sz="1400" i="1">
                <a:latin typeface="Arial" panose="020B0604020202020204" pitchFamily="34" charset="0"/>
              </a:rPr>
              <a:t>Population Exposed to Earthquake Shaking</a:t>
            </a:r>
          </a:p>
        </p:txBody>
      </p:sp>
      <p:pic>
        <p:nvPicPr>
          <p:cNvPr id="31748" name="Picture 8" descr="IRIS_TMlogo.png">
            <a:extLst>
              <a:ext uri="{FF2B5EF4-FFF2-40B4-BE49-F238E27FC236}">
                <a16:creationId xmlns:a16="http://schemas.microsoft.com/office/drawing/2014/main" id="{04F1BBB2-71DD-A645-A0D2-86112650FB0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Box 15">
            <a:extLst>
              <a:ext uri="{FF2B5EF4-FFF2-40B4-BE49-F238E27FC236}">
                <a16:creationId xmlns:a16="http://schemas.microsoft.com/office/drawing/2014/main" id="{BCE6B55D-5A7D-2241-BA35-B08A6A58FB52}"/>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Image courtesy of the US Geological Survey</a:t>
            </a:r>
          </a:p>
        </p:txBody>
      </p:sp>
      <p:sp>
        <p:nvSpPr>
          <p:cNvPr id="31750" name="TextBox 20">
            <a:extLst>
              <a:ext uri="{FF2B5EF4-FFF2-40B4-BE49-F238E27FC236}">
                <a16:creationId xmlns:a16="http://schemas.microsoft.com/office/drawing/2014/main" id="{FEDB7404-5F6F-1D44-8A3B-84E5958F5FC5}"/>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The color coded contour lines outline regions of MMI intensity.  </a:t>
            </a:r>
          </a:p>
          <a:p>
            <a:pPr algn="r" eaLnBrk="1" hangingPunct="1">
              <a:spcBef>
                <a:spcPct val="0"/>
              </a:spcBef>
              <a:buFontTx/>
              <a:buNone/>
            </a:pPr>
            <a:r>
              <a:rPr lang="en-US" altLang="en-US" sz="140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sp>
        <p:nvSpPr>
          <p:cNvPr id="31751" name="TextBox 18">
            <a:extLst>
              <a:ext uri="{FF2B5EF4-FFF2-40B4-BE49-F238E27FC236}">
                <a16:creationId xmlns:a16="http://schemas.microsoft.com/office/drawing/2014/main" id="{9BE500DF-A1B2-064C-A9DF-FDC61E4FF999}"/>
              </a:ext>
            </a:extLst>
          </p:cNvPr>
          <p:cNvSpPr txBox="1">
            <a:spLocks noChangeArrowheads="1"/>
          </p:cNvSpPr>
          <p:nvPr/>
        </p:nvSpPr>
        <p:spPr bwMode="auto">
          <a:xfrm>
            <a:off x="242888" y="1095375"/>
            <a:ext cx="4252913"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800" dirty="0">
              <a:latin typeface="Arial" panose="020B0604020202020204" pitchFamily="34" charset="0"/>
            </a:endParaRPr>
          </a:p>
          <a:p>
            <a:pPr eaLnBrk="1" hangingPunct="1">
              <a:spcBef>
                <a:spcPct val="0"/>
              </a:spcBef>
              <a:buFontTx/>
              <a:buNone/>
            </a:pPr>
            <a:r>
              <a:rPr lang="en-US" altLang="en-US" sz="1800" dirty="0">
                <a:latin typeface="Arial" panose="020B0604020202020204" pitchFamily="34" charset="0"/>
              </a:rPr>
              <a:t>30,000 people were exposed to severe shaking from this earthquake.</a:t>
            </a:r>
          </a:p>
        </p:txBody>
      </p:sp>
      <p:pic>
        <p:nvPicPr>
          <p:cNvPr id="5" name="Picture 4">
            <a:extLst>
              <a:ext uri="{FF2B5EF4-FFF2-40B4-BE49-F238E27FC236}">
                <a16:creationId xmlns:a16="http://schemas.microsoft.com/office/drawing/2014/main" id="{E97EA489-F384-4DBE-A2E8-E38DBA636E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6289" y="1113195"/>
            <a:ext cx="4351541" cy="4386008"/>
          </a:xfrm>
          <a:prstGeom prst="rect">
            <a:avLst/>
          </a:prstGeom>
        </p:spPr>
      </p:pic>
      <p:pic>
        <p:nvPicPr>
          <p:cNvPr id="8" name="Picture 7">
            <a:extLst>
              <a:ext uri="{FF2B5EF4-FFF2-40B4-BE49-F238E27FC236}">
                <a16:creationId xmlns:a16="http://schemas.microsoft.com/office/drawing/2014/main" id="{1A2386D9-31DF-4666-B228-E6B0D3C018F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974" y="2811324"/>
            <a:ext cx="2243573" cy="4031928"/>
          </a:xfrm>
          <a:prstGeom prst="rect">
            <a:avLst/>
          </a:prstGeom>
        </p:spPr>
      </p:pic>
      <p:sp>
        <p:nvSpPr>
          <p:cNvPr id="15" name="Title 1">
            <a:extLst>
              <a:ext uri="{FF2B5EF4-FFF2-40B4-BE49-F238E27FC236}">
                <a16:creationId xmlns:a16="http://schemas.microsoft.com/office/drawing/2014/main" id="{1B8263DD-D6C7-4074-B201-86C14DBE063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7.1 RIDGECREST, CALIFORNIA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Saturday,  July 6, 2019 at 03:19:52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133B925-F9C7-4F10-B263-5DE3E8A4B8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5375" y="1283058"/>
            <a:ext cx="6181230" cy="4297601"/>
          </a:xfrm>
          <a:prstGeom prst="rect">
            <a:avLst/>
          </a:prstGeom>
        </p:spPr>
      </p:pic>
      <p:sp>
        <p:nvSpPr>
          <p:cNvPr id="4" name="Rectangle 3">
            <a:extLst>
              <a:ext uri="{FF2B5EF4-FFF2-40B4-BE49-F238E27FC236}">
                <a16:creationId xmlns:a16="http://schemas.microsoft.com/office/drawing/2014/main" id="{CEC8BDFA-CE12-4968-8008-FE22BB20245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5149D362-9893-4071-997B-66C71F1196C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14">
            <a:extLst>
              <a:ext uri="{FF2B5EF4-FFF2-40B4-BE49-F238E27FC236}">
                <a16:creationId xmlns:a16="http://schemas.microsoft.com/office/drawing/2014/main" id="{F0EC4074-53E2-4CF6-B58B-37AC0C7EAB65}"/>
              </a:ext>
            </a:extLst>
          </p:cNvPr>
          <p:cNvSpPr txBox="1">
            <a:spLocks noChangeArrowheads="1"/>
          </p:cNvSpPr>
          <p:nvPr/>
        </p:nvSpPr>
        <p:spPr bwMode="auto">
          <a:xfrm>
            <a:off x="194649" y="1200410"/>
            <a:ext cx="2548549" cy="4939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lnSpc>
                <a:spcPts val="1800"/>
              </a:lnSpc>
              <a:spcBef>
                <a:spcPct val="0"/>
              </a:spcBef>
              <a:buFont typeface="Arial" panose="020B0604020202020204" pitchFamily="34" charset="0"/>
              <a:buNone/>
            </a:pPr>
            <a:r>
              <a:rPr lang="en-US" altLang="en-US" sz="1800" dirty="0">
                <a:latin typeface="Arial" panose="020B0604020202020204" pitchFamily="34" charset="0"/>
              </a:rPr>
              <a:t>Locations of 5000 most recent earthquakes are shown. </a:t>
            </a:r>
          </a:p>
          <a:p>
            <a:pPr eaLnBrk="1" hangingPunct="1">
              <a:lnSpc>
                <a:spcPts val="1800"/>
              </a:lnSpc>
              <a:spcBef>
                <a:spcPct val="0"/>
              </a:spcBef>
              <a:buFont typeface="Arial" panose="020B0604020202020204" pitchFamily="34" charset="0"/>
              <a:buNone/>
            </a:pPr>
            <a:r>
              <a:rPr lang="en-US" altLang="en-US" sz="1800" dirty="0">
                <a:latin typeface="Arial" panose="020B0604020202020204" pitchFamily="34" charset="0"/>
              </a:rPr>
              <a:t> </a:t>
            </a:r>
          </a:p>
          <a:p>
            <a:pPr eaLnBrk="1" hangingPunct="1">
              <a:lnSpc>
                <a:spcPts val="1800"/>
              </a:lnSpc>
              <a:spcBef>
                <a:spcPct val="0"/>
              </a:spcBef>
              <a:buNone/>
            </a:pPr>
            <a:r>
              <a:rPr lang="en-US" altLang="en-US" sz="1800" dirty="0">
                <a:latin typeface="Arial" panose="020B0604020202020204" pitchFamily="34" charset="0"/>
              </a:rPr>
              <a:t>At this latitude, the Pacific Plate is moving to the northwest with respect to the North American Plate at a rate of approximately 48 mm/yr. </a:t>
            </a:r>
          </a:p>
          <a:p>
            <a:pPr eaLnBrk="1" hangingPunct="1">
              <a:lnSpc>
                <a:spcPts val="1800"/>
              </a:lnSpc>
              <a:spcBef>
                <a:spcPct val="0"/>
              </a:spcBef>
              <a:buNone/>
            </a:pPr>
            <a:endParaRPr lang="en-US" altLang="en-US" sz="1800" dirty="0">
              <a:latin typeface="Arial" panose="020B0604020202020204" pitchFamily="34" charset="0"/>
            </a:endParaRPr>
          </a:p>
          <a:p>
            <a:pPr eaLnBrk="1" hangingPunct="1">
              <a:lnSpc>
                <a:spcPts val="1800"/>
              </a:lnSpc>
              <a:spcBef>
                <a:spcPct val="0"/>
              </a:spcBef>
              <a:buNone/>
            </a:pPr>
            <a:r>
              <a:rPr lang="en-US" altLang="en-US" sz="1800" dirty="0">
                <a:latin typeface="Arial" panose="020B0604020202020204" pitchFamily="34" charset="0"/>
              </a:rPr>
              <a:t>The location of the earthquake falls within the Eastern California Shear Zone, a region of distributed faulting associated with motion across the Pacific - North American Plate boundary.</a:t>
            </a:r>
          </a:p>
        </p:txBody>
      </p:sp>
      <p:sp>
        <p:nvSpPr>
          <p:cNvPr id="14341" name="TextBox 16">
            <a:extLst>
              <a:ext uri="{FF2B5EF4-FFF2-40B4-BE49-F238E27FC236}">
                <a16:creationId xmlns:a16="http://schemas.microsoft.com/office/drawing/2014/main" id="{FAF77AA0-1CAA-4927-A6A8-844FD548AA03}"/>
              </a:ext>
            </a:extLst>
          </p:cNvPr>
          <p:cNvSpPr txBox="1">
            <a:spLocks noChangeArrowheads="1"/>
          </p:cNvSpPr>
          <p:nvPr/>
        </p:nvSpPr>
        <p:spPr bwMode="auto">
          <a:xfrm>
            <a:off x="5181600" y="5647673"/>
            <a:ext cx="42672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Map created with the IRIS Earthquake Browser</a:t>
            </a:r>
          </a:p>
          <a:p>
            <a:pPr eaLnBrk="1" hangingPunct="1">
              <a:spcBef>
                <a:spcPct val="0"/>
              </a:spcBef>
              <a:buFontTx/>
              <a:buNone/>
            </a:pPr>
            <a:endParaRPr lang="en-US" altLang="en-US" sz="1200" i="1" dirty="0">
              <a:latin typeface="Arial" panose="020B0604020202020204" pitchFamily="34" charset="0"/>
            </a:endParaRPr>
          </a:p>
        </p:txBody>
      </p:sp>
      <p:sp>
        <p:nvSpPr>
          <p:cNvPr id="25" name="TextBox 30">
            <a:extLst>
              <a:ext uri="{FF2B5EF4-FFF2-40B4-BE49-F238E27FC236}">
                <a16:creationId xmlns:a16="http://schemas.microsoft.com/office/drawing/2014/main" id="{BC5C83D6-09E4-4026-8369-96D44E6ED8B9}"/>
              </a:ext>
            </a:extLst>
          </p:cNvPr>
          <p:cNvSpPr txBox="1">
            <a:spLocks noChangeArrowheads="1"/>
          </p:cNvSpPr>
          <p:nvPr/>
        </p:nvSpPr>
        <p:spPr bwMode="auto">
          <a:xfrm>
            <a:off x="5376174" y="1927896"/>
            <a:ext cx="261856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n-US" altLang="en-US" sz="1600" dirty="0">
                <a:solidFill>
                  <a:schemeClr val="bg1"/>
                </a:solidFill>
                <a:latin typeface="Arial" panose="020B0604020202020204" pitchFamily="34" charset="0"/>
              </a:rPr>
              <a:t>North American Plate</a:t>
            </a:r>
          </a:p>
        </p:txBody>
      </p:sp>
      <p:pic>
        <p:nvPicPr>
          <p:cNvPr id="20" name="Picture 7">
            <a:extLst>
              <a:ext uri="{FF2B5EF4-FFF2-40B4-BE49-F238E27FC236}">
                <a16:creationId xmlns:a16="http://schemas.microsoft.com/office/drawing/2014/main" id="{2BDEAE77-36D6-0941-966B-CCE96E7A67BC}"/>
              </a:ext>
            </a:extLst>
          </p:cNvPr>
          <p:cNvPicPr>
            <a:picLocks noChangeAspect="1"/>
          </p:cNvPicPr>
          <p:nvPr/>
        </p:nvPicPr>
        <p:blipFill>
          <a:blip r:embed="rId5">
            <a:extLst>
              <a:ext uri="{28A0092B-C50C-407E-A947-70E740481C1C}">
                <a14:useLocalDpi xmlns:a14="http://schemas.microsoft.com/office/drawing/2010/main" val="0"/>
              </a:ext>
            </a:extLst>
          </a:blip>
          <a:srcRect l="2101" t="1570" r="68369" b="20940"/>
          <a:stretch>
            <a:fillRect/>
          </a:stretch>
        </p:blipFill>
        <p:spPr bwMode="auto">
          <a:xfrm>
            <a:off x="8567452" y="1318629"/>
            <a:ext cx="339725"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B1FACCC3-9D65-4D02-9AD6-874E5642E85D}"/>
              </a:ext>
            </a:extLst>
          </p:cNvPr>
          <p:cNvSpPr txBox="1"/>
          <p:nvPr/>
        </p:nvSpPr>
        <p:spPr>
          <a:xfrm>
            <a:off x="6679996" y="4430944"/>
            <a:ext cx="1625804" cy="276999"/>
          </a:xfrm>
          <a:prstGeom prst="rect">
            <a:avLst/>
          </a:prstGeom>
          <a:noFill/>
        </p:spPr>
        <p:txBody>
          <a:bodyPr wrap="square" rtlCol="0">
            <a:spAutoFit/>
          </a:bodyPr>
          <a:lstStyle/>
          <a:p>
            <a:r>
              <a:rPr lang="en-US" sz="1200" b="1" dirty="0">
                <a:solidFill>
                  <a:srgbClr val="FF0000"/>
                </a:solidFill>
              </a:rPr>
              <a:t>M 7.1 Earthquake</a:t>
            </a:r>
          </a:p>
        </p:txBody>
      </p:sp>
      <p:sp>
        <p:nvSpPr>
          <p:cNvPr id="7" name="Star: 5 Points 6">
            <a:extLst>
              <a:ext uri="{FF2B5EF4-FFF2-40B4-BE49-F238E27FC236}">
                <a16:creationId xmlns:a16="http://schemas.microsoft.com/office/drawing/2014/main" id="{E8F93341-0088-454D-AAB7-ED61BB86D519}"/>
              </a:ext>
            </a:extLst>
          </p:cNvPr>
          <p:cNvSpPr/>
          <p:nvPr/>
        </p:nvSpPr>
        <p:spPr>
          <a:xfrm>
            <a:off x="6324600" y="4479343"/>
            <a:ext cx="76200" cy="7620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FF0000"/>
                </a:solidFill>
              </a:ln>
              <a:solidFill>
                <a:srgbClr val="FF0000"/>
              </a:solidFill>
            </a:endParaRPr>
          </a:p>
        </p:txBody>
      </p:sp>
      <p:sp>
        <p:nvSpPr>
          <p:cNvPr id="18" name="TextBox 30">
            <a:extLst>
              <a:ext uri="{FF2B5EF4-FFF2-40B4-BE49-F238E27FC236}">
                <a16:creationId xmlns:a16="http://schemas.microsoft.com/office/drawing/2014/main" id="{AC8F9B1B-9B18-44CB-B557-25E76D75DDDC}"/>
              </a:ext>
            </a:extLst>
          </p:cNvPr>
          <p:cNvSpPr txBox="1">
            <a:spLocks noChangeArrowheads="1"/>
          </p:cNvSpPr>
          <p:nvPr/>
        </p:nvSpPr>
        <p:spPr bwMode="auto">
          <a:xfrm>
            <a:off x="2590800" y="4885734"/>
            <a:ext cx="1295400" cy="595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n-US" altLang="en-US" sz="1600" dirty="0">
                <a:solidFill>
                  <a:schemeClr val="bg1"/>
                </a:solidFill>
                <a:latin typeface="Arial" panose="020B0604020202020204" pitchFamily="34" charset="0"/>
              </a:rPr>
              <a:t>Pacific Plate</a:t>
            </a:r>
          </a:p>
        </p:txBody>
      </p:sp>
      <p:sp>
        <p:nvSpPr>
          <p:cNvPr id="21" name="Title 1">
            <a:extLst>
              <a:ext uri="{FF2B5EF4-FFF2-40B4-BE49-F238E27FC236}">
                <a16:creationId xmlns:a16="http://schemas.microsoft.com/office/drawing/2014/main" id="{18A15694-1946-4711-8DE3-C2911EE3850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7.1 RIDGECREST, CALIFORNIA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Saturday,  July 6, 2019 at 03:19:52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8">
            <a:extLst>
              <a:ext uri="{FF2B5EF4-FFF2-40B4-BE49-F238E27FC236}">
                <a16:creationId xmlns:a16="http://schemas.microsoft.com/office/drawing/2014/main" id="{B52260A4-EA9B-0B43-BC35-6402FC805359}"/>
              </a:ext>
            </a:extLst>
          </p:cNvPr>
          <p:cNvSpPr txBox="1">
            <a:spLocks noChangeArrowheads="1"/>
          </p:cNvSpPr>
          <p:nvPr/>
        </p:nvSpPr>
        <p:spPr bwMode="auto">
          <a:xfrm>
            <a:off x="4095392" y="5638800"/>
            <a:ext cx="437550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cs typeface="Arial" panose="020B0604020202020204" pitchFamily="34" charset="0"/>
              </a:rPr>
              <a:t>The tension axis (T) reflects the minimum compressive stress direction.  The pressure axis (P) reflects the maximum compressive stress direction.</a:t>
            </a:r>
            <a:endParaRPr lang="en-US" altLang="en-US" sz="1800" dirty="0">
              <a:latin typeface="Arial" panose="020B0604020202020204" pitchFamily="34" charset="0"/>
              <a:cs typeface="Arial" panose="020B0604020202020204" pitchFamily="34" charset="0"/>
            </a:endParaRPr>
          </a:p>
        </p:txBody>
      </p:sp>
      <p:sp>
        <p:nvSpPr>
          <p:cNvPr id="35843" name="TextBox 11">
            <a:extLst>
              <a:ext uri="{FF2B5EF4-FFF2-40B4-BE49-F238E27FC236}">
                <a16:creationId xmlns:a16="http://schemas.microsoft.com/office/drawing/2014/main" id="{72D3F39C-D510-3A49-81E6-FB5C579A2C2D}"/>
              </a:ext>
            </a:extLst>
          </p:cNvPr>
          <p:cNvSpPr txBox="1">
            <a:spLocks noChangeArrowheads="1"/>
          </p:cNvSpPr>
          <p:nvPr/>
        </p:nvSpPr>
        <p:spPr bwMode="auto">
          <a:xfrm>
            <a:off x="685800" y="6324600"/>
            <a:ext cx="2971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cs typeface="Arial" panose="020B0604020202020204" pitchFamily="34" charset="0"/>
              </a:rPr>
              <a:t>W-phase Moment Tensor Solution</a:t>
            </a:r>
            <a:endParaRPr lang="en-US" altLang="en-US" sz="1800" dirty="0">
              <a:latin typeface="Arial" panose="020B0604020202020204" pitchFamily="34" charset="0"/>
              <a:cs typeface="Arial" panose="020B0604020202020204" pitchFamily="34" charset="0"/>
            </a:endParaRPr>
          </a:p>
        </p:txBody>
      </p:sp>
      <p:sp>
        <p:nvSpPr>
          <p:cNvPr id="15" name="Rectangle 14">
            <a:extLst>
              <a:ext uri="{FF2B5EF4-FFF2-40B4-BE49-F238E27FC236}">
                <a16:creationId xmlns:a16="http://schemas.microsoft.com/office/drawing/2014/main" id="{6084BA5C-2649-4384-813C-D9068537919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35845" name="Picture 8" descr="IRIS_TMlogo.png">
            <a:extLst>
              <a:ext uri="{FF2B5EF4-FFF2-40B4-BE49-F238E27FC236}">
                <a16:creationId xmlns:a16="http://schemas.microsoft.com/office/drawing/2014/main" id="{5E52D5B1-0966-8748-BE66-5E07518168F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6" name="Rectangle 7">
            <a:extLst>
              <a:ext uri="{FF2B5EF4-FFF2-40B4-BE49-F238E27FC236}">
                <a16:creationId xmlns:a16="http://schemas.microsoft.com/office/drawing/2014/main" id="{479D1D1E-ECC8-6949-AF03-D17D39FA78D6}"/>
              </a:ext>
            </a:extLst>
          </p:cNvPr>
          <p:cNvSpPr>
            <a:spLocks noChangeArrowheads="1"/>
          </p:cNvSpPr>
          <p:nvPr/>
        </p:nvSpPr>
        <p:spPr bwMode="auto">
          <a:xfrm>
            <a:off x="5232400" y="6489700"/>
            <a:ext cx="3911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dirty="0">
                <a:latin typeface="Arial" panose="020B0604020202020204" pitchFamily="34" charset="0"/>
                <a:cs typeface="Arial" panose="020B0604020202020204" pitchFamily="34" charset="0"/>
              </a:rPr>
              <a:t>Images courtesy of the U.S. Geological Survey</a:t>
            </a:r>
          </a:p>
        </p:txBody>
      </p:sp>
      <p:sp>
        <p:nvSpPr>
          <p:cNvPr id="35848" name="TextBox 4">
            <a:extLst>
              <a:ext uri="{FF2B5EF4-FFF2-40B4-BE49-F238E27FC236}">
                <a16:creationId xmlns:a16="http://schemas.microsoft.com/office/drawing/2014/main" id="{6C40407E-2380-2B44-B347-490E78778DEB}"/>
              </a:ext>
            </a:extLst>
          </p:cNvPr>
          <p:cNvSpPr txBox="1">
            <a:spLocks noChangeArrowheads="1"/>
          </p:cNvSpPr>
          <p:nvPr/>
        </p:nvSpPr>
        <p:spPr bwMode="auto">
          <a:xfrm>
            <a:off x="291742" y="1101725"/>
            <a:ext cx="877605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1600" dirty="0"/>
              <a:t>The focal mechanism is how seismologists plot the 3-D stress orientations of an earthquake.  Because an earthquake occurs as slip on a fault, it generates primary waves in quadrants where the first pulse is compressional (shaded) and quadrants where the first pulse is extensional (white). The orientation of these quadrants determined from recorded seismic waves identifies the type of fault that produced the earthquake.</a:t>
            </a:r>
          </a:p>
          <a:p>
            <a:endParaRPr lang="en-US" altLang="en-US" sz="1600" dirty="0"/>
          </a:p>
          <a:p>
            <a:r>
              <a:rPr lang="en-US" altLang="en-US" sz="1600" dirty="0"/>
              <a:t>This earthquake </a:t>
            </a:r>
            <a:r>
              <a:rPr lang="en-US" sz="1600" dirty="0"/>
              <a:t>occurred as a result of strike-slip faulting.  Either right-lateral strike-slip faulting on a NW – SE fault plane OR left-lateral strike-slip faulting on a NE – SW fault plane are consistent with the focal mechanism.</a:t>
            </a:r>
            <a:endParaRPr lang="en-US" altLang="en-US" sz="1600" dirty="0"/>
          </a:p>
        </p:txBody>
      </p:sp>
      <p:pic>
        <p:nvPicPr>
          <p:cNvPr id="18" name="Picture 2">
            <a:extLst>
              <a:ext uri="{FF2B5EF4-FFF2-40B4-BE49-F238E27FC236}">
                <a16:creationId xmlns:a16="http://schemas.microsoft.com/office/drawing/2014/main" id="{C6968167-FF7F-4717-A779-66AD9BF395D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24132" y="3262253"/>
            <a:ext cx="4518025" cy="218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A8D370C1-9282-844D-BB31-EE72CD0FA7C0}"/>
              </a:ext>
            </a:extLst>
          </p:cNvPr>
          <p:cNvPicPr>
            <a:picLocks noChangeAspect="1"/>
          </p:cNvPicPr>
          <p:nvPr/>
        </p:nvPicPr>
        <p:blipFill>
          <a:blip r:embed="rId5"/>
          <a:stretch>
            <a:fillRect/>
          </a:stretch>
        </p:blipFill>
        <p:spPr>
          <a:xfrm>
            <a:off x="327837" y="3366342"/>
            <a:ext cx="3249357" cy="2926080"/>
          </a:xfrm>
          <a:prstGeom prst="rect">
            <a:avLst/>
          </a:prstGeom>
        </p:spPr>
      </p:pic>
      <p:sp>
        <p:nvSpPr>
          <p:cNvPr id="11" name="Title 1">
            <a:extLst>
              <a:ext uri="{FF2B5EF4-FFF2-40B4-BE49-F238E27FC236}">
                <a16:creationId xmlns:a16="http://schemas.microsoft.com/office/drawing/2014/main" id="{C7E2B12D-4F82-4075-9910-EEC5A9605370}"/>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7.1 RIDGECREST, CALIFORNIA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Saturday,  July 6, 2019 at 03:19:52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24383237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84BA5C-2649-4384-813C-D9068537919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35845" name="Picture 8" descr="IRIS_TMlogo.png">
            <a:extLst>
              <a:ext uri="{FF2B5EF4-FFF2-40B4-BE49-F238E27FC236}">
                <a16:creationId xmlns:a16="http://schemas.microsoft.com/office/drawing/2014/main" id="{5E52D5B1-0966-8748-BE66-5E07518168F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8" name="TextBox 4">
            <a:extLst>
              <a:ext uri="{FF2B5EF4-FFF2-40B4-BE49-F238E27FC236}">
                <a16:creationId xmlns:a16="http://schemas.microsoft.com/office/drawing/2014/main" id="{6C40407E-2380-2B44-B347-490E78778DEB}"/>
              </a:ext>
            </a:extLst>
          </p:cNvPr>
          <p:cNvSpPr txBox="1">
            <a:spLocks noChangeArrowheads="1"/>
          </p:cNvSpPr>
          <p:nvPr/>
        </p:nvSpPr>
        <p:spPr bwMode="auto">
          <a:xfrm>
            <a:off x="304800" y="5502477"/>
            <a:ext cx="87630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1600" dirty="0"/>
              <a:t>The San Andreas Fault is the transform plate boundary along which the Pacific Plate slides northwest with respect to the North American Plate. In southern California there are many intraplate faults within the Pacific and North American plates on both sides of the San Andreas. The Garlock Fault is a left-lateral strike-slip fault between the Mojave Desert and Sierra Nevada regions of southern California. The blue rectangle indicates the area of map on next slide.</a:t>
            </a:r>
          </a:p>
        </p:txBody>
      </p:sp>
      <p:pic>
        <p:nvPicPr>
          <p:cNvPr id="4" name="Picture 3">
            <a:extLst>
              <a:ext uri="{FF2B5EF4-FFF2-40B4-BE49-F238E27FC236}">
                <a16:creationId xmlns:a16="http://schemas.microsoft.com/office/drawing/2014/main" id="{B31FE301-2EE9-E641-8830-434249DF4BDB}"/>
              </a:ext>
            </a:extLst>
          </p:cNvPr>
          <p:cNvPicPr>
            <a:picLocks noChangeAspect="1"/>
          </p:cNvPicPr>
          <p:nvPr/>
        </p:nvPicPr>
        <p:blipFill rotWithShape="1">
          <a:blip r:embed="rId4"/>
          <a:srcRect t="507" r="1967" b="2307"/>
          <a:stretch/>
        </p:blipFill>
        <p:spPr>
          <a:xfrm>
            <a:off x="939800" y="1077971"/>
            <a:ext cx="7594600" cy="4332229"/>
          </a:xfrm>
          <a:prstGeom prst="rect">
            <a:avLst/>
          </a:prstGeom>
          <a:ln w="25400">
            <a:solidFill>
              <a:srgbClr val="7030A0"/>
            </a:solidFill>
          </a:ln>
        </p:spPr>
      </p:pic>
      <p:grpSp>
        <p:nvGrpSpPr>
          <p:cNvPr id="12" name="Group 11">
            <a:extLst>
              <a:ext uri="{FF2B5EF4-FFF2-40B4-BE49-F238E27FC236}">
                <a16:creationId xmlns:a16="http://schemas.microsoft.com/office/drawing/2014/main" id="{03AF6AB8-FE44-344C-B088-A1C6AAB57AEA}"/>
              </a:ext>
            </a:extLst>
          </p:cNvPr>
          <p:cNvGrpSpPr>
            <a:grpSpLocks noChangeAspect="1"/>
          </p:cNvGrpSpPr>
          <p:nvPr/>
        </p:nvGrpSpPr>
        <p:grpSpPr>
          <a:xfrm>
            <a:off x="2255520" y="1354534"/>
            <a:ext cx="640080" cy="576875"/>
            <a:chOff x="2209800" y="1354532"/>
            <a:chExt cx="914400" cy="824108"/>
          </a:xfrm>
        </p:grpSpPr>
        <p:cxnSp>
          <p:nvCxnSpPr>
            <p:cNvPr id="6" name="Straight Connector 5">
              <a:extLst>
                <a:ext uri="{FF2B5EF4-FFF2-40B4-BE49-F238E27FC236}">
                  <a16:creationId xmlns:a16="http://schemas.microsoft.com/office/drawing/2014/main" id="{7A51C649-70F3-164F-A9D8-E8AFE219438A}"/>
                </a:ext>
              </a:extLst>
            </p:cNvPr>
            <p:cNvCxnSpPr>
              <a:cxnSpLocks/>
            </p:cNvCxnSpPr>
            <p:nvPr/>
          </p:nvCxnSpPr>
          <p:spPr>
            <a:xfrm>
              <a:off x="2590800" y="1354532"/>
              <a:ext cx="533400" cy="654640"/>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98E9DCD3-EE03-7445-AFD9-52B0377E2A23}"/>
                </a:ext>
              </a:extLst>
            </p:cNvPr>
            <p:cNvCxnSpPr>
              <a:cxnSpLocks/>
            </p:cNvCxnSpPr>
            <p:nvPr/>
          </p:nvCxnSpPr>
          <p:spPr>
            <a:xfrm>
              <a:off x="2209800" y="1524000"/>
              <a:ext cx="533400" cy="654640"/>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096EBDB0-1228-CF4D-A0A8-B624F905D664}"/>
                </a:ext>
              </a:extLst>
            </p:cNvPr>
            <p:cNvCxnSpPr>
              <a:cxnSpLocks/>
            </p:cNvCxnSpPr>
            <p:nvPr/>
          </p:nvCxnSpPr>
          <p:spPr>
            <a:xfrm>
              <a:off x="3124200" y="1828800"/>
              <a:ext cx="0" cy="180372"/>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206A11DB-DE15-8043-A948-C195D6FAA246}"/>
                </a:ext>
              </a:extLst>
            </p:cNvPr>
            <p:cNvCxnSpPr>
              <a:cxnSpLocks/>
            </p:cNvCxnSpPr>
            <p:nvPr/>
          </p:nvCxnSpPr>
          <p:spPr>
            <a:xfrm>
              <a:off x="2209800" y="1524000"/>
              <a:ext cx="0" cy="180372"/>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grpSp>
      <p:grpSp>
        <p:nvGrpSpPr>
          <p:cNvPr id="25" name="Group 24">
            <a:extLst>
              <a:ext uri="{FF2B5EF4-FFF2-40B4-BE49-F238E27FC236}">
                <a16:creationId xmlns:a16="http://schemas.microsoft.com/office/drawing/2014/main" id="{EC55FE41-D91C-9540-8FF3-E2211910F535}"/>
              </a:ext>
            </a:extLst>
          </p:cNvPr>
          <p:cNvGrpSpPr>
            <a:grpSpLocks noChangeAspect="1"/>
          </p:cNvGrpSpPr>
          <p:nvPr/>
        </p:nvGrpSpPr>
        <p:grpSpPr>
          <a:xfrm rot="20892086">
            <a:off x="6445557" y="4070972"/>
            <a:ext cx="548640" cy="494464"/>
            <a:chOff x="2209800" y="1354532"/>
            <a:chExt cx="914400" cy="824108"/>
          </a:xfrm>
        </p:grpSpPr>
        <p:cxnSp>
          <p:nvCxnSpPr>
            <p:cNvPr id="26" name="Straight Connector 25">
              <a:extLst>
                <a:ext uri="{FF2B5EF4-FFF2-40B4-BE49-F238E27FC236}">
                  <a16:creationId xmlns:a16="http://schemas.microsoft.com/office/drawing/2014/main" id="{07FAD34B-D264-0643-BEA5-451F27F765A1}"/>
                </a:ext>
              </a:extLst>
            </p:cNvPr>
            <p:cNvCxnSpPr>
              <a:cxnSpLocks/>
            </p:cNvCxnSpPr>
            <p:nvPr/>
          </p:nvCxnSpPr>
          <p:spPr>
            <a:xfrm>
              <a:off x="2590800" y="1354532"/>
              <a:ext cx="533400" cy="654640"/>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B9EF4671-09B3-2D4D-95AB-7768301FB76F}"/>
                </a:ext>
              </a:extLst>
            </p:cNvPr>
            <p:cNvCxnSpPr>
              <a:cxnSpLocks/>
            </p:cNvCxnSpPr>
            <p:nvPr/>
          </p:nvCxnSpPr>
          <p:spPr>
            <a:xfrm>
              <a:off x="2209800" y="1524000"/>
              <a:ext cx="533400" cy="654640"/>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62EC5CC9-FA9C-F94A-9168-D9AC3DD9BA56}"/>
                </a:ext>
              </a:extLst>
            </p:cNvPr>
            <p:cNvCxnSpPr>
              <a:cxnSpLocks/>
            </p:cNvCxnSpPr>
            <p:nvPr/>
          </p:nvCxnSpPr>
          <p:spPr>
            <a:xfrm>
              <a:off x="3124200" y="1828800"/>
              <a:ext cx="0" cy="180372"/>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89D4275D-B619-B642-86B3-7EF9B7898716}"/>
                </a:ext>
              </a:extLst>
            </p:cNvPr>
            <p:cNvCxnSpPr>
              <a:cxnSpLocks/>
            </p:cNvCxnSpPr>
            <p:nvPr/>
          </p:nvCxnSpPr>
          <p:spPr>
            <a:xfrm>
              <a:off x="2209800" y="1524000"/>
              <a:ext cx="0" cy="180372"/>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grpSp>
      <p:grpSp>
        <p:nvGrpSpPr>
          <p:cNvPr id="30" name="Group 29">
            <a:extLst>
              <a:ext uri="{FF2B5EF4-FFF2-40B4-BE49-F238E27FC236}">
                <a16:creationId xmlns:a16="http://schemas.microsoft.com/office/drawing/2014/main" id="{1464B288-BAB3-644E-BD6A-3BA73477264A}"/>
              </a:ext>
            </a:extLst>
          </p:cNvPr>
          <p:cNvGrpSpPr>
            <a:grpSpLocks noChangeAspect="1"/>
          </p:cNvGrpSpPr>
          <p:nvPr/>
        </p:nvGrpSpPr>
        <p:grpSpPr>
          <a:xfrm rot="1233814" flipH="1">
            <a:off x="4717560" y="2052141"/>
            <a:ext cx="548640" cy="494464"/>
            <a:chOff x="2209800" y="1354532"/>
            <a:chExt cx="914400" cy="824108"/>
          </a:xfrm>
        </p:grpSpPr>
        <p:cxnSp>
          <p:nvCxnSpPr>
            <p:cNvPr id="31" name="Straight Connector 30">
              <a:extLst>
                <a:ext uri="{FF2B5EF4-FFF2-40B4-BE49-F238E27FC236}">
                  <a16:creationId xmlns:a16="http://schemas.microsoft.com/office/drawing/2014/main" id="{0142080D-DD80-AB4C-8929-54240D39744E}"/>
                </a:ext>
              </a:extLst>
            </p:cNvPr>
            <p:cNvCxnSpPr>
              <a:cxnSpLocks/>
            </p:cNvCxnSpPr>
            <p:nvPr/>
          </p:nvCxnSpPr>
          <p:spPr>
            <a:xfrm>
              <a:off x="2590800" y="1354532"/>
              <a:ext cx="533400" cy="654640"/>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0B2D4561-CE66-1648-A9A5-50322D46B438}"/>
                </a:ext>
              </a:extLst>
            </p:cNvPr>
            <p:cNvCxnSpPr>
              <a:cxnSpLocks/>
            </p:cNvCxnSpPr>
            <p:nvPr/>
          </p:nvCxnSpPr>
          <p:spPr>
            <a:xfrm>
              <a:off x="2209800" y="1524000"/>
              <a:ext cx="533400" cy="654640"/>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C9263BBB-DFB4-AC40-8B96-E70CD73A5493}"/>
                </a:ext>
              </a:extLst>
            </p:cNvPr>
            <p:cNvCxnSpPr>
              <a:cxnSpLocks/>
            </p:cNvCxnSpPr>
            <p:nvPr/>
          </p:nvCxnSpPr>
          <p:spPr>
            <a:xfrm>
              <a:off x="3124200" y="1828800"/>
              <a:ext cx="0" cy="180372"/>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6EA7A52F-BE48-0145-9425-64DC30166D13}"/>
                </a:ext>
              </a:extLst>
            </p:cNvPr>
            <p:cNvCxnSpPr>
              <a:cxnSpLocks/>
            </p:cNvCxnSpPr>
            <p:nvPr/>
          </p:nvCxnSpPr>
          <p:spPr>
            <a:xfrm>
              <a:off x="2209800" y="1524000"/>
              <a:ext cx="0" cy="180372"/>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grpSp>
      <p:sp>
        <p:nvSpPr>
          <p:cNvPr id="16" name="5-Point Star 15">
            <a:extLst>
              <a:ext uri="{FF2B5EF4-FFF2-40B4-BE49-F238E27FC236}">
                <a16:creationId xmlns:a16="http://schemas.microsoft.com/office/drawing/2014/main" id="{C5293220-CA17-C545-8961-35153BEEDF1A}"/>
              </a:ext>
            </a:extLst>
          </p:cNvPr>
          <p:cNvSpPr/>
          <p:nvPr/>
        </p:nvSpPr>
        <p:spPr>
          <a:xfrm>
            <a:off x="5178887" y="1812781"/>
            <a:ext cx="152400" cy="158750"/>
          </a:xfrm>
          <a:prstGeom prst="star5">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4" name="Straight Arrow Connector 23">
            <a:extLst>
              <a:ext uri="{FF2B5EF4-FFF2-40B4-BE49-F238E27FC236}">
                <a16:creationId xmlns:a16="http://schemas.microsoft.com/office/drawing/2014/main" id="{6CE5FA76-32A3-674A-8746-1C59DB96D4A6}"/>
              </a:ext>
            </a:extLst>
          </p:cNvPr>
          <p:cNvCxnSpPr>
            <a:cxnSpLocks/>
          </p:cNvCxnSpPr>
          <p:nvPr/>
        </p:nvCxnSpPr>
        <p:spPr>
          <a:xfrm>
            <a:off x="4953000" y="1293067"/>
            <a:ext cx="269086" cy="459533"/>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 name="TextBox 1">
            <a:extLst>
              <a:ext uri="{FF2B5EF4-FFF2-40B4-BE49-F238E27FC236}">
                <a16:creationId xmlns:a16="http://schemas.microsoft.com/office/drawing/2014/main" id="{2C95DC54-3D44-DE42-B988-93AD78E754B6}"/>
              </a:ext>
            </a:extLst>
          </p:cNvPr>
          <p:cNvSpPr txBox="1"/>
          <p:nvPr/>
        </p:nvSpPr>
        <p:spPr>
          <a:xfrm rot="2997119">
            <a:off x="1034675" y="3735187"/>
            <a:ext cx="2441694" cy="584775"/>
          </a:xfrm>
          <a:prstGeom prst="rect">
            <a:avLst/>
          </a:prstGeom>
          <a:solidFill>
            <a:srgbClr val="80CFE3"/>
          </a:solidFill>
        </p:spPr>
        <p:txBody>
          <a:bodyPr wrap="none" rtlCol="0">
            <a:spAutoFit/>
          </a:bodyPr>
          <a:lstStyle/>
          <a:p>
            <a:r>
              <a:rPr lang="en-US" sz="3200" dirty="0"/>
              <a:t>Pacific Plate</a:t>
            </a:r>
          </a:p>
        </p:txBody>
      </p:sp>
      <p:sp>
        <p:nvSpPr>
          <p:cNvPr id="35" name="TextBox 34">
            <a:extLst>
              <a:ext uri="{FF2B5EF4-FFF2-40B4-BE49-F238E27FC236}">
                <a16:creationId xmlns:a16="http://schemas.microsoft.com/office/drawing/2014/main" id="{48489A79-AF67-4843-9502-99FBECE5B1F8}"/>
              </a:ext>
            </a:extLst>
          </p:cNvPr>
          <p:cNvSpPr txBox="1"/>
          <p:nvPr/>
        </p:nvSpPr>
        <p:spPr>
          <a:xfrm rot="2974787">
            <a:off x="4976549" y="2519606"/>
            <a:ext cx="4057329" cy="584775"/>
          </a:xfrm>
          <a:prstGeom prst="rect">
            <a:avLst/>
          </a:prstGeom>
          <a:solidFill>
            <a:srgbClr val="FEE6AA"/>
          </a:solidFill>
        </p:spPr>
        <p:txBody>
          <a:bodyPr wrap="none" rtlCol="0">
            <a:spAutoFit/>
          </a:bodyPr>
          <a:lstStyle/>
          <a:p>
            <a:r>
              <a:rPr lang="en-US" sz="3200" dirty="0"/>
              <a:t>North American Plate</a:t>
            </a:r>
          </a:p>
        </p:txBody>
      </p:sp>
      <p:sp>
        <p:nvSpPr>
          <p:cNvPr id="3" name="Rectangle 2">
            <a:extLst>
              <a:ext uri="{FF2B5EF4-FFF2-40B4-BE49-F238E27FC236}">
                <a16:creationId xmlns:a16="http://schemas.microsoft.com/office/drawing/2014/main" id="{8C6946B3-D048-DE46-BE43-27188154AC62}"/>
              </a:ext>
            </a:extLst>
          </p:cNvPr>
          <p:cNvSpPr/>
          <p:nvPr/>
        </p:nvSpPr>
        <p:spPr>
          <a:xfrm>
            <a:off x="3901764" y="1766147"/>
            <a:ext cx="2018708" cy="1329606"/>
          </a:xfrm>
          <a:prstGeom prst="rect">
            <a:avLst/>
          </a:prstGeom>
          <a:noFill/>
          <a:ln w="25400">
            <a:solidFill>
              <a:srgbClr val="0070C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TextBox 18">
            <a:extLst>
              <a:ext uri="{FF2B5EF4-FFF2-40B4-BE49-F238E27FC236}">
                <a16:creationId xmlns:a16="http://schemas.microsoft.com/office/drawing/2014/main" id="{A4C2E9BD-4E29-9241-82FD-1314C9743432}"/>
              </a:ext>
            </a:extLst>
          </p:cNvPr>
          <p:cNvSpPr txBox="1"/>
          <p:nvPr/>
        </p:nvSpPr>
        <p:spPr>
          <a:xfrm>
            <a:off x="3946836" y="1078749"/>
            <a:ext cx="1428596" cy="369332"/>
          </a:xfrm>
          <a:prstGeom prst="rect">
            <a:avLst/>
          </a:prstGeom>
          <a:solidFill>
            <a:srgbClr val="FEE6AA"/>
          </a:solidFill>
        </p:spPr>
        <p:txBody>
          <a:bodyPr wrap="none" rtlCol="0">
            <a:spAutoFit/>
          </a:bodyPr>
          <a:lstStyle/>
          <a:p>
            <a:r>
              <a:rPr lang="en-US" altLang="en-US" dirty="0"/>
              <a:t>July 6, 2019</a:t>
            </a:r>
            <a:endParaRPr lang="en-US" dirty="0"/>
          </a:p>
        </p:txBody>
      </p:sp>
      <p:sp>
        <p:nvSpPr>
          <p:cNvPr id="38" name="Title 1">
            <a:extLst>
              <a:ext uri="{FF2B5EF4-FFF2-40B4-BE49-F238E27FC236}">
                <a16:creationId xmlns:a16="http://schemas.microsoft.com/office/drawing/2014/main" id="{D253FFA4-6AE9-4217-BFB5-0404DDC3CA3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7.1 RIDGECREST, CALIFORNIA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Saturday,  July 6, 2019 at 03:19:52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4637216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37" descr="A close up of a map&#10;&#10;Description automatically generated">
            <a:extLst>
              <a:ext uri="{FF2B5EF4-FFF2-40B4-BE49-F238E27FC236}">
                <a16:creationId xmlns:a16="http://schemas.microsoft.com/office/drawing/2014/main" id="{837645B0-45D1-3643-933F-900E9C1739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1143000"/>
            <a:ext cx="7772400" cy="4242815"/>
          </a:xfrm>
          <a:prstGeom prst="rect">
            <a:avLst/>
          </a:prstGeom>
        </p:spPr>
      </p:pic>
      <p:sp>
        <p:nvSpPr>
          <p:cNvPr id="15" name="Rectangle 14">
            <a:extLst>
              <a:ext uri="{FF2B5EF4-FFF2-40B4-BE49-F238E27FC236}">
                <a16:creationId xmlns:a16="http://schemas.microsoft.com/office/drawing/2014/main" id="{6084BA5C-2649-4384-813C-D9068537919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35845" name="Picture 8" descr="IRIS_TMlogo.png">
            <a:extLst>
              <a:ext uri="{FF2B5EF4-FFF2-40B4-BE49-F238E27FC236}">
                <a16:creationId xmlns:a16="http://schemas.microsoft.com/office/drawing/2014/main" id="{5E52D5B1-0966-8748-BE66-5E07518168F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8" name="TextBox 4">
            <a:extLst>
              <a:ext uri="{FF2B5EF4-FFF2-40B4-BE49-F238E27FC236}">
                <a16:creationId xmlns:a16="http://schemas.microsoft.com/office/drawing/2014/main" id="{6C40407E-2380-2B44-B347-490E78778DEB}"/>
              </a:ext>
            </a:extLst>
          </p:cNvPr>
          <p:cNvSpPr txBox="1">
            <a:spLocks noChangeArrowheads="1"/>
          </p:cNvSpPr>
          <p:nvPr/>
        </p:nvSpPr>
        <p:spPr bwMode="auto">
          <a:xfrm>
            <a:off x="410100" y="5562600"/>
            <a:ext cx="85815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1600" dirty="0"/>
              <a:t>Because the </a:t>
            </a:r>
            <a:r>
              <a:rPr lang="en-US" sz="1600" dirty="0"/>
              <a:t>focal mechanism is consistent with left-lateral strike-slip faulting on a NE – SW fault plane, it is tempting to associate the July 6, 2019 earthquake with the Garlock Fault.  However, the event is ~30 km north of the Garlock Fault. </a:t>
            </a:r>
            <a:r>
              <a:rPr lang="en-US" altLang="en-US" sz="1600" dirty="0"/>
              <a:t>The blue rectangle indicates the map area on the next slide showing the July 4 to July 6, 2019 earthquake sequence.</a:t>
            </a:r>
          </a:p>
        </p:txBody>
      </p:sp>
      <p:sp>
        <p:nvSpPr>
          <p:cNvPr id="16" name="5-Point Star 15">
            <a:extLst>
              <a:ext uri="{FF2B5EF4-FFF2-40B4-BE49-F238E27FC236}">
                <a16:creationId xmlns:a16="http://schemas.microsoft.com/office/drawing/2014/main" id="{C5293220-CA17-C545-8961-35153BEEDF1A}"/>
              </a:ext>
            </a:extLst>
          </p:cNvPr>
          <p:cNvSpPr/>
          <p:nvPr/>
        </p:nvSpPr>
        <p:spPr>
          <a:xfrm>
            <a:off x="4569529" y="1574341"/>
            <a:ext cx="152400" cy="158750"/>
          </a:xfrm>
          <a:prstGeom prst="star5">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TextBox 18">
            <a:extLst>
              <a:ext uri="{FF2B5EF4-FFF2-40B4-BE49-F238E27FC236}">
                <a16:creationId xmlns:a16="http://schemas.microsoft.com/office/drawing/2014/main" id="{A4C2E9BD-4E29-9241-82FD-1314C9743432}"/>
              </a:ext>
            </a:extLst>
          </p:cNvPr>
          <p:cNvSpPr txBox="1"/>
          <p:nvPr/>
        </p:nvSpPr>
        <p:spPr>
          <a:xfrm>
            <a:off x="2438400" y="1548425"/>
            <a:ext cx="1428596" cy="369332"/>
          </a:xfrm>
          <a:prstGeom prst="rect">
            <a:avLst/>
          </a:prstGeom>
          <a:noFill/>
        </p:spPr>
        <p:txBody>
          <a:bodyPr wrap="none" rtlCol="0">
            <a:spAutoFit/>
          </a:bodyPr>
          <a:lstStyle/>
          <a:p>
            <a:r>
              <a:rPr lang="en-US" altLang="en-US" dirty="0"/>
              <a:t>July 6, 2019</a:t>
            </a:r>
            <a:endParaRPr lang="en-US" dirty="0"/>
          </a:p>
        </p:txBody>
      </p:sp>
      <p:sp>
        <p:nvSpPr>
          <p:cNvPr id="42" name="Rectangle 41">
            <a:extLst>
              <a:ext uri="{FF2B5EF4-FFF2-40B4-BE49-F238E27FC236}">
                <a16:creationId xmlns:a16="http://schemas.microsoft.com/office/drawing/2014/main" id="{0A99A4B1-DD9A-FD40-BBF3-130090DE88D3}"/>
              </a:ext>
            </a:extLst>
          </p:cNvPr>
          <p:cNvSpPr/>
          <p:nvPr/>
        </p:nvSpPr>
        <p:spPr>
          <a:xfrm rot="19516677">
            <a:off x="3347181" y="3522783"/>
            <a:ext cx="532626" cy="29012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30" name="Group 29">
            <a:extLst>
              <a:ext uri="{FF2B5EF4-FFF2-40B4-BE49-F238E27FC236}">
                <a16:creationId xmlns:a16="http://schemas.microsoft.com/office/drawing/2014/main" id="{1464B288-BAB3-644E-BD6A-3BA73477264A}"/>
              </a:ext>
            </a:extLst>
          </p:cNvPr>
          <p:cNvGrpSpPr>
            <a:grpSpLocks noChangeAspect="1"/>
          </p:cNvGrpSpPr>
          <p:nvPr/>
        </p:nvGrpSpPr>
        <p:grpSpPr>
          <a:xfrm rot="876968" flipH="1">
            <a:off x="3177710" y="3325628"/>
            <a:ext cx="548640" cy="494464"/>
            <a:chOff x="2209800" y="1354532"/>
            <a:chExt cx="914400" cy="824108"/>
          </a:xfrm>
        </p:grpSpPr>
        <p:cxnSp>
          <p:nvCxnSpPr>
            <p:cNvPr id="31" name="Straight Connector 30">
              <a:extLst>
                <a:ext uri="{FF2B5EF4-FFF2-40B4-BE49-F238E27FC236}">
                  <a16:creationId xmlns:a16="http://schemas.microsoft.com/office/drawing/2014/main" id="{0142080D-DD80-AB4C-8929-54240D39744E}"/>
                </a:ext>
              </a:extLst>
            </p:cNvPr>
            <p:cNvCxnSpPr>
              <a:cxnSpLocks/>
            </p:cNvCxnSpPr>
            <p:nvPr/>
          </p:nvCxnSpPr>
          <p:spPr>
            <a:xfrm>
              <a:off x="2590800" y="1354532"/>
              <a:ext cx="533400" cy="654640"/>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0B2D4561-CE66-1648-A9A5-50322D46B438}"/>
                </a:ext>
              </a:extLst>
            </p:cNvPr>
            <p:cNvCxnSpPr>
              <a:cxnSpLocks/>
            </p:cNvCxnSpPr>
            <p:nvPr/>
          </p:nvCxnSpPr>
          <p:spPr>
            <a:xfrm>
              <a:off x="2209800" y="1524000"/>
              <a:ext cx="533400" cy="654640"/>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C9263BBB-DFB4-AC40-8B96-E70CD73A5493}"/>
                </a:ext>
              </a:extLst>
            </p:cNvPr>
            <p:cNvCxnSpPr>
              <a:cxnSpLocks/>
            </p:cNvCxnSpPr>
            <p:nvPr/>
          </p:nvCxnSpPr>
          <p:spPr>
            <a:xfrm>
              <a:off x="3124200" y="1828800"/>
              <a:ext cx="0" cy="180372"/>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6EA7A52F-BE48-0145-9425-64DC30166D13}"/>
                </a:ext>
              </a:extLst>
            </p:cNvPr>
            <p:cNvCxnSpPr>
              <a:cxnSpLocks/>
            </p:cNvCxnSpPr>
            <p:nvPr/>
          </p:nvCxnSpPr>
          <p:spPr>
            <a:xfrm>
              <a:off x="2209800" y="1524000"/>
              <a:ext cx="0" cy="180372"/>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grpSp>
      <p:sp>
        <p:nvSpPr>
          <p:cNvPr id="53" name="Rectangle 52">
            <a:extLst>
              <a:ext uri="{FF2B5EF4-FFF2-40B4-BE49-F238E27FC236}">
                <a16:creationId xmlns:a16="http://schemas.microsoft.com/office/drawing/2014/main" id="{0504634D-0A96-2040-8210-CA39141D3A02}"/>
              </a:ext>
            </a:extLst>
          </p:cNvPr>
          <p:cNvSpPr/>
          <p:nvPr/>
        </p:nvSpPr>
        <p:spPr>
          <a:xfrm rot="20581128">
            <a:off x="5195523" y="2254778"/>
            <a:ext cx="732797" cy="21403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47" name="Group 46">
            <a:extLst>
              <a:ext uri="{FF2B5EF4-FFF2-40B4-BE49-F238E27FC236}">
                <a16:creationId xmlns:a16="http://schemas.microsoft.com/office/drawing/2014/main" id="{84278EBB-070B-D64A-BDED-16DC05E94B88}"/>
              </a:ext>
            </a:extLst>
          </p:cNvPr>
          <p:cNvGrpSpPr>
            <a:grpSpLocks noChangeAspect="1"/>
          </p:cNvGrpSpPr>
          <p:nvPr/>
        </p:nvGrpSpPr>
        <p:grpSpPr>
          <a:xfrm rot="2128903" flipH="1">
            <a:off x="5343809" y="2230452"/>
            <a:ext cx="548640" cy="494464"/>
            <a:chOff x="2209800" y="1354532"/>
            <a:chExt cx="914400" cy="824108"/>
          </a:xfrm>
        </p:grpSpPr>
        <p:cxnSp>
          <p:nvCxnSpPr>
            <p:cNvPr id="48" name="Straight Connector 47">
              <a:extLst>
                <a:ext uri="{FF2B5EF4-FFF2-40B4-BE49-F238E27FC236}">
                  <a16:creationId xmlns:a16="http://schemas.microsoft.com/office/drawing/2014/main" id="{278CB9D3-5299-8142-B3E5-5B0216D17007}"/>
                </a:ext>
              </a:extLst>
            </p:cNvPr>
            <p:cNvCxnSpPr>
              <a:cxnSpLocks/>
            </p:cNvCxnSpPr>
            <p:nvPr/>
          </p:nvCxnSpPr>
          <p:spPr>
            <a:xfrm>
              <a:off x="2590800" y="1354532"/>
              <a:ext cx="533400" cy="654640"/>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49" name="Straight Connector 48">
              <a:extLst>
                <a:ext uri="{FF2B5EF4-FFF2-40B4-BE49-F238E27FC236}">
                  <a16:creationId xmlns:a16="http://schemas.microsoft.com/office/drawing/2014/main" id="{12E76D93-5729-C54A-B3B1-6933B0061777}"/>
                </a:ext>
              </a:extLst>
            </p:cNvPr>
            <p:cNvCxnSpPr>
              <a:cxnSpLocks/>
            </p:cNvCxnSpPr>
            <p:nvPr/>
          </p:nvCxnSpPr>
          <p:spPr>
            <a:xfrm>
              <a:off x="2209800" y="1524000"/>
              <a:ext cx="533400" cy="654640"/>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50" name="Straight Connector 49">
              <a:extLst>
                <a:ext uri="{FF2B5EF4-FFF2-40B4-BE49-F238E27FC236}">
                  <a16:creationId xmlns:a16="http://schemas.microsoft.com/office/drawing/2014/main" id="{227BC9A0-615C-5B4A-965C-C70106DBBB58}"/>
                </a:ext>
              </a:extLst>
            </p:cNvPr>
            <p:cNvCxnSpPr>
              <a:cxnSpLocks/>
            </p:cNvCxnSpPr>
            <p:nvPr/>
          </p:nvCxnSpPr>
          <p:spPr>
            <a:xfrm>
              <a:off x="3124200" y="1828800"/>
              <a:ext cx="0" cy="180372"/>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51" name="Straight Connector 50">
              <a:extLst>
                <a:ext uri="{FF2B5EF4-FFF2-40B4-BE49-F238E27FC236}">
                  <a16:creationId xmlns:a16="http://schemas.microsoft.com/office/drawing/2014/main" id="{D66F999B-6F75-2B47-8110-C6579C60CAF1}"/>
                </a:ext>
              </a:extLst>
            </p:cNvPr>
            <p:cNvCxnSpPr>
              <a:cxnSpLocks/>
            </p:cNvCxnSpPr>
            <p:nvPr/>
          </p:nvCxnSpPr>
          <p:spPr>
            <a:xfrm>
              <a:off x="2209800" y="1524000"/>
              <a:ext cx="0" cy="180372"/>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grpSp>
      <p:sp>
        <p:nvSpPr>
          <p:cNvPr id="58" name="Rectangle 57">
            <a:extLst>
              <a:ext uri="{FF2B5EF4-FFF2-40B4-BE49-F238E27FC236}">
                <a16:creationId xmlns:a16="http://schemas.microsoft.com/office/drawing/2014/main" id="{54D5987B-BD4E-9D4F-88A6-F46E87FDE101}"/>
              </a:ext>
            </a:extLst>
          </p:cNvPr>
          <p:cNvSpPr/>
          <p:nvPr/>
        </p:nvSpPr>
        <p:spPr>
          <a:xfrm>
            <a:off x="3901764" y="1295400"/>
            <a:ext cx="1151348" cy="1053453"/>
          </a:xfrm>
          <a:prstGeom prst="rect">
            <a:avLst/>
          </a:prstGeom>
          <a:noFill/>
          <a:ln w="25400">
            <a:solidFill>
              <a:srgbClr val="0070C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4" name="Straight Arrow Connector 23">
            <a:extLst>
              <a:ext uri="{FF2B5EF4-FFF2-40B4-BE49-F238E27FC236}">
                <a16:creationId xmlns:a16="http://schemas.microsoft.com/office/drawing/2014/main" id="{6CE5FA76-32A3-674A-8746-1C59DB96D4A6}"/>
              </a:ext>
            </a:extLst>
          </p:cNvPr>
          <p:cNvCxnSpPr>
            <a:cxnSpLocks/>
            <a:endCxn id="16" idx="1"/>
          </p:cNvCxnSpPr>
          <p:nvPr/>
        </p:nvCxnSpPr>
        <p:spPr>
          <a:xfrm flipV="1">
            <a:off x="3810000" y="1634978"/>
            <a:ext cx="759529" cy="98114"/>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22" name="Title 1">
            <a:extLst>
              <a:ext uri="{FF2B5EF4-FFF2-40B4-BE49-F238E27FC236}">
                <a16:creationId xmlns:a16="http://schemas.microsoft.com/office/drawing/2014/main" id="{5C776F03-2305-41B0-A7E6-D76EFC1F869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7.1 RIDGECREST, CALIFORNIA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Saturday,  July 6, 2019 at 03:19:52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77A568-69A2-AE48-BD51-6AD19FA8EE28}"/>
              </a:ext>
            </a:extLst>
          </p:cNvPr>
          <p:cNvPicPr>
            <a:picLocks noChangeAspect="1"/>
          </p:cNvPicPr>
          <p:nvPr/>
        </p:nvPicPr>
        <p:blipFill>
          <a:blip r:embed="rId3"/>
          <a:stretch>
            <a:fillRect/>
          </a:stretch>
        </p:blipFill>
        <p:spPr>
          <a:xfrm>
            <a:off x="1905162" y="794098"/>
            <a:ext cx="6597202" cy="4480560"/>
          </a:xfrm>
          <a:prstGeom prst="rect">
            <a:avLst/>
          </a:prstGeom>
          <a:ln w="31750">
            <a:solidFill>
              <a:srgbClr val="7030A0"/>
            </a:solidFill>
          </a:ln>
        </p:spPr>
      </p:pic>
      <p:sp>
        <p:nvSpPr>
          <p:cNvPr id="15" name="Rectangle 14">
            <a:extLst>
              <a:ext uri="{FF2B5EF4-FFF2-40B4-BE49-F238E27FC236}">
                <a16:creationId xmlns:a16="http://schemas.microsoft.com/office/drawing/2014/main" id="{6084BA5C-2649-4384-813C-D9068537919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35845" name="Picture 8" descr="IRIS_TMlogo.png">
            <a:extLst>
              <a:ext uri="{FF2B5EF4-FFF2-40B4-BE49-F238E27FC236}">
                <a16:creationId xmlns:a16="http://schemas.microsoft.com/office/drawing/2014/main" id="{5E52D5B1-0966-8748-BE66-5E07518168F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8" name="TextBox 4">
            <a:extLst>
              <a:ext uri="{FF2B5EF4-FFF2-40B4-BE49-F238E27FC236}">
                <a16:creationId xmlns:a16="http://schemas.microsoft.com/office/drawing/2014/main" id="{6C40407E-2380-2B44-B347-490E78778DEB}"/>
              </a:ext>
            </a:extLst>
          </p:cNvPr>
          <p:cNvSpPr txBox="1">
            <a:spLocks noChangeArrowheads="1"/>
          </p:cNvSpPr>
          <p:nvPr/>
        </p:nvSpPr>
        <p:spPr bwMode="auto">
          <a:xfrm>
            <a:off x="228600" y="5288340"/>
            <a:ext cx="88392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1600" dirty="0"/>
              <a:t>Locations of the magnitude (M) 6.4 foreshock of July 4, the M7.1 mainshock of July 6, and 174 earthquakes of M</a:t>
            </a:r>
            <a:r>
              <a:rPr lang="en-US" altLang="en-US" sz="1600" u="sng" dirty="0"/>
              <a:t>&gt;</a:t>
            </a:r>
            <a:r>
              <a:rPr lang="en-US" altLang="en-US" sz="1600" dirty="0"/>
              <a:t>3.0 in the July 4 – 6 sequence are shown on this map. Earthquakes are distributed along one NW-SE trend and another NE-SW trend. All focal mechanisms are consistent with </a:t>
            </a:r>
            <a:r>
              <a:rPr lang="en-US" sz="1600" dirty="0"/>
              <a:t>right-lateral strike-slip faulting on a NW – SE fault plane or left-lateral strike-slip faulting on a NE – SW fault plane. This earthquake sequence lies within the western part of the Basin and Range Province and also within the Walker Lane – Eastern California Shear Zone.</a:t>
            </a:r>
            <a:endParaRPr lang="en-US" altLang="en-US" sz="1600" dirty="0"/>
          </a:p>
        </p:txBody>
      </p:sp>
      <p:grpSp>
        <p:nvGrpSpPr>
          <p:cNvPr id="12" name="Group 11">
            <a:extLst>
              <a:ext uri="{FF2B5EF4-FFF2-40B4-BE49-F238E27FC236}">
                <a16:creationId xmlns:a16="http://schemas.microsoft.com/office/drawing/2014/main" id="{03AF6AB8-FE44-344C-B088-A1C6AAB57AEA}"/>
              </a:ext>
            </a:extLst>
          </p:cNvPr>
          <p:cNvGrpSpPr>
            <a:grpSpLocks noChangeAspect="1"/>
          </p:cNvGrpSpPr>
          <p:nvPr/>
        </p:nvGrpSpPr>
        <p:grpSpPr>
          <a:xfrm rot="21379625">
            <a:off x="4926623" y="1573796"/>
            <a:ext cx="640080" cy="576875"/>
            <a:chOff x="2209800" y="1354532"/>
            <a:chExt cx="914400" cy="824108"/>
          </a:xfrm>
        </p:grpSpPr>
        <p:cxnSp>
          <p:nvCxnSpPr>
            <p:cNvPr id="6" name="Straight Connector 5">
              <a:extLst>
                <a:ext uri="{FF2B5EF4-FFF2-40B4-BE49-F238E27FC236}">
                  <a16:creationId xmlns:a16="http://schemas.microsoft.com/office/drawing/2014/main" id="{7A51C649-70F3-164F-A9D8-E8AFE219438A}"/>
                </a:ext>
              </a:extLst>
            </p:cNvPr>
            <p:cNvCxnSpPr>
              <a:cxnSpLocks/>
            </p:cNvCxnSpPr>
            <p:nvPr/>
          </p:nvCxnSpPr>
          <p:spPr>
            <a:xfrm>
              <a:off x="2590800" y="1354532"/>
              <a:ext cx="533400" cy="654640"/>
            </a:xfrm>
            <a:prstGeom prst="line">
              <a:avLst/>
            </a:prstGeom>
            <a:ln w="34925">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98E9DCD3-EE03-7445-AFD9-52B0377E2A23}"/>
                </a:ext>
              </a:extLst>
            </p:cNvPr>
            <p:cNvCxnSpPr>
              <a:cxnSpLocks/>
            </p:cNvCxnSpPr>
            <p:nvPr/>
          </p:nvCxnSpPr>
          <p:spPr>
            <a:xfrm>
              <a:off x="2209800" y="1524000"/>
              <a:ext cx="533400" cy="654640"/>
            </a:xfrm>
            <a:prstGeom prst="line">
              <a:avLst/>
            </a:prstGeom>
            <a:ln w="34925">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096EBDB0-1228-CF4D-A0A8-B624F905D664}"/>
                </a:ext>
              </a:extLst>
            </p:cNvPr>
            <p:cNvCxnSpPr>
              <a:cxnSpLocks/>
            </p:cNvCxnSpPr>
            <p:nvPr/>
          </p:nvCxnSpPr>
          <p:spPr>
            <a:xfrm>
              <a:off x="3124200" y="1828800"/>
              <a:ext cx="0" cy="180372"/>
            </a:xfrm>
            <a:prstGeom prst="line">
              <a:avLst/>
            </a:prstGeom>
            <a:ln w="34925">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206A11DB-DE15-8043-A948-C195D6FAA246}"/>
                </a:ext>
              </a:extLst>
            </p:cNvPr>
            <p:cNvCxnSpPr>
              <a:cxnSpLocks/>
            </p:cNvCxnSpPr>
            <p:nvPr/>
          </p:nvCxnSpPr>
          <p:spPr>
            <a:xfrm>
              <a:off x="2209800" y="1524000"/>
              <a:ext cx="0" cy="180372"/>
            </a:xfrm>
            <a:prstGeom prst="line">
              <a:avLst/>
            </a:prstGeom>
            <a:ln w="34925">
              <a:solidFill>
                <a:srgbClr val="FF0000"/>
              </a:solidFill>
            </a:ln>
            <a:effectLst/>
          </p:spPr>
          <p:style>
            <a:lnRef idx="2">
              <a:schemeClr val="accent1"/>
            </a:lnRef>
            <a:fillRef idx="0">
              <a:schemeClr val="accent1"/>
            </a:fillRef>
            <a:effectRef idx="1">
              <a:schemeClr val="accent1"/>
            </a:effectRef>
            <a:fontRef idx="minor">
              <a:schemeClr val="tx1"/>
            </a:fontRef>
          </p:style>
        </p:cxnSp>
      </p:grpSp>
      <p:grpSp>
        <p:nvGrpSpPr>
          <p:cNvPr id="30" name="Group 29">
            <a:extLst>
              <a:ext uri="{FF2B5EF4-FFF2-40B4-BE49-F238E27FC236}">
                <a16:creationId xmlns:a16="http://schemas.microsoft.com/office/drawing/2014/main" id="{1464B288-BAB3-644E-BD6A-3BA73477264A}"/>
              </a:ext>
            </a:extLst>
          </p:cNvPr>
          <p:cNvGrpSpPr>
            <a:grpSpLocks noChangeAspect="1"/>
          </p:cNvGrpSpPr>
          <p:nvPr/>
        </p:nvGrpSpPr>
        <p:grpSpPr>
          <a:xfrm rot="600630" flipH="1">
            <a:off x="4843067" y="3834248"/>
            <a:ext cx="548640" cy="494464"/>
            <a:chOff x="2209800" y="1354532"/>
            <a:chExt cx="914400" cy="824108"/>
          </a:xfrm>
        </p:grpSpPr>
        <p:cxnSp>
          <p:nvCxnSpPr>
            <p:cNvPr id="31" name="Straight Connector 30">
              <a:extLst>
                <a:ext uri="{FF2B5EF4-FFF2-40B4-BE49-F238E27FC236}">
                  <a16:creationId xmlns:a16="http://schemas.microsoft.com/office/drawing/2014/main" id="{0142080D-DD80-AB4C-8929-54240D39744E}"/>
                </a:ext>
              </a:extLst>
            </p:cNvPr>
            <p:cNvCxnSpPr>
              <a:cxnSpLocks/>
            </p:cNvCxnSpPr>
            <p:nvPr/>
          </p:nvCxnSpPr>
          <p:spPr>
            <a:xfrm>
              <a:off x="2590800" y="1354532"/>
              <a:ext cx="533400" cy="654640"/>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0B2D4561-CE66-1648-A9A5-50322D46B438}"/>
                </a:ext>
              </a:extLst>
            </p:cNvPr>
            <p:cNvCxnSpPr>
              <a:cxnSpLocks/>
            </p:cNvCxnSpPr>
            <p:nvPr/>
          </p:nvCxnSpPr>
          <p:spPr>
            <a:xfrm>
              <a:off x="2209800" y="1524000"/>
              <a:ext cx="533400" cy="654640"/>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C9263BBB-DFB4-AC40-8B96-E70CD73A5493}"/>
                </a:ext>
              </a:extLst>
            </p:cNvPr>
            <p:cNvCxnSpPr>
              <a:cxnSpLocks/>
            </p:cNvCxnSpPr>
            <p:nvPr/>
          </p:nvCxnSpPr>
          <p:spPr>
            <a:xfrm>
              <a:off x="3124200" y="1828800"/>
              <a:ext cx="0" cy="180372"/>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6EA7A52F-BE48-0145-9425-64DC30166D13}"/>
                </a:ext>
              </a:extLst>
            </p:cNvPr>
            <p:cNvCxnSpPr>
              <a:cxnSpLocks/>
            </p:cNvCxnSpPr>
            <p:nvPr/>
          </p:nvCxnSpPr>
          <p:spPr>
            <a:xfrm>
              <a:off x="2209800" y="1524000"/>
              <a:ext cx="0" cy="180372"/>
            </a:xfrm>
            <a:prstGeom prst="line">
              <a:avLst/>
            </a:prstGeom>
            <a:ln w="31750">
              <a:solidFill>
                <a:srgbClr val="FF0000"/>
              </a:solidFill>
            </a:ln>
            <a:effectLst/>
          </p:spPr>
          <p:style>
            <a:lnRef idx="2">
              <a:schemeClr val="accent1"/>
            </a:lnRef>
            <a:fillRef idx="0">
              <a:schemeClr val="accent1"/>
            </a:fillRef>
            <a:effectRef idx="1">
              <a:schemeClr val="accent1"/>
            </a:effectRef>
            <a:fontRef idx="minor">
              <a:schemeClr val="tx1"/>
            </a:fontRef>
          </p:style>
        </p:cxnSp>
      </p:grpSp>
      <p:sp>
        <p:nvSpPr>
          <p:cNvPr id="19" name="TextBox 18">
            <a:extLst>
              <a:ext uri="{FF2B5EF4-FFF2-40B4-BE49-F238E27FC236}">
                <a16:creationId xmlns:a16="http://schemas.microsoft.com/office/drawing/2014/main" id="{A4C2E9BD-4E29-9241-82FD-1314C9743432}"/>
              </a:ext>
            </a:extLst>
          </p:cNvPr>
          <p:cNvSpPr txBox="1"/>
          <p:nvPr/>
        </p:nvSpPr>
        <p:spPr>
          <a:xfrm>
            <a:off x="6381028" y="2135613"/>
            <a:ext cx="1838965" cy="369332"/>
          </a:xfrm>
          <a:prstGeom prst="rect">
            <a:avLst/>
          </a:prstGeom>
          <a:noFill/>
        </p:spPr>
        <p:txBody>
          <a:bodyPr wrap="none" rtlCol="0">
            <a:spAutoFit/>
          </a:bodyPr>
          <a:lstStyle/>
          <a:p>
            <a:r>
              <a:rPr lang="en-US" altLang="en-US" dirty="0"/>
              <a:t>M6.4 Foreshock</a:t>
            </a:r>
            <a:endParaRPr lang="en-US" dirty="0"/>
          </a:p>
        </p:txBody>
      </p:sp>
      <p:cxnSp>
        <p:nvCxnSpPr>
          <p:cNvPr id="24" name="Straight Arrow Connector 23">
            <a:extLst>
              <a:ext uri="{FF2B5EF4-FFF2-40B4-BE49-F238E27FC236}">
                <a16:creationId xmlns:a16="http://schemas.microsoft.com/office/drawing/2014/main" id="{6CE5FA76-32A3-674A-8746-1C59DB96D4A6}"/>
              </a:ext>
            </a:extLst>
          </p:cNvPr>
          <p:cNvCxnSpPr>
            <a:cxnSpLocks/>
          </p:cNvCxnSpPr>
          <p:nvPr/>
        </p:nvCxnSpPr>
        <p:spPr>
          <a:xfrm flipH="1">
            <a:off x="6288043" y="2467615"/>
            <a:ext cx="361005" cy="405934"/>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7" name="Straight Connector 6">
            <a:extLst>
              <a:ext uri="{FF2B5EF4-FFF2-40B4-BE49-F238E27FC236}">
                <a16:creationId xmlns:a16="http://schemas.microsoft.com/office/drawing/2014/main" id="{6D4AECAD-8025-6D42-9B65-6772DD0F8496}"/>
              </a:ext>
            </a:extLst>
          </p:cNvPr>
          <p:cNvCxnSpPr>
            <a:cxnSpLocks/>
          </p:cNvCxnSpPr>
          <p:nvPr/>
        </p:nvCxnSpPr>
        <p:spPr>
          <a:xfrm>
            <a:off x="4433011" y="903108"/>
            <a:ext cx="2383103" cy="2764319"/>
          </a:xfrm>
          <a:prstGeom prst="line">
            <a:avLst/>
          </a:prstGeom>
          <a:ln w="38100">
            <a:solidFill>
              <a:srgbClr val="FF0000"/>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5" name="Straight Connector 34">
            <a:extLst>
              <a:ext uri="{FF2B5EF4-FFF2-40B4-BE49-F238E27FC236}">
                <a16:creationId xmlns:a16="http://schemas.microsoft.com/office/drawing/2014/main" id="{6D1D2028-5223-FD4D-B3C3-B056376093AF}"/>
              </a:ext>
            </a:extLst>
          </p:cNvPr>
          <p:cNvCxnSpPr>
            <a:cxnSpLocks/>
          </p:cNvCxnSpPr>
          <p:nvPr/>
        </p:nvCxnSpPr>
        <p:spPr>
          <a:xfrm flipV="1">
            <a:off x="4994061" y="2689227"/>
            <a:ext cx="1732388" cy="1505836"/>
          </a:xfrm>
          <a:prstGeom prst="line">
            <a:avLst/>
          </a:prstGeom>
          <a:ln w="38100">
            <a:solidFill>
              <a:srgbClr val="FF0000"/>
            </a:solidFill>
            <a:prstDash val="dash"/>
          </a:ln>
          <a:effectLst/>
        </p:spPr>
        <p:style>
          <a:lnRef idx="2">
            <a:schemeClr val="accent1"/>
          </a:lnRef>
          <a:fillRef idx="0">
            <a:schemeClr val="accent1"/>
          </a:fillRef>
          <a:effectRef idx="1">
            <a:schemeClr val="accent1"/>
          </a:effectRef>
          <a:fontRef idx="minor">
            <a:schemeClr val="tx1"/>
          </a:fontRef>
        </p:style>
      </p:cxnSp>
      <p:sp>
        <p:nvSpPr>
          <p:cNvPr id="39" name="Rectangle 7">
            <a:extLst>
              <a:ext uri="{FF2B5EF4-FFF2-40B4-BE49-F238E27FC236}">
                <a16:creationId xmlns:a16="http://schemas.microsoft.com/office/drawing/2014/main" id="{B0B50537-2863-7A4E-A678-FCD8F81DAFF3}"/>
              </a:ext>
            </a:extLst>
          </p:cNvPr>
          <p:cNvSpPr>
            <a:spLocks noChangeArrowheads="1"/>
          </p:cNvSpPr>
          <p:nvPr/>
        </p:nvSpPr>
        <p:spPr bwMode="auto">
          <a:xfrm>
            <a:off x="4460757" y="4958518"/>
            <a:ext cx="3911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dirty="0">
                <a:latin typeface="Arial" panose="020B0604020202020204" pitchFamily="34" charset="0"/>
                <a:cs typeface="Arial" panose="020B0604020202020204" pitchFamily="34" charset="0"/>
              </a:rPr>
              <a:t>Image courtesy of the U.S. Geological Survey</a:t>
            </a:r>
          </a:p>
        </p:txBody>
      </p:sp>
      <p:sp>
        <p:nvSpPr>
          <p:cNvPr id="29" name="TextBox 28">
            <a:extLst>
              <a:ext uri="{FF2B5EF4-FFF2-40B4-BE49-F238E27FC236}">
                <a16:creationId xmlns:a16="http://schemas.microsoft.com/office/drawing/2014/main" id="{72D48663-5956-AA4B-B196-DEEB82F6D813}"/>
              </a:ext>
            </a:extLst>
          </p:cNvPr>
          <p:cNvSpPr txBox="1"/>
          <p:nvPr/>
        </p:nvSpPr>
        <p:spPr>
          <a:xfrm>
            <a:off x="2909377" y="2237732"/>
            <a:ext cx="1864613" cy="369332"/>
          </a:xfrm>
          <a:prstGeom prst="rect">
            <a:avLst/>
          </a:prstGeom>
          <a:noFill/>
        </p:spPr>
        <p:txBody>
          <a:bodyPr wrap="none" rtlCol="0">
            <a:spAutoFit/>
          </a:bodyPr>
          <a:lstStyle/>
          <a:p>
            <a:r>
              <a:rPr lang="en-US" altLang="en-US" dirty="0"/>
              <a:t>M7.1 Mainshock</a:t>
            </a:r>
            <a:endParaRPr lang="en-US" dirty="0"/>
          </a:p>
        </p:txBody>
      </p:sp>
      <p:cxnSp>
        <p:nvCxnSpPr>
          <p:cNvPr id="36" name="Straight Arrow Connector 35">
            <a:extLst>
              <a:ext uri="{FF2B5EF4-FFF2-40B4-BE49-F238E27FC236}">
                <a16:creationId xmlns:a16="http://schemas.microsoft.com/office/drawing/2014/main" id="{CBBB084A-81AA-CE49-B599-93A892F1F369}"/>
              </a:ext>
            </a:extLst>
          </p:cNvPr>
          <p:cNvCxnSpPr>
            <a:cxnSpLocks/>
          </p:cNvCxnSpPr>
          <p:nvPr/>
        </p:nvCxnSpPr>
        <p:spPr>
          <a:xfrm flipV="1">
            <a:off x="4687915" y="2406332"/>
            <a:ext cx="814416" cy="47601"/>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5" name="Title 1">
            <a:extLst>
              <a:ext uri="{FF2B5EF4-FFF2-40B4-BE49-F238E27FC236}">
                <a16:creationId xmlns:a16="http://schemas.microsoft.com/office/drawing/2014/main" id="{4ADEB7DB-8586-4B7A-925C-539EECEF2E7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7.1 RIDGECREST, CALIFORNIA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Saturday,  July 6, 2019 at 03:19:52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5047555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10639</TotalTime>
  <Words>1623</Words>
  <Application>Microsoft Office PowerPoint</Application>
  <PresentationFormat>On-screen Show (4:3)</PresentationFormat>
  <Paragraphs>160</Paragraphs>
  <Slides>16</Slides>
  <Notes>15</Notes>
  <HiddenSlides>0</HiddenSlides>
  <MMClips>2</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16</vt:i4>
      </vt:variant>
    </vt:vector>
  </HeadingPairs>
  <TitlesOfParts>
    <vt:vector size="20" baseType="lpstr">
      <vt:lpstr>Arial</vt:lpstr>
      <vt:lpstr>Calibri</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tkb</cp:lastModifiedBy>
  <cp:revision>835</cp:revision>
  <cp:lastPrinted>2013-04-07T18:50:57Z</cp:lastPrinted>
  <dcterms:created xsi:type="dcterms:W3CDTF">2009-05-31T20:07:40Z</dcterms:created>
  <dcterms:modified xsi:type="dcterms:W3CDTF">2019-07-06T18:55:54Z</dcterms:modified>
</cp:coreProperties>
</file>