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9"/>
  </p:notesMasterIdLst>
  <p:sldIdLst>
    <p:sldId id="305" r:id="rId3"/>
    <p:sldId id="385" r:id="rId4"/>
    <p:sldId id="302" r:id="rId5"/>
    <p:sldId id="365" r:id="rId6"/>
    <p:sldId id="379" r:id="rId7"/>
    <p:sldId id="389" r:id="rId8"/>
    <p:sldId id="390" r:id="rId9"/>
    <p:sldId id="367" r:id="rId10"/>
    <p:sldId id="391" r:id="rId11"/>
    <p:sldId id="392" r:id="rId12"/>
    <p:sldId id="387" r:id="rId13"/>
    <p:sldId id="382" r:id="rId14"/>
    <p:sldId id="347" r:id="rId15"/>
    <p:sldId id="346" r:id="rId16"/>
    <p:sldId id="372" r:id="rId17"/>
    <p:sldId id="378" r:id="rId18"/>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084" autoAdjust="0"/>
    <p:restoredTop sz="82485" autoAdjust="0"/>
  </p:normalViewPr>
  <p:slideViewPr>
    <p:cSldViewPr showGuides="1">
      <p:cViewPr>
        <p:scale>
          <a:sx n="100" d="100"/>
          <a:sy n="100" d="100"/>
        </p:scale>
        <p:origin x="1816" y="8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ED913CE-9B5F-49FE-96B9-4E6B9ACD0944}"/>
              </a:ext>
            </a:extLst>
          </p:cNvPr>
          <p:cNvSpPr>
            <a:spLocks noGrp="1"/>
          </p:cNvSpPr>
          <p:nvPr>
            <p:ph type="hdr" sz="quarter"/>
          </p:nvPr>
        </p:nvSpPr>
        <p:spPr>
          <a:xfrm>
            <a:off x="0" y="0"/>
            <a:ext cx="3170238" cy="479425"/>
          </a:xfrm>
          <a:prstGeom prst="rect">
            <a:avLst/>
          </a:prstGeom>
        </p:spPr>
        <p:txBody>
          <a:bodyPr vert="horz" lIns="96652" tIns="48326" rIns="96652" bIns="48326" rtlCol="0"/>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7EEB4504-09C1-40AB-AD3E-2A3ED8892AEE}"/>
              </a:ext>
            </a:extLst>
          </p:cNvPr>
          <p:cNvSpPr>
            <a:spLocks noGrp="1"/>
          </p:cNvSpPr>
          <p:nvPr>
            <p:ph type="dt" idx="1"/>
          </p:nvPr>
        </p:nvSpPr>
        <p:spPr>
          <a:xfrm>
            <a:off x="4143375" y="0"/>
            <a:ext cx="3170238" cy="479425"/>
          </a:xfrm>
          <a:prstGeom prst="rect">
            <a:avLst/>
          </a:prstGeom>
        </p:spPr>
        <p:txBody>
          <a:bodyPr vert="horz" wrap="square" lIns="96652" tIns="48326" rIns="96652" bIns="48326" numCol="1" anchor="t" anchorCtr="0" compatLnSpc="1">
            <a:prstTxWarp prst="textNoShape">
              <a:avLst/>
            </a:prstTxWarp>
          </a:bodyPr>
          <a:lstStyle>
            <a:lvl1pPr algn="r" eaLnBrk="1" hangingPunct="1">
              <a:defRPr sz="1300">
                <a:latin typeface="Calibri" panose="020F0502020204030204" pitchFamily="34" charset="0"/>
                <a:ea typeface="MS PGothic" panose="020B0600070205080204" pitchFamily="34" charset="-128"/>
                <a:cs typeface="Arial" panose="020B0604020202020204" pitchFamily="34" charset="0"/>
              </a:defRPr>
            </a:lvl1pPr>
          </a:lstStyle>
          <a:p>
            <a:pPr>
              <a:defRPr/>
            </a:pPr>
            <a:fld id="{22511E2C-2C59-CE45-A509-ED196653FA7D}" type="datetimeFigureOut">
              <a:rPr lang="en-US" altLang="en-US"/>
              <a:pPr>
                <a:defRPr/>
              </a:pPr>
              <a:t>7/8/19</a:t>
            </a:fld>
            <a:endParaRPr lang="en-US" altLang="en-US"/>
          </a:p>
        </p:txBody>
      </p:sp>
      <p:sp>
        <p:nvSpPr>
          <p:cNvPr id="4" name="Slide Image Placeholder 3">
            <a:extLst>
              <a:ext uri="{FF2B5EF4-FFF2-40B4-BE49-F238E27FC236}">
                <a16:creationId xmlns:a16="http://schemas.microsoft.com/office/drawing/2014/main" id="{EF4F28EE-D0FC-4369-94DE-C094C1E29ED1}"/>
              </a:ext>
            </a:extLst>
          </p:cNvPr>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52" tIns="48326" rIns="96652" bIns="48326" rtlCol="0" anchor="ctr"/>
          <a:lstStyle/>
          <a:p>
            <a:pPr lvl="0"/>
            <a:endParaRPr lang="en-US" noProof="0"/>
          </a:p>
        </p:txBody>
      </p:sp>
      <p:sp>
        <p:nvSpPr>
          <p:cNvPr id="5" name="Notes Placeholder 4">
            <a:extLst>
              <a:ext uri="{FF2B5EF4-FFF2-40B4-BE49-F238E27FC236}">
                <a16:creationId xmlns:a16="http://schemas.microsoft.com/office/drawing/2014/main" id="{3F366A77-B10D-4ACA-9632-A8B83195DA05}"/>
              </a:ext>
            </a:extLst>
          </p:cNvPr>
          <p:cNvSpPr>
            <a:spLocks noGrp="1"/>
          </p:cNvSpPr>
          <p:nvPr>
            <p:ph type="body" sz="quarter" idx="3"/>
          </p:nvPr>
        </p:nvSpPr>
        <p:spPr>
          <a:xfrm>
            <a:off x="731838" y="4560888"/>
            <a:ext cx="5851525" cy="4319587"/>
          </a:xfrm>
          <a:prstGeom prst="rect">
            <a:avLst/>
          </a:prstGeom>
        </p:spPr>
        <p:txBody>
          <a:bodyPr vert="horz" lIns="96652" tIns="48326" rIns="96652" bIns="48326"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B3D0D29D-F364-470C-AF3E-460672875AB9}"/>
              </a:ext>
            </a:extLst>
          </p:cNvPr>
          <p:cNvSpPr>
            <a:spLocks noGrp="1"/>
          </p:cNvSpPr>
          <p:nvPr>
            <p:ph type="ftr" sz="quarter" idx="4"/>
          </p:nvPr>
        </p:nvSpPr>
        <p:spPr>
          <a:xfrm>
            <a:off x="0" y="9120188"/>
            <a:ext cx="3170238" cy="479425"/>
          </a:xfrm>
          <a:prstGeom prst="rect">
            <a:avLst/>
          </a:prstGeom>
        </p:spPr>
        <p:txBody>
          <a:bodyPr vert="horz" lIns="96652" tIns="48326" rIns="96652" bIns="48326" rtlCol="0" anchor="b"/>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DBCC401A-85C0-42C2-B2A9-E675021F3D14}"/>
              </a:ext>
            </a:extLst>
          </p:cNvPr>
          <p:cNvSpPr>
            <a:spLocks noGrp="1"/>
          </p:cNvSpPr>
          <p:nvPr>
            <p:ph type="sldNum" sz="quarter" idx="5"/>
          </p:nvPr>
        </p:nvSpPr>
        <p:spPr>
          <a:xfrm>
            <a:off x="4143375" y="9120188"/>
            <a:ext cx="3170238" cy="479425"/>
          </a:xfrm>
          <a:prstGeom prst="rect">
            <a:avLst/>
          </a:prstGeom>
        </p:spPr>
        <p:txBody>
          <a:bodyPr vert="horz" wrap="square" lIns="96652" tIns="48326" rIns="96652" bIns="48326" numCol="1" anchor="b" anchorCtr="0" compatLnSpc="1">
            <a:prstTxWarp prst="textNoShape">
              <a:avLst/>
            </a:prstTxWarp>
          </a:bodyPr>
          <a:lstStyle>
            <a:lvl1pPr algn="r" eaLnBrk="1" hangingPunct="1">
              <a:defRPr sz="1300">
                <a:latin typeface="Calibri" panose="020F0502020204030204" pitchFamily="34" charset="0"/>
                <a:ea typeface="MS PGothic" panose="020B0600070205080204" pitchFamily="34" charset="-128"/>
              </a:defRPr>
            </a:lvl1pPr>
          </a:lstStyle>
          <a:p>
            <a:pPr>
              <a:defRPr/>
            </a:pPr>
            <a:fld id="{D0947AB7-9221-FF49-A9B3-C76B640952C2}"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MS PGothic" charset="0"/>
      </a:defRPr>
    </a:lvl1pPr>
    <a:lvl2pPr marL="4572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www.iris.edu/ieb"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iris.edu/hq/inclass/animation/earthquake_foreshockmainshockaftershock"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www.iris.edu/ieb"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www.iris.edu/hq/inclass/animation/traveltime_curves_how_they_are_created"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iris.edu/hq/inclass/animation/earthquake_intensity"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iris.edu/ieb"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iris.edu/hq/inclass/animation/focal_mechanisms_explained"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iris.edu/hq/inclass/animation/earthquake_foreshockmainshockaftershock"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2C3724B6-A661-6C42-B5D3-37A8C0EBBE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a:extLst>
              <a:ext uri="{FF2B5EF4-FFF2-40B4-BE49-F238E27FC236}">
                <a16:creationId xmlns:a16="http://schemas.microsoft.com/office/drawing/2014/main" id="{75F02FC0-5782-2044-BA67-AB31E1EA928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s-VE" altLang="en-US"/>
          </a:p>
        </p:txBody>
      </p:sp>
      <p:sp>
        <p:nvSpPr>
          <p:cNvPr id="28676" name="Slide Number Placeholder 3">
            <a:extLst>
              <a:ext uri="{FF2B5EF4-FFF2-40B4-BE49-F238E27FC236}">
                <a16:creationId xmlns:a16="http://schemas.microsoft.com/office/drawing/2014/main" id="{DA7712DB-83FD-7440-AB75-606C9A4E8D7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A2C0C83D-EF78-A843-B0E6-EF246D20C2E3}" type="slidenum">
              <a:rPr lang="en-US" altLang="en-US" smtClean="0">
                <a:latin typeface="Calibri" panose="020F0502020204030204" pitchFamily="34" charset="0"/>
                <a:cs typeface="Arial" panose="020B0604020202020204" pitchFamily="34" charset="0"/>
              </a:rPr>
              <a:pPr/>
              <a:t>1</a:t>
            </a:fld>
            <a:endParaRPr lang="en-US" altLang="en-US">
              <a:latin typeface="Calibri" panose="020F0502020204030204" pitchFamily="34" charset="0"/>
              <a:cs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DE118424-91AB-4E37-BC65-2579701B16C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CD8D034F-6422-4000-917E-EFC73756C7C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_tradnl" altLang="en-US" b="1" noProof="0" dirty="0">
                <a:solidFill>
                  <a:srgbClr val="393996"/>
                </a:solidFill>
              </a:rPr>
              <a:t>Explorando la Sismicidad:</a:t>
            </a:r>
          </a:p>
          <a:p>
            <a:r>
              <a:rPr lang="es-ES_tradnl" altLang="en-US" b="0" noProof="0" dirty="0"/>
              <a:t>Navegador Interactivo de Terremotos — Mapa Mundial o visualizador 3D</a:t>
            </a:r>
            <a:r>
              <a:rPr lang="es-ES_tradnl" altLang="en-US" noProof="0" dirty="0"/>
              <a:t> </a:t>
            </a:r>
            <a:r>
              <a:rPr lang="es-ES_tradnl" altLang="en-US" sz="1100" noProof="0" dirty="0">
                <a:hlinkClick r:id="rId3"/>
              </a:rPr>
              <a:t>http://www.iris.edu/ieb</a:t>
            </a:r>
            <a:endParaRPr lang="es-ES_tradnl" altLang="en-US" sz="1100" noProof="0" dirty="0"/>
          </a:p>
        </p:txBody>
      </p:sp>
      <p:sp>
        <p:nvSpPr>
          <p:cNvPr id="15363" name="Slide Number Placeholder 3">
            <a:extLst>
              <a:ext uri="{FF2B5EF4-FFF2-40B4-BE49-F238E27FC236}">
                <a16:creationId xmlns:a16="http://schemas.microsoft.com/office/drawing/2014/main" id="{5D599AB3-0FB6-43AA-A78B-3A0EA03613B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55B73D51-CB2C-4780-B4CF-F4B05E156ACC}" type="slidenum">
              <a:rPr lang="en-US" altLang="en-US">
                <a:solidFill>
                  <a:srgbClr val="000000"/>
                </a:solidFill>
                <a:latin typeface="Calibri" panose="020F0502020204030204" pitchFamily="34" charset="0"/>
              </a:rPr>
              <a:pPr/>
              <a:t>11</a:t>
            </a:fld>
            <a:endParaRPr lang="en-US" altLang="en-US">
              <a:solidFill>
                <a:srgbClr val="000000"/>
              </a:solidFill>
              <a:latin typeface="Calibri" panose="020F0502020204030204" pitchFamily="34" charset="0"/>
            </a:endParaRPr>
          </a:p>
        </p:txBody>
      </p:sp>
    </p:spTree>
    <p:extLst>
      <p:ext uri="{BB962C8B-B14F-4D97-AF65-F5344CB8AC3E}">
        <p14:creationId xmlns:p14="http://schemas.microsoft.com/office/powerpoint/2010/main" val="21802307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13230104-0FF0-B04B-A2ED-6B971AE6B0F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Notes Placeholder 2">
            <a:extLst>
              <a:ext uri="{FF2B5EF4-FFF2-40B4-BE49-F238E27FC236}">
                <a16:creationId xmlns:a16="http://schemas.microsoft.com/office/drawing/2014/main" id="{BFBCEE89-7C69-1945-AAB9-B87B1BDB324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_tradnl" altLang="en-US" b="1" noProof="0" dirty="0">
                <a:solidFill>
                  <a:srgbClr val="393996"/>
                </a:solidFill>
              </a:rPr>
              <a:t>Animación Relevante:</a:t>
            </a:r>
          </a:p>
          <a:p>
            <a:r>
              <a:rPr lang="es-ES_tradnl" altLang="en-US" i="0" noProof="0" dirty="0"/>
              <a:t>Sismo Inicial del terremoto – Sismo Principal – Réplica: </a:t>
            </a:r>
            <a:r>
              <a:rPr lang="en-US" dirty="0">
                <a:hlinkClick r:id="rId3"/>
              </a:rPr>
              <a:t>https://www.iris.edu/hq/inclass/animation/earthquake_foreshockmainshockaftershock</a:t>
            </a:r>
            <a:r>
              <a:rPr lang="en-US" dirty="0"/>
              <a:t> </a:t>
            </a:r>
            <a:endParaRPr lang="en-US" altLang="en-US" dirty="0"/>
          </a:p>
          <a:p>
            <a:pPr eaLnBrk="1" hangingPunct="1">
              <a:spcBef>
                <a:spcPct val="0"/>
              </a:spcBef>
            </a:pPr>
            <a:endParaRPr lang="en-US" altLang="en-US" dirty="0"/>
          </a:p>
        </p:txBody>
      </p:sp>
      <p:sp>
        <p:nvSpPr>
          <p:cNvPr id="36868" name="Slide Number Placeholder 3">
            <a:extLst>
              <a:ext uri="{FF2B5EF4-FFF2-40B4-BE49-F238E27FC236}">
                <a16:creationId xmlns:a16="http://schemas.microsoft.com/office/drawing/2014/main" id="{693D8EFD-7E14-644A-AEE0-EE966C63DDA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01675" indent="-269875">
              <a:defRPr>
                <a:solidFill>
                  <a:schemeClr val="tx1"/>
                </a:solidFill>
                <a:latin typeface="Arial" panose="020B0604020202020204" pitchFamily="34" charset="0"/>
                <a:ea typeface="ＭＳ Ｐゴシック" panose="020B0600070205080204" pitchFamily="34" charset="-128"/>
              </a:defRPr>
            </a:lvl2pPr>
            <a:lvl3pPr marL="1081088" indent="-215900">
              <a:defRPr>
                <a:solidFill>
                  <a:schemeClr val="tx1"/>
                </a:solidFill>
                <a:latin typeface="Arial" panose="020B0604020202020204" pitchFamily="34" charset="0"/>
                <a:ea typeface="ＭＳ Ｐゴシック" panose="020B0600070205080204" pitchFamily="34" charset="-128"/>
              </a:defRPr>
            </a:lvl3pPr>
            <a:lvl4pPr marL="1512888" indent="-215900">
              <a:defRPr>
                <a:solidFill>
                  <a:schemeClr val="tx1"/>
                </a:solidFill>
                <a:latin typeface="Arial" panose="020B0604020202020204" pitchFamily="34" charset="0"/>
                <a:ea typeface="ＭＳ Ｐゴシック" panose="020B0600070205080204" pitchFamily="34" charset="-128"/>
              </a:defRPr>
            </a:lvl4pPr>
            <a:lvl5pPr marL="1944688" indent="-215900">
              <a:defRPr>
                <a:solidFill>
                  <a:schemeClr val="tx1"/>
                </a:solidFill>
                <a:latin typeface="Arial" panose="020B0604020202020204" pitchFamily="34" charset="0"/>
                <a:ea typeface="ＭＳ Ｐゴシック"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5F1D5B4-884B-B748-BC90-084F6108323E}" type="slidenum">
              <a:rPr lang="en-US" altLang="en-US" smtClean="0">
                <a:latin typeface="Calibri" panose="020F0502020204030204" pitchFamily="34" charset="0"/>
                <a:cs typeface="Arial" panose="020B0604020202020204" pitchFamily="34" charset="0"/>
              </a:rPr>
              <a:pPr/>
              <a:t>12</a:t>
            </a:fld>
            <a:endParaRPr lang="en-US" altLang="en-US">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6156248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a:extLst>
              <a:ext uri="{FF2B5EF4-FFF2-40B4-BE49-F238E27FC236}">
                <a16:creationId xmlns:a16="http://schemas.microsoft.com/office/drawing/2014/main" id="{7407E6E3-C932-43B7-BDC1-A5E774ACD1E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Notes Placeholder 2">
            <a:extLst>
              <a:ext uri="{FF2B5EF4-FFF2-40B4-BE49-F238E27FC236}">
                <a16:creationId xmlns:a16="http://schemas.microsoft.com/office/drawing/2014/main" id="{4DF38F06-E23A-4525-84A4-CC36290AAC1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 sz="1200" b="1" kern="1200" dirty="0">
                <a:solidFill>
                  <a:schemeClr val="tx1"/>
                </a:solidFill>
                <a:effectLst/>
                <a:latin typeface="+mn-lt"/>
                <a:ea typeface="ＭＳ Ｐゴシック" panose="020B0600070205080204" pitchFamily="34" charset="-128"/>
                <a:cs typeface="MS PGothic" charset="0"/>
              </a:rPr>
              <a:t>Explore la sismicidad aún más</a:t>
            </a:r>
            <a:r>
              <a:rPr lang="es-ES" sz="1200" kern="1200" dirty="0">
                <a:solidFill>
                  <a:schemeClr val="tx1"/>
                </a:solidFill>
                <a:effectLst/>
                <a:latin typeface="+mn-lt"/>
                <a:ea typeface="ＭＳ Ｐゴシック" panose="020B0600070205080204" pitchFamily="34" charset="-128"/>
                <a:cs typeface="MS PGothic" charset="0"/>
              </a:rPr>
              <a:t>: imágenes desde el Navegador de terremotos IRIS (</a:t>
            </a:r>
            <a:r>
              <a:rPr lang="es-ES" sz="1200" u="sng" kern="1200" dirty="0">
                <a:solidFill>
                  <a:schemeClr val="tx1"/>
                </a:solidFill>
                <a:effectLst/>
                <a:latin typeface="+mn-lt"/>
                <a:ea typeface="ＭＳ Ｐゴシック" panose="020B0600070205080204" pitchFamily="34" charset="-128"/>
                <a:cs typeface="MS PGothic" charset="0"/>
                <a:hlinkClick r:id="rId3"/>
              </a:rPr>
              <a:t>www.iris.edu/ieb</a:t>
            </a:r>
            <a:r>
              <a:rPr lang="es-ES" sz="1200" kern="1200" dirty="0">
                <a:solidFill>
                  <a:schemeClr val="tx1"/>
                </a:solidFill>
                <a:effectLst/>
                <a:latin typeface="+mn-lt"/>
                <a:ea typeface="ＭＳ Ｐゴシック" panose="020B0600070205080204" pitchFamily="34" charset="-128"/>
                <a:cs typeface="MS PGothic" charset="0"/>
              </a:rPr>
              <a:t>)</a:t>
            </a:r>
            <a:endParaRPr lang="en-US" sz="1200" kern="1200" dirty="0">
              <a:solidFill>
                <a:schemeClr val="tx1"/>
              </a:solidFill>
              <a:effectLst/>
              <a:latin typeface="+mn-lt"/>
              <a:ea typeface="ＭＳ Ｐゴシック" panose="020B0600070205080204" pitchFamily="34" charset="-128"/>
              <a:cs typeface="MS PGothic" charset="0"/>
            </a:endParaRPr>
          </a:p>
        </p:txBody>
      </p:sp>
      <p:sp>
        <p:nvSpPr>
          <p:cNvPr id="22532" name="Slide Number Placeholder 3">
            <a:extLst>
              <a:ext uri="{FF2B5EF4-FFF2-40B4-BE49-F238E27FC236}">
                <a16:creationId xmlns:a16="http://schemas.microsoft.com/office/drawing/2014/main" id="{7B6EB405-BA1F-48C5-80A6-CFD5C215AF9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970854EF-A79E-4947-BA9C-A2076B8A3918}" type="slidenum">
              <a:rPr lang="en-US" altLang="en-US" sz="1300"/>
              <a:pPr>
                <a:spcBef>
                  <a:spcPct val="0"/>
                </a:spcBef>
              </a:pPr>
              <a:t>13</a:t>
            </a:fld>
            <a:endParaRPr lang="en-US" altLang="en-US" sz="1300"/>
          </a:p>
        </p:txBody>
      </p:sp>
    </p:spTree>
    <p:extLst>
      <p:ext uri="{BB962C8B-B14F-4D97-AF65-F5344CB8AC3E}">
        <p14:creationId xmlns:p14="http://schemas.microsoft.com/office/powerpoint/2010/main" val="42144888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02482972-E065-4714-810F-721C76B2157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Notes Placeholder 2">
            <a:extLst>
              <a:ext uri="{FF2B5EF4-FFF2-40B4-BE49-F238E27FC236}">
                <a16:creationId xmlns:a16="http://schemas.microsoft.com/office/drawing/2014/main" id="{4245BEC1-18BE-4522-ABBD-EBE687F5027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1508" name="Slide Number Placeholder 3">
            <a:extLst>
              <a:ext uri="{FF2B5EF4-FFF2-40B4-BE49-F238E27FC236}">
                <a16:creationId xmlns:a16="http://schemas.microsoft.com/office/drawing/2014/main" id="{2BB09E32-4C4A-417E-B9F6-A6B377E9D08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C6413731-BD5B-4C5B-98A8-CE220F0A6CFE}" type="slidenum">
              <a:rPr lang="en-US" altLang="en-US" sz="1300" smtClean="0"/>
              <a:pPr>
                <a:spcBef>
                  <a:spcPct val="0"/>
                </a:spcBef>
              </a:pPr>
              <a:t>14</a:t>
            </a:fld>
            <a:endParaRPr lang="en-US" altLang="en-US" sz="130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a:extLst>
              <a:ext uri="{FF2B5EF4-FFF2-40B4-BE49-F238E27FC236}">
                <a16:creationId xmlns:a16="http://schemas.microsoft.com/office/drawing/2014/main" id="{81240856-19FC-4347-888C-9FD4FE67599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6" name="Notes Placeholder 2">
            <a:extLst>
              <a:ext uri="{FF2B5EF4-FFF2-40B4-BE49-F238E27FC236}">
                <a16:creationId xmlns:a16="http://schemas.microsoft.com/office/drawing/2014/main" id="{5F808E03-DEC1-4C13-B5BC-C6D3D12CA69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_tradnl" altLang="en-US" b="1" noProof="0" dirty="0">
                <a:solidFill>
                  <a:srgbClr val="393996"/>
                </a:solidFill>
              </a:rPr>
              <a:t>Animación relevante:</a:t>
            </a:r>
          </a:p>
          <a:p>
            <a:r>
              <a:rPr lang="es-ES_tradnl" altLang="en-US" b="0" noProof="0" dirty="0">
                <a:solidFill>
                  <a:srgbClr val="393996"/>
                </a:solidFill>
              </a:rPr>
              <a:t>Curvas de tiempo de viaje: ¿Cómo se crean?</a:t>
            </a:r>
            <a:r>
              <a:rPr lang="es-ES_tradnl" altLang="en-US" b="0" noProof="0" dirty="0"/>
              <a:t> </a:t>
            </a:r>
            <a:r>
              <a:rPr lang="es-ES_tradnl" altLang="en-US" noProof="0" dirty="0">
                <a:hlinkClick r:id="rId3"/>
              </a:rPr>
              <a:t>https://www.iris.edu/hq/inclass/animation/traveltime_curves_how_they_are_created</a:t>
            </a:r>
            <a:endParaRPr lang="es-ES_tradnl" altLang="en-US" noProof="0" dirty="0"/>
          </a:p>
        </p:txBody>
      </p:sp>
      <p:sp>
        <p:nvSpPr>
          <p:cNvPr id="16387" name="Slide Number Placeholder 3">
            <a:extLst>
              <a:ext uri="{FF2B5EF4-FFF2-40B4-BE49-F238E27FC236}">
                <a16:creationId xmlns:a16="http://schemas.microsoft.com/office/drawing/2014/main" id="{32EB9F13-412C-4036-84E0-388A8D23090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E02F0851-3804-4C50-AB89-D420787B8139}" type="slidenum">
              <a:rPr lang="en-US" altLang="en-US" smtClean="0">
                <a:solidFill>
                  <a:srgbClr val="000000"/>
                </a:solidFill>
                <a:latin typeface="Calibri" panose="020F0502020204030204" pitchFamily="34" charset="0"/>
              </a:rPr>
              <a:pPr/>
              <a:t>15</a:t>
            </a:fld>
            <a:endParaRPr lang="en-US" altLang="en-US">
              <a:solidFill>
                <a:srgbClr val="000000"/>
              </a:solidFill>
              <a:latin typeface="Calibri" panose="020F050202020403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a:extLst>
              <a:ext uri="{FF2B5EF4-FFF2-40B4-BE49-F238E27FC236}">
                <a16:creationId xmlns:a16="http://schemas.microsoft.com/office/drawing/2014/main" id="{C798EFFE-D63A-D740-BE8A-F9413CA2A9F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8" name="Notes Placeholder 2">
            <a:extLst>
              <a:ext uri="{FF2B5EF4-FFF2-40B4-BE49-F238E27FC236}">
                <a16:creationId xmlns:a16="http://schemas.microsoft.com/office/drawing/2014/main" id="{6C4BCC58-1BE7-BF43-8BB0-25E1411008C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60419" name="Slide Number Placeholder 3">
            <a:extLst>
              <a:ext uri="{FF2B5EF4-FFF2-40B4-BE49-F238E27FC236}">
                <a16:creationId xmlns:a16="http://schemas.microsoft.com/office/drawing/2014/main" id="{A6C91E9A-11E4-CE4E-8914-087EFFB1034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D15D010-FF17-1D41-A3E7-2C6287D84F07}" type="slidenum">
              <a:rPr lang="en-US" altLang="en-US" sz="1300" smtClean="0"/>
              <a:pPr>
                <a:spcBef>
                  <a:spcPct val="0"/>
                </a:spcBef>
              </a:pPr>
              <a:t>16</a:t>
            </a:fld>
            <a:endParaRPr lang="en-US" altLang="en-US" sz="1300"/>
          </a:p>
        </p:txBody>
      </p:sp>
    </p:spTree>
    <p:extLst>
      <p:ext uri="{BB962C8B-B14F-4D97-AF65-F5344CB8AC3E}">
        <p14:creationId xmlns:p14="http://schemas.microsoft.com/office/powerpoint/2010/main" val="10656802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2C3724B6-A661-6C42-B5D3-37A8C0EBBE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a:extLst>
              <a:ext uri="{FF2B5EF4-FFF2-40B4-BE49-F238E27FC236}">
                <a16:creationId xmlns:a16="http://schemas.microsoft.com/office/drawing/2014/main" id="{75F02FC0-5782-2044-BA67-AB31E1EA928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s-VE" altLang="en-US"/>
          </a:p>
        </p:txBody>
      </p:sp>
      <p:sp>
        <p:nvSpPr>
          <p:cNvPr id="28676" name="Slide Number Placeholder 3">
            <a:extLst>
              <a:ext uri="{FF2B5EF4-FFF2-40B4-BE49-F238E27FC236}">
                <a16:creationId xmlns:a16="http://schemas.microsoft.com/office/drawing/2014/main" id="{DA7712DB-83FD-7440-AB75-606C9A4E8D7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A2C0C83D-EF78-A843-B0E6-EF246D20C2E3}" type="slidenum">
              <a:rPr lang="en-US" altLang="en-US" smtClean="0">
                <a:latin typeface="Calibri" panose="020F0502020204030204" pitchFamily="34" charset="0"/>
                <a:cs typeface="Arial" panose="020B0604020202020204" pitchFamily="34" charset="0"/>
              </a:rPr>
              <a:pPr/>
              <a:t>2</a:t>
            </a:fld>
            <a:endParaRPr lang="en-US" altLang="en-US">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1257827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a:extLst>
              <a:ext uri="{FF2B5EF4-FFF2-40B4-BE49-F238E27FC236}">
                <a16:creationId xmlns:a16="http://schemas.microsoft.com/office/drawing/2014/main" id="{5C3F513A-0E62-EF4F-A39E-0052203868B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Notes Placeholder 2">
            <a:extLst>
              <a:ext uri="{FF2B5EF4-FFF2-40B4-BE49-F238E27FC236}">
                <a16:creationId xmlns:a16="http://schemas.microsoft.com/office/drawing/2014/main" id="{1B41A865-4906-5D4C-AA32-05EA841AFFC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s-ES" altLang="en-US"/>
              <a:t>Escalas de intensidad de movimiento fueron desarrolladas para estandarizar las mediciones y facilitar la comparación de diferentes terremotos. La modificación de la escala de intensidad de  </a:t>
            </a:r>
            <a:r>
              <a:rPr lang="es-ES" altLang="en-US" err="1"/>
              <a:t>Marcelli</a:t>
            </a:r>
            <a:r>
              <a:rPr lang="es-ES" altLang="en-US"/>
              <a:t> es una escala de doce niveles, numeradas del  I al XII. Los números bajos representan los niveles de movimientos imperceptibles, XII representa destrucción total.</a:t>
            </a:r>
          </a:p>
        </p:txBody>
      </p:sp>
      <p:sp>
        <p:nvSpPr>
          <p:cNvPr id="30724" name="Slide Number Placeholder 3">
            <a:extLst>
              <a:ext uri="{FF2B5EF4-FFF2-40B4-BE49-F238E27FC236}">
                <a16:creationId xmlns:a16="http://schemas.microsoft.com/office/drawing/2014/main" id="{DBC69944-071E-A345-935F-570A5692A13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0D754EA-3A3C-164C-A46F-2DFA0D3E762B}" type="slidenum">
              <a:rPr lang="en-US" altLang="en-US" smtClean="0">
                <a:latin typeface="Calibri" panose="020F0502020204030204" pitchFamily="34" charset="0"/>
                <a:cs typeface="Arial" panose="020B0604020202020204" pitchFamily="34" charset="0"/>
              </a:rPr>
              <a:pPr/>
              <a:t>3</a:t>
            </a:fld>
            <a:endParaRPr lang="en-US" altLang="en-US">
              <a:latin typeface="Calibri" panose="020F0502020204030204" pitchFamily="34" charset="0"/>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5F425BDA-2D62-824E-9430-70132320A58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a:extLst>
              <a:ext uri="{FF2B5EF4-FFF2-40B4-BE49-F238E27FC236}">
                <a16:creationId xmlns:a16="http://schemas.microsoft.com/office/drawing/2014/main" id="{EA048EA3-3B91-6D44-875E-BB7F0001727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s-ES" altLang="en-US"/>
              <a:t>El mapa localizador del Servicio Geológico de los EE.UU. muestra la población expuesta a diferentes niveles de intensidad modificada Mercalli (MMI).  MMI describe la severidad de un terremoto en términos de sus efectos en estructuras humanas y es una vasta medida de la cantidad de movimientos telúricos en un lugar dado.</a:t>
            </a:r>
          </a:p>
          <a:p>
            <a:pPr eaLnBrk="1" hangingPunct="1">
              <a:spcBef>
                <a:spcPct val="0"/>
              </a:spcBef>
            </a:pPr>
            <a:endParaRPr lang="en-US" altLang="en-US" b="1"/>
          </a:p>
          <a:p>
            <a:pPr eaLnBrk="1" hangingPunct="1">
              <a:spcBef>
                <a:spcPct val="0"/>
              </a:spcBef>
            </a:pPr>
            <a:r>
              <a:rPr lang="es-ES_tradnl" altLang="en-US" b="1" noProof="0"/>
              <a:t>Animación Relevante: </a:t>
            </a:r>
          </a:p>
          <a:p>
            <a:pPr marL="0" marR="0" lvl="0" indent="0" algn="l" defTabSz="914400" rtl="0" eaLnBrk="1" fontAlgn="base" latinLnBrk="0" hangingPunct="1">
              <a:lnSpc>
                <a:spcPct val="100000"/>
              </a:lnSpc>
              <a:spcBef>
                <a:spcPct val="0"/>
              </a:spcBef>
              <a:spcAft>
                <a:spcPct val="0"/>
              </a:spcAft>
              <a:buClrTx/>
              <a:buSzTx/>
              <a:buFontTx/>
              <a:buNone/>
              <a:tabLst/>
              <a:defRPr/>
            </a:pPr>
            <a:r>
              <a:rPr lang="es-ES_tradnl" altLang="en-US" b="0" i="0" noProof="0"/>
              <a:t>Intensidad de Terremotos:  </a:t>
            </a:r>
            <a:r>
              <a:rPr lang="es-ES_tradnl" sz="1200" u="sng" kern="1200">
                <a:solidFill>
                  <a:schemeClr val="tx1"/>
                </a:solidFill>
                <a:effectLst/>
                <a:latin typeface="+mn-lt"/>
                <a:ea typeface="ＭＳ Ｐゴシック" panose="020B0600070205080204" pitchFamily="34" charset="-128"/>
                <a:cs typeface="ＭＳ Ｐゴシック" panose="020B0600070205080204" pitchFamily="34" charset="-128"/>
                <a:hlinkClick r:id="rId3"/>
              </a:rPr>
              <a:t>https://www.iris.edu/hq/inclass/animation/earthquake_intensity</a:t>
            </a:r>
            <a:endParaRPr lang="en-US" sz="1200" kern="1200">
              <a:solidFill>
                <a:schemeClr val="tx1"/>
              </a:solidFill>
              <a:effectLst/>
              <a:latin typeface="+mn-lt"/>
              <a:ea typeface="ＭＳ Ｐゴシック" panose="020B0600070205080204" pitchFamily="34" charset="-128"/>
              <a:cs typeface="ＭＳ Ｐゴシック" panose="020B0600070205080204" pitchFamily="34" charset="-128"/>
            </a:endParaRPr>
          </a:p>
        </p:txBody>
      </p:sp>
      <p:sp>
        <p:nvSpPr>
          <p:cNvPr id="32772" name="Slide Number Placeholder 3">
            <a:extLst>
              <a:ext uri="{FF2B5EF4-FFF2-40B4-BE49-F238E27FC236}">
                <a16:creationId xmlns:a16="http://schemas.microsoft.com/office/drawing/2014/main" id="{A8F58DE7-DC1F-FE45-BCC3-648E875301D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0BB13BFD-0401-C04E-B2F2-2C6320187693}" type="slidenum">
              <a:rPr lang="en-US" altLang="en-US" sz="1200" smtClean="0">
                <a:latin typeface="Calibri" panose="020F0502020204030204" pitchFamily="34" charset="0"/>
                <a:cs typeface="Arial" panose="020B0604020202020204" pitchFamily="34" charset="0"/>
              </a:rPr>
              <a:pPr/>
              <a:t>4</a:t>
            </a:fld>
            <a:endParaRPr lang="en-US" altLang="en-US" sz="1200">
              <a:latin typeface="Calibri" panose="020F0502020204030204" pitchFamily="34" charset="0"/>
              <a:cs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DE118424-91AB-4E37-BC65-2579701B16C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CD8D034F-6422-4000-917E-EFC73756C7C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_tradnl" altLang="en-US" b="1" noProof="0" dirty="0">
                <a:solidFill>
                  <a:srgbClr val="393996"/>
                </a:solidFill>
              </a:rPr>
              <a:t>Explorando la Sismicidad:</a:t>
            </a:r>
          </a:p>
          <a:p>
            <a:r>
              <a:rPr lang="es-ES_tradnl" altLang="en-US" b="0" noProof="0" dirty="0"/>
              <a:t>Navegador Interactivo de Terremotos — Mapa Mundial o visualizador 3D</a:t>
            </a:r>
            <a:r>
              <a:rPr lang="es-ES_tradnl" altLang="en-US" noProof="0" dirty="0"/>
              <a:t> </a:t>
            </a:r>
            <a:r>
              <a:rPr lang="es-ES_tradnl" altLang="en-US" sz="1100" noProof="0" dirty="0">
                <a:hlinkClick r:id="rId3"/>
              </a:rPr>
              <a:t>http://www.iris.edu/ieb</a:t>
            </a:r>
            <a:endParaRPr lang="es-ES_tradnl" altLang="en-US" sz="1100" noProof="0" dirty="0"/>
          </a:p>
        </p:txBody>
      </p:sp>
      <p:sp>
        <p:nvSpPr>
          <p:cNvPr id="15363" name="Slide Number Placeholder 3">
            <a:extLst>
              <a:ext uri="{FF2B5EF4-FFF2-40B4-BE49-F238E27FC236}">
                <a16:creationId xmlns:a16="http://schemas.microsoft.com/office/drawing/2014/main" id="{5D599AB3-0FB6-43AA-A78B-3A0EA03613B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55B73D51-CB2C-4780-B4CF-F4B05E156ACC}" type="slidenum">
              <a:rPr lang="en-US" altLang="en-US">
                <a:solidFill>
                  <a:srgbClr val="000000"/>
                </a:solidFill>
                <a:latin typeface="Calibri" panose="020F0502020204030204" pitchFamily="34" charset="0"/>
              </a:rPr>
              <a:pPr/>
              <a:t>5</a:t>
            </a:fld>
            <a:endParaRPr lang="en-US" altLang="en-US">
              <a:solidFill>
                <a:srgbClr val="000000"/>
              </a:solidFill>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13230104-0FF0-B04B-A2ED-6B971AE6B0F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Notes Placeholder 2">
            <a:extLst>
              <a:ext uri="{FF2B5EF4-FFF2-40B4-BE49-F238E27FC236}">
                <a16:creationId xmlns:a16="http://schemas.microsoft.com/office/drawing/2014/main" id="{BFBCEE89-7C69-1945-AAB9-B87B1BDB324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VE" altLang="en-US" sz="2000" b="1" dirty="0">
                <a:solidFill>
                  <a:srgbClr val="393996"/>
                </a:solidFill>
              </a:rPr>
              <a:t>Animación Relevante:</a:t>
            </a:r>
          </a:p>
          <a:p>
            <a:r>
              <a:rPr lang="es-VE" altLang="en-US" sz="2000" dirty="0"/>
              <a:t>Mecanismos Focales Explicado: </a:t>
            </a:r>
            <a:r>
              <a:rPr lang="en-US" sz="1200" b="0" i="0" kern="1200" dirty="0">
                <a:solidFill>
                  <a:schemeClr val="tx1"/>
                </a:solidFill>
                <a:effectLst/>
                <a:latin typeface="+mn-lt"/>
                <a:ea typeface="ＭＳ Ｐゴシック" panose="020B0600070205080204" pitchFamily="34" charset="-128"/>
                <a:cs typeface="ＭＳ Ｐゴシック" panose="020B0600070205080204" pitchFamily="34" charset="-128"/>
                <a:hlinkClick r:id="rId3"/>
              </a:rPr>
              <a:t>https://www.iris.edu/hq/inclass/animation/focal_mechanisms_explained</a:t>
            </a:r>
            <a:endParaRPr lang="en-US" sz="1200" b="0" i="0" kern="1200" dirty="0">
              <a:solidFill>
                <a:schemeClr val="tx1"/>
              </a:solidFill>
              <a:effectLst/>
              <a:latin typeface="+mn-lt"/>
              <a:ea typeface="ＭＳ Ｐゴシック" panose="020B0600070205080204" pitchFamily="34" charset="-128"/>
              <a:cs typeface="ＭＳ Ｐゴシック" panose="020B0600070205080204" pitchFamily="34" charset="-128"/>
            </a:endParaRPr>
          </a:p>
        </p:txBody>
      </p:sp>
      <p:sp>
        <p:nvSpPr>
          <p:cNvPr id="36868" name="Slide Number Placeholder 3">
            <a:extLst>
              <a:ext uri="{FF2B5EF4-FFF2-40B4-BE49-F238E27FC236}">
                <a16:creationId xmlns:a16="http://schemas.microsoft.com/office/drawing/2014/main" id="{693D8EFD-7E14-644A-AEE0-EE966C63DDA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01675" indent="-269875">
              <a:defRPr>
                <a:solidFill>
                  <a:schemeClr val="tx1"/>
                </a:solidFill>
                <a:latin typeface="Arial" panose="020B0604020202020204" pitchFamily="34" charset="0"/>
                <a:ea typeface="ＭＳ Ｐゴシック" panose="020B0600070205080204" pitchFamily="34" charset="-128"/>
              </a:defRPr>
            </a:lvl2pPr>
            <a:lvl3pPr marL="1081088" indent="-215900">
              <a:defRPr>
                <a:solidFill>
                  <a:schemeClr val="tx1"/>
                </a:solidFill>
                <a:latin typeface="Arial" panose="020B0604020202020204" pitchFamily="34" charset="0"/>
                <a:ea typeface="ＭＳ Ｐゴシック" panose="020B0600070205080204" pitchFamily="34" charset="-128"/>
              </a:defRPr>
            </a:lvl3pPr>
            <a:lvl4pPr marL="1512888" indent="-215900">
              <a:defRPr>
                <a:solidFill>
                  <a:schemeClr val="tx1"/>
                </a:solidFill>
                <a:latin typeface="Arial" panose="020B0604020202020204" pitchFamily="34" charset="0"/>
                <a:ea typeface="ＭＳ Ｐゴシック" panose="020B0600070205080204" pitchFamily="34" charset="-128"/>
              </a:defRPr>
            </a:lvl4pPr>
            <a:lvl5pPr marL="1944688" indent="-215900">
              <a:defRPr>
                <a:solidFill>
                  <a:schemeClr val="tx1"/>
                </a:solidFill>
                <a:latin typeface="Arial" panose="020B0604020202020204" pitchFamily="34" charset="0"/>
                <a:ea typeface="ＭＳ Ｐゴシック"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5F1D5B4-884B-B748-BC90-084F6108323E}" type="slidenum">
              <a:rPr lang="en-US" altLang="en-US" smtClean="0">
                <a:latin typeface="Calibri" panose="020F0502020204030204" pitchFamily="34" charset="0"/>
                <a:cs typeface="Arial" panose="020B0604020202020204" pitchFamily="34" charset="0"/>
              </a:rPr>
              <a:pPr/>
              <a:t>6</a:t>
            </a:fld>
            <a:endParaRPr lang="en-US" altLang="en-US">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6776759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13230104-0FF0-B04B-A2ED-6B971AE6B0F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Notes Placeholder 2">
            <a:extLst>
              <a:ext uri="{FF2B5EF4-FFF2-40B4-BE49-F238E27FC236}">
                <a16:creationId xmlns:a16="http://schemas.microsoft.com/office/drawing/2014/main" id="{BFBCEE89-7C69-1945-AAB9-B87B1BDB324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36868" name="Slide Number Placeholder 3">
            <a:extLst>
              <a:ext uri="{FF2B5EF4-FFF2-40B4-BE49-F238E27FC236}">
                <a16:creationId xmlns:a16="http://schemas.microsoft.com/office/drawing/2014/main" id="{693D8EFD-7E14-644A-AEE0-EE966C63DDA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01675" indent="-269875">
              <a:defRPr>
                <a:solidFill>
                  <a:schemeClr val="tx1"/>
                </a:solidFill>
                <a:latin typeface="Arial" panose="020B0604020202020204" pitchFamily="34" charset="0"/>
                <a:ea typeface="ＭＳ Ｐゴシック" panose="020B0600070205080204" pitchFamily="34" charset="-128"/>
              </a:defRPr>
            </a:lvl2pPr>
            <a:lvl3pPr marL="1081088" indent="-215900">
              <a:defRPr>
                <a:solidFill>
                  <a:schemeClr val="tx1"/>
                </a:solidFill>
                <a:latin typeface="Arial" panose="020B0604020202020204" pitchFamily="34" charset="0"/>
                <a:ea typeface="ＭＳ Ｐゴシック" panose="020B0600070205080204" pitchFamily="34" charset="-128"/>
              </a:defRPr>
            </a:lvl3pPr>
            <a:lvl4pPr marL="1512888" indent="-215900">
              <a:defRPr>
                <a:solidFill>
                  <a:schemeClr val="tx1"/>
                </a:solidFill>
                <a:latin typeface="Arial" panose="020B0604020202020204" pitchFamily="34" charset="0"/>
                <a:ea typeface="ＭＳ Ｐゴシック" panose="020B0600070205080204" pitchFamily="34" charset="-128"/>
              </a:defRPr>
            </a:lvl4pPr>
            <a:lvl5pPr marL="1944688" indent="-215900">
              <a:defRPr>
                <a:solidFill>
                  <a:schemeClr val="tx1"/>
                </a:solidFill>
                <a:latin typeface="Arial" panose="020B0604020202020204" pitchFamily="34" charset="0"/>
                <a:ea typeface="ＭＳ Ｐゴシック"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5F1D5B4-884B-B748-BC90-084F6108323E}" type="slidenum">
              <a:rPr lang="en-US" altLang="en-US" smtClean="0">
                <a:latin typeface="Calibri" panose="020F0502020204030204" pitchFamily="34" charset="0"/>
                <a:cs typeface="Arial" panose="020B0604020202020204" pitchFamily="34" charset="0"/>
              </a:rPr>
              <a:pPr/>
              <a:t>7</a:t>
            </a:fld>
            <a:endParaRPr lang="en-US" altLang="en-US">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6156248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13230104-0FF0-B04B-A2ED-6B971AE6B0F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Notes Placeholder 2">
            <a:extLst>
              <a:ext uri="{FF2B5EF4-FFF2-40B4-BE49-F238E27FC236}">
                <a16:creationId xmlns:a16="http://schemas.microsoft.com/office/drawing/2014/main" id="{BFBCEE89-7C69-1945-AAB9-B87B1BDB324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36868" name="Slide Number Placeholder 3">
            <a:extLst>
              <a:ext uri="{FF2B5EF4-FFF2-40B4-BE49-F238E27FC236}">
                <a16:creationId xmlns:a16="http://schemas.microsoft.com/office/drawing/2014/main" id="{693D8EFD-7E14-644A-AEE0-EE966C63DDA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01675" indent="-269875">
              <a:defRPr>
                <a:solidFill>
                  <a:schemeClr val="tx1"/>
                </a:solidFill>
                <a:latin typeface="Arial" panose="020B0604020202020204" pitchFamily="34" charset="0"/>
                <a:ea typeface="ＭＳ Ｐゴシック" panose="020B0600070205080204" pitchFamily="34" charset="-128"/>
              </a:defRPr>
            </a:lvl2pPr>
            <a:lvl3pPr marL="1081088" indent="-215900">
              <a:defRPr>
                <a:solidFill>
                  <a:schemeClr val="tx1"/>
                </a:solidFill>
                <a:latin typeface="Arial" panose="020B0604020202020204" pitchFamily="34" charset="0"/>
                <a:ea typeface="ＭＳ Ｐゴシック" panose="020B0600070205080204" pitchFamily="34" charset="-128"/>
              </a:defRPr>
            </a:lvl3pPr>
            <a:lvl4pPr marL="1512888" indent="-215900">
              <a:defRPr>
                <a:solidFill>
                  <a:schemeClr val="tx1"/>
                </a:solidFill>
                <a:latin typeface="Arial" panose="020B0604020202020204" pitchFamily="34" charset="0"/>
                <a:ea typeface="ＭＳ Ｐゴシック" panose="020B0600070205080204" pitchFamily="34" charset="-128"/>
              </a:defRPr>
            </a:lvl4pPr>
            <a:lvl5pPr marL="1944688" indent="-215900">
              <a:defRPr>
                <a:solidFill>
                  <a:schemeClr val="tx1"/>
                </a:solidFill>
                <a:latin typeface="Arial" panose="020B0604020202020204" pitchFamily="34" charset="0"/>
                <a:ea typeface="ＭＳ Ｐゴシック"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5F1D5B4-884B-B748-BC90-084F6108323E}" type="slidenum">
              <a:rPr lang="en-US" altLang="en-US" smtClean="0">
                <a:latin typeface="Calibri" panose="020F0502020204030204" pitchFamily="34" charset="0"/>
                <a:cs typeface="Arial" panose="020B0604020202020204" pitchFamily="34" charset="0"/>
              </a:rPr>
              <a:pPr/>
              <a:t>8</a:t>
            </a:fld>
            <a:endParaRPr lang="en-US" altLang="en-US">
              <a:latin typeface="Calibri" panose="020F0502020204030204" pitchFamily="34" charset="0"/>
              <a:cs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13230104-0FF0-B04B-A2ED-6B971AE6B0F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Notes Placeholder 2">
            <a:extLst>
              <a:ext uri="{FF2B5EF4-FFF2-40B4-BE49-F238E27FC236}">
                <a16:creationId xmlns:a16="http://schemas.microsoft.com/office/drawing/2014/main" id="{BFBCEE89-7C69-1945-AAB9-B87B1BDB324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_tradnl" altLang="en-US" b="1" noProof="0" dirty="0">
                <a:solidFill>
                  <a:srgbClr val="393996"/>
                </a:solidFill>
              </a:rPr>
              <a:t>Animación Relevante:</a:t>
            </a:r>
          </a:p>
          <a:p>
            <a:r>
              <a:rPr lang="es-ES_tradnl" altLang="en-US" i="0" noProof="0" dirty="0"/>
              <a:t>Sismo Inicial del terremoto – Sismo Principal – Réplica: </a:t>
            </a:r>
            <a:r>
              <a:rPr lang="en-US" dirty="0">
                <a:hlinkClick r:id="rId3"/>
              </a:rPr>
              <a:t>https://www.iris.edu/hq/inclass/animation/earthquake_foreshockmainshockaftershock</a:t>
            </a:r>
            <a:r>
              <a:rPr lang="en-US" dirty="0"/>
              <a:t> </a:t>
            </a:r>
            <a:endParaRPr lang="en-US" altLang="en-US" dirty="0"/>
          </a:p>
          <a:p>
            <a:pPr eaLnBrk="1" hangingPunct="1">
              <a:spcBef>
                <a:spcPct val="0"/>
              </a:spcBef>
            </a:pPr>
            <a:endParaRPr lang="en-US" altLang="en-US" dirty="0"/>
          </a:p>
        </p:txBody>
      </p:sp>
      <p:sp>
        <p:nvSpPr>
          <p:cNvPr id="36868" name="Slide Number Placeholder 3">
            <a:extLst>
              <a:ext uri="{FF2B5EF4-FFF2-40B4-BE49-F238E27FC236}">
                <a16:creationId xmlns:a16="http://schemas.microsoft.com/office/drawing/2014/main" id="{693D8EFD-7E14-644A-AEE0-EE966C63DDA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01675" indent="-269875">
              <a:defRPr>
                <a:solidFill>
                  <a:schemeClr val="tx1"/>
                </a:solidFill>
                <a:latin typeface="Arial" panose="020B0604020202020204" pitchFamily="34" charset="0"/>
                <a:ea typeface="ＭＳ Ｐゴシック" panose="020B0600070205080204" pitchFamily="34" charset="-128"/>
              </a:defRPr>
            </a:lvl2pPr>
            <a:lvl3pPr marL="1081088" indent="-215900">
              <a:defRPr>
                <a:solidFill>
                  <a:schemeClr val="tx1"/>
                </a:solidFill>
                <a:latin typeface="Arial" panose="020B0604020202020204" pitchFamily="34" charset="0"/>
                <a:ea typeface="ＭＳ Ｐゴシック" panose="020B0600070205080204" pitchFamily="34" charset="-128"/>
              </a:defRPr>
            </a:lvl3pPr>
            <a:lvl4pPr marL="1512888" indent="-215900">
              <a:defRPr>
                <a:solidFill>
                  <a:schemeClr val="tx1"/>
                </a:solidFill>
                <a:latin typeface="Arial" panose="020B0604020202020204" pitchFamily="34" charset="0"/>
                <a:ea typeface="ＭＳ Ｐゴシック" panose="020B0600070205080204" pitchFamily="34" charset="-128"/>
              </a:defRPr>
            </a:lvl4pPr>
            <a:lvl5pPr marL="1944688" indent="-215900">
              <a:defRPr>
                <a:solidFill>
                  <a:schemeClr val="tx1"/>
                </a:solidFill>
                <a:latin typeface="Arial" panose="020B0604020202020204" pitchFamily="34" charset="0"/>
                <a:ea typeface="ＭＳ Ｐゴシック"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5F1D5B4-884B-B748-BC90-084F6108323E}" type="slidenum">
              <a:rPr lang="en-US" altLang="en-US" smtClean="0">
                <a:latin typeface="Calibri" panose="020F0502020204030204" pitchFamily="34" charset="0"/>
                <a:cs typeface="Arial" panose="020B0604020202020204" pitchFamily="34" charset="0"/>
              </a:rPr>
              <a:pPr/>
              <a:t>9</a:t>
            </a:fld>
            <a:endParaRPr lang="en-US" altLang="en-US">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7114449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1226A3C0-631F-9D4E-9A06-30B85DC368E9}"/>
              </a:ext>
            </a:extLst>
          </p:cNvPr>
          <p:cNvSpPr>
            <a:spLocks noGrp="1"/>
          </p:cNvSpPr>
          <p:nvPr>
            <p:ph type="dt" sz="half" idx="10"/>
          </p:nvPr>
        </p:nvSpPr>
        <p:spPr/>
        <p:txBody>
          <a:bodyPr/>
          <a:lstStyle>
            <a:lvl1pPr>
              <a:defRPr/>
            </a:lvl1pPr>
          </a:lstStyle>
          <a:p>
            <a:pPr>
              <a:defRPr/>
            </a:pPr>
            <a:fld id="{70C6DCE9-8E5D-CF4F-B905-C0ACF5AA86E1}" type="datetimeFigureOut">
              <a:rPr lang="en-US" altLang="en-US"/>
              <a:pPr>
                <a:defRPr/>
              </a:pPr>
              <a:t>7/8/19</a:t>
            </a:fld>
            <a:endParaRPr lang="en-US" altLang="en-US"/>
          </a:p>
        </p:txBody>
      </p:sp>
      <p:sp>
        <p:nvSpPr>
          <p:cNvPr id="5" name="Footer Placeholder 4">
            <a:extLst>
              <a:ext uri="{FF2B5EF4-FFF2-40B4-BE49-F238E27FC236}">
                <a16:creationId xmlns:a16="http://schemas.microsoft.com/office/drawing/2014/main" id="{5C771690-36B6-8E4E-9F86-76560A5E797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A2A67F19-28DE-2C4D-9350-79AF9FB2ECB8}"/>
              </a:ext>
            </a:extLst>
          </p:cNvPr>
          <p:cNvSpPr>
            <a:spLocks noGrp="1"/>
          </p:cNvSpPr>
          <p:nvPr>
            <p:ph type="sldNum" sz="quarter" idx="12"/>
          </p:nvPr>
        </p:nvSpPr>
        <p:spPr/>
        <p:txBody>
          <a:bodyPr/>
          <a:lstStyle>
            <a:lvl1pPr>
              <a:defRPr/>
            </a:lvl1pPr>
          </a:lstStyle>
          <a:p>
            <a:pPr>
              <a:defRPr/>
            </a:pPr>
            <a:fld id="{896108FD-BA44-354B-B294-810F185A5B4F}" type="slidenum">
              <a:rPr lang="en-US" altLang="en-US"/>
              <a:pPr>
                <a:defRPr/>
              </a:pPr>
              <a:t>‹#›</a:t>
            </a:fld>
            <a:endParaRPr lang="en-US" altLang="en-US"/>
          </a:p>
        </p:txBody>
      </p:sp>
    </p:spTree>
    <p:extLst>
      <p:ext uri="{BB962C8B-B14F-4D97-AF65-F5344CB8AC3E}">
        <p14:creationId xmlns:p14="http://schemas.microsoft.com/office/powerpoint/2010/main" val="4846880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36E436A-EA7C-F94C-ACBB-F3FCC7F83329}"/>
              </a:ext>
            </a:extLst>
          </p:cNvPr>
          <p:cNvSpPr>
            <a:spLocks noGrp="1"/>
          </p:cNvSpPr>
          <p:nvPr>
            <p:ph type="dt" sz="half" idx="10"/>
          </p:nvPr>
        </p:nvSpPr>
        <p:spPr/>
        <p:txBody>
          <a:bodyPr/>
          <a:lstStyle>
            <a:lvl1pPr>
              <a:defRPr/>
            </a:lvl1pPr>
          </a:lstStyle>
          <a:p>
            <a:pPr>
              <a:defRPr/>
            </a:pPr>
            <a:fld id="{CBD5CE84-AF9A-C246-A71D-ABD6102AF996}" type="datetimeFigureOut">
              <a:rPr lang="en-US" altLang="en-US"/>
              <a:pPr>
                <a:defRPr/>
              </a:pPr>
              <a:t>7/8/19</a:t>
            </a:fld>
            <a:endParaRPr lang="en-US" altLang="en-US"/>
          </a:p>
        </p:txBody>
      </p:sp>
      <p:sp>
        <p:nvSpPr>
          <p:cNvPr id="5" name="Footer Placeholder 4">
            <a:extLst>
              <a:ext uri="{FF2B5EF4-FFF2-40B4-BE49-F238E27FC236}">
                <a16:creationId xmlns:a16="http://schemas.microsoft.com/office/drawing/2014/main" id="{D1E2A93F-6C72-A04A-BBBB-5D9186E4CE14}"/>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FCD11F0E-7E48-8541-B20D-3BE0A3548C92}"/>
              </a:ext>
            </a:extLst>
          </p:cNvPr>
          <p:cNvSpPr>
            <a:spLocks noGrp="1"/>
          </p:cNvSpPr>
          <p:nvPr>
            <p:ph type="sldNum" sz="quarter" idx="12"/>
          </p:nvPr>
        </p:nvSpPr>
        <p:spPr/>
        <p:txBody>
          <a:bodyPr/>
          <a:lstStyle>
            <a:lvl1pPr>
              <a:defRPr/>
            </a:lvl1pPr>
          </a:lstStyle>
          <a:p>
            <a:pPr>
              <a:defRPr/>
            </a:pPr>
            <a:fld id="{A23CF487-B48D-B942-AE39-70CEEBD34225}" type="slidenum">
              <a:rPr lang="en-US" altLang="en-US"/>
              <a:pPr>
                <a:defRPr/>
              </a:pPr>
              <a:t>‹#›</a:t>
            </a:fld>
            <a:endParaRPr lang="en-US" altLang="en-US"/>
          </a:p>
        </p:txBody>
      </p:sp>
    </p:spTree>
    <p:extLst>
      <p:ext uri="{BB962C8B-B14F-4D97-AF65-F5344CB8AC3E}">
        <p14:creationId xmlns:p14="http://schemas.microsoft.com/office/powerpoint/2010/main" val="32915232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EFE2EC3-195B-B24E-947F-FE1359B58493}"/>
              </a:ext>
            </a:extLst>
          </p:cNvPr>
          <p:cNvSpPr>
            <a:spLocks noGrp="1"/>
          </p:cNvSpPr>
          <p:nvPr>
            <p:ph type="dt" sz="half" idx="10"/>
          </p:nvPr>
        </p:nvSpPr>
        <p:spPr/>
        <p:txBody>
          <a:bodyPr/>
          <a:lstStyle>
            <a:lvl1pPr>
              <a:defRPr/>
            </a:lvl1pPr>
          </a:lstStyle>
          <a:p>
            <a:pPr>
              <a:defRPr/>
            </a:pPr>
            <a:fld id="{42A2628A-7214-7745-A1B8-64B181509E68}" type="datetimeFigureOut">
              <a:rPr lang="en-US" altLang="en-US"/>
              <a:pPr>
                <a:defRPr/>
              </a:pPr>
              <a:t>7/8/19</a:t>
            </a:fld>
            <a:endParaRPr lang="en-US" altLang="en-US"/>
          </a:p>
        </p:txBody>
      </p:sp>
      <p:sp>
        <p:nvSpPr>
          <p:cNvPr id="5" name="Footer Placeholder 4">
            <a:extLst>
              <a:ext uri="{FF2B5EF4-FFF2-40B4-BE49-F238E27FC236}">
                <a16:creationId xmlns:a16="http://schemas.microsoft.com/office/drawing/2014/main" id="{833151E2-37BF-884A-8AD4-8B8189663C29}"/>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BAAB0CAD-8C8F-4348-9168-94009932AEB8}"/>
              </a:ext>
            </a:extLst>
          </p:cNvPr>
          <p:cNvSpPr>
            <a:spLocks noGrp="1"/>
          </p:cNvSpPr>
          <p:nvPr>
            <p:ph type="sldNum" sz="quarter" idx="12"/>
          </p:nvPr>
        </p:nvSpPr>
        <p:spPr/>
        <p:txBody>
          <a:bodyPr/>
          <a:lstStyle>
            <a:lvl1pPr>
              <a:defRPr/>
            </a:lvl1pPr>
          </a:lstStyle>
          <a:p>
            <a:pPr>
              <a:defRPr/>
            </a:pPr>
            <a:fld id="{936B8CF8-902F-5A42-AF2F-97470FDE771B}" type="slidenum">
              <a:rPr lang="en-US" altLang="en-US"/>
              <a:pPr>
                <a:defRPr/>
              </a:pPr>
              <a:t>‹#›</a:t>
            </a:fld>
            <a:endParaRPr lang="en-US" altLang="en-US"/>
          </a:p>
        </p:txBody>
      </p:sp>
    </p:spTree>
    <p:extLst>
      <p:ext uri="{BB962C8B-B14F-4D97-AF65-F5344CB8AC3E}">
        <p14:creationId xmlns:p14="http://schemas.microsoft.com/office/powerpoint/2010/main" val="25234271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F0D215F2-8B90-D54D-BB22-B6EFFF1BBB7B}"/>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FF18F6B0-0786-224F-A536-BA407BE90C4B}" type="datetimeFigureOut">
              <a:rPr lang="en-US" altLang="en-US"/>
              <a:pPr>
                <a:defRPr/>
              </a:pPr>
              <a:t>7/8/19</a:t>
            </a:fld>
            <a:endParaRPr lang="en-US" altLang="en-US"/>
          </a:p>
        </p:txBody>
      </p:sp>
      <p:sp>
        <p:nvSpPr>
          <p:cNvPr id="5" name="Footer Placeholder 4">
            <a:extLst>
              <a:ext uri="{FF2B5EF4-FFF2-40B4-BE49-F238E27FC236}">
                <a16:creationId xmlns:a16="http://schemas.microsoft.com/office/drawing/2014/main" id="{0AA15E70-BF1D-5149-80AA-0A8738511BF6}"/>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6E42DF32-B17A-0544-B4CA-5CB4F9A8E3AF}"/>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E16C1BFC-67A6-6246-8D85-4DAA98BD99C7}" type="slidenum">
              <a:rPr lang="en-US" altLang="en-US"/>
              <a:pPr>
                <a:defRPr/>
              </a:pPr>
              <a:t>‹#›</a:t>
            </a:fld>
            <a:endParaRPr lang="en-US" altLang="en-US"/>
          </a:p>
        </p:txBody>
      </p:sp>
    </p:spTree>
    <p:extLst>
      <p:ext uri="{BB962C8B-B14F-4D97-AF65-F5344CB8AC3E}">
        <p14:creationId xmlns:p14="http://schemas.microsoft.com/office/powerpoint/2010/main" val="9801344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627E592-F37B-8846-AF3D-CAB52CEED3CC}"/>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8EA125DA-8333-294A-9C95-8A02AA54AF01}" type="datetimeFigureOut">
              <a:rPr lang="en-US" altLang="en-US"/>
              <a:pPr>
                <a:defRPr/>
              </a:pPr>
              <a:t>7/8/19</a:t>
            </a:fld>
            <a:endParaRPr lang="en-US" altLang="en-US"/>
          </a:p>
        </p:txBody>
      </p:sp>
      <p:sp>
        <p:nvSpPr>
          <p:cNvPr id="5" name="Footer Placeholder 4">
            <a:extLst>
              <a:ext uri="{FF2B5EF4-FFF2-40B4-BE49-F238E27FC236}">
                <a16:creationId xmlns:a16="http://schemas.microsoft.com/office/drawing/2014/main" id="{70F36643-CA51-3F4E-94DB-A66A592FA52C}"/>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1C7BAD62-07FC-344E-B61E-45F0B9184971}"/>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ECD925D1-BEEF-4C44-B617-008ECDF71791}" type="slidenum">
              <a:rPr lang="en-US" altLang="en-US"/>
              <a:pPr>
                <a:defRPr/>
              </a:pPr>
              <a:t>‹#›</a:t>
            </a:fld>
            <a:endParaRPr lang="en-US" altLang="en-US"/>
          </a:p>
        </p:txBody>
      </p:sp>
    </p:spTree>
    <p:extLst>
      <p:ext uri="{BB962C8B-B14F-4D97-AF65-F5344CB8AC3E}">
        <p14:creationId xmlns:p14="http://schemas.microsoft.com/office/powerpoint/2010/main" val="41806699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AE78DA5-C883-1A4E-9304-75C0CD8C60AC}"/>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CB17FC71-0595-EF47-AD73-3BFAA3F08AB4}" type="datetimeFigureOut">
              <a:rPr lang="en-US" altLang="en-US"/>
              <a:pPr>
                <a:defRPr/>
              </a:pPr>
              <a:t>7/8/19</a:t>
            </a:fld>
            <a:endParaRPr lang="en-US" altLang="en-US"/>
          </a:p>
        </p:txBody>
      </p:sp>
      <p:sp>
        <p:nvSpPr>
          <p:cNvPr id="5" name="Footer Placeholder 4">
            <a:extLst>
              <a:ext uri="{FF2B5EF4-FFF2-40B4-BE49-F238E27FC236}">
                <a16:creationId xmlns:a16="http://schemas.microsoft.com/office/drawing/2014/main" id="{2451C4F8-D937-2940-B5CC-064FE13D07CC}"/>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CDBE7433-D2A5-0E49-AEA9-B8C4AA08B8F7}"/>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175BEFA6-DB51-C845-9A71-D954D0BEE112}" type="slidenum">
              <a:rPr lang="en-US" altLang="en-US"/>
              <a:pPr>
                <a:defRPr/>
              </a:pPr>
              <a:t>‹#›</a:t>
            </a:fld>
            <a:endParaRPr lang="en-US" altLang="en-US"/>
          </a:p>
        </p:txBody>
      </p:sp>
    </p:spTree>
    <p:extLst>
      <p:ext uri="{BB962C8B-B14F-4D97-AF65-F5344CB8AC3E}">
        <p14:creationId xmlns:p14="http://schemas.microsoft.com/office/powerpoint/2010/main" val="16012660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E5CD070-DEE1-3140-90B0-1C8850001648}"/>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56E34A40-400E-A844-B500-8165B8EA2068}" type="datetimeFigureOut">
              <a:rPr lang="en-US" altLang="en-US"/>
              <a:pPr>
                <a:defRPr/>
              </a:pPr>
              <a:t>7/8/19</a:t>
            </a:fld>
            <a:endParaRPr lang="en-US" altLang="en-US"/>
          </a:p>
        </p:txBody>
      </p:sp>
      <p:sp>
        <p:nvSpPr>
          <p:cNvPr id="6" name="Footer Placeholder 5">
            <a:extLst>
              <a:ext uri="{FF2B5EF4-FFF2-40B4-BE49-F238E27FC236}">
                <a16:creationId xmlns:a16="http://schemas.microsoft.com/office/drawing/2014/main" id="{BD645C65-6181-1044-BA23-919BA0B33FD0}"/>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7" name="Slide Number Placeholder 6">
            <a:extLst>
              <a:ext uri="{FF2B5EF4-FFF2-40B4-BE49-F238E27FC236}">
                <a16:creationId xmlns:a16="http://schemas.microsoft.com/office/drawing/2014/main" id="{85B9E39A-44C1-4849-BF2A-F8FDD8E173DB}"/>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FBE65B5A-D5CB-934C-8CD6-D27C9C0E1244}" type="slidenum">
              <a:rPr lang="en-US" altLang="en-US"/>
              <a:pPr>
                <a:defRPr/>
              </a:pPr>
              <a:t>‹#›</a:t>
            </a:fld>
            <a:endParaRPr lang="en-US" altLang="en-US"/>
          </a:p>
        </p:txBody>
      </p:sp>
    </p:spTree>
    <p:extLst>
      <p:ext uri="{BB962C8B-B14F-4D97-AF65-F5344CB8AC3E}">
        <p14:creationId xmlns:p14="http://schemas.microsoft.com/office/powerpoint/2010/main" val="377085834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A22C110-F91E-7541-ABBD-AF7C94CF0F51}"/>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A8DC1207-00C3-9645-9650-B6573FCAA97C}" type="datetimeFigureOut">
              <a:rPr lang="en-US" altLang="en-US"/>
              <a:pPr>
                <a:defRPr/>
              </a:pPr>
              <a:t>7/8/19</a:t>
            </a:fld>
            <a:endParaRPr lang="en-US" altLang="en-US"/>
          </a:p>
        </p:txBody>
      </p:sp>
      <p:sp>
        <p:nvSpPr>
          <p:cNvPr id="8" name="Footer Placeholder 7">
            <a:extLst>
              <a:ext uri="{FF2B5EF4-FFF2-40B4-BE49-F238E27FC236}">
                <a16:creationId xmlns:a16="http://schemas.microsoft.com/office/drawing/2014/main" id="{DABDCA6D-1377-0F4C-A944-C3CB6DCA7AEE}"/>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9" name="Slide Number Placeholder 8">
            <a:extLst>
              <a:ext uri="{FF2B5EF4-FFF2-40B4-BE49-F238E27FC236}">
                <a16:creationId xmlns:a16="http://schemas.microsoft.com/office/drawing/2014/main" id="{979A1F9C-E3D8-3F44-8275-14FCE83FAE1C}"/>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7A7D458C-3F85-7243-AC03-C94D43F56D5E}" type="slidenum">
              <a:rPr lang="en-US" altLang="en-US"/>
              <a:pPr>
                <a:defRPr/>
              </a:pPr>
              <a:t>‹#›</a:t>
            </a:fld>
            <a:endParaRPr lang="en-US" altLang="en-US"/>
          </a:p>
        </p:txBody>
      </p:sp>
    </p:spTree>
    <p:extLst>
      <p:ext uri="{BB962C8B-B14F-4D97-AF65-F5344CB8AC3E}">
        <p14:creationId xmlns:p14="http://schemas.microsoft.com/office/powerpoint/2010/main" val="402328054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59DBF35-1D42-0B47-9776-E3845610392B}"/>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9C1388E6-B8E5-7642-8775-1A3024DCF56D}" type="datetimeFigureOut">
              <a:rPr lang="en-US" altLang="en-US"/>
              <a:pPr>
                <a:defRPr/>
              </a:pPr>
              <a:t>7/8/19</a:t>
            </a:fld>
            <a:endParaRPr lang="en-US" altLang="en-US"/>
          </a:p>
        </p:txBody>
      </p:sp>
      <p:sp>
        <p:nvSpPr>
          <p:cNvPr id="4" name="Footer Placeholder 3">
            <a:extLst>
              <a:ext uri="{FF2B5EF4-FFF2-40B4-BE49-F238E27FC236}">
                <a16:creationId xmlns:a16="http://schemas.microsoft.com/office/drawing/2014/main" id="{8D262848-3FF8-0D4C-8EAE-80E2F99E3B24}"/>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5" name="Slide Number Placeholder 4">
            <a:extLst>
              <a:ext uri="{FF2B5EF4-FFF2-40B4-BE49-F238E27FC236}">
                <a16:creationId xmlns:a16="http://schemas.microsoft.com/office/drawing/2014/main" id="{0AEA5684-210A-3A48-996E-4A9133E9FA16}"/>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D753F5DD-CA16-B649-96C7-3F303C4847EB}" type="slidenum">
              <a:rPr lang="en-US" altLang="en-US"/>
              <a:pPr>
                <a:defRPr/>
              </a:pPr>
              <a:t>‹#›</a:t>
            </a:fld>
            <a:endParaRPr lang="en-US" altLang="en-US"/>
          </a:p>
        </p:txBody>
      </p:sp>
    </p:spTree>
    <p:extLst>
      <p:ext uri="{BB962C8B-B14F-4D97-AF65-F5344CB8AC3E}">
        <p14:creationId xmlns:p14="http://schemas.microsoft.com/office/powerpoint/2010/main" val="413885072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5B82277-3B8E-AC4D-B941-4B87CCA21637}"/>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4B582C1D-391E-9F4E-8BB7-BFDBE5DB1527}" type="datetimeFigureOut">
              <a:rPr lang="en-US" altLang="en-US"/>
              <a:pPr>
                <a:defRPr/>
              </a:pPr>
              <a:t>7/8/19</a:t>
            </a:fld>
            <a:endParaRPr lang="en-US" altLang="en-US"/>
          </a:p>
        </p:txBody>
      </p:sp>
      <p:sp>
        <p:nvSpPr>
          <p:cNvPr id="3" name="Footer Placeholder 2">
            <a:extLst>
              <a:ext uri="{FF2B5EF4-FFF2-40B4-BE49-F238E27FC236}">
                <a16:creationId xmlns:a16="http://schemas.microsoft.com/office/drawing/2014/main" id="{D7995766-96C0-E64E-B7C6-89F3AB61C89A}"/>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4" name="Slide Number Placeholder 3">
            <a:extLst>
              <a:ext uri="{FF2B5EF4-FFF2-40B4-BE49-F238E27FC236}">
                <a16:creationId xmlns:a16="http://schemas.microsoft.com/office/drawing/2014/main" id="{428C4FAD-6B70-F049-8535-570017987A42}"/>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1E80491A-47AD-B246-B9CC-F41F55426D07}" type="slidenum">
              <a:rPr lang="en-US" altLang="en-US"/>
              <a:pPr>
                <a:defRPr/>
              </a:pPr>
              <a:t>‹#›</a:t>
            </a:fld>
            <a:endParaRPr lang="en-US" altLang="en-US"/>
          </a:p>
        </p:txBody>
      </p:sp>
    </p:spTree>
    <p:extLst>
      <p:ext uri="{BB962C8B-B14F-4D97-AF65-F5344CB8AC3E}">
        <p14:creationId xmlns:p14="http://schemas.microsoft.com/office/powerpoint/2010/main" val="360906954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08B92DEA-206A-2D4F-9EC1-5A09D6213192}"/>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28BB20CC-E0D5-CE45-948E-D062F7BDA8A0}" type="datetimeFigureOut">
              <a:rPr lang="en-US" altLang="en-US"/>
              <a:pPr>
                <a:defRPr/>
              </a:pPr>
              <a:t>7/8/19</a:t>
            </a:fld>
            <a:endParaRPr lang="en-US" altLang="en-US"/>
          </a:p>
        </p:txBody>
      </p:sp>
      <p:sp>
        <p:nvSpPr>
          <p:cNvPr id="6" name="Footer Placeholder 5">
            <a:extLst>
              <a:ext uri="{FF2B5EF4-FFF2-40B4-BE49-F238E27FC236}">
                <a16:creationId xmlns:a16="http://schemas.microsoft.com/office/drawing/2014/main" id="{23F1ABF9-967E-924A-B1E2-8EE9446780F0}"/>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7" name="Slide Number Placeholder 6">
            <a:extLst>
              <a:ext uri="{FF2B5EF4-FFF2-40B4-BE49-F238E27FC236}">
                <a16:creationId xmlns:a16="http://schemas.microsoft.com/office/drawing/2014/main" id="{52DD8885-21AA-2546-8998-C39EAE7548B3}"/>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8428AFD2-06AF-8248-AEF7-2F438E42EA9B}" type="slidenum">
              <a:rPr lang="en-US" altLang="en-US"/>
              <a:pPr>
                <a:defRPr/>
              </a:pPr>
              <a:t>‹#›</a:t>
            </a:fld>
            <a:endParaRPr lang="en-US" altLang="en-US"/>
          </a:p>
        </p:txBody>
      </p:sp>
    </p:spTree>
    <p:extLst>
      <p:ext uri="{BB962C8B-B14F-4D97-AF65-F5344CB8AC3E}">
        <p14:creationId xmlns:p14="http://schemas.microsoft.com/office/powerpoint/2010/main" val="40537705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062E99E-DC7F-AE47-9D3E-2C9DBF9861C7}"/>
              </a:ext>
            </a:extLst>
          </p:cNvPr>
          <p:cNvSpPr>
            <a:spLocks noGrp="1"/>
          </p:cNvSpPr>
          <p:nvPr>
            <p:ph type="dt" sz="half" idx="10"/>
          </p:nvPr>
        </p:nvSpPr>
        <p:spPr/>
        <p:txBody>
          <a:bodyPr/>
          <a:lstStyle>
            <a:lvl1pPr>
              <a:defRPr/>
            </a:lvl1pPr>
          </a:lstStyle>
          <a:p>
            <a:pPr>
              <a:defRPr/>
            </a:pPr>
            <a:fld id="{CCCF0D1B-9347-E345-A9A8-B652E8E1A8DA}" type="datetimeFigureOut">
              <a:rPr lang="en-US" altLang="en-US"/>
              <a:pPr>
                <a:defRPr/>
              </a:pPr>
              <a:t>7/8/19</a:t>
            </a:fld>
            <a:endParaRPr lang="en-US" altLang="en-US"/>
          </a:p>
        </p:txBody>
      </p:sp>
      <p:sp>
        <p:nvSpPr>
          <p:cNvPr id="5" name="Footer Placeholder 4">
            <a:extLst>
              <a:ext uri="{FF2B5EF4-FFF2-40B4-BE49-F238E27FC236}">
                <a16:creationId xmlns:a16="http://schemas.microsoft.com/office/drawing/2014/main" id="{52F02550-8236-8A4D-A299-B54FB3F8D0BF}"/>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009FD916-FBF1-A944-9F39-56C34B4A652E}"/>
              </a:ext>
            </a:extLst>
          </p:cNvPr>
          <p:cNvSpPr>
            <a:spLocks noGrp="1"/>
          </p:cNvSpPr>
          <p:nvPr>
            <p:ph type="sldNum" sz="quarter" idx="12"/>
          </p:nvPr>
        </p:nvSpPr>
        <p:spPr/>
        <p:txBody>
          <a:bodyPr/>
          <a:lstStyle>
            <a:lvl1pPr>
              <a:defRPr/>
            </a:lvl1pPr>
          </a:lstStyle>
          <a:p>
            <a:pPr>
              <a:defRPr/>
            </a:pPr>
            <a:fld id="{35126D77-59B5-304E-8D80-214E554AF06C}" type="slidenum">
              <a:rPr lang="en-US" altLang="en-US"/>
              <a:pPr>
                <a:defRPr/>
              </a:pPr>
              <a:t>‹#›</a:t>
            </a:fld>
            <a:endParaRPr lang="en-US" altLang="en-US"/>
          </a:p>
        </p:txBody>
      </p:sp>
    </p:spTree>
    <p:extLst>
      <p:ext uri="{BB962C8B-B14F-4D97-AF65-F5344CB8AC3E}">
        <p14:creationId xmlns:p14="http://schemas.microsoft.com/office/powerpoint/2010/main" val="200651283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5580BD5C-1CEA-6F40-B990-03AA4F2FEFE1}"/>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ECD2B41A-DF8C-CF4B-B51E-63C9B0D8E5E8}" type="datetimeFigureOut">
              <a:rPr lang="en-US" altLang="en-US"/>
              <a:pPr>
                <a:defRPr/>
              </a:pPr>
              <a:t>7/8/19</a:t>
            </a:fld>
            <a:endParaRPr lang="en-US" altLang="en-US"/>
          </a:p>
        </p:txBody>
      </p:sp>
      <p:sp>
        <p:nvSpPr>
          <p:cNvPr id="6" name="Footer Placeholder 5">
            <a:extLst>
              <a:ext uri="{FF2B5EF4-FFF2-40B4-BE49-F238E27FC236}">
                <a16:creationId xmlns:a16="http://schemas.microsoft.com/office/drawing/2014/main" id="{30D68D85-8942-2E41-8F73-41012240B2E0}"/>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7" name="Slide Number Placeholder 6">
            <a:extLst>
              <a:ext uri="{FF2B5EF4-FFF2-40B4-BE49-F238E27FC236}">
                <a16:creationId xmlns:a16="http://schemas.microsoft.com/office/drawing/2014/main" id="{E6DD1FC6-9874-FD4D-8847-555A22CC8222}"/>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AE7FD8BF-F242-5A49-B577-14F1B43D769E}" type="slidenum">
              <a:rPr lang="en-US" altLang="en-US"/>
              <a:pPr>
                <a:defRPr/>
              </a:pPr>
              <a:t>‹#›</a:t>
            </a:fld>
            <a:endParaRPr lang="en-US" altLang="en-US"/>
          </a:p>
        </p:txBody>
      </p:sp>
    </p:spTree>
    <p:extLst>
      <p:ext uri="{BB962C8B-B14F-4D97-AF65-F5344CB8AC3E}">
        <p14:creationId xmlns:p14="http://schemas.microsoft.com/office/powerpoint/2010/main" val="357954179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13DFB11-E0F4-F94E-8E0B-64E13023903F}"/>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F3F41BDC-E1A4-0241-AABD-1F09BD6F61D7}" type="datetimeFigureOut">
              <a:rPr lang="en-US" altLang="en-US"/>
              <a:pPr>
                <a:defRPr/>
              </a:pPr>
              <a:t>7/8/19</a:t>
            </a:fld>
            <a:endParaRPr lang="en-US" altLang="en-US"/>
          </a:p>
        </p:txBody>
      </p:sp>
      <p:sp>
        <p:nvSpPr>
          <p:cNvPr id="5" name="Footer Placeholder 4">
            <a:extLst>
              <a:ext uri="{FF2B5EF4-FFF2-40B4-BE49-F238E27FC236}">
                <a16:creationId xmlns:a16="http://schemas.microsoft.com/office/drawing/2014/main" id="{C0E93C3C-2288-FA49-BB95-07C84990C1FF}"/>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5B62039C-1716-7845-8696-EB1A06689AC3}"/>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42696524-69C2-C349-9CE4-2F37F5A63857}" type="slidenum">
              <a:rPr lang="en-US" altLang="en-US"/>
              <a:pPr>
                <a:defRPr/>
              </a:pPr>
              <a:t>‹#›</a:t>
            </a:fld>
            <a:endParaRPr lang="en-US" altLang="en-US"/>
          </a:p>
        </p:txBody>
      </p:sp>
    </p:spTree>
    <p:extLst>
      <p:ext uri="{BB962C8B-B14F-4D97-AF65-F5344CB8AC3E}">
        <p14:creationId xmlns:p14="http://schemas.microsoft.com/office/powerpoint/2010/main" val="197376811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9417687-18F3-4C43-A187-A20581413DE0}"/>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1A9E500F-22BA-7842-92D5-FD66ED3A7DE1}" type="datetimeFigureOut">
              <a:rPr lang="en-US" altLang="en-US"/>
              <a:pPr>
                <a:defRPr/>
              </a:pPr>
              <a:t>7/8/19</a:t>
            </a:fld>
            <a:endParaRPr lang="en-US" altLang="en-US"/>
          </a:p>
        </p:txBody>
      </p:sp>
      <p:sp>
        <p:nvSpPr>
          <p:cNvPr id="5" name="Footer Placeholder 4">
            <a:extLst>
              <a:ext uri="{FF2B5EF4-FFF2-40B4-BE49-F238E27FC236}">
                <a16:creationId xmlns:a16="http://schemas.microsoft.com/office/drawing/2014/main" id="{98F65695-DC43-FE4B-8C3B-ECDD010E42B1}"/>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9510DD71-5594-7341-BF1C-29E954C5A767}"/>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58BDD919-06FC-DA40-94E8-0AF6E28D0E34}" type="slidenum">
              <a:rPr lang="en-US" altLang="en-US"/>
              <a:pPr>
                <a:defRPr/>
              </a:pPr>
              <a:t>‹#›</a:t>
            </a:fld>
            <a:endParaRPr lang="en-US" altLang="en-US"/>
          </a:p>
        </p:txBody>
      </p:sp>
    </p:spTree>
    <p:extLst>
      <p:ext uri="{BB962C8B-B14F-4D97-AF65-F5344CB8AC3E}">
        <p14:creationId xmlns:p14="http://schemas.microsoft.com/office/powerpoint/2010/main" val="33357390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DDECC02-32BF-DD4A-9B4B-7FEF4D36088D}"/>
              </a:ext>
            </a:extLst>
          </p:cNvPr>
          <p:cNvSpPr>
            <a:spLocks noGrp="1"/>
          </p:cNvSpPr>
          <p:nvPr>
            <p:ph type="dt" sz="half" idx="10"/>
          </p:nvPr>
        </p:nvSpPr>
        <p:spPr/>
        <p:txBody>
          <a:bodyPr/>
          <a:lstStyle>
            <a:lvl1pPr>
              <a:defRPr/>
            </a:lvl1pPr>
          </a:lstStyle>
          <a:p>
            <a:pPr>
              <a:defRPr/>
            </a:pPr>
            <a:fld id="{144A2C9E-E67F-8B40-857D-B525B561016B}" type="datetimeFigureOut">
              <a:rPr lang="en-US" altLang="en-US"/>
              <a:pPr>
                <a:defRPr/>
              </a:pPr>
              <a:t>7/8/19</a:t>
            </a:fld>
            <a:endParaRPr lang="en-US" altLang="en-US"/>
          </a:p>
        </p:txBody>
      </p:sp>
      <p:sp>
        <p:nvSpPr>
          <p:cNvPr id="5" name="Footer Placeholder 4">
            <a:extLst>
              <a:ext uri="{FF2B5EF4-FFF2-40B4-BE49-F238E27FC236}">
                <a16:creationId xmlns:a16="http://schemas.microsoft.com/office/drawing/2014/main" id="{EC599174-1C8D-A24D-814F-D0F37FB9A908}"/>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018DFBB8-1227-5E43-B3B5-2DF4ECDFB88C}"/>
              </a:ext>
            </a:extLst>
          </p:cNvPr>
          <p:cNvSpPr>
            <a:spLocks noGrp="1"/>
          </p:cNvSpPr>
          <p:nvPr>
            <p:ph type="sldNum" sz="quarter" idx="12"/>
          </p:nvPr>
        </p:nvSpPr>
        <p:spPr/>
        <p:txBody>
          <a:bodyPr/>
          <a:lstStyle>
            <a:lvl1pPr>
              <a:defRPr/>
            </a:lvl1pPr>
          </a:lstStyle>
          <a:p>
            <a:pPr>
              <a:defRPr/>
            </a:pPr>
            <a:fld id="{85175A9F-734E-7143-B61B-6EA719171B20}" type="slidenum">
              <a:rPr lang="en-US" altLang="en-US"/>
              <a:pPr>
                <a:defRPr/>
              </a:pPr>
              <a:t>‹#›</a:t>
            </a:fld>
            <a:endParaRPr lang="en-US" altLang="en-US"/>
          </a:p>
        </p:txBody>
      </p:sp>
    </p:spTree>
    <p:extLst>
      <p:ext uri="{BB962C8B-B14F-4D97-AF65-F5344CB8AC3E}">
        <p14:creationId xmlns:p14="http://schemas.microsoft.com/office/powerpoint/2010/main" val="26970102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0B4EE4E3-92A1-7E48-A652-8156C9663F99}"/>
              </a:ext>
            </a:extLst>
          </p:cNvPr>
          <p:cNvSpPr>
            <a:spLocks noGrp="1"/>
          </p:cNvSpPr>
          <p:nvPr>
            <p:ph type="dt" sz="half" idx="10"/>
          </p:nvPr>
        </p:nvSpPr>
        <p:spPr/>
        <p:txBody>
          <a:bodyPr/>
          <a:lstStyle>
            <a:lvl1pPr>
              <a:defRPr/>
            </a:lvl1pPr>
          </a:lstStyle>
          <a:p>
            <a:pPr>
              <a:defRPr/>
            </a:pPr>
            <a:fld id="{1E87C4C6-B066-7A4C-A479-2EF62B52E7A4}" type="datetimeFigureOut">
              <a:rPr lang="en-US" altLang="en-US"/>
              <a:pPr>
                <a:defRPr/>
              </a:pPr>
              <a:t>7/8/19</a:t>
            </a:fld>
            <a:endParaRPr lang="en-US" altLang="en-US"/>
          </a:p>
        </p:txBody>
      </p:sp>
      <p:sp>
        <p:nvSpPr>
          <p:cNvPr id="6" name="Footer Placeholder 4">
            <a:extLst>
              <a:ext uri="{FF2B5EF4-FFF2-40B4-BE49-F238E27FC236}">
                <a16:creationId xmlns:a16="http://schemas.microsoft.com/office/drawing/2014/main" id="{2CACB876-143D-1148-94CB-8784E55B2F49}"/>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76273FD4-CB24-8146-A5F2-45AA85625E0D}"/>
              </a:ext>
            </a:extLst>
          </p:cNvPr>
          <p:cNvSpPr>
            <a:spLocks noGrp="1"/>
          </p:cNvSpPr>
          <p:nvPr>
            <p:ph type="sldNum" sz="quarter" idx="12"/>
          </p:nvPr>
        </p:nvSpPr>
        <p:spPr/>
        <p:txBody>
          <a:bodyPr/>
          <a:lstStyle>
            <a:lvl1pPr>
              <a:defRPr/>
            </a:lvl1pPr>
          </a:lstStyle>
          <a:p>
            <a:pPr>
              <a:defRPr/>
            </a:pPr>
            <a:fld id="{FA456CC3-D03B-A14D-8F01-E960D94ACD96}" type="slidenum">
              <a:rPr lang="en-US" altLang="en-US"/>
              <a:pPr>
                <a:defRPr/>
              </a:pPr>
              <a:t>‹#›</a:t>
            </a:fld>
            <a:endParaRPr lang="en-US" altLang="en-US"/>
          </a:p>
        </p:txBody>
      </p:sp>
    </p:spTree>
    <p:extLst>
      <p:ext uri="{BB962C8B-B14F-4D97-AF65-F5344CB8AC3E}">
        <p14:creationId xmlns:p14="http://schemas.microsoft.com/office/powerpoint/2010/main" val="31581318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EDAB298B-8F4F-B14D-B3B2-0B4F2E81325E}"/>
              </a:ext>
            </a:extLst>
          </p:cNvPr>
          <p:cNvSpPr>
            <a:spLocks noGrp="1"/>
          </p:cNvSpPr>
          <p:nvPr>
            <p:ph type="dt" sz="half" idx="10"/>
          </p:nvPr>
        </p:nvSpPr>
        <p:spPr/>
        <p:txBody>
          <a:bodyPr/>
          <a:lstStyle>
            <a:lvl1pPr>
              <a:defRPr/>
            </a:lvl1pPr>
          </a:lstStyle>
          <a:p>
            <a:pPr>
              <a:defRPr/>
            </a:pPr>
            <a:fld id="{A49B8282-F5E8-734F-9A15-F51F4E4A537B}" type="datetimeFigureOut">
              <a:rPr lang="en-US" altLang="en-US"/>
              <a:pPr>
                <a:defRPr/>
              </a:pPr>
              <a:t>7/8/19</a:t>
            </a:fld>
            <a:endParaRPr lang="en-US" altLang="en-US"/>
          </a:p>
        </p:txBody>
      </p:sp>
      <p:sp>
        <p:nvSpPr>
          <p:cNvPr id="8" name="Footer Placeholder 4">
            <a:extLst>
              <a:ext uri="{FF2B5EF4-FFF2-40B4-BE49-F238E27FC236}">
                <a16:creationId xmlns:a16="http://schemas.microsoft.com/office/drawing/2014/main" id="{581634A6-3E5D-B545-96D6-9D178009EF31}"/>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A31AC87D-E490-EE40-97A9-FE41661BBA5D}"/>
              </a:ext>
            </a:extLst>
          </p:cNvPr>
          <p:cNvSpPr>
            <a:spLocks noGrp="1"/>
          </p:cNvSpPr>
          <p:nvPr>
            <p:ph type="sldNum" sz="quarter" idx="12"/>
          </p:nvPr>
        </p:nvSpPr>
        <p:spPr/>
        <p:txBody>
          <a:bodyPr/>
          <a:lstStyle>
            <a:lvl1pPr>
              <a:defRPr/>
            </a:lvl1pPr>
          </a:lstStyle>
          <a:p>
            <a:pPr>
              <a:defRPr/>
            </a:pPr>
            <a:fld id="{7AC2A8F0-C3C6-F84F-B2D7-4A0175961A1A}" type="slidenum">
              <a:rPr lang="en-US" altLang="en-US"/>
              <a:pPr>
                <a:defRPr/>
              </a:pPr>
              <a:t>‹#›</a:t>
            </a:fld>
            <a:endParaRPr lang="en-US" altLang="en-US"/>
          </a:p>
        </p:txBody>
      </p:sp>
    </p:spTree>
    <p:extLst>
      <p:ext uri="{BB962C8B-B14F-4D97-AF65-F5344CB8AC3E}">
        <p14:creationId xmlns:p14="http://schemas.microsoft.com/office/powerpoint/2010/main" val="30452472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DD3CAE48-784C-6C44-A018-F91B7F1546CD}"/>
              </a:ext>
            </a:extLst>
          </p:cNvPr>
          <p:cNvSpPr>
            <a:spLocks noGrp="1"/>
          </p:cNvSpPr>
          <p:nvPr>
            <p:ph type="dt" sz="half" idx="10"/>
          </p:nvPr>
        </p:nvSpPr>
        <p:spPr/>
        <p:txBody>
          <a:bodyPr/>
          <a:lstStyle>
            <a:lvl1pPr>
              <a:defRPr/>
            </a:lvl1pPr>
          </a:lstStyle>
          <a:p>
            <a:pPr>
              <a:defRPr/>
            </a:pPr>
            <a:fld id="{BAD5E3E4-754A-9740-AE2F-D137ED5397AE}" type="datetimeFigureOut">
              <a:rPr lang="en-US" altLang="en-US"/>
              <a:pPr>
                <a:defRPr/>
              </a:pPr>
              <a:t>7/8/19</a:t>
            </a:fld>
            <a:endParaRPr lang="en-US" altLang="en-US"/>
          </a:p>
        </p:txBody>
      </p:sp>
      <p:sp>
        <p:nvSpPr>
          <p:cNvPr id="4" name="Footer Placeholder 4">
            <a:extLst>
              <a:ext uri="{FF2B5EF4-FFF2-40B4-BE49-F238E27FC236}">
                <a16:creationId xmlns:a16="http://schemas.microsoft.com/office/drawing/2014/main" id="{018D2582-5FB8-FF46-BEC9-46FBB11735C3}"/>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64FA38EF-374D-B948-98A1-D94989ADCE56}"/>
              </a:ext>
            </a:extLst>
          </p:cNvPr>
          <p:cNvSpPr>
            <a:spLocks noGrp="1"/>
          </p:cNvSpPr>
          <p:nvPr>
            <p:ph type="sldNum" sz="quarter" idx="12"/>
          </p:nvPr>
        </p:nvSpPr>
        <p:spPr/>
        <p:txBody>
          <a:bodyPr/>
          <a:lstStyle>
            <a:lvl1pPr>
              <a:defRPr/>
            </a:lvl1pPr>
          </a:lstStyle>
          <a:p>
            <a:pPr>
              <a:defRPr/>
            </a:pPr>
            <a:fld id="{8921956C-F54D-E542-AD2D-AA059CDA0C3F}" type="slidenum">
              <a:rPr lang="en-US" altLang="en-US"/>
              <a:pPr>
                <a:defRPr/>
              </a:pPr>
              <a:t>‹#›</a:t>
            </a:fld>
            <a:endParaRPr lang="en-US" altLang="en-US"/>
          </a:p>
        </p:txBody>
      </p:sp>
    </p:spTree>
    <p:extLst>
      <p:ext uri="{BB962C8B-B14F-4D97-AF65-F5344CB8AC3E}">
        <p14:creationId xmlns:p14="http://schemas.microsoft.com/office/powerpoint/2010/main" val="7972438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18617F6A-BB09-F241-B802-AAB94ECFC131}"/>
              </a:ext>
            </a:extLst>
          </p:cNvPr>
          <p:cNvSpPr>
            <a:spLocks noGrp="1"/>
          </p:cNvSpPr>
          <p:nvPr>
            <p:ph type="dt" sz="half" idx="10"/>
          </p:nvPr>
        </p:nvSpPr>
        <p:spPr/>
        <p:txBody>
          <a:bodyPr/>
          <a:lstStyle>
            <a:lvl1pPr>
              <a:defRPr/>
            </a:lvl1pPr>
          </a:lstStyle>
          <a:p>
            <a:pPr>
              <a:defRPr/>
            </a:pPr>
            <a:fld id="{C1C6B422-D359-2542-86EE-F85E06113DD1}" type="datetimeFigureOut">
              <a:rPr lang="en-US" altLang="en-US"/>
              <a:pPr>
                <a:defRPr/>
              </a:pPr>
              <a:t>7/8/19</a:t>
            </a:fld>
            <a:endParaRPr lang="en-US" altLang="en-US"/>
          </a:p>
        </p:txBody>
      </p:sp>
      <p:sp>
        <p:nvSpPr>
          <p:cNvPr id="3" name="Footer Placeholder 4">
            <a:extLst>
              <a:ext uri="{FF2B5EF4-FFF2-40B4-BE49-F238E27FC236}">
                <a16:creationId xmlns:a16="http://schemas.microsoft.com/office/drawing/2014/main" id="{C9744656-89A9-7C42-A24E-C706B7A7C4FE}"/>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440583A6-3F2E-8342-81E2-703343353547}"/>
              </a:ext>
            </a:extLst>
          </p:cNvPr>
          <p:cNvSpPr>
            <a:spLocks noGrp="1"/>
          </p:cNvSpPr>
          <p:nvPr>
            <p:ph type="sldNum" sz="quarter" idx="12"/>
          </p:nvPr>
        </p:nvSpPr>
        <p:spPr/>
        <p:txBody>
          <a:bodyPr/>
          <a:lstStyle>
            <a:lvl1pPr>
              <a:defRPr/>
            </a:lvl1pPr>
          </a:lstStyle>
          <a:p>
            <a:pPr>
              <a:defRPr/>
            </a:pPr>
            <a:fld id="{C7AD4DC3-D32A-1040-A13D-0BCF014ED247}" type="slidenum">
              <a:rPr lang="en-US" altLang="en-US"/>
              <a:pPr>
                <a:defRPr/>
              </a:pPr>
              <a:t>‹#›</a:t>
            </a:fld>
            <a:endParaRPr lang="en-US" altLang="en-US"/>
          </a:p>
        </p:txBody>
      </p:sp>
    </p:spTree>
    <p:extLst>
      <p:ext uri="{BB962C8B-B14F-4D97-AF65-F5344CB8AC3E}">
        <p14:creationId xmlns:p14="http://schemas.microsoft.com/office/powerpoint/2010/main" val="10689595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5B590B2D-166A-874C-A583-E60390282B2D}"/>
              </a:ext>
            </a:extLst>
          </p:cNvPr>
          <p:cNvSpPr>
            <a:spLocks noGrp="1"/>
          </p:cNvSpPr>
          <p:nvPr>
            <p:ph type="dt" sz="half" idx="10"/>
          </p:nvPr>
        </p:nvSpPr>
        <p:spPr/>
        <p:txBody>
          <a:bodyPr/>
          <a:lstStyle>
            <a:lvl1pPr>
              <a:defRPr/>
            </a:lvl1pPr>
          </a:lstStyle>
          <a:p>
            <a:pPr>
              <a:defRPr/>
            </a:pPr>
            <a:fld id="{7B33EB1E-EA80-4948-AE3C-5EB25F1356B4}" type="datetimeFigureOut">
              <a:rPr lang="en-US" altLang="en-US"/>
              <a:pPr>
                <a:defRPr/>
              </a:pPr>
              <a:t>7/8/19</a:t>
            </a:fld>
            <a:endParaRPr lang="en-US" altLang="en-US"/>
          </a:p>
        </p:txBody>
      </p:sp>
      <p:sp>
        <p:nvSpPr>
          <p:cNvPr id="6" name="Footer Placeholder 4">
            <a:extLst>
              <a:ext uri="{FF2B5EF4-FFF2-40B4-BE49-F238E27FC236}">
                <a16:creationId xmlns:a16="http://schemas.microsoft.com/office/drawing/2014/main" id="{5449A60C-D3D7-914E-A198-E3D2834630B8}"/>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C2BD10F7-A732-CA43-A8F7-649572B0C176}"/>
              </a:ext>
            </a:extLst>
          </p:cNvPr>
          <p:cNvSpPr>
            <a:spLocks noGrp="1"/>
          </p:cNvSpPr>
          <p:nvPr>
            <p:ph type="sldNum" sz="quarter" idx="12"/>
          </p:nvPr>
        </p:nvSpPr>
        <p:spPr/>
        <p:txBody>
          <a:bodyPr/>
          <a:lstStyle>
            <a:lvl1pPr>
              <a:defRPr/>
            </a:lvl1pPr>
          </a:lstStyle>
          <a:p>
            <a:pPr>
              <a:defRPr/>
            </a:pPr>
            <a:fld id="{D88084C7-61A0-3242-8148-D4566699165C}" type="slidenum">
              <a:rPr lang="en-US" altLang="en-US"/>
              <a:pPr>
                <a:defRPr/>
              </a:pPr>
              <a:t>‹#›</a:t>
            </a:fld>
            <a:endParaRPr lang="en-US" altLang="en-US"/>
          </a:p>
        </p:txBody>
      </p:sp>
    </p:spTree>
    <p:extLst>
      <p:ext uri="{BB962C8B-B14F-4D97-AF65-F5344CB8AC3E}">
        <p14:creationId xmlns:p14="http://schemas.microsoft.com/office/powerpoint/2010/main" val="31654799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6BB3A6ED-A541-324F-B617-05B1C7F6E4B9}"/>
              </a:ext>
            </a:extLst>
          </p:cNvPr>
          <p:cNvSpPr>
            <a:spLocks noGrp="1"/>
          </p:cNvSpPr>
          <p:nvPr>
            <p:ph type="dt" sz="half" idx="10"/>
          </p:nvPr>
        </p:nvSpPr>
        <p:spPr/>
        <p:txBody>
          <a:bodyPr/>
          <a:lstStyle>
            <a:lvl1pPr>
              <a:defRPr/>
            </a:lvl1pPr>
          </a:lstStyle>
          <a:p>
            <a:pPr>
              <a:defRPr/>
            </a:pPr>
            <a:fld id="{EB63BD09-CE68-754D-904F-BF2884500A11}" type="datetimeFigureOut">
              <a:rPr lang="en-US" altLang="en-US"/>
              <a:pPr>
                <a:defRPr/>
              </a:pPr>
              <a:t>7/8/19</a:t>
            </a:fld>
            <a:endParaRPr lang="en-US" altLang="en-US"/>
          </a:p>
        </p:txBody>
      </p:sp>
      <p:sp>
        <p:nvSpPr>
          <p:cNvPr id="6" name="Footer Placeholder 4">
            <a:extLst>
              <a:ext uri="{FF2B5EF4-FFF2-40B4-BE49-F238E27FC236}">
                <a16:creationId xmlns:a16="http://schemas.microsoft.com/office/drawing/2014/main" id="{020AA0DD-34F7-4141-940B-F5F82AAB46E9}"/>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B9601EF4-D815-A042-9426-C0034E863EE9}"/>
              </a:ext>
            </a:extLst>
          </p:cNvPr>
          <p:cNvSpPr>
            <a:spLocks noGrp="1"/>
          </p:cNvSpPr>
          <p:nvPr>
            <p:ph type="sldNum" sz="quarter" idx="12"/>
          </p:nvPr>
        </p:nvSpPr>
        <p:spPr/>
        <p:txBody>
          <a:bodyPr/>
          <a:lstStyle>
            <a:lvl1pPr>
              <a:defRPr/>
            </a:lvl1pPr>
          </a:lstStyle>
          <a:p>
            <a:pPr>
              <a:defRPr/>
            </a:pPr>
            <a:fld id="{D59B618E-D416-8F45-9B01-4415C7B2BD60}" type="slidenum">
              <a:rPr lang="en-US" altLang="en-US"/>
              <a:pPr>
                <a:defRPr/>
              </a:pPr>
              <a:t>‹#›</a:t>
            </a:fld>
            <a:endParaRPr lang="en-US" altLang="en-US"/>
          </a:p>
        </p:txBody>
      </p:sp>
    </p:spTree>
    <p:extLst>
      <p:ext uri="{BB962C8B-B14F-4D97-AF65-F5344CB8AC3E}">
        <p14:creationId xmlns:p14="http://schemas.microsoft.com/office/powerpoint/2010/main" val="32133629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72D59D50-4BD0-6845-9984-076EE191477B}"/>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1BF20E93-AB26-D243-AE67-286A0B3B0A12}"/>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DC1EE49D-C51A-450C-A4C1-09FDE13673BE}"/>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anose="020F0502020204030204" pitchFamily="34" charset="0"/>
                <a:ea typeface="MS PGothic" panose="020B0600070205080204" pitchFamily="34" charset="-128"/>
                <a:cs typeface="Arial" panose="020B0604020202020204" pitchFamily="34" charset="0"/>
              </a:defRPr>
            </a:lvl1pPr>
          </a:lstStyle>
          <a:p>
            <a:pPr>
              <a:defRPr/>
            </a:pPr>
            <a:fld id="{04E419C4-5BF2-CE45-924B-F79D29DA3D5A}" type="datetimeFigureOut">
              <a:rPr lang="en-US" altLang="en-US"/>
              <a:pPr>
                <a:defRPr/>
              </a:pPr>
              <a:t>7/8/19</a:t>
            </a:fld>
            <a:endParaRPr lang="en-US" altLang="en-US"/>
          </a:p>
        </p:txBody>
      </p:sp>
      <p:sp>
        <p:nvSpPr>
          <p:cNvPr id="5" name="Footer Placeholder 4">
            <a:extLst>
              <a:ext uri="{FF2B5EF4-FFF2-40B4-BE49-F238E27FC236}">
                <a16:creationId xmlns:a16="http://schemas.microsoft.com/office/drawing/2014/main" id="{13F2C082-40AB-450F-87D2-D5F325485E6A}"/>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BB41485C-2312-44A3-981D-8A83FC42CF08}"/>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ea typeface="MS PGothic" panose="020B0600070205080204" pitchFamily="34" charset="-128"/>
              </a:defRPr>
            </a:lvl1pPr>
          </a:lstStyle>
          <a:p>
            <a:pPr>
              <a:defRPr/>
            </a:pPr>
            <a:fld id="{FB33FEE8-D070-0441-A1A7-D7BC7C556EE9}"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300" r:id="rId1"/>
    <p:sldLayoutId id="2147484301" r:id="rId2"/>
    <p:sldLayoutId id="2147484302" r:id="rId3"/>
    <p:sldLayoutId id="2147484303" r:id="rId4"/>
    <p:sldLayoutId id="2147484304" r:id="rId5"/>
    <p:sldLayoutId id="2147484305" r:id="rId6"/>
    <p:sldLayoutId id="2147484306" r:id="rId7"/>
    <p:sldLayoutId id="2147484307" r:id="rId8"/>
    <p:sldLayoutId id="2147484308" r:id="rId9"/>
    <p:sldLayoutId id="2147484309" r:id="rId10"/>
    <p:sldLayoutId id="2147484310"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panose="020B0600070205080204" pitchFamily="34" charset="-128"/>
          <a:cs typeface="MS PGothic" charset="0"/>
        </a:defRPr>
      </a:lvl1pPr>
      <a:lvl2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MS PGothic" charset="0"/>
        </a:defRPr>
      </a:lvl2pPr>
      <a:lvl3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MS PGothic" charset="0"/>
        </a:defRPr>
      </a:lvl3pPr>
      <a:lvl4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MS PGothic" charset="0"/>
        </a:defRPr>
      </a:lvl4pPr>
      <a:lvl5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MS PGothic"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panose="020B0600070205080204"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panose="020B0600070205080204"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panose="020B0600070205080204"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1D66A6F6-7392-5446-B542-AC04A2CA4D9D}"/>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051" name="Text Placeholder 2">
            <a:extLst>
              <a:ext uri="{FF2B5EF4-FFF2-40B4-BE49-F238E27FC236}">
                <a16:creationId xmlns:a16="http://schemas.microsoft.com/office/drawing/2014/main" id="{62DD48ED-8423-D944-A2A4-303C60131A34}"/>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F373894F-D6E4-46A7-88A4-D83729486117}"/>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defTabSz="457200" eaLnBrk="1" hangingPunct="1">
              <a:defRPr sz="1200">
                <a:solidFill>
                  <a:srgbClr val="898989"/>
                </a:solidFill>
                <a:latin typeface="Calibri" panose="020F0502020204030204" pitchFamily="34" charset="0"/>
                <a:ea typeface="MS PGothic" panose="020B0600070205080204" pitchFamily="34" charset="-128"/>
              </a:defRPr>
            </a:lvl1pPr>
          </a:lstStyle>
          <a:p>
            <a:pPr>
              <a:defRPr/>
            </a:pPr>
            <a:fld id="{0E53859B-29F7-B348-AB8A-9CE1849952A2}" type="datetimeFigureOut">
              <a:rPr lang="en-US" altLang="en-US"/>
              <a:pPr>
                <a:defRPr/>
              </a:pPr>
              <a:t>7/8/19</a:t>
            </a:fld>
            <a:endParaRPr lang="en-US" altLang="en-US"/>
          </a:p>
        </p:txBody>
      </p:sp>
      <p:sp>
        <p:nvSpPr>
          <p:cNvPr id="5" name="Footer Placeholder 4">
            <a:extLst>
              <a:ext uri="{FF2B5EF4-FFF2-40B4-BE49-F238E27FC236}">
                <a16:creationId xmlns:a16="http://schemas.microsoft.com/office/drawing/2014/main" id="{ED76B351-4B89-4513-AED4-7FF684C60502}"/>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defTabSz="457200" eaLnBrk="1" fontAlgn="auto" hangingPunct="1">
              <a:spcBef>
                <a:spcPts val="0"/>
              </a:spcBef>
              <a:spcAft>
                <a:spcPts val="0"/>
              </a:spcAft>
              <a:defRPr sz="1200">
                <a:solidFill>
                  <a:prstClr val="black">
                    <a:tint val="75000"/>
                  </a:prstClr>
                </a:solidFill>
                <a:latin typeface="Calibri"/>
                <a:ea typeface="ＭＳ Ｐゴシック" pitchFamily="34" charset="-128"/>
                <a:cs typeface="+mn-cs"/>
              </a:defRPr>
            </a:lvl1pPr>
          </a:lstStyle>
          <a:p>
            <a:pPr>
              <a:defRPr/>
            </a:pPr>
            <a:endParaRPr lang="en-US"/>
          </a:p>
        </p:txBody>
      </p:sp>
      <p:sp>
        <p:nvSpPr>
          <p:cNvPr id="6" name="Slide Number Placeholder 5">
            <a:extLst>
              <a:ext uri="{FF2B5EF4-FFF2-40B4-BE49-F238E27FC236}">
                <a16:creationId xmlns:a16="http://schemas.microsoft.com/office/drawing/2014/main" id="{C90E5396-A8F5-46EE-A9C5-88BC74D289EA}"/>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defTabSz="457200" eaLnBrk="1" hangingPunct="1">
              <a:defRPr sz="1200">
                <a:solidFill>
                  <a:srgbClr val="898989"/>
                </a:solidFill>
                <a:latin typeface="Calibri" panose="020F0502020204030204" pitchFamily="34" charset="0"/>
                <a:ea typeface="MS PGothic" panose="020B0600070205080204" pitchFamily="34" charset="-128"/>
              </a:defRPr>
            </a:lvl1pPr>
          </a:lstStyle>
          <a:p>
            <a:pPr>
              <a:defRPr/>
            </a:pPr>
            <a:fld id="{5127CEBF-B343-EF46-8A1C-DCF4AB9E0AFF}"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311" r:id="rId1"/>
    <p:sldLayoutId id="2147484312" r:id="rId2"/>
    <p:sldLayoutId id="2147484313" r:id="rId3"/>
    <p:sldLayoutId id="2147484314" r:id="rId4"/>
    <p:sldLayoutId id="2147484315" r:id="rId5"/>
    <p:sldLayoutId id="2147484316" r:id="rId6"/>
    <p:sldLayoutId id="2147484317" r:id="rId7"/>
    <p:sldLayoutId id="2147484318" r:id="rId8"/>
    <p:sldLayoutId id="2147484319" r:id="rId9"/>
    <p:sldLayoutId id="2147484320" r:id="rId10"/>
    <p:sldLayoutId id="2147484321" r:id="rId11"/>
  </p:sldLayoutIdLst>
  <p:txStyles>
    <p:titleStyle>
      <a:lvl1pPr algn="ctr" defTabSz="457200" rtl="0" eaLnBrk="0" fontAlgn="base" hangingPunct="0">
        <a:spcBef>
          <a:spcPct val="0"/>
        </a:spcBef>
        <a:spcAft>
          <a:spcPct val="0"/>
        </a:spcAft>
        <a:defRPr sz="4400" kern="1200">
          <a:solidFill>
            <a:schemeClr val="tx1"/>
          </a:solidFill>
          <a:latin typeface="+mj-lt"/>
          <a:ea typeface="ＭＳ Ｐゴシック" panose="020B0600070205080204" pitchFamily="34" charset="-128"/>
          <a:cs typeface="MS PGothic" charset="0"/>
        </a:defRPr>
      </a:lvl1pPr>
      <a:lvl2pPr algn="ctr" defTabSz="457200"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MS PGothic" charset="0"/>
        </a:defRPr>
      </a:lvl2pPr>
      <a:lvl3pPr algn="ctr" defTabSz="457200"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MS PGothic" charset="0"/>
        </a:defRPr>
      </a:lvl3pPr>
      <a:lvl4pPr algn="ctr" defTabSz="457200"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MS PGothic" charset="0"/>
        </a:defRPr>
      </a:lvl4pPr>
      <a:lvl5pPr algn="ctr" defTabSz="457200"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MS PGothic"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panose="020B0600070205080204" pitchFamily="34" charset="-128"/>
          <a:cs typeface="MS PGothic" charset="0"/>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panose="020B0600070205080204" pitchFamily="34" charset="-128"/>
          <a:cs typeface="MS PGothic" charset="0"/>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panose="020B0600070205080204" pitchFamily="34" charset="-128"/>
          <a:cs typeface="MS PGothic" charset="0"/>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MS PGothic" charset="0"/>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MS PGothic"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slideLayout" Target="../slideLayouts/slideLayout1.xml"/><Relationship Id="rId7" Type="http://schemas.openxmlformats.org/officeDocument/2006/relationships/image" Target="../media/image17.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6.png"/><Relationship Id="rId5" Type="http://schemas.openxmlformats.org/officeDocument/2006/relationships/image" Target="../media/image1.png"/><Relationship Id="rId4" Type="http://schemas.openxmlformats.org/officeDocument/2006/relationships/notesSlide" Target="../notesSlides/notesSlide10.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19.png"/><Relationship Id="rId5" Type="http://schemas.openxmlformats.org/officeDocument/2006/relationships/image" Target="../media/image1.png"/><Relationship Id="rId4" Type="http://schemas.openxmlformats.org/officeDocument/2006/relationships/notesSlide" Target="../notesSlides/notesSlide11.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23.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jpe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24.jpg"/></Relationships>
</file>

<file path=ppt/slides/_rels/slide15.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4.xml"/><Relationship Id="rId1" Type="http://schemas.openxmlformats.org/officeDocument/2006/relationships/slideLayout" Target="../slideLayouts/slideLayout12.xml"/><Relationship Id="rId4"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image" Target="../media/image26.jpeg"/><Relationship Id="rId7" Type="http://schemas.openxmlformats.org/officeDocument/2006/relationships/hyperlink" Target="http://www.iris.edu/hq/retm" TargetMode="External"/><Relationship Id="rId2" Type="http://schemas.openxmlformats.org/officeDocument/2006/relationships/notesSlide" Target="../notesSlides/notesSlide15.xml"/><Relationship Id="rId1" Type="http://schemas.openxmlformats.org/officeDocument/2006/relationships/slideLayout" Target="../slideLayouts/slideLayout12.xml"/><Relationship Id="rId6" Type="http://schemas.openxmlformats.org/officeDocument/2006/relationships/hyperlink" Target="mailto:tkb@iris.edu" TargetMode="External"/><Relationship Id="rId5" Type="http://schemas.openxmlformats.org/officeDocument/2006/relationships/image" Target="../media/image28.png"/><Relationship Id="rId4" Type="http://schemas.openxmlformats.org/officeDocument/2006/relationships/image" Target="../media/image27.jpe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jp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5.jpeg"/><Relationship Id="rId4" Type="http://schemas.openxmlformats.org/officeDocument/2006/relationships/image" Target="../media/image4.jp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jp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BE55331-B441-4E76-89CF-00F210B11EA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27652" name="Picture 8" descr="IRIS_TMlogo.png">
            <a:extLst>
              <a:ext uri="{FF2B5EF4-FFF2-40B4-BE49-F238E27FC236}">
                <a16:creationId xmlns:a16="http://schemas.microsoft.com/office/drawing/2014/main" id="{EF9E18C8-FAB2-F443-802D-707D4FA90BF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3" name="TextBox 14">
            <a:extLst>
              <a:ext uri="{FF2B5EF4-FFF2-40B4-BE49-F238E27FC236}">
                <a16:creationId xmlns:a16="http://schemas.microsoft.com/office/drawing/2014/main" id="{A7ABB2C8-B15E-1D4A-BB4E-FBB4C7EDF736}"/>
              </a:ext>
            </a:extLst>
          </p:cNvPr>
          <p:cNvSpPr txBox="1">
            <a:spLocks noChangeArrowheads="1"/>
          </p:cNvSpPr>
          <p:nvPr/>
        </p:nvSpPr>
        <p:spPr bwMode="auto">
          <a:xfrm>
            <a:off x="241300" y="1082675"/>
            <a:ext cx="8750300"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None/>
            </a:pPr>
            <a:r>
              <a:rPr lang="es-ES_tradnl" altLang="en-US" sz="1800" dirty="0">
                <a:latin typeface="Arial" panose="020B0604020202020204" pitchFamily="34" charset="0"/>
                <a:cs typeface="Arial" panose="020B0604020202020204" pitchFamily="34" charset="0"/>
              </a:rPr>
              <a:t>Un terremoto de magnitud 7,1 se produjo a una profundidad de 17 km (10,6 millas) NNE de </a:t>
            </a:r>
            <a:r>
              <a:rPr lang="es-ES_tradnl" altLang="en-US" sz="1800" dirty="0" err="1">
                <a:latin typeface="Arial" panose="020B0604020202020204" pitchFamily="34" charset="0"/>
                <a:cs typeface="Arial" panose="020B0604020202020204" pitchFamily="34" charset="0"/>
              </a:rPr>
              <a:t>Ridgecrest</a:t>
            </a:r>
            <a:r>
              <a:rPr lang="es-ES_tradnl" altLang="en-US" sz="1800">
                <a:latin typeface="Arial" panose="020B0604020202020204" pitchFamily="34" charset="0"/>
                <a:cs typeface="Arial" panose="020B0604020202020204" pitchFamily="34" charset="0"/>
              </a:rPr>
              <a:t>, California, a una profundidad de 17 km (10,6 millas). El terremoto se sintió tan al norte como San José y tan al sur como México.</a:t>
            </a:r>
          </a:p>
          <a:p>
            <a:pPr>
              <a:spcBef>
                <a:spcPct val="0"/>
              </a:spcBef>
              <a:buNone/>
            </a:pPr>
            <a:endParaRPr lang="es-ES_tradnl" altLang="en-US" sz="1800">
              <a:latin typeface="Arial" panose="020B0604020202020204" pitchFamily="34" charset="0"/>
              <a:cs typeface="Arial" panose="020B0604020202020204" pitchFamily="34" charset="0"/>
            </a:endParaRPr>
          </a:p>
          <a:p>
            <a:pPr>
              <a:spcBef>
                <a:spcPct val="0"/>
              </a:spcBef>
              <a:buNone/>
            </a:pPr>
            <a:r>
              <a:rPr lang="es-ES_tradnl" altLang="en-US" sz="1800">
                <a:latin typeface="Arial" panose="020B0604020202020204" pitchFamily="34" charset="0"/>
                <a:cs typeface="Arial" panose="020B0604020202020204" pitchFamily="34" charset="0"/>
              </a:rPr>
              <a:t>Este terremoto sigue a un evento de magnitud 6,4 ocurrido el jueves que ahora podemos definir como un sismo inicial. La energía liberada de un terremoto de magnitud 7,1 es 11 veces más fuerte que la de un terremoto de magnitud 6,4.</a:t>
            </a:r>
          </a:p>
        </p:txBody>
      </p:sp>
      <p:sp>
        <p:nvSpPr>
          <p:cNvPr id="15" name="Title 1">
            <a:extLst>
              <a:ext uri="{FF2B5EF4-FFF2-40B4-BE49-F238E27FC236}">
                <a16:creationId xmlns:a16="http://schemas.microsoft.com/office/drawing/2014/main" id="{66966AC1-B5B3-4767-B15E-C87A28C00D1A}"/>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a:solidFill>
                  <a:schemeClr val="tx2">
                    <a:satMod val="130000"/>
                  </a:schemeClr>
                </a:solidFill>
                <a:effectLst>
                  <a:outerShdw blurRad="50000" dist="30000" dir="5400000" algn="tl" rotWithShape="0">
                    <a:srgbClr val="000000">
                      <a:alpha val="30000"/>
                    </a:srgbClr>
                  </a:outerShdw>
                </a:effectLst>
                <a:ea typeface="+mj-ea"/>
              </a:rPr>
              <a:t>Magnitud </a:t>
            </a:r>
            <a:r>
              <a:rPr lang="es-ES_tradnl" sz="2400" b="1">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7,1 RIDGECREST, CALIFORNIA</a:t>
            </a:r>
            <a:br>
              <a:rPr lang="es-ES_tradnl" sz="4300" b="1">
                <a:solidFill>
                  <a:schemeClr val="tx2">
                    <a:satMod val="130000"/>
                  </a:schemeClr>
                </a:solidFill>
                <a:effectLst>
                  <a:outerShdw blurRad="50000" dist="30000" dir="5400000" algn="tl" rotWithShape="0">
                    <a:srgbClr val="000000">
                      <a:alpha val="30000"/>
                    </a:srgbClr>
                  </a:outerShdw>
                </a:effectLst>
                <a:ea typeface="+mj-ea"/>
              </a:rPr>
            </a:br>
            <a:r>
              <a:rPr lang="es-ES_tradnl" b="1">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Sábado, 6 de Julio, 2019 a las 03:19:52 UTC</a:t>
            </a:r>
            <a:endParaRPr lang="es-ES_tradnl">
              <a:solidFill>
                <a:schemeClr val="tx2">
                  <a:satMod val="130000"/>
                </a:schemeClr>
              </a:solidFill>
              <a:effectLst>
                <a:outerShdw blurRad="50000" dist="30000" dir="5400000" algn="tl" rotWithShape="0">
                  <a:srgbClr val="000000">
                    <a:alpha val="30000"/>
                  </a:srgbClr>
                </a:outerShdw>
              </a:effectLst>
              <a:ea typeface="+mj-ea"/>
            </a:endParaRPr>
          </a:p>
        </p:txBody>
      </p:sp>
      <p:pic>
        <p:nvPicPr>
          <p:cNvPr id="7" name="Picture 6">
            <a:extLst>
              <a:ext uri="{FF2B5EF4-FFF2-40B4-BE49-F238E27FC236}">
                <a16:creationId xmlns:a16="http://schemas.microsoft.com/office/drawing/2014/main" id="{00801C3D-2896-47D1-B55E-B1F592CC690C}"/>
              </a:ext>
            </a:extLst>
          </p:cNvPr>
          <p:cNvPicPr>
            <a:picLocks noChangeAspect="1"/>
          </p:cNvPicPr>
          <p:nvPr/>
        </p:nvPicPr>
        <p:blipFill>
          <a:blip r:embed="rId4"/>
          <a:stretch>
            <a:fillRect/>
          </a:stretch>
        </p:blipFill>
        <p:spPr>
          <a:xfrm>
            <a:off x="2971799" y="3124200"/>
            <a:ext cx="6019801" cy="3627315"/>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lose up of a map&#10;&#10;Description automatically generated">
            <a:extLst>
              <a:ext uri="{FF2B5EF4-FFF2-40B4-BE49-F238E27FC236}">
                <a16:creationId xmlns:a16="http://schemas.microsoft.com/office/drawing/2014/main" id="{4DEE1B5A-1936-974C-BA54-6615815AF32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00400" y="1066800"/>
            <a:ext cx="5847501" cy="5486400"/>
          </a:xfrm>
          <a:prstGeom prst="rect">
            <a:avLst/>
          </a:prstGeom>
          <a:ln w="31750">
            <a:solidFill>
              <a:srgbClr val="7030A0"/>
            </a:solidFill>
          </a:ln>
        </p:spPr>
      </p:pic>
      <p:sp>
        <p:nvSpPr>
          <p:cNvPr id="6" name="Rectangle 7">
            <a:extLst>
              <a:ext uri="{FF2B5EF4-FFF2-40B4-BE49-F238E27FC236}">
                <a16:creationId xmlns:a16="http://schemas.microsoft.com/office/drawing/2014/main" id="{4C03D11B-5381-E54C-B08C-4296E5CB8A5F}"/>
              </a:ext>
            </a:extLst>
          </p:cNvPr>
          <p:cNvSpPr>
            <a:spLocks noChangeArrowheads="1"/>
          </p:cNvSpPr>
          <p:nvPr/>
        </p:nvSpPr>
        <p:spPr bwMode="auto">
          <a:xfrm>
            <a:off x="4384202" y="6550025"/>
            <a:ext cx="475979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 altLang="en-US" sz="1400" i="1" dirty="0">
                <a:latin typeface="Arial" panose="020B0604020202020204" pitchFamily="34" charset="0"/>
              </a:rPr>
              <a:t>Imagen Cortesía del Servicio Geológico de los EE.UU.</a:t>
            </a:r>
          </a:p>
        </p:txBody>
      </p:sp>
      <p:sp>
        <p:nvSpPr>
          <p:cNvPr id="7" name="Freeform 6">
            <a:extLst>
              <a:ext uri="{FF2B5EF4-FFF2-40B4-BE49-F238E27FC236}">
                <a16:creationId xmlns:a16="http://schemas.microsoft.com/office/drawing/2014/main" id="{92306ED0-3B9C-9345-91AA-4A587911F46A}"/>
              </a:ext>
            </a:extLst>
          </p:cNvPr>
          <p:cNvSpPr/>
          <p:nvPr/>
        </p:nvSpPr>
        <p:spPr>
          <a:xfrm>
            <a:off x="5881255" y="4222865"/>
            <a:ext cx="1143000" cy="548640"/>
          </a:xfrm>
          <a:custGeom>
            <a:avLst/>
            <a:gdLst>
              <a:gd name="connsiteX0" fmla="*/ 0 w 1143000"/>
              <a:gd name="connsiteY0" fmla="*/ 548640 h 548640"/>
              <a:gd name="connsiteX1" fmla="*/ 16625 w 1143000"/>
              <a:gd name="connsiteY1" fmla="*/ 519546 h 548640"/>
              <a:gd name="connsiteX2" fmla="*/ 24938 w 1143000"/>
              <a:gd name="connsiteY2" fmla="*/ 507077 h 548640"/>
              <a:gd name="connsiteX3" fmla="*/ 49876 w 1143000"/>
              <a:gd name="connsiteY3" fmla="*/ 494608 h 548640"/>
              <a:gd name="connsiteX4" fmla="*/ 62345 w 1143000"/>
              <a:gd name="connsiteY4" fmla="*/ 486295 h 548640"/>
              <a:gd name="connsiteX5" fmla="*/ 70658 w 1143000"/>
              <a:gd name="connsiteY5" fmla="*/ 473826 h 548640"/>
              <a:gd name="connsiteX6" fmla="*/ 95596 w 1143000"/>
              <a:gd name="connsiteY6" fmla="*/ 457200 h 548640"/>
              <a:gd name="connsiteX7" fmla="*/ 103909 w 1143000"/>
              <a:gd name="connsiteY7" fmla="*/ 444731 h 548640"/>
              <a:gd name="connsiteX8" fmla="*/ 128847 w 1143000"/>
              <a:gd name="connsiteY8" fmla="*/ 428106 h 548640"/>
              <a:gd name="connsiteX9" fmla="*/ 137160 w 1143000"/>
              <a:gd name="connsiteY9" fmla="*/ 415637 h 548640"/>
              <a:gd name="connsiteX10" fmla="*/ 149629 w 1143000"/>
              <a:gd name="connsiteY10" fmla="*/ 411480 h 548640"/>
              <a:gd name="connsiteX11" fmla="*/ 174567 w 1143000"/>
              <a:gd name="connsiteY11" fmla="*/ 399011 h 548640"/>
              <a:gd name="connsiteX12" fmla="*/ 182880 w 1143000"/>
              <a:gd name="connsiteY12" fmla="*/ 386542 h 548640"/>
              <a:gd name="connsiteX13" fmla="*/ 195349 w 1143000"/>
              <a:gd name="connsiteY13" fmla="*/ 382386 h 548640"/>
              <a:gd name="connsiteX14" fmla="*/ 207818 w 1143000"/>
              <a:gd name="connsiteY14" fmla="*/ 374073 h 548640"/>
              <a:gd name="connsiteX15" fmla="*/ 216130 w 1143000"/>
              <a:gd name="connsiteY15" fmla="*/ 361604 h 548640"/>
              <a:gd name="connsiteX16" fmla="*/ 228600 w 1143000"/>
              <a:gd name="connsiteY16" fmla="*/ 357448 h 548640"/>
              <a:gd name="connsiteX17" fmla="*/ 241069 w 1143000"/>
              <a:gd name="connsiteY17" fmla="*/ 349135 h 548640"/>
              <a:gd name="connsiteX18" fmla="*/ 253538 w 1143000"/>
              <a:gd name="connsiteY18" fmla="*/ 336666 h 548640"/>
              <a:gd name="connsiteX19" fmla="*/ 266007 w 1143000"/>
              <a:gd name="connsiteY19" fmla="*/ 328353 h 548640"/>
              <a:gd name="connsiteX20" fmla="*/ 290945 w 1143000"/>
              <a:gd name="connsiteY20" fmla="*/ 307571 h 548640"/>
              <a:gd name="connsiteX21" fmla="*/ 324196 w 1143000"/>
              <a:gd name="connsiteY21" fmla="*/ 278477 h 548640"/>
              <a:gd name="connsiteX22" fmla="*/ 349134 w 1143000"/>
              <a:gd name="connsiteY22" fmla="*/ 261851 h 548640"/>
              <a:gd name="connsiteX23" fmla="*/ 361603 w 1143000"/>
              <a:gd name="connsiteY23" fmla="*/ 253539 h 548640"/>
              <a:gd name="connsiteX24" fmla="*/ 374072 w 1143000"/>
              <a:gd name="connsiteY24" fmla="*/ 249382 h 548640"/>
              <a:gd name="connsiteX25" fmla="*/ 386541 w 1143000"/>
              <a:gd name="connsiteY25" fmla="*/ 236913 h 548640"/>
              <a:gd name="connsiteX26" fmla="*/ 411480 w 1143000"/>
              <a:gd name="connsiteY26" fmla="*/ 220288 h 548640"/>
              <a:gd name="connsiteX27" fmla="*/ 419792 w 1143000"/>
              <a:gd name="connsiteY27" fmla="*/ 207819 h 548640"/>
              <a:gd name="connsiteX28" fmla="*/ 432261 w 1143000"/>
              <a:gd name="connsiteY28" fmla="*/ 203662 h 548640"/>
              <a:gd name="connsiteX29" fmla="*/ 457200 w 1143000"/>
              <a:gd name="connsiteY29" fmla="*/ 187037 h 548640"/>
              <a:gd name="connsiteX30" fmla="*/ 482138 w 1143000"/>
              <a:gd name="connsiteY30" fmla="*/ 170411 h 548640"/>
              <a:gd name="connsiteX31" fmla="*/ 494607 w 1143000"/>
              <a:gd name="connsiteY31" fmla="*/ 162099 h 548640"/>
              <a:gd name="connsiteX32" fmla="*/ 507076 w 1143000"/>
              <a:gd name="connsiteY32" fmla="*/ 157942 h 548640"/>
              <a:gd name="connsiteX33" fmla="*/ 519545 w 1143000"/>
              <a:gd name="connsiteY33" fmla="*/ 149630 h 548640"/>
              <a:gd name="connsiteX34" fmla="*/ 544483 w 1143000"/>
              <a:gd name="connsiteY34" fmla="*/ 141317 h 548640"/>
              <a:gd name="connsiteX35" fmla="*/ 581890 w 1143000"/>
              <a:gd name="connsiteY35" fmla="*/ 120535 h 548640"/>
              <a:gd name="connsiteX36" fmla="*/ 606829 w 1143000"/>
              <a:gd name="connsiteY36" fmla="*/ 103910 h 548640"/>
              <a:gd name="connsiteX37" fmla="*/ 631767 w 1143000"/>
              <a:gd name="connsiteY37" fmla="*/ 95597 h 548640"/>
              <a:gd name="connsiteX38" fmla="*/ 644236 w 1143000"/>
              <a:gd name="connsiteY38" fmla="*/ 91440 h 548640"/>
              <a:gd name="connsiteX39" fmla="*/ 656705 w 1143000"/>
              <a:gd name="connsiteY39" fmla="*/ 83128 h 548640"/>
              <a:gd name="connsiteX40" fmla="*/ 681643 w 1143000"/>
              <a:gd name="connsiteY40" fmla="*/ 74815 h 548640"/>
              <a:gd name="connsiteX41" fmla="*/ 694112 w 1143000"/>
              <a:gd name="connsiteY41" fmla="*/ 66502 h 548640"/>
              <a:gd name="connsiteX42" fmla="*/ 719050 w 1143000"/>
              <a:gd name="connsiteY42" fmla="*/ 58190 h 548640"/>
              <a:gd name="connsiteX43" fmla="*/ 731520 w 1143000"/>
              <a:gd name="connsiteY43" fmla="*/ 54033 h 548640"/>
              <a:gd name="connsiteX44" fmla="*/ 743989 w 1143000"/>
              <a:gd name="connsiteY44" fmla="*/ 49877 h 548640"/>
              <a:gd name="connsiteX45" fmla="*/ 760614 w 1143000"/>
              <a:gd name="connsiteY45" fmla="*/ 41564 h 548640"/>
              <a:gd name="connsiteX46" fmla="*/ 785552 w 1143000"/>
              <a:gd name="connsiteY46" fmla="*/ 33251 h 548640"/>
              <a:gd name="connsiteX47" fmla="*/ 810490 w 1143000"/>
              <a:gd name="connsiteY47" fmla="*/ 24939 h 548640"/>
              <a:gd name="connsiteX48" fmla="*/ 856210 w 1143000"/>
              <a:gd name="connsiteY48" fmla="*/ 12470 h 548640"/>
              <a:gd name="connsiteX49" fmla="*/ 947650 w 1143000"/>
              <a:gd name="connsiteY49" fmla="*/ 8313 h 548640"/>
              <a:gd name="connsiteX50" fmla="*/ 1026621 w 1143000"/>
              <a:gd name="connsiteY50" fmla="*/ 4157 h 548640"/>
              <a:gd name="connsiteX51" fmla="*/ 1143000 w 1143000"/>
              <a:gd name="connsiteY51" fmla="*/ 0 h 54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143000" h="548640">
                <a:moveTo>
                  <a:pt x="0" y="548640"/>
                </a:moveTo>
                <a:cubicBezTo>
                  <a:pt x="5542" y="538942"/>
                  <a:pt x="10878" y="529124"/>
                  <a:pt x="16625" y="519546"/>
                </a:cubicBezTo>
                <a:cubicBezTo>
                  <a:pt x="19195" y="515263"/>
                  <a:pt x="21406" y="510609"/>
                  <a:pt x="24938" y="507077"/>
                </a:cubicBezTo>
                <a:cubicBezTo>
                  <a:pt x="32996" y="499019"/>
                  <a:pt x="39734" y="497989"/>
                  <a:pt x="49876" y="494608"/>
                </a:cubicBezTo>
                <a:cubicBezTo>
                  <a:pt x="54032" y="491837"/>
                  <a:pt x="58813" y="489827"/>
                  <a:pt x="62345" y="486295"/>
                </a:cubicBezTo>
                <a:cubicBezTo>
                  <a:pt x="65877" y="482763"/>
                  <a:pt x="66899" y="477115"/>
                  <a:pt x="70658" y="473826"/>
                </a:cubicBezTo>
                <a:cubicBezTo>
                  <a:pt x="78177" y="467247"/>
                  <a:pt x="95596" y="457200"/>
                  <a:pt x="95596" y="457200"/>
                </a:cubicBezTo>
                <a:cubicBezTo>
                  <a:pt x="98367" y="453044"/>
                  <a:pt x="100150" y="448020"/>
                  <a:pt x="103909" y="444731"/>
                </a:cubicBezTo>
                <a:cubicBezTo>
                  <a:pt x="111428" y="438152"/>
                  <a:pt x="128847" y="428106"/>
                  <a:pt x="128847" y="428106"/>
                </a:cubicBezTo>
                <a:cubicBezTo>
                  <a:pt x="131618" y="423950"/>
                  <a:pt x="133259" y="418758"/>
                  <a:pt x="137160" y="415637"/>
                </a:cubicBezTo>
                <a:cubicBezTo>
                  <a:pt x="140581" y="412900"/>
                  <a:pt x="145710" y="413439"/>
                  <a:pt x="149629" y="411480"/>
                </a:cubicBezTo>
                <a:cubicBezTo>
                  <a:pt x="181858" y="395366"/>
                  <a:pt x="143225" y="409460"/>
                  <a:pt x="174567" y="399011"/>
                </a:cubicBezTo>
                <a:cubicBezTo>
                  <a:pt x="177338" y="394855"/>
                  <a:pt x="178979" y="389663"/>
                  <a:pt x="182880" y="386542"/>
                </a:cubicBezTo>
                <a:cubicBezTo>
                  <a:pt x="186301" y="383805"/>
                  <a:pt x="191430" y="384345"/>
                  <a:pt x="195349" y="382386"/>
                </a:cubicBezTo>
                <a:cubicBezTo>
                  <a:pt x="199817" y="380152"/>
                  <a:pt x="203662" y="376844"/>
                  <a:pt x="207818" y="374073"/>
                </a:cubicBezTo>
                <a:cubicBezTo>
                  <a:pt x="210589" y="369917"/>
                  <a:pt x="212229" y="364724"/>
                  <a:pt x="216130" y="361604"/>
                </a:cubicBezTo>
                <a:cubicBezTo>
                  <a:pt x="219551" y="358867"/>
                  <a:pt x="224681" y="359407"/>
                  <a:pt x="228600" y="357448"/>
                </a:cubicBezTo>
                <a:cubicBezTo>
                  <a:pt x="233068" y="355214"/>
                  <a:pt x="237231" y="352333"/>
                  <a:pt x="241069" y="349135"/>
                </a:cubicBezTo>
                <a:cubicBezTo>
                  <a:pt x="245585" y="345372"/>
                  <a:pt x="249022" y="340429"/>
                  <a:pt x="253538" y="336666"/>
                </a:cubicBezTo>
                <a:cubicBezTo>
                  <a:pt x="257376" y="333468"/>
                  <a:pt x="262169" y="331551"/>
                  <a:pt x="266007" y="328353"/>
                </a:cubicBezTo>
                <a:cubicBezTo>
                  <a:pt x="298009" y="301684"/>
                  <a:pt x="259987" y="328211"/>
                  <a:pt x="290945" y="307571"/>
                </a:cubicBezTo>
                <a:cubicBezTo>
                  <a:pt x="304800" y="286789"/>
                  <a:pt x="295101" y="297874"/>
                  <a:pt x="324196" y="278477"/>
                </a:cubicBezTo>
                <a:lnTo>
                  <a:pt x="349134" y="261851"/>
                </a:lnTo>
                <a:cubicBezTo>
                  <a:pt x="353290" y="259080"/>
                  <a:pt x="356864" y="255119"/>
                  <a:pt x="361603" y="253539"/>
                </a:cubicBezTo>
                <a:lnTo>
                  <a:pt x="374072" y="249382"/>
                </a:lnTo>
                <a:cubicBezTo>
                  <a:pt x="378228" y="245226"/>
                  <a:pt x="381901" y="240522"/>
                  <a:pt x="386541" y="236913"/>
                </a:cubicBezTo>
                <a:cubicBezTo>
                  <a:pt x="394427" y="230779"/>
                  <a:pt x="411480" y="220288"/>
                  <a:pt x="411480" y="220288"/>
                </a:cubicBezTo>
                <a:cubicBezTo>
                  <a:pt x="414251" y="216132"/>
                  <a:pt x="415892" y="210940"/>
                  <a:pt x="419792" y="207819"/>
                </a:cubicBezTo>
                <a:cubicBezTo>
                  <a:pt x="423213" y="205082"/>
                  <a:pt x="428431" y="205790"/>
                  <a:pt x="432261" y="203662"/>
                </a:cubicBezTo>
                <a:cubicBezTo>
                  <a:pt x="440995" y="198810"/>
                  <a:pt x="450135" y="194102"/>
                  <a:pt x="457200" y="187037"/>
                </a:cubicBezTo>
                <a:cubicBezTo>
                  <a:pt x="480834" y="163403"/>
                  <a:pt x="458080" y="182440"/>
                  <a:pt x="482138" y="170411"/>
                </a:cubicBezTo>
                <a:cubicBezTo>
                  <a:pt x="486606" y="168177"/>
                  <a:pt x="490139" y="164333"/>
                  <a:pt x="494607" y="162099"/>
                </a:cubicBezTo>
                <a:cubicBezTo>
                  <a:pt x="498526" y="160140"/>
                  <a:pt x="503157" y="159901"/>
                  <a:pt x="507076" y="157942"/>
                </a:cubicBezTo>
                <a:cubicBezTo>
                  <a:pt x="511544" y="155708"/>
                  <a:pt x="514980" y="151659"/>
                  <a:pt x="519545" y="149630"/>
                </a:cubicBezTo>
                <a:cubicBezTo>
                  <a:pt x="527552" y="146071"/>
                  <a:pt x="544483" y="141317"/>
                  <a:pt x="544483" y="141317"/>
                </a:cubicBezTo>
                <a:cubicBezTo>
                  <a:pt x="573066" y="122261"/>
                  <a:pt x="559943" y="127850"/>
                  <a:pt x="581890" y="120535"/>
                </a:cubicBezTo>
                <a:cubicBezTo>
                  <a:pt x="590203" y="114993"/>
                  <a:pt x="597351" y="107069"/>
                  <a:pt x="606829" y="103910"/>
                </a:cubicBezTo>
                <a:lnTo>
                  <a:pt x="631767" y="95597"/>
                </a:lnTo>
                <a:cubicBezTo>
                  <a:pt x="635923" y="94211"/>
                  <a:pt x="640591" y="93870"/>
                  <a:pt x="644236" y="91440"/>
                </a:cubicBezTo>
                <a:cubicBezTo>
                  <a:pt x="648392" y="88669"/>
                  <a:pt x="652140" y="85157"/>
                  <a:pt x="656705" y="83128"/>
                </a:cubicBezTo>
                <a:cubicBezTo>
                  <a:pt x="664712" y="79569"/>
                  <a:pt x="681643" y="74815"/>
                  <a:pt x="681643" y="74815"/>
                </a:cubicBezTo>
                <a:cubicBezTo>
                  <a:pt x="685799" y="72044"/>
                  <a:pt x="689547" y="68531"/>
                  <a:pt x="694112" y="66502"/>
                </a:cubicBezTo>
                <a:cubicBezTo>
                  <a:pt x="702119" y="62943"/>
                  <a:pt x="710737" y="60961"/>
                  <a:pt x="719050" y="58190"/>
                </a:cubicBezTo>
                <a:lnTo>
                  <a:pt x="731520" y="54033"/>
                </a:lnTo>
                <a:cubicBezTo>
                  <a:pt x="735676" y="52648"/>
                  <a:pt x="740070" y="51836"/>
                  <a:pt x="743989" y="49877"/>
                </a:cubicBezTo>
                <a:cubicBezTo>
                  <a:pt x="749531" y="47106"/>
                  <a:pt x="754861" y="43865"/>
                  <a:pt x="760614" y="41564"/>
                </a:cubicBezTo>
                <a:cubicBezTo>
                  <a:pt x="768750" y="38310"/>
                  <a:pt x="777239" y="36022"/>
                  <a:pt x="785552" y="33251"/>
                </a:cubicBezTo>
                <a:lnTo>
                  <a:pt x="810490" y="24939"/>
                </a:lnTo>
                <a:cubicBezTo>
                  <a:pt x="825268" y="20013"/>
                  <a:pt x="840462" y="13637"/>
                  <a:pt x="856210" y="12470"/>
                </a:cubicBezTo>
                <a:cubicBezTo>
                  <a:pt x="886638" y="10216"/>
                  <a:pt x="917175" y="9800"/>
                  <a:pt x="947650" y="8313"/>
                </a:cubicBezTo>
                <a:lnTo>
                  <a:pt x="1026621" y="4157"/>
                </a:lnTo>
                <a:cubicBezTo>
                  <a:pt x="1122547" y="-107"/>
                  <a:pt x="1099784" y="0"/>
                  <a:pt x="1143000" y="0"/>
                </a:cubicBezTo>
              </a:path>
            </a:pathLst>
          </a:custGeom>
          <a:noFill/>
          <a:ln w="19050">
            <a:solidFill>
              <a:srgbClr val="D06C5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a:p>
        </p:txBody>
      </p:sp>
      <p:sp>
        <p:nvSpPr>
          <p:cNvPr id="10" name="Freeform 9">
            <a:extLst>
              <a:ext uri="{FF2B5EF4-FFF2-40B4-BE49-F238E27FC236}">
                <a16:creationId xmlns:a16="http://schemas.microsoft.com/office/drawing/2014/main" id="{89BABFEE-DC70-6549-A5FC-39771C1CA1DE}"/>
              </a:ext>
            </a:extLst>
          </p:cNvPr>
          <p:cNvSpPr/>
          <p:nvPr/>
        </p:nvSpPr>
        <p:spPr>
          <a:xfrm>
            <a:off x="5067925" y="1094282"/>
            <a:ext cx="2553707" cy="4407108"/>
          </a:xfrm>
          <a:custGeom>
            <a:avLst/>
            <a:gdLst>
              <a:gd name="connsiteX0" fmla="*/ 2548327 w 2553707"/>
              <a:gd name="connsiteY0" fmla="*/ 4347148 h 4407108"/>
              <a:gd name="connsiteX1" fmla="*/ 2503357 w 2553707"/>
              <a:gd name="connsiteY1" fmla="*/ 4092315 h 4407108"/>
              <a:gd name="connsiteX2" fmla="*/ 2488367 w 2553707"/>
              <a:gd name="connsiteY2" fmla="*/ 4032354 h 4407108"/>
              <a:gd name="connsiteX3" fmla="*/ 2458386 w 2553707"/>
              <a:gd name="connsiteY3" fmla="*/ 3867462 h 4407108"/>
              <a:gd name="connsiteX4" fmla="*/ 2443396 w 2553707"/>
              <a:gd name="connsiteY4" fmla="*/ 3822492 h 4407108"/>
              <a:gd name="connsiteX5" fmla="*/ 2428406 w 2553707"/>
              <a:gd name="connsiteY5" fmla="*/ 3762531 h 4407108"/>
              <a:gd name="connsiteX6" fmla="*/ 2413416 w 2553707"/>
              <a:gd name="connsiteY6" fmla="*/ 3717561 h 4407108"/>
              <a:gd name="connsiteX7" fmla="*/ 2383436 w 2553707"/>
              <a:gd name="connsiteY7" fmla="*/ 3552669 h 4407108"/>
              <a:gd name="connsiteX8" fmla="*/ 2368445 w 2553707"/>
              <a:gd name="connsiteY8" fmla="*/ 3507698 h 4407108"/>
              <a:gd name="connsiteX9" fmla="*/ 2308485 w 2553707"/>
              <a:gd name="connsiteY9" fmla="*/ 3417757 h 4407108"/>
              <a:gd name="connsiteX10" fmla="*/ 2263514 w 2553707"/>
              <a:gd name="connsiteY10" fmla="*/ 3342807 h 4407108"/>
              <a:gd name="connsiteX11" fmla="*/ 2218544 w 2553707"/>
              <a:gd name="connsiteY11" fmla="*/ 3252866 h 4407108"/>
              <a:gd name="connsiteX12" fmla="*/ 2203554 w 2553707"/>
              <a:gd name="connsiteY12" fmla="*/ 3207895 h 4407108"/>
              <a:gd name="connsiteX13" fmla="*/ 2143593 w 2553707"/>
              <a:gd name="connsiteY13" fmla="*/ 3147934 h 4407108"/>
              <a:gd name="connsiteX14" fmla="*/ 2128603 w 2553707"/>
              <a:gd name="connsiteY14" fmla="*/ 3102964 h 4407108"/>
              <a:gd name="connsiteX15" fmla="*/ 2068642 w 2553707"/>
              <a:gd name="connsiteY15" fmla="*/ 3028013 h 4407108"/>
              <a:gd name="connsiteX16" fmla="*/ 2023672 w 2553707"/>
              <a:gd name="connsiteY16" fmla="*/ 2893102 h 4407108"/>
              <a:gd name="connsiteX17" fmla="*/ 2008682 w 2553707"/>
              <a:gd name="connsiteY17" fmla="*/ 2848131 h 4407108"/>
              <a:gd name="connsiteX18" fmla="*/ 1978701 w 2553707"/>
              <a:gd name="connsiteY18" fmla="*/ 2803161 h 4407108"/>
              <a:gd name="connsiteX19" fmla="*/ 1963711 w 2553707"/>
              <a:gd name="connsiteY19" fmla="*/ 2758190 h 4407108"/>
              <a:gd name="connsiteX20" fmla="*/ 1903750 w 2553707"/>
              <a:gd name="connsiteY20" fmla="*/ 2683239 h 4407108"/>
              <a:gd name="connsiteX21" fmla="*/ 1858780 w 2553707"/>
              <a:gd name="connsiteY21" fmla="*/ 2608288 h 4407108"/>
              <a:gd name="connsiteX22" fmla="*/ 1828800 w 2553707"/>
              <a:gd name="connsiteY22" fmla="*/ 2563318 h 4407108"/>
              <a:gd name="connsiteX23" fmla="*/ 1768839 w 2553707"/>
              <a:gd name="connsiteY23" fmla="*/ 2503357 h 4407108"/>
              <a:gd name="connsiteX24" fmla="*/ 1738859 w 2553707"/>
              <a:gd name="connsiteY24" fmla="*/ 2458387 h 4407108"/>
              <a:gd name="connsiteX25" fmla="*/ 1678898 w 2553707"/>
              <a:gd name="connsiteY25" fmla="*/ 2398426 h 4407108"/>
              <a:gd name="connsiteX26" fmla="*/ 1633927 w 2553707"/>
              <a:gd name="connsiteY26" fmla="*/ 2353456 h 4407108"/>
              <a:gd name="connsiteX27" fmla="*/ 1528996 w 2553707"/>
              <a:gd name="connsiteY27" fmla="*/ 2233534 h 4407108"/>
              <a:gd name="connsiteX28" fmla="*/ 1484026 w 2553707"/>
              <a:gd name="connsiteY28" fmla="*/ 2188564 h 4407108"/>
              <a:gd name="connsiteX29" fmla="*/ 1454045 w 2553707"/>
              <a:gd name="connsiteY29" fmla="*/ 2158584 h 4407108"/>
              <a:gd name="connsiteX30" fmla="*/ 1409075 w 2553707"/>
              <a:gd name="connsiteY30" fmla="*/ 2128603 h 4407108"/>
              <a:gd name="connsiteX31" fmla="*/ 1334124 w 2553707"/>
              <a:gd name="connsiteY31" fmla="*/ 2053652 h 4407108"/>
              <a:gd name="connsiteX32" fmla="*/ 1244183 w 2553707"/>
              <a:gd name="connsiteY32" fmla="*/ 1933731 h 4407108"/>
              <a:gd name="connsiteX33" fmla="*/ 1229193 w 2553707"/>
              <a:gd name="connsiteY33" fmla="*/ 1843790 h 4407108"/>
              <a:gd name="connsiteX34" fmla="*/ 1184223 w 2553707"/>
              <a:gd name="connsiteY34" fmla="*/ 1693888 h 4407108"/>
              <a:gd name="connsiteX35" fmla="*/ 1169232 w 2553707"/>
              <a:gd name="connsiteY35" fmla="*/ 1648918 h 4407108"/>
              <a:gd name="connsiteX36" fmla="*/ 1154242 w 2553707"/>
              <a:gd name="connsiteY36" fmla="*/ 1603948 h 4407108"/>
              <a:gd name="connsiteX37" fmla="*/ 1124262 w 2553707"/>
              <a:gd name="connsiteY37" fmla="*/ 1573967 h 4407108"/>
              <a:gd name="connsiteX38" fmla="*/ 1079291 w 2553707"/>
              <a:gd name="connsiteY38" fmla="*/ 1499016 h 4407108"/>
              <a:gd name="connsiteX39" fmla="*/ 1019331 w 2553707"/>
              <a:gd name="connsiteY39" fmla="*/ 1409075 h 4407108"/>
              <a:gd name="connsiteX40" fmla="*/ 959370 w 2553707"/>
              <a:gd name="connsiteY40" fmla="*/ 1334125 h 4407108"/>
              <a:gd name="connsiteX41" fmla="*/ 914400 w 2553707"/>
              <a:gd name="connsiteY41" fmla="*/ 1229193 h 4407108"/>
              <a:gd name="connsiteX42" fmla="*/ 899409 w 2553707"/>
              <a:gd name="connsiteY42" fmla="*/ 1184223 h 4407108"/>
              <a:gd name="connsiteX43" fmla="*/ 869429 w 2553707"/>
              <a:gd name="connsiteY43" fmla="*/ 1139252 h 4407108"/>
              <a:gd name="connsiteX44" fmla="*/ 854439 w 2553707"/>
              <a:gd name="connsiteY44" fmla="*/ 1094282 h 4407108"/>
              <a:gd name="connsiteX45" fmla="*/ 824459 w 2553707"/>
              <a:gd name="connsiteY45" fmla="*/ 1049311 h 4407108"/>
              <a:gd name="connsiteX46" fmla="*/ 794478 w 2553707"/>
              <a:gd name="connsiteY46" fmla="*/ 959370 h 4407108"/>
              <a:gd name="connsiteX47" fmla="*/ 734518 w 2553707"/>
              <a:gd name="connsiteY47" fmla="*/ 869429 h 4407108"/>
              <a:gd name="connsiteX48" fmla="*/ 704537 w 2553707"/>
              <a:gd name="connsiteY48" fmla="*/ 839449 h 4407108"/>
              <a:gd name="connsiteX49" fmla="*/ 644577 w 2553707"/>
              <a:gd name="connsiteY49" fmla="*/ 749508 h 4407108"/>
              <a:gd name="connsiteX50" fmla="*/ 614596 w 2553707"/>
              <a:gd name="connsiteY50" fmla="*/ 719528 h 4407108"/>
              <a:gd name="connsiteX51" fmla="*/ 584616 w 2553707"/>
              <a:gd name="connsiteY51" fmla="*/ 674557 h 4407108"/>
              <a:gd name="connsiteX52" fmla="*/ 539645 w 2553707"/>
              <a:gd name="connsiteY52" fmla="*/ 644577 h 4407108"/>
              <a:gd name="connsiteX53" fmla="*/ 494675 w 2553707"/>
              <a:gd name="connsiteY53" fmla="*/ 554636 h 4407108"/>
              <a:gd name="connsiteX54" fmla="*/ 464695 w 2553707"/>
              <a:gd name="connsiteY54" fmla="*/ 374754 h 4407108"/>
              <a:gd name="connsiteX55" fmla="*/ 434714 w 2553707"/>
              <a:gd name="connsiteY55" fmla="*/ 329784 h 4407108"/>
              <a:gd name="connsiteX56" fmla="*/ 389744 w 2553707"/>
              <a:gd name="connsiteY56" fmla="*/ 239843 h 4407108"/>
              <a:gd name="connsiteX57" fmla="*/ 329783 w 2553707"/>
              <a:gd name="connsiteY57" fmla="*/ 179882 h 4407108"/>
              <a:gd name="connsiteX58" fmla="*/ 284813 w 2553707"/>
              <a:gd name="connsiteY58" fmla="*/ 134911 h 4407108"/>
              <a:gd name="connsiteX59" fmla="*/ 254832 w 2553707"/>
              <a:gd name="connsiteY59" fmla="*/ 89941 h 4407108"/>
              <a:gd name="connsiteX60" fmla="*/ 209862 w 2553707"/>
              <a:gd name="connsiteY60" fmla="*/ 59961 h 4407108"/>
              <a:gd name="connsiteX61" fmla="*/ 149901 w 2553707"/>
              <a:gd name="connsiteY61" fmla="*/ 0 h 4407108"/>
              <a:gd name="connsiteX62" fmla="*/ 44970 w 2553707"/>
              <a:gd name="connsiteY62" fmla="*/ 14990 h 4407108"/>
              <a:gd name="connsiteX63" fmla="*/ 0 w 2553707"/>
              <a:gd name="connsiteY63" fmla="*/ 104931 h 4407108"/>
              <a:gd name="connsiteX64" fmla="*/ 14990 w 2553707"/>
              <a:gd name="connsiteY64" fmla="*/ 299803 h 4407108"/>
              <a:gd name="connsiteX65" fmla="*/ 29980 w 2553707"/>
              <a:gd name="connsiteY65" fmla="*/ 344774 h 4407108"/>
              <a:gd name="connsiteX66" fmla="*/ 74950 w 2553707"/>
              <a:gd name="connsiteY66" fmla="*/ 554636 h 4407108"/>
              <a:gd name="connsiteX67" fmla="*/ 104931 w 2553707"/>
              <a:gd name="connsiteY67" fmla="*/ 644577 h 4407108"/>
              <a:gd name="connsiteX68" fmla="*/ 119921 w 2553707"/>
              <a:gd name="connsiteY68" fmla="*/ 689548 h 4407108"/>
              <a:gd name="connsiteX69" fmla="*/ 149901 w 2553707"/>
              <a:gd name="connsiteY69" fmla="*/ 734518 h 4407108"/>
              <a:gd name="connsiteX70" fmla="*/ 194872 w 2553707"/>
              <a:gd name="connsiteY70" fmla="*/ 914400 h 4407108"/>
              <a:gd name="connsiteX71" fmla="*/ 209862 w 2553707"/>
              <a:gd name="connsiteY71" fmla="*/ 959370 h 4407108"/>
              <a:gd name="connsiteX72" fmla="*/ 224852 w 2553707"/>
              <a:gd name="connsiteY72" fmla="*/ 1004341 h 4407108"/>
              <a:gd name="connsiteX73" fmla="*/ 254832 w 2553707"/>
              <a:gd name="connsiteY73" fmla="*/ 1049311 h 4407108"/>
              <a:gd name="connsiteX74" fmla="*/ 284813 w 2553707"/>
              <a:gd name="connsiteY74" fmla="*/ 1079292 h 4407108"/>
              <a:gd name="connsiteX75" fmla="*/ 344773 w 2553707"/>
              <a:gd name="connsiteY75" fmla="*/ 1169233 h 4407108"/>
              <a:gd name="connsiteX76" fmla="*/ 374754 w 2553707"/>
              <a:gd name="connsiteY76" fmla="*/ 1214203 h 4407108"/>
              <a:gd name="connsiteX77" fmla="*/ 419724 w 2553707"/>
              <a:gd name="connsiteY77" fmla="*/ 1304144 h 4407108"/>
              <a:gd name="connsiteX78" fmla="*/ 509665 w 2553707"/>
              <a:gd name="connsiteY78" fmla="*/ 1484026 h 4407108"/>
              <a:gd name="connsiteX79" fmla="*/ 569626 w 2553707"/>
              <a:gd name="connsiteY79" fmla="*/ 1543987 h 4407108"/>
              <a:gd name="connsiteX80" fmla="*/ 614596 w 2553707"/>
              <a:gd name="connsiteY80" fmla="*/ 1618938 h 4407108"/>
              <a:gd name="connsiteX81" fmla="*/ 629586 w 2553707"/>
              <a:gd name="connsiteY81" fmla="*/ 1663908 h 4407108"/>
              <a:gd name="connsiteX82" fmla="*/ 659567 w 2553707"/>
              <a:gd name="connsiteY82" fmla="*/ 1708879 h 4407108"/>
              <a:gd name="connsiteX83" fmla="*/ 704537 w 2553707"/>
              <a:gd name="connsiteY83" fmla="*/ 1798820 h 4407108"/>
              <a:gd name="connsiteX84" fmla="*/ 749508 w 2553707"/>
              <a:gd name="connsiteY84" fmla="*/ 1873770 h 4407108"/>
              <a:gd name="connsiteX85" fmla="*/ 809468 w 2553707"/>
              <a:gd name="connsiteY85" fmla="*/ 1993692 h 4407108"/>
              <a:gd name="connsiteX86" fmla="*/ 869429 w 2553707"/>
              <a:gd name="connsiteY86" fmla="*/ 2128603 h 4407108"/>
              <a:gd name="connsiteX87" fmla="*/ 899409 w 2553707"/>
              <a:gd name="connsiteY87" fmla="*/ 2218544 h 4407108"/>
              <a:gd name="connsiteX88" fmla="*/ 914400 w 2553707"/>
              <a:gd name="connsiteY88" fmla="*/ 2263515 h 4407108"/>
              <a:gd name="connsiteX89" fmla="*/ 944380 w 2553707"/>
              <a:gd name="connsiteY89" fmla="*/ 2308485 h 4407108"/>
              <a:gd name="connsiteX90" fmla="*/ 974360 w 2553707"/>
              <a:gd name="connsiteY90" fmla="*/ 2398426 h 4407108"/>
              <a:gd name="connsiteX91" fmla="*/ 1004341 w 2553707"/>
              <a:gd name="connsiteY91" fmla="*/ 2428407 h 4407108"/>
              <a:gd name="connsiteX92" fmla="*/ 1064301 w 2553707"/>
              <a:gd name="connsiteY92" fmla="*/ 2518348 h 4407108"/>
              <a:gd name="connsiteX93" fmla="*/ 1124262 w 2553707"/>
              <a:gd name="connsiteY93" fmla="*/ 2593298 h 4407108"/>
              <a:gd name="connsiteX94" fmla="*/ 1169232 w 2553707"/>
              <a:gd name="connsiteY94" fmla="*/ 2698229 h 4407108"/>
              <a:gd name="connsiteX95" fmla="*/ 1199213 w 2553707"/>
              <a:gd name="connsiteY95" fmla="*/ 2788170 h 4407108"/>
              <a:gd name="connsiteX96" fmla="*/ 1214203 w 2553707"/>
              <a:gd name="connsiteY96" fmla="*/ 2833141 h 4407108"/>
              <a:gd name="connsiteX97" fmla="*/ 1229193 w 2553707"/>
              <a:gd name="connsiteY97" fmla="*/ 2878111 h 4407108"/>
              <a:gd name="connsiteX98" fmla="*/ 1289154 w 2553707"/>
              <a:gd name="connsiteY98" fmla="*/ 3087974 h 4407108"/>
              <a:gd name="connsiteX99" fmla="*/ 1349114 w 2553707"/>
              <a:gd name="connsiteY99" fmla="*/ 3162925 h 4407108"/>
              <a:gd name="connsiteX100" fmla="*/ 1364105 w 2553707"/>
              <a:gd name="connsiteY100" fmla="*/ 3342807 h 4407108"/>
              <a:gd name="connsiteX101" fmla="*/ 1394085 w 2553707"/>
              <a:gd name="connsiteY101" fmla="*/ 3387777 h 4407108"/>
              <a:gd name="connsiteX102" fmla="*/ 1409075 w 2553707"/>
              <a:gd name="connsiteY102" fmla="*/ 3432748 h 4407108"/>
              <a:gd name="connsiteX103" fmla="*/ 1469036 w 2553707"/>
              <a:gd name="connsiteY103" fmla="*/ 3507698 h 4407108"/>
              <a:gd name="connsiteX104" fmla="*/ 1514006 w 2553707"/>
              <a:gd name="connsiteY104" fmla="*/ 3597639 h 4407108"/>
              <a:gd name="connsiteX105" fmla="*/ 1558977 w 2553707"/>
              <a:gd name="connsiteY105" fmla="*/ 3612629 h 4407108"/>
              <a:gd name="connsiteX106" fmla="*/ 1618937 w 2553707"/>
              <a:gd name="connsiteY106" fmla="*/ 3687580 h 4407108"/>
              <a:gd name="connsiteX107" fmla="*/ 1648918 w 2553707"/>
              <a:gd name="connsiteY107" fmla="*/ 3717561 h 4407108"/>
              <a:gd name="connsiteX108" fmla="*/ 1663908 w 2553707"/>
              <a:gd name="connsiteY108" fmla="*/ 3762531 h 4407108"/>
              <a:gd name="connsiteX109" fmla="*/ 1723868 w 2553707"/>
              <a:gd name="connsiteY109" fmla="*/ 3852472 h 4407108"/>
              <a:gd name="connsiteX110" fmla="*/ 1738859 w 2553707"/>
              <a:gd name="connsiteY110" fmla="*/ 3897443 h 4407108"/>
              <a:gd name="connsiteX111" fmla="*/ 1783829 w 2553707"/>
              <a:gd name="connsiteY111" fmla="*/ 3927423 h 4407108"/>
              <a:gd name="connsiteX112" fmla="*/ 1843790 w 2553707"/>
              <a:gd name="connsiteY112" fmla="*/ 4002374 h 4407108"/>
              <a:gd name="connsiteX113" fmla="*/ 1888760 w 2553707"/>
              <a:gd name="connsiteY113" fmla="*/ 4032354 h 4407108"/>
              <a:gd name="connsiteX114" fmla="*/ 1948721 w 2553707"/>
              <a:gd name="connsiteY114" fmla="*/ 4092315 h 4407108"/>
              <a:gd name="connsiteX115" fmla="*/ 1963711 w 2553707"/>
              <a:gd name="connsiteY115" fmla="*/ 4137285 h 4407108"/>
              <a:gd name="connsiteX116" fmla="*/ 2068642 w 2553707"/>
              <a:gd name="connsiteY116" fmla="*/ 4227226 h 4407108"/>
              <a:gd name="connsiteX117" fmla="*/ 2098623 w 2553707"/>
              <a:gd name="connsiteY117" fmla="*/ 4257207 h 4407108"/>
              <a:gd name="connsiteX118" fmla="*/ 2143593 w 2553707"/>
              <a:gd name="connsiteY118" fmla="*/ 4272197 h 4407108"/>
              <a:gd name="connsiteX119" fmla="*/ 2188564 w 2553707"/>
              <a:gd name="connsiteY119" fmla="*/ 4302177 h 4407108"/>
              <a:gd name="connsiteX120" fmla="*/ 2293495 w 2553707"/>
              <a:gd name="connsiteY120" fmla="*/ 4317167 h 4407108"/>
              <a:gd name="connsiteX121" fmla="*/ 2338465 w 2553707"/>
              <a:gd name="connsiteY121" fmla="*/ 4332157 h 4407108"/>
              <a:gd name="connsiteX122" fmla="*/ 2383436 w 2553707"/>
              <a:gd name="connsiteY122" fmla="*/ 4407108 h 4407108"/>
              <a:gd name="connsiteX123" fmla="*/ 2548327 w 2553707"/>
              <a:gd name="connsiteY123" fmla="*/ 4347148 h 4407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Lst>
            <a:rect l="l" t="t" r="r" b="b"/>
            <a:pathLst>
              <a:path w="2553707" h="4407108">
                <a:moveTo>
                  <a:pt x="2548327" y="4347148"/>
                </a:moveTo>
                <a:cubicBezTo>
                  <a:pt x="2568314" y="4294682"/>
                  <a:pt x="2527964" y="4190744"/>
                  <a:pt x="2503357" y="4092315"/>
                </a:cubicBezTo>
                <a:cubicBezTo>
                  <a:pt x="2498360" y="4072328"/>
                  <a:pt x="2492407" y="4052556"/>
                  <a:pt x="2488367" y="4032354"/>
                </a:cubicBezTo>
                <a:cubicBezTo>
                  <a:pt x="2474999" y="3965512"/>
                  <a:pt x="2474467" y="3931786"/>
                  <a:pt x="2458386" y="3867462"/>
                </a:cubicBezTo>
                <a:cubicBezTo>
                  <a:pt x="2454554" y="3852133"/>
                  <a:pt x="2447737" y="3837685"/>
                  <a:pt x="2443396" y="3822492"/>
                </a:cubicBezTo>
                <a:cubicBezTo>
                  <a:pt x="2437736" y="3802683"/>
                  <a:pt x="2434066" y="3782340"/>
                  <a:pt x="2428406" y="3762531"/>
                </a:cubicBezTo>
                <a:cubicBezTo>
                  <a:pt x="2424065" y="3747338"/>
                  <a:pt x="2417248" y="3732890"/>
                  <a:pt x="2413416" y="3717561"/>
                </a:cubicBezTo>
                <a:cubicBezTo>
                  <a:pt x="2386131" y="3608420"/>
                  <a:pt x="2410171" y="3672975"/>
                  <a:pt x="2383436" y="3552669"/>
                </a:cubicBezTo>
                <a:cubicBezTo>
                  <a:pt x="2380008" y="3537244"/>
                  <a:pt x="2376119" y="3521511"/>
                  <a:pt x="2368445" y="3507698"/>
                </a:cubicBezTo>
                <a:cubicBezTo>
                  <a:pt x="2350946" y="3476201"/>
                  <a:pt x="2319879" y="3451940"/>
                  <a:pt x="2308485" y="3417757"/>
                </a:cubicBezTo>
                <a:cubicBezTo>
                  <a:pt x="2289026" y="3359379"/>
                  <a:pt x="2304668" y="3383960"/>
                  <a:pt x="2263514" y="3342807"/>
                </a:cubicBezTo>
                <a:cubicBezTo>
                  <a:pt x="2225836" y="3229770"/>
                  <a:pt x="2276661" y="3369102"/>
                  <a:pt x="2218544" y="3252866"/>
                </a:cubicBezTo>
                <a:cubicBezTo>
                  <a:pt x="2211478" y="3238733"/>
                  <a:pt x="2212738" y="3220753"/>
                  <a:pt x="2203554" y="3207895"/>
                </a:cubicBezTo>
                <a:cubicBezTo>
                  <a:pt x="2187125" y="3184894"/>
                  <a:pt x="2143593" y="3147934"/>
                  <a:pt x="2143593" y="3147934"/>
                </a:cubicBezTo>
                <a:cubicBezTo>
                  <a:pt x="2138596" y="3132944"/>
                  <a:pt x="2135669" y="3117097"/>
                  <a:pt x="2128603" y="3102964"/>
                </a:cubicBezTo>
                <a:cubicBezTo>
                  <a:pt x="2109692" y="3065141"/>
                  <a:pt x="2096530" y="3055900"/>
                  <a:pt x="2068642" y="3028013"/>
                </a:cubicBezTo>
                <a:lnTo>
                  <a:pt x="2023672" y="2893102"/>
                </a:lnTo>
                <a:cubicBezTo>
                  <a:pt x="2018675" y="2878112"/>
                  <a:pt x="2017447" y="2861278"/>
                  <a:pt x="2008682" y="2848131"/>
                </a:cubicBezTo>
                <a:lnTo>
                  <a:pt x="1978701" y="2803161"/>
                </a:lnTo>
                <a:cubicBezTo>
                  <a:pt x="1973704" y="2788171"/>
                  <a:pt x="1970777" y="2772323"/>
                  <a:pt x="1963711" y="2758190"/>
                </a:cubicBezTo>
                <a:cubicBezTo>
                  <a:pt x="1944802" y="2720371"/>
                  <a:pt x="1931635" y="2711124"/>
                  <a:pt x="1903750" y="2683239"/>
                </a:cubicBezTo>
                <a:cubicBezTo>
                  <a:pt x="1877718" y="2605144"/>
                  <a:pt x="1905811" y="2667078"/>
                  <a:pt x="1858780" y="2608288"/>
                </a:cubicBezTo>
                <a:cubicBezTo>
                  <a:pt x="1847526" y="2594220"/>
                  <a:pt x="1840524" y="2576997"/>
                  <a:pt x="1828800" y="2563318"/>
                </a:cubicBezTo>
                <a:cubicBezTo>
                  <a:pt x="1810405" y="2541857"/>
                  <a:pt x="1784518" y="2526876"/>
                  <a:pt x="1768839" y="2503357"/>
                </a:cubicBezTo>
                <a:cubicBezTo>
                  <a:pt x="1758846" y="2488367"/>
                  <a:pt x="1750583" y="2472066"/>
                  <a:pt x="1738859" y="2458387"/>
                </a:cubicBezTo>
                <a:cubicBezTo>
                  <a:pt x="1720464" y="2436926"/>
                  <a:pt x="1698885" y="2418413"/>
                  <a:pt x="1678898" y="2398426"/>
                </a:cubicBezTo>
                <a:cubicBezTo>
                  <a:pt x="1663908" y="2383436"/>
                  <a:pt x="1645686" y="2371095"/>
                  <a:pt x="1633927" y="2353456"/>
                </a:cubicBezTo>
                <a:cubicBezTo>
                  <a:pt x="1584349" y="2279087"/>
                  <a:pt x="1616686" y="2321224"/>
                  <a:pt x="1528996" y="2233534"/>
                </a:cubicBezTo>
                <a:lnTo>
                  <a:pt x="1484026" y="2188564"/>
                </a:lnTo>
                <a:cubicBezTo>
                  <a:pt x="1474032" y="2178571"/>
                  <a:pt x="1465804" y="2166424"/>
                  <a:pt x="1454045" y="2158584"/>
                </a:cubicBezTo>
                <a:cubicBezTo>
                  <a:pt x="1439055" y="2148590"/>
                  <a:pt x="1422633" y="2140467"/>
                  <a:pt x="1409075" y="2128603"/>
                </a:cubicBezTo>
                <a:cubicBezTo>
                  <a:pt x="1382485" y="2105336"/>
                  <a:pt x="1353723" y="2083050"/>
                  <a:pt x="1334124" y="2053652"/>
                </a:cubicBezTo>
                <a:cubicBezTo>
                  <a:pt x="1266325" y="1951952"/>
                  <a:pt x="1299643" y="1989189"/>
                  <a:pt x="1244183" y="1933731"/>
                </a:cubicBezTo>
                <a:cubicBezTo>
                  <a:pt x="1239186" y="1903751"/>
                  <a:pt x="1235154" y="1873594"/>
                  <a:pt x="1229193" y="1843790"/>
                </a:cubicBezTo>
                <a:cubicBezTo>
                  <a:pt x="1217866" y="1787154"/>
                  <a:pt x="1203342" y="1751245"/>
                  <a:pt x="1184223" y="1693888"/>
                </a:cubicBezTo>
                <a:lnTo>
                  <a:pt x="1169232" y="1648918"/>
                </a:lnTo>
                <a:cubicBezTo>
                  <a:pt x="1164235" y="1633928"/>
                  <a:pt x="1165415" y="1615121"/>
                  <a:pt x="1154242" y="1603948"/>
                </a:cubicBezTo>
                <a:lnTo>
                  <a:pt x="1124262" y="1573967"/>
                </a:lnTo>
                <a:cubicBezTo>
                  <a:pt x="1095600" y="1487982"/>
                  <a:pt x="1128676" y="1564863"/>
                  <a:pt x="1079291" y="1499016"/>
                </a:cubicBezTo>
                <a:cubicBezTo>
                  <a:pt x="1057672" y="1470191"/>
                  <a:pt x="1044810" y="1434553"/>
                  <a:pt x="1019331" y="1409075"/>
                </a:cubicBezTo>
                <a:cubicBezTo>
                  <a:pt x="976611" y="1366356"/>
                  <a:pt x="997190" y="1390854"/>
                  <a:pt x="959370" y="1334125"/>
                </a:cubicBezTo>
                <a:cubicBezTo>
                  <a:pt x="928174" y="1209341"/>
                  <a:pt x="966158" y="1332708"/>
                  <a:pt x="914400" y="1229193"/>
                </a:cubicBezTo>
                <a:cubicBezTo>
                  <a:pt x="907334" y="1215060"/>
                  <a:pt x="906475" y="1198356"/>
                  <a:pt x="899409" y="1184223"/>
                </a:cubicBezTo>
                <a:cubicBezTo>
                  <a:pt x="891352" y="1168109"/>
                  <a:pt x="877486" y="1155366"/>
                  <a:pt x="869429" y="1139252"/>
                </a:cubicBezTo>
                <a:cubicBezTo>
                  <a:pt x="862363" y="1125119"/>
                  <a:pt x="861505" y="1108415"/>
                  <a:pt x="854439" y="1094282"/>
                </a:cubicBezTo>
                <a:cubicBezTo>
                  <a:pt x="846382" y="1078168"/>
                  <a:pt x="831776" y="1065774"/>
                  <a:pt x="824459" y="1049311"/>
                </a:cubicBezTo>
                <a:cubicBezTo>
                  <a:pt x="811624" y="1020433"/>
                  <a:pt x="812008" y="985665"/>
                  <a:pt x="794478" y="959370"/>
                </a:cubicBezTo>
                <a:cubicBezTo>
                  <a:pt x="774491" y="929390"/>
                  <a:pt x="759997" y="894907"/>
                  <a:pt x="734518" y="869429"/>
                </a:cubicBezTo>
                <a:cubicBezTo>
                  <a:pt x="724524" y="859436"/>
                  <a:pt x="713017" y="850755"/>
                  <a:pt x="704537" y="839449"/>
                </a:cubicBezTo>
                <a:cubicBezTo>
                  <a:pt x="682918" y="810624"/>
                  <a:pt x="670056" y="774986"/>
                  <a:pt x="644577" y="749508"/>
                </a:cubicBezTo>
                <a:cubicBezTo>
                  <a:pt x="634583" y="739515"/>
                  <a:pt x="623425" y="730564"/>
                  <a:pt x="614596" y="719528"/>
                </a:cubicBezTo>
                <a:cubicBezTo>
                  <a:pt x="603341" y="705460"/>
                  <a:pt x="597355" y="687296"/>
                  <a:pt x="584616" y="674557"/>
                </a:cubicBezTo>
                <a:cubicBezTo>
                  <a:pt x="571877" y="661818"/>
                  <a:pt x="554635" y="654570"/>
                  <a:pt x="539645" y="644577"/>
                </a:cubicBezTo>
                <a:cubicBezTo>
                  <a:pt x="516624" y="610046"/>
                  <a:pt x="501571" y="596012"/>
                  <a:pt x="494675" y="554636"/>
                </a:cubicBezTo>
                <a:cubicBezTo>
                  <a:pt x="486365" y="504773"/>
                  <a:pt x="491051" y="427466"/>
                  <a:pt x="464695" y="374754"/>
                </a:cubicBezTo>
                <a:cubicBezTo>
                  <a:pt x="456638" y="358640"/>
                  <a:pt x="444708" y="344774"/>
                  <a:pt x="434714" y="329784"/>
                </a:cubicBezTo>
                <a:cubicBezTo>
                  <a:pt x="420205" y="286257"/>
                  <a:pt x="421445" y="276827"/>
                  <a:pt x="389744" y="239843"/>
                </a:cubicBezTo>
                <a:cubicBezTo>
                  <a:pt x="371349" y="218382"/>
                  <a:pt x="349770" y="199869"/>
                  <a:pt x="329783" y="179882"/>
                </a:cubicBezTo>
                <a:cubicBezTo>
                  <a:pt x="314793" y="164892"/>
                  <a:pt x="296573" y="152550"/>
                  <a:pt x="284813" y="134911"/>
                </a:cubicBezTo>
                <a:cubicBezTo>
                  <a:pt x="274819" y="119921"/>
                  <a:pt x="267571" y="102680"/>
                  <a:pt x="254832" y="89941"/>
                </a:cubicBezTo>
                <a:cubicBezTo>
                  <a:pt x="242093" y="77202"/>
                  <a:pt x="223541" y="71685"/>
                  <a:pt x="209862" y="59961"/>
                </a:cubicBezTo>
                <a:cubicBezTo>
                  <a:pt x="188401" y="41566"/>
                  <a:pt x="149901" y="0"/>
                  <a:pt x="149901" y="0"/>
                </a:cubicBezTo>
                <a:cubicBezTo>
                  <a:pt x="114924" y="4997"/>
                  <a:pt x="77257" y="640"/>
                  <a:pt x="44970" y="14990"/>
                </a:cubicBezTo>
                <a:cubicBezTo>
                  <a:pt x="22229" y="25097"/>
                  <a:pt x="6651" y="84977"/>
                  <a:pt x="0" y="104931"/>
                </a:cubicBezTo>
                <a:cubicBezTo>
                  <a:pt x="4997" y="169888"/>
                  <a:pt x="6909" y="235157"/>
                  <a:pt x="14990" y="299803"/>
                </a:cubicBezTo>
                <a:cubicBezTo>
                  <a:pt x="16950" y="315482"/>
                  <a:pt x="26552" y="329349"/>
                  <a:pt x="29980" y="344774"/>
                </a:cubicBezTo>
                <a:cubicBezTo>
                  <a:pt x="55137" y="457984"/>
                  <a:pt x="32998" y="428783"/>
                  <a:pt x="74950" y="554636"/>
                </a:cubicBezTo>
                <a:lnTo>
                  <a:pt x="104931" y="644577"/>
                </a:lnTo>
                <a:cubicBezTo>
                  <a:pt x="109928" y="659567"/>
                  <a:pt x="111156" y="676401"/>
                  <a:pt x="119921" y="689548"/>
                </a:cubicBezTo>
                <a:lnTo>
                  <a:pt x="149901" y="734518"/>
                </a:lnTo>
                <a:cubicBezTo>
                  <a:pt x="170087" y="855633"/>
                  <a:pt x="155279" y="795623"/>
                  <a:pt x="194872" y="914400"/>
                </a:cubicBezTo>
                <a:lnTo>
                  <a:pt x="209862" y="959370"/>
                </a:lnTo>
                <a:cubicBezTo>
                  <a:pt x="214859" y="974360"/>
                  <a:pt x="216087" y="991194"/>
                  <a:pt x="224852" y="1004341"/>
                </a:cubicBezTo>
                <a:cubicBezTo>
                  <a:pt x="234845" y="1019331"/>
                  <a:pt x="243578" y="1035243"/>
                  <a:pt x="254832" y="1049311"/>
                </a:cubicBezTo>
                <a:cubicBezTo>
                  <a:pt x="263661" y="1060347"/>
                  <a:pt x="276333" y="1067985"/>
                  <a:pt x="284813" y="1079292"/>
                </a:cubicBezTo>
                <a:cubicBezTo>
                  <a:pt x="306432" y="1108117"/>
                  <a:pt x="324786" y="1139253"/>
                  <a:pt x="344773" y="1169233"/>
                </a:cubicBezTo>
                <a:lnTo>
                  <a:pt x="374754" y="1214203"/>
                </a:lnTo>
                <a:cubicBezTo>
                  <a:pt x="429418" y="1378199"/>
                  <a:pt x="342240" y="1129806"/>
                  <a:pt x="419724" y="1304144"/>
                </a:cubicBezTo>
                <a:cubicBezTo>
                  <a:pt x="458737" y="1391922"/>
                  <a:pt x="434869" y="1409230"/>
                  <a:pt x="509665" y="1484026"/>
                </a:cubicBezTo>
                <a:lnTo>
                  <a:pt x="569626" y="1543987"/>
                </a:lnTo>
                <a:cubicBezTo>
                  <a:pt x="612090" y="1671379"/>
                  <a:pt x="552867" y="1516055"/>
                  <a:pt x="614596" y="1618938"/>
                </a:cubicBezTo>
                <a:cubicBezTo>
                  <a:pt x="622725" y="1632487"/>
                  <a:pt x="622520" y="1649775"/>
                  <a:pt x="629586" y="1663908"/>
                </a:cubicBezTo>
                <a:cubicBezTo>
                  <a:pt x="637643" y="1680022"/>
                  <a:pt x="649573" y="1693889"/>
                  <a:pt x="659567" y="1708879"/>
                </a:cubicBezTo>
                <a:cubicBezTo>
                  <a:pt x="697245" y="1821912"/>
                  <a:pt x="646420" y="1682585"/>
                  <a:pt x="704537" y="1798820"/>
                </a:cubicBezTo>
                <a:cubicBezTo>
                  <a:pt x="743454" y="1876655"/>
                  <a:pt x="690950" y="1815214"/>
                  <a:pt x="749508" y="1873770"/>
                </a:cubicBezTo>
                <a:cubicBezTo>
                  <a:pt x="783957" y="1977119"/>
                  <a:pt x="757142" y="1941365"/>
                  <a:pt x="809468" y="1993692"/>
                </a:cubicBezTo>
                <a:cubicBezTo>
                  <a:pt x="845146" y="2100724"/>
                  <a:pt x="821919" y="2057338"/>
                  <a:pt x="869429" y="2128603"/>
                </a:cubicBezTo>
                <a:lnTo>
                  <a:pt x="899409" y="2218544"/>
                </a:lnTo>
                <a:cubicBezTo>
                  <a:pt x="904406" y="2233534"/>
                  <a:pt x="905635" y="2250368"/>
                  <a:pt x="914400" y="2263515"/>
                </a:cubicBezTo>
                <a:lnTo>
                  <a:pt x="944380" y="2308485"/>
                </a:lnTo>
                <a:cubicBezTo>
                  <a:pt x="954373" y="2338465"/>
                  <a:pt x="952014" y="2376080"/>
                  <a:pt x="974360" y="2398426"/>
                </a:cubicBezTo>
                <a:cubicBezTo>
                  <a:pt x="984354" y="2408420"/>
                  <a:pt x="995861" y="2417100"/>
                  <a:pt x="1004341" y="2428407"/>
                </a:cubicBezTo>
                <a:cubicBezTo>
                  <a:pt x="1025960" y="2457232"/>
                  <a:pt x="1038822" y="2492870"/>
                  <a:pt x="1064301" y="2518348"/>
                </a:cubicBezTo>
                <a:cubicBezTo>
                  <a:pt x="1107021" y="2561067"/>
                  <a:pt x="1086442" y="2536569"/>
                  <a:pt x="1124262" y="2593298"/>
                </a:cubicBezTo>
                <a:cubicBezTo>
                  <a:pt x="1163914" y="2751908"/>
                  <a:pt x="1110079" y="2565136"/>
                  <a:pt x="1169232" y="2698229"/>
                </a:cubicBezTo>
                <a:cubicBezTo>
                  <a:pt x="1182067" y="2727107"/>
                  <a:pt x="1189219" y="2758190"/>
                  <a:pt x="1199213" y="2788170"/>
                </a:cubicBezTo>
                <a:lnTo>
                  <a:pt x="1214203" y="2833141"/>
                </a:lnTo>
                <a:cubicBezTo>
                  <a:pt x="1219200" y="2848131"/>
                  <a:pt x="1225361" y="2862782"/>
                  <a:pt x="1229193" y="2878111"/>
                </a:cubicBezTo>
                <a:cubicBezTo>
                  <a:pt x="1233192" y="2894107"/>
                  <a:pt x="1271948" y="3062165"/>
                  <a:pt x="1289154" y="3087974"/>
                </a:cubicBezTo>
                <a:cubicBezTo>
                  <a:pt x="1326974" y="3144703"/>
                  <a:pt x="1306395" y="3120205"/>
                  <a:pt x="1349114" y="3162925"/>
                </a:cubicBezTo>
                <a:cubicBezTo>
                  <a:pt x="1354111" y="3222886"/>
                  <a:pt x="1352305" y="3283807"/>
                  <a:pt x="1364105" y="3342807"/>
                </a:cubicBezTo>
                <a:cubicBezTo>
                  <a:pt x="1367638" y="3360473"/>
                  <a:pt x="1386028" y="3371663"/>
                  <a:pt x="1394085" y="3387777"/>
                </a:cubicBezTo>
                <a:cubicBezTo>
                  <a:pt x="1401151" y="3401910"/>
                  <a:pt x="1402009" y="3418615"/>
                  <a:pt x="1409075" y="3432748"/>
                </a:cubicBezTo>
                <a:cubicBezTo>
                  <a:pt x="1427985" y="3470568"/>
                  <a:pt x="1441150" y="3479813"/>
                  <a:pt x="1469036" y="3507698"/>
                </a:cubicBezTo>
                <a:cubicBezTo>
                  <a:pt x="1478911" y="3537323"/>
                  <a:pt x="1487589" y="3576505"/>
                  <a:pt x="1514006" y="3597639"/>
                </a:cubicBezTo>
                <a:cubicBezTo>
                  <a:pt x="1526345" y="3607510"/>
                  <a:pt x="1543987" y="3607632"/>
                  <a:pt x="1558977" y="3612629"/>
                </a:cubicBezTo>
                <a:cubicBezTo>
                  <a:pt x="1631369" y="3685024"/>
                  <a:pt x="1543292" y="3593024"/>
                  <a:pt x="1618937" y="3687580"/>
                </a:cubicBezTo>
                <a:cubicBezTo>
                  <a:pt x="1627766" y="3698616"/>
                  <a:pt x="1638924" y="3707567"/>
                  <a:pt x="1648918" y="3717561"/>
                </a:cubicBezTo>
                <a:cubicBezTo>
                  <a:pt x="1653915" y="3732551"/>
                  <a:pt x="1656234" y="3748719"/>
                  <a:pt x="1663908" y="3762531"/>
                </a:cubicBezTo>
                <a:cubicBezTo>
                  <a:pt x="1681406" y="3794028"/>
                  <a:pt x="1712473" y="3818289"/>
                  <a:pt x="1723868" y="3852472"/>
                </a:cubicBezTo>
                <a:cubicBezTo>
                  <a:pt x="1728865" y="3867462"/>
                  <a:pt x="1728988" y="3885104"/>
                  <a:pt x="1738859" y="3897443"/>
                </a:cubicBezTo>
                <a:cubicBezTo>
                  <a:pt x="1750113" y="3911511"/>
                  <a:pt x="1768839" y="3917430"/>
                  <a:pt x="1783829" y="3927423"/>
                </a:cubicBezTo>
                <a:cubicBezTo>
                  <a:pt x="1806090" y="3960815"/>
                  <a:pt x="1813276" y="3977962"/>
                  <a:pt x="1843790" y="4002374"/>
                </a:cubicBezTo>
                <a:cubicBezTo>
                  <a:pt x="1857858" y="4013628"/>
                  <a:pt x="1875081" y="4020630"/>
                  <a:pt x="1888760" y="4032354"/>
                </a:cubicBezTo>
                <a:cubicBezTo>
                  <a:pt x="1910221" y="4050749"/>
                  <a:pt x="1948721" y="4092315"/>
                  <a:pt x="1948721" y="4092315"/>
                </a:cubicBezTo>
                <a:cubicBezTo>
                  <a:pt x="1953718" y="4107305"/>
                  <a:pt x="1954527" y="4124427"/>
                  <a:pt x="1963711" y="4137285"/>
                </a:cubicBezTo>
                <a:cubicBezTo>
                  <a:pt x="2011824" y="4204643"/>
                  <a:pt x="2015824" y="4184972"/>
                  <a:pt x="2068642" y="4227226"/>
                </a:cubicBezTo>
                <a:cubicBezTo>
                  <a:pt x="2079678" y="4236055"/>
                  <a:pt x="2086504" y="4249935"/>
                  <a:pt x="2098623" y="4257207"/>
                </a:cubicBezTo>
                <a:cubicBezTo>
                  <a:pt x="2112172" y="4265337"/>
                  <a:pt x="2129460" y="4265131"/>
                  <a:pt x="2143593" y="4272197"/>
                </a:cubicBezTo>
                <a:cubicBezTo>
                  <a:pt x="2159707" y="4280254"/>
                  <a:pt x="2171308" y="4297000"/>
                  <a:pt x="2188564" y="4302177"/>
                </a:cubicBezTo>
                <a:cubicBezTo>
                  <a:pt x="2222406" y="4312329"/>
                  <a:pt x="2258518" y="4312170"/>
                  <a:pt x="2293495" y="4317167"/>
                </a:cubicBezTo>
                <a:cubicBezTo>
                  <a:pt x="2308485" y="4322164"/>
                  <a:pt x="2324916" y="4324027"/>
                  <a:pt x="2338465" y="4332157"/>
                </a:cubicBezTo>
                <a:cubicBezTo>
                  <a:pt x="2372758" y="4352733"/>
                  <a:pt x="2371645" y="4371737"/>
                  <a:pt x="2383436" y="4407108"/>
                </a:cubicBezTo>
                <a:cubicBezTo>
                  <a:pt x="2523190" y="4389639"/>
                  <a:pt x="2528340" y="4399614"/>
                  <a:pt x="2548327" y="4347148"/>
                </a:cubicBezTo>
                <a:close/>
              </a:path>
            </a:pathLst>
          </a:custGeom>
          <a:noFill/>
          <a:ln w="25400">
            <a:solidFill>
              <a:srgbClr val="B14D3B"/>
            </a:solidFill>
            <a:prstDash val="sys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a:p>
        </p:txBody>
      </p:sp>
      <p:sp>
        <p:nvSpPr>
          <p:cNvPr id="11" name="TextBox 10">
            <a:extLst>
              <a:ext uri="{FF2B5EF4-FFF2-40B4-BE49-F238E27FC236}">
                <a16:creationId xmlns:a16="http://schemas.microsoft.com/office/drawing/2014/main" id="{74CF8785-ECA5-D049-9CE3-A0811161C5E9}"/>
              </a:ext>
            </a:extLst>
          </p:cNvPr>
          <p:cNvSpPr txBox="1"/>
          <p:nvPr/>
        </p:nvSpPr>
        <p:spPr>
          <a:xfrm rot="3010533">
            <a:off x="4136569" y="4311697"/>
            <a:ext cx="2137508" cy="338554"/>
          </a:xfrm>
          <a:prstGeom prst="rect">
            <a:avLst/>
          </a:prstGeom>
          <a:noFill/>
        </p:spPr>
        <p:txBody>
          <a:bodyPr wrap="none" rtlCol="0">
            <a:spAutoFit/>
          </a:bodyPr>
          <a:lstStyle/>
          <a:p>
            <a:r>
              <a:rPr lang="es-ES_tradnl" sz="1600" b="1">
                <a:solidFill>
                  <a:srgbClr val="B14D3B"/>
                </a:solidFill>
              </a:rPr>
              <a:t>Falla de San Andres</a:t>
            </a:r>
          </a:p>
        </p:txBody>
      </p:sp>
      <p:sp>
        <p:nvSpPr>
          <p:cNvPr id="13" name="TextBox 12">
            <a:extLst>
              <a:ext uri="{FF2B5EF4-FFF2-40B4-BE49-F238E27FC236}">
                <a16:creationId xmlns:a16="http://schemas.microsoft.com/office/drawing/2014/main" id="{225D81C5-4DC2-6340-BB74-0FDCB6F64517}"/>
              </a:ext>
            </a:extLst>
          </p:cNvPr>
          <p:cNvSpPr txBox="1"/>
          <p:nvPr/>
        </p:nvSpPr>
        <p:spPr>
          <a:xfrm rot="3435559">
            <a:off x="4685497" y="3272567"/>
            <a:ext cx="4392293" cy="307777"/>
          </a:xfrm>
          <a:prstGeom prst="rect">
            <a:avLst/>
          </a:prstGeom>
          <a:noFill/>
        </p:spPr>
        <p:txBody>
          <a:bodyPr wrap="none" rtlCol="0">
            <a:spAutoFit/>
          </a:bodyPr>
          <a:lstStyle/>
          <a:p>
            <a:r>
              <a:rPr lang="es-ES_tradnl" sz="1400" b="1" dirty="0">
                <a:solidFill>
                  <a:srgbClr val="B14D3B"/>
                </a:solidFill>
              </a:rPr>
              <a:t>Zona de Corte del este de California- Walker </a:t>
            </a:r>
            <a:r>
              <a:rPr lang="es-ES_tradnl" sz="1400" b="1" dirty="0" err="1">
                <a:solidFill>
                  <a:srgbClr val="B14D3B"/>
                </a:solidFill>
              </a:rPr>
              <a:t>Lane</a:t>
            </a:r>
            <a:endParaRPr lang="es-ES_tradnl" sz="1400" b="1" dirty="0">
              <a:solidFill>
                <a:srgbClr val="B14D3B"/>
              </a:solidFill>
            </a:endParaRPr>
          </a:p>
        </p:txBody>
      </p:sp>
      <p:sp>
        <p:nvSpPr>
          <p:cNvPr id="14" name="TextBox 13">
            <a:extLst>
              <a:ext uri="{FF2B5EF4-FFF2-40B4-BE49-F238E27FC236}">
                <a16:creationId xmlns:a16="http://schemas.microsoft.com/office/drawing/2014/main" id="{245EE9B6-966C-FE46-BCF2-24608BFEE7AA}"/>
              </a:ext>
            </a:extLst>
          </p:cNvPr>
          <p:cNvSpPr txBox="1"/>
          <p:nvPr/>
        </p:nvSpPr>
        <p:spPr>
          <a:xfrm>
            <a:off x="5370607" y="3957935"/>
            <a:ext cx="1075936" cy="461665"/>
          </a:xfrm>
          <a:prstGeom prst="rect">
            <a:avLst/>
          </a:prstGeom>
          <a:noFill/>
        </p:spPr>
        <p:txBody>
          <a:bodyPr wrap="none" rtlCol="0">
            <a:spAutoFit/>
          </a:bodyPr>
          <a:lstStyle/>
          <a:p>
            <a:r>
              <a:rPr lang="es-ES_tradnl" sz="1200" b="1"/>
              <a:t>Terremotos </a:t>
            </a:r>
          </a:p>
          <a:p>
            <a:r>
              <a:rPr lang="es-ES_tradnl" sz="1200" b="1"/>
              <a:t>4 - 6de Julio</a:t>
            </a:r>
          </a:p>
        </p:txBody>
      </p:sp>
      <p:sp>
        <p:nvSpPr>
          <p:cNvPr id="15" name="Right Arrow 14">
            <a:extLst>
              <a:ext uri="{FF2B5EF4-FFF2-40B4-BE49-F238E27FC236}">
                <a16:creationId xmlns:a16="http://schemas.microsoft.com/office/drawing/2014/main" id="{29FC676C-1101-1346-B8B4-C08A06CDCE78}"/>
              </a:ext>
            </a:extLst>
          </p:cNvPr>
          <p:cNvSpPr/>
          <p:nvPr/>
        </p:nvSpPr>
        <p:spPr>
          <a:xfrm>
            <a:off x="7965172" y="2635109"/>
            <a:ext cx="762000" cy="535945"/>
          </a:xfrm>
          <a:prstGeom prst="rightArrow">
            <a:avLst/>
          </a:prstGeom>
          <a:solidFill>
            <a:schemeClr val="accent4">
              <a:lumMod val="60000"/>
              <a:lumOff val="40000"/>
            </a:schemeClr>
          </a:solidFill>
          <a:ln>
            <a:solidFill>
              <a:srgbClr val="FFFF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a:p>
        </p:txBody>
      </p:sp>
      <p:sp>
        <p:nvSpPr>
          <p:cNvPr id="16" name="Right Arrow 15">
            <a:extLst>
              <a:ext uri="{FF2B5EF4-FFF2-40B4-BE49-F238E27FC236}">
                <a16:creationId xmlns:a16="http://schemas.microsoft.com/office/drawing/2014/main" id="{61A17D36-DD95-244D-8768-6544B1017DB6}"/>
              </a:ext>
            </a:extLst>
          </p:cNvPr>
          <p:cNvSpPr/>
          <p:nvPr/>
        </p:nvSpPr>
        <p:spPr>
          <a:xfrm flipH="1">
            <a:off x="6919903" y="2635110"/>
            <a:ext cx="762000" cy="535945"/>
          </a:xfrm>
          <a:prstGeom prst="rightArrow">
            <a:avLst/>
          </a:prstGeom>
          <a:solidFill>
            <a:schemeClr val="accent4">
              <a:lumMod val="60000"/>
              <a:lumOff val="40000"/>
            </a:schemeClr>
          </a:solidFill>
          <a:ln>
            <a:solidFill>
              <a:srgbClr val="FFFF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a:p>
        </p:txBody>
      </p:sp>
      <p:grpSp>
        <p:nvGrpSpPr>
          <p:cNvPr id="24" name="Group 23">
            <a:extLst>
              <a:ext uri="{FF2B5EF4-FFF2-40B4-BE49-F238E27FC236}">
                <a16:creationId xmlns:a16="http://schemas.microsoft.com/office/drawing/2014/main" id="{5BEA5DA7-CDB6-264A-A852-18BB3BAF0F59}"/>
              </a:ext>
            </a:extLst>
          </p:cNvPr>
          <p:cNvGrpSpPr/>
          <p:nvPr/>
        </p:nvGrpSpPr>
        <p:grpSpPr>
          <a:xfrm>
            <a:off x="4202554" y="3168865"/>
            <a:ext cx="557821" cy="513831"/>
            <a:chOff x="4126354" y="3168865"/>
            <a:chExt cx="557821" cy="513831"/>
          </a:xfrm>
        </p:grpSpPr>
        <p:cxnSp>
          <p:nvCxnSpPr>
            <p:cNvPr id="18" name="Straight Connector 17">
              <a:extLst>
                <a:ext uri="{FF2B5EF4-FFF2-40B4-BE49-F238E27FC236}">
                  <a16:creationId xmlns:a16="http://schemas.microsoft.com/office/drawing/2014/main" id="{4CEA67DC-343E-BE42-8DDD-4CBBB0E97FE6}"/>
                </a:ext>
              </a:extLst>
            </p:cNvPr>
            <p:cNvCxnSpPr>
              <a:cxnSpLocks/>
            </p:cNvCxnSpPr>
            <p:nvPr/>
          </p:nvCxnSpPr>
          <p:spPr>
            <a:xfrm rot="21302666" flipH="1" flipV="1">
              <a:off x="4142720" y="3289913"/>
              <a:ext cx="320040" cy="392783"/>
            </a:xfrm>
            <a:prstGeom prst="line">
              <a:avLst/>
            </a:prstGeom>
            <a:ln w="57150">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DC9C724E-307E-0041-AC2D-CD4719E73215}"/>
                </a:ext>
              </a:extLst>
            </p:cNvPr>
            <p:cNvCxnSpPr>
              <a:cxnSpLocks/>
            </p:cNvCxnSpPr>
            <p:nvPr/>
          </p:nvCxnSpPr>
          <p:spPr>
            <a:xfrm rot="21302666" flipH="1" flipV="1">
              <a:off x="4361682" y="3168865"/>
              <a:ext cx="320040" cy="392783"/>
            </a:xfrm>
            <a:prstGeom prst="line">
              <a:avLst/>
            </a:prstGeom>
            <a:ln w="57150">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FF2B5EF4-FFF2-40B4-BE49-F238E27FC236}">
                  <a16:creationId xmlns:a16="http://schemas.microsoft.com/office/drawing/2014/main" id="{8FF7F581-87A1-994C-BF60-A5EA6AF02717}"/>
                </a:ext>
              </a:extLst>
            </p:cNvPr>
            <p:cNvCxnSpPr>
              <a:cxnSpLocks/>
            </p:cNvCxnSpPr>
            <p:nvPr/>
          </p:nvCxnSpPr>
          <p:spPr>
            <a:xfrm flipH="1" flipV="1">
              <a:off x="4126354" y="3304471"/>
              <a:ext cx="9349" cy="188711"/>
            </a:xfrm>
            <a:prstGeom prst="line">
              <a:avLst/>
            </a:prstGeom>
            <a:ln w="57150">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23" name="Straight Connector 22">
              <a:extLst>
                <a:ext uri="{FF2B5EF4-FFF2-40B4-BE49-F238E27FC236}">
                  <a16:creationId xmlns:a16="http://schemas.microsoft.com/office/drawing/2014/main" id="{F95A9F30-F938-2640-8CB2-CFC90D41FAB2}"/>
                </a:ext>
              </a:extLst>
            </p:cNvPr>
            <p:cNvCxnSpPr>
              <a:cxnSpLocks/>
            </p:cNvCxnSpPr>
            <p:nvPr/>
          </p:nvCxnSpPr>
          <p:spPr>
            <a:xfrm flipH="1" flipV="1">
              <a:off x="4674826" y="3365049"/>
              <a:ext cx="9349" cy="188711"/>
            </a:xfrm>
            <a:prstGeom prst="line">
              <a:avLst/>
            </a:prstGeom>
            <a:ln w="57150">
              <a:solidFill>
                <a:srgbClr val="FF0000"/>
              </a:solidFill>
            </a:ln>
            <a:effectLst/>
          </p:spPr>
          <p:style>
            <a:lnRef idx="2">
              <a:schemeClr val="accent1"/>
            </a:lnRef>
            <a:fillRef idx="0">
              <a:schemeClr val="accent1"/>
            </a:fillRef>
            <a:effectRef idx="1">
              <a:schemeClr val="accent1"/>
            </a:effectRef>
            <a:fontRef idx="minor">
              <a:schemeClr val="tx1"/>
            </a:fontRef>
          </p:style>
        </p:cxnSp>
      </p:grpSp>
      <p:grpSp>
        <p:nvGrpSpPr>
          <p:cNvPr id="25" name="Group 24">
            <a:extLst>
              <a:ext uri="{FF2B5EF4-FFF2-40B4-BE49-F238E27FC236}">
                <a16:creationId xmlns:a16="http://schemas.microsoft.com/office/drawing/2014/main" id="{88FC8E82-9D05-5F47-9A32-0C9681468EA7}"/>
              </a:ext>
            </a:extLst>
          </p:cNvPr>
          <p:cNvGrpSpPr/>
          <p:nvPr/>
        </p:nvGrpSpPr>
        <p:grpSpPr>
          <a:xfrm rot="730175">
            <a:off x="6107849" y="3228205"/>
            <a:ext cx="557821" cy="513831"/>
            <a:chOff x="4126354" y="3168865"/>
            <a:chExt cx="557821" cy="513831"/>
          </a:xfrm>
        </p:grpSpPr>
        <p:cxnSp>
          <p:nvCxnSpPr>
            <p:cNvPr id="26" name="Straight Connector 25">
              <a:extLst>
                <a:ext uri="{FF2B5EF4-FFF2-40B4-BE49-F238E27FC236}">
                  <a16:creationId xmlns:a16="http://schemas.microsoft.com/office/drawing/2014/main" id="{18FAF5C1-E1AC-CA42-930A-101D7132D2F2}"/>
                </a:ext>
              </a:extLst>
            </p:cNvPr>
            <p:cNvCxnSpPr>
              <a:cxnSpLocks/>
            </p:cNvCxnSpPr>
            <p:nvPr/>
          </p:nvCxnSpPr>
          <p:spPr>
            <a:xfrm rot="21302666" flipH="1" flipV="1">
              <a:off x="4142720" y="3289913"/>
              <a:ext cx="320040" cy="392783"/>
            </a:xfrm>
            <a:prstGeom prst="line">
              <a:avLst/>
            </a:prstGeom>
            <a:ln w="57150">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27" name="Straight Connector 26">
              <a:extLst>
                <a:ext uri="{FF2B5EF4-FFF2-40B4-BE49-F238E27FC236}">
                  <a16:creationId xmlns:a16="http://schemas.microsoft.com/office/drawing/2014/main" id="{643587D2-A65C-B24E-9263-A5689620E547}"/>
                </a:ext>
              </a:extLst>
            </p:cNvPr>
            <p:cNvCxnSpPr>
              <a:cxnSpLocks/>
            </p:cNvCxnSpPr>
            <p:nvPr/>
          </p:nvCxnSpPr>
          <p:spPr>
            <a:xfrm rot="21302666" flipH="1" flipV="1">
              <a:off x="4361682" y="3168865"/>
              <a:ext cx="320040" cy="392783"/>
            </a:xfrm>
            <a:prstGeom prst="line">
              <a:avLst/>
            </a:prstGeom>
            <a:ln w="57150">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149D5FC1-EF29-0746-97D1-A31CFC3E3969}"/>
                </a:ext>
              </a:extLst>
            </p:cNvPr>
            <p:cNvCxnSpPr>
              <a:cxnSpLocks/>
            </p:cNvCxnSpPr>
            <p:nvPr/>
          </p:nvCxnSpPr>
          <p:spPr>
            <a:xfrm flipH="1" flipV="1">
              <a:off x="4126354" y="3304471"/>
              <a:ext cx="9349" cy="188711"/>
            </a:xfrm>
            <a:prstGeom prst="line">
              <a:avLst/>
            </a:prstGeom>
            <a:ln w="57150">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78D468C0-54C5-DD47-B6D2-E74804DA7D31}"/>
                </a:ext>
              </a:extLst>
            </p:cNvPr>
            <p:cNvCxnSpPr>
              <a:cxnSpLocks/>
            </p:cNvCxnSpPr>
            <p:nvPr/>
          </p:nvCxnSpPr>
          <p:spPr>
            <a:xfrm flipH="1" flipV="1">
              <a:off x="4674826" y="3365049"/>
              <a:ext cx="9349" cy="188711"/>
            </a:xfrm>
            <a:prstGeom prst="line">
              <a:avLst/>
            </a:prstGeom>
            <a:ln w="57150">
              <a:solidFill>
                <a:srgbClr val="FF0000"/>
              </a:solidFill>
            </a:ln>
            <a:effectLst/>
          </p:spPr>
          <p:style>
            <a:lnRef idx="2">
              <a:schemeClr val="accent1"/>
            </a:lnRef>
            <a:fillRef idx="0">
              <a:schemeClr val="accent1"/>
            </a:fillRef>
            <a:effectRef idx="1">
              <a:schemeClr val="accent1"/>
            </a:effectRef>
            <a:fontRef idx="minor">
              <a:schemeClr val="tx1"/>
            </a:fontRef>
          </p:style>
        </p:cxnSp>
      </p:grpSp>
      <p:sp>
        <p:nvSpPr>
          <p:cNvPr id="30" name="TextBox 4">
            <a:extLst>
              <a:ext uri="{FF2B5EF4-FFF2-40B4-BE49-F238E27FC236}">
                <a16:creationId xmlns:a16="http://schemas.microsoft.com/office/drawing/2014/main" id="{9D2971CB-DAED-BE45-99D6-16F5B8CA80DB}"/>
              </a:ext>
            </a:extLst>
          </p:cNvPr>
          <p:cNvSpPr txBox="1">
            <a:spLocks noChangeArrowheads="1"/>
          </p:cNvSpPr>
          <p:nvPr/>
        </p:nvSpPr>
        <p:spPr bwMode="auto">
          <a:xfrm>
            <a:off x="252549" y="990600"/>
            <a:ext cx="2963208" cy="5863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s-ES_tradnl" sz="1500" dirty="0"/>
              <a:t>El mapa de la derecha muestra la secuencia del terremoto del 4 al 6 de julio de 2019 y las amplias zonas tectónicas de California y la Gran Cuenca.</a:t>
            </a:r>
          </a:p>
          <a:p>
            <a:r>
              <a:rPr lang="es-ES_tradnl" sz="1500" dirty="0"/>
              <a:t> </a:t>
            </a:r>
          </a:p>
          <a:p>
            <a:r>
              <a:rPr lang="es-ES_tradnl" sz="1500" dirty="0"/>
              <a:t>La mayor parte del movimiento relativo entre las Placas del Pacífico y de Norteamérica se produce en la falla de San Andrés. Sin embargo, del 15% al 25% de ese movimiento relativo de la placa se produce dentro de la Zona de corte del este de California - Walker </a:t>
            </a:r>
            <a:r>
              <a:rPr lang="es-ES_tradnl" sz="1500" dirty="0" err="1"/>
              <a:t>Lane</a:t>
            </a:r>
            <a:r>
              <a:rPr lang="es-ES_tradnl" sz="1500" dirty="0"/>
              <a:t>.</a:t>
            </a:r>
          </a:p>
          <a:p>
            <a:r>
              <a:rPr lang="es-ES_tradnl" sz="1500" dirty="0"/>
              <a:t> </a:t>
            </a:r>
          </a:p>
          <a:p>
            <a:r>
              <a:rPr lang="es-ES_tradnl" sz="1500" dirty="0"/>
              <a:t>El desplazamiento lateral derecho en el plano de falla orientado NO-SE durante el sismo principal del 6 de julio probablemente esté relacionado con el corte lateral derecho distribuido dentro de Zona de corte del este de California - Walker </a:t>
            </a:r>
            <a:r>
              <a:rPr lang="es-ES_tradnl" sz="1500" dirty="0" err="1"/>
              <a:t>Lane</a:t>
            </a:r>
            <a:r>
              <a:rPr lang="es-ES_tradnl" sz="1500" dirty="0"/>
              <a:t>.</a:t>
            </a:r>
          </a:p>
        </p:txBody>
      </p:sp>
      <p:sp>
        <p:nvSpPr>
          <p:cNvPr id="31" name="Rectangle 30">
            <a:extLst>
              <a:ext uri="{FF2B5EF4-FFF2-40B4-BE49-F238E27FC236}">
                <a16:creationId xmlns:a16="http://schemas.microsoft.com/office/drawing/2014/main" id="{00CB4F46-9CBA-8243-945F-612815C2098A}"/>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s-ES_tradnl"/>
          </a:p>
        </p:txBody>
      </p:sp>
      <p:pic>
        <p:nvPicPr>
          <p:cNvPr id="32" name="Picture 8" descr="IRIS_TMlogo.png">
            <a:extLst>
              <a:ext uri="{FF2B5EF4-FFF2-40B4-BE49-F238E27FC236}">
                <a16:creationId xmlns:a16="http://schemas.microsoft.com/office/drawing/2014/main" id="{FF485ADA-CD47-4B45-B1F7-B1D950D8316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TextBox 32">
            <a:extLst>
              <a:ext uri="{FF2B5EF4-FFF2-40B4-BE49-F238E27FC236}">
                <a16:creationId xmlns:a16="http://schemas.microsoft.com/office/drawing/2014/main" id="{EF0C42D6-7EB2-F14B-B13F-5676422601EA}"/>
              </a:ext>
            </a:extLst>
          </p:cNvPr>
          <p:cNvSpPr txBox="1"/>
          <p:nvPr/>
        </p:nvSpPr>
        <p:spPr>
          <a:xfrm>
            <a:off x="6740613" y="2133600"/>
            <a:ext cx="2145139" cy="584775"/>
          </a:xfrm>
          <a:prstGeom prst="rect">
            <a:avLst/>
          </a:prstGeom>
          <a:noFill/>
        </p:spPr>
        <p:txBody>
          <a:bodyPr wrap="none" rtlCol="0">
            <a:spAutoFit/>
          </a:bodyPr>
          <a:lstStyle/>
          <a:p>
            <a:pPr algn="ctr"/>
            <a:r>
              <a:rPr lang="es-ES_tradnl" sz="1600" b="1">
                <a:solidFill>
                  <a:srgbClr val="B14D3B"/>
                </a:solidFill>
              </a:rPr>
              <a:t>Extensión</a:t>
            </a:r>
          </a:p>
          <a:p>
            <a:pPr algn="ctr"/>
            <a:r>
              <a:rPr lang="es-ES_tradnl" sz="1600" b="1">
                <a:solidFill>
                  <a:srgbClr val="B14D3B"/>
                </a:solidFill>
              </a:rPr>
              <a:t>Cuenca &amp; Cordillera</a:t>
            </a:r>
          </a:p>
        </p:txBody>
      </p:sp>
      <p:sp>
        <p:nvSpPr>
          <p:cNvPr id="35" name="Title 1">
            <a:extLst>
              <a:ext uri="{FF2B5EF4-FFF2-40B4-BE49-F238E27FC236}">
                <a16:creationId xmlns:a16="http://schemas.microsoft.com/office/drawing/2014/main" id="{A89C745B-0D44-FC41-A336-53BCEB6B96EC}"/>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a:solidFill>
                  <a:schemeClr val="tx2">
                    <a:satMod val="130000"/>
                  </a:schemeClr>
                </a:solidFill>
                <a:effectLst>
                  <a:outerShdw blurRad="50000" dist="30000" dir="5400000" algn="tl" rotWithShape="0">
                    <a:srgbClr val="000000">
                      <a:alpha val="30000"/>
                    </a:srgbClr>
                  </a:outerShdw>
                </a:effectLst>
                <a:ea typeface="+mj-ea"/>
              </a:rPr>
              <a:t>Magnitud </a:t>
            </a:r>
            <a:r>
              <a:rPr lang="es-ES_tradnl" sz="2400" b="1">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7,1 RIDGECREST, CALIFORNIA</a:t>
            </a:r>
            <a:br>
              <a:rPr lang="es-ES_tradnl" sz="4300" b="1">
                <a:solidFill>
                  <a:schemeClr val="tx2">
                    <a:satMod val="130000"/>
                  </a:schemeClr>
                </a:solidFill>
                <a:effectLst>
                  <a:outerShdw blurRad="50000" dist="30000" dir="5400000" algn="tl" rotWithShape="0">
                    <a:srgbClr val="000000">
                      <a:alpha val="30000"/>
                    </a:srgbClr>
                  </a:outerShdw>
                </a:effectLst>
                <a:ea typeface="+mj-ea"/>
              </a:rPr>
            </a:br>
            <a:r>
              <a:rPr lang="es-ES_tradnl" b="1">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Sábado, 6 de Julio, 2019 a las 03:19:52 UTC</a:t>
            </a:r>
            <a:endParaRPr lang="es-ES_tradnl">
              <a:solidFill>
                <a:schemeClr val="tx2">
                  <a:satMod val="130000"/>
                </a:schemeClr>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36579182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EC8BDFA-CE12-4968-8008-FE22BB202453}"/>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defRPr/>
            </a:pPr>
            <a:endParaRPr lang="en-US" altLang="en-US" sz="1800">
              <a:solidFill>
                <a:srgbClr val="FFFFFF"/>
              </a:solidFill>
              <a:cs typeface="Arial" panose="020B0604020202020204" pitchFamily="34" charset="0"/>
            </a:endParaRPr>
          </a:p>
        </p:txBody>
      </p:sp>
      <p:pic>
        <p:nvPicPr>
          <p:cNvPr id="14339" name="Picture 18" descr="IRIS_TMlogo.png">
            <a:extLst>
              <a:ext uri="{FF2B5EF4-FFF2-40B4-BE49-F238E27FC236}">
                <a16:creationId xmlns:a16="http://schemas.microsoft.com/office/drawing/2014/main" id="{5149D362-9893-4071-997B-66C71F1196C8}"/>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TextBox 14">
            <a:extLst>
              <a:ext uri="{FF2B5EF4-FFF2-40B4-BE49-F238E27FC236}">
                <a16:creationId xmlns:a16="http://schemas.microsoft.com/office/drawing/2014/main" id="{F0EC4074-53E2-4CF6-B58B-37AC0C7EAB65}"/>
              </a:ext>
            </a:extLst>
          </p:cNvPr>
          <p:cNvSpPr txBox="1">
            <a:spLocks noChangeArrowheads="1"/>
          </p:cNvSpPr>
          <p:nvPr/>
        </p:nvSpPr>
        <p:spPr bwMode="auto">
          <a:xfrm>
            <a:off x="194650" y="1200411"/>
            <a:ext cx="3125102" cy="332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eaLnBrk="1" hangingPunct="1">
              <a:lnSpc>
                <a:spcPts val="1800"/>
              </a:lnSpc>
              <a:spcBef>
                <a:spcPct val="0"/>
              </a:spcBef>
              <a:buNone/>
            </a:pPr>
            <a:r>
              <a:rPr lang="es-ES_tradnl" altLang="en-US" sz="1800">
                <a:latin typeface="Arial" panose="020B0604020202020204" pitchFamily="34" charset="0"/>
              </a:rPr>
              <a:t>Animar cuatro días de sismicidad desde el 3 de julio hasta el 6 de julio permite visualizar las diferentes ventanas de esta secuencia de terremotos. Desde la calma hasta el sismo inicial de magnitud 6,4 (y las réplicas) hasta la magnitud 7,1 (y las réplicas).</a:t>
            </a:r>
          </a:p>
          <a:p>
            <a:pPr eaLnBrk="1" hangingPunct="1">
              <a:lnSpc>
                <a:spcPts val="1800"/>
              </a:lnSpc>
              <a:spcBef>
                <a:spcPct val="0"/>
              </a:spcBef>
              <a:buNone/>
            </a:pPr>
            <a:endParaRPr lang="es-ES_tradnl" altLang="en-US" sz="1800">
              <a:latin typeface="Arial" panose="020B0604020202020204" pitchFamily="34" charset="0"/>
            </a:endParaRPr>
          </a:p>
          <a:p>
            <a:pPr eaLnBrk="1" hangingPunct="1">
              <a:lnSpc>
                <a:spcPts val="1800"/>
              </a:lnSpc>
              <a:spcBef>
                <a:spcPct val="0"/>
              </a:spcBef>
              <a:buNone/>
            </a:pPr>
            <a:r>
              <a:rPr lang="es-ES_tradnl" altLang="en-US" sz="1800">
                <a:latin typeface="Arial" panose="020B0604020202020204" pitchFamily="34" charset="0"/>
              </a:rPr>
              <a:t>Hay 2,492 terremotos trazados en esta animación de cuatro días.</a:t>
            </a:r>
          </a:p>
        </p:txBody>
      </p:sp>
      <p:sp>
        <p:nvSpPr>
          <p:cNvPr id="14341" name="TextBox 16">
            <a:extLst>
              <a:ext uri="{FF2B5EF4-FFF2-40B4-BE49-F238E27FC236}">
                <a16:creationId xmlns:a16="http://schemas.microsoft.com/office/drawing/2014/main" id="{FAF77AA0-1CAA-4927-A6A8-844FD548AA03}"/>
              </a:ext>
            </a:extLst>
          </p:cNvPr>
          <p:cNvSpPr txBox="1">
            <a:spLocks noChangeArrowheads="1"/>
          </p:cNvSpPr>
          <p:nvPr/>
        </p:nvSpPr>
        <p:spPr bwMode="auto">
          <a:xfrm>
            <a:off x="3962400" y="6324600"/>
            <a:ext cx="51816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eaLnBrk="1" hangingPunct="1">
              <a:spcBef>
                <a:spcPct val="0"/>
              </a:spcBef>
              <a:buFontTx/>
              <a:buNone/>
            </a:pPr>
            <a:r>
              <a:rPr lang="es-ES_tradnl" altLang="en-US" sz="1400" i="1" dirty="0">
                <a:latin typeface="Arial" panose="020B0604020202020204" pitchFamily="34" charset="0"/>
              </a:rPr>
              <a:t>Animación creada con el navegador de terremotos de IRIS.</a:t>
            </a:r>
            <a:endParaRPr lang="es-ES_tradnl" altLang="en-US" sz="1200" i="1" dirty="0">
              <a:latin typeface="Arial" panose="020B0604020202020204" pitchFamily="34" charset="0"/>
            </a:endParaRPr>
          </a:p>
        </p:txBody>
      </p:sp>
      <p:sp>
        <p:nvSpPr>
          <p:cNvPr id="25" name="TextBox 30">
            <a:extLst>
              <a:ext uri="{FF2B5EF4-FFF2-40B4-BE49-F238E27FC236}">
                <a16:creationId xmlns:a16="http://schemas.microsoft.com/office/drawing/2014/main" id="{BC5C83D6-09E4-4026-8369-96D44E6ED8B9}"/>
              </a:ext>
            </a:extLst>
          </p:cNvPr>
          <p:cNvSpPr txBox="1">
            <a:spLocks noChangeArrowheads="1"/>
          </p:cNvSpPr>
          <p:nvPr/>
        </p:nvSpPr>
        <p:spPr bwMode="auto">
          <a:xfrm>
            <a:off x="5376174" y="1927896"/>
            <a:ext cx="261856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lgn="ctr" eaLnBrk="1" hangingPunct="1">
              <a:spcBef>
                <a:spcPct val="0"/>
              </a:spcBef>
              <a:buFontTx/>
              <a:buNone/>
            </a:pPr>
            <a:r>
              <a:rPr lang="en-US" altLang="en-US" sz="1600">
                <a:solidFill>
                  <a:schemeClr val="bg1"/>
                </a:solidFill>
                <a:latin typeface="Arial" panose="020B0604020202020204" pitchFamily="34" charset="0"/>
              </a:rPr>
              <a:t>North American Plate</a:t>
            </a:r>
          </a:p>
        </p:txBody>
      </p:sp>
      <p:sp>
        <p:nvSpPr>
          <p:cNvPr id="18" name="TextBox 30">
            <a:extLst>
              <a:ext uri="{FF2B5EF4-FFF2-40B4-BE49-F238E27FC236}">
                <a16:creationId xmlns:a16="http://schemas.microsoft.com/office/drawing/2014/main" id="{AC8F9B1B-9B18-44CB-B557-25E76D75DDDC}"/>
              </a:ext>
            </a:extLst>
          </p:cNvPr>
          <p:cNvSpPr txBox="1">
            <a:spLocks noChangeArrowheads="1"/>
          </p:cNvSpPr>
          <p:nvPr/>
        </p:nvSpPr>
        <p:spPr bwMode="auto">
          <a:xfrm>
            <a:off x="2590800" y="4885734"/>
            <a:ext cx="1295400" cy="595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lgn="ctr" eaLnBrk="1" hangingPunct="1">
              <a:spcBef>
                <a:spcPct val="0"/>
              </a:spcBef>
              <a:buFontTx/>
              <a:buNone/>
            </a:pPr>
            <a:r>
              <a:rPr lang="en-US" altLang="en-US" sz="1600">
                <a:solidFill>
                  <a:schemeClr val="bg1"/>
                </a:solidFill>
                <a:latin typeface="Arial" panose="020B0604020202020204" pitchFamily="34" charset="0"/>
              </a:rPr>
              <a:t>Pacific Plate</a:t>
            </a:r>
          </a:p>
        </p:txBody>
      </p:sp>
      <p:pic>
        <p:nvPicPr>
          <p:cNvPr id="2" name="animation">
            <a:hlinkClick r:id="" action="ppaction://media"/>
            <a:extLst>
              <a:ext uri="{FF2B5EF4-FFF2-40B4-BE49-F238E27FC236}">
                <a16:creationId xmlns:a16="http://schemas.microsoft.com/office/drawing/2014/main" id="{54EB24E6-C7A0-4120-BC93-BD842F4CB205}"/>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3484456" y="1289331"/>
            <a:ext cx="4918291" cy="4273269"/>
          </a:xfrm>
          <a:prstGeom prst="rect">
            <a:avLst/>
          </a:prstGeom>
        </p:spPr>
      </p:pic>
      <p:pic>
        <p:nvPicPr>
          <p:cNvPr id="6" name="Picture 5">
            <a:extLst>
              <a:ext uri="{FF2B5EF4-FFF2-40B4-BE49-F238E27FC236}">
                <a16:creationId xmlns:a16="http://schemas.microsoft.com/office/drawing/2014/main" id="{9C3AABA5-8695-44CD-AE83-458F5938FE6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499242" y="1289331"/>
            <a:ext cx="476316" cy="2410161"/>
          </a:xfrm>
          <a:prstGeom prst="rect">
            <a:avLst/>
          </a:prstGeom>
        </p:spPr>
      </p:pic>
      <p:pic>
        <p:nvPicPr>
          <p:cNvPr id="8" name="Picture 7">
            <a:extLst>
              <a:ext uri="{FF2B5EF4-FFF2-40B4-BE49-F238E27FC236}">
                <a16:creationId xmlns:a16="http://schemas.microsoft.com/office/drawing/2014/main" id="{E58F2D7A-DC59-4A7E-BC14-FA6FE99717B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947961" y="5019599"/>
            <a:ext cx="1371791" cy="543001"/>
          </a:xfrm>
          <a:prstGeom prst="rect">
            <a:avLst/>
          </a:prstGeom>
        </p:spPr>
      </p:pic>
      <p:sp>
        <p:nvSpPr>
          <p:cNvPr id="12" name="Title 1">
            <a:extLst>
              <a:ext uri="{FF2B5EF4-FFF2-40B4-BE49-F238E27FC236}">
                <a16:creationId xmlns:a16="http://schemas.microsoft.com/office/drawing/2014/main" id="{0F710EE3-532A-6544-B49F-8E97C4C95FD6}"/>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a:solidFill>
                  <a:schemeClr val="tx2">
                    <a:satMod val="130000"/>
                  </a:schemeClr>
                </a:solidFill>
                <a:effectLst>
                  <a:outerShdw blurRad="50000" dist="30000" dir="5400000" algn="tl" rotWithShape="0">
                    <a:srgbClr val="000000">
                      <a:alpha val="30000"/>
                    </a:srgbClr>
                  </a:outerShdw>
                </a:effectLst>
                <a:ea typeface="+mj-ea"/>
              </a:rPr>
              <a:t>Magnitud </a:t>
            </a:r>
            <a:r>
              <a:rPr lang="es-ES_tradnl" sz="2400" b="1">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7,1 RIDGECREST, CALIFORNIA</a:t>
            </a:r>
            <a:br>
              <a:rPr lang="es-ES_tradnl" sz="4300" b="1">
                <a:solidFill>
                  <a:schemeClr val="tx2">
                    <a:satMod val="130000"/>
                  </a:schemeClr>
                </a:solidFill>
                <a:effectLst>
                  <a:outerShdw blurRad="50000" dist="30000" dir="5400000" algn="tl" rotWithShape="0">
                    <a:srgbClr val="000000">
                      <a:alpha val="30000"/>
                    </a:srgbClr>
                  </a:outerShdw>
                </a:effectLst>
                <a:ea typeface="+mj-ea"/>
              </a:rPr>
            </a:br>
            <a:r>
              <a:rPr lang="es-ES_tradnl" b="1">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Sábado, 6 de Julio, 2019 a las 03:19:52 UTC</a:t>
            </a:r>
            <a:endParaRPr lang="es-ES_tradnl">
              <a:solidFill>
                <a:schemeClr val="tx2">
                  <a:satMod val="130000"/>
                </a:schemeClr>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29788667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136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6084BA5C-2649-4384-813C-D9068537919F}"/>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5845" name="Picture 8" descr="IRIS_TMlogo.png">
            <a:extLst>
              <a:ext uri="{FF2B5EF4-FFF2-40B4-BE49-F238E27FC236}">
                <a16:creationId xmlns:a16="http://schemas.microsoft.com/office/drawing/2014/main" id="{5E52D5B1-0966-8748-BE66-5E07518168F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8" name="TextBox 4">
            <a:extLst>
              <a:ext uri="{FF2B5EF4-FFF2-40B4-BE49-F238E27FC236}">
                <a16:creationId xmlns:a16="http://schemas.microsoft.com/office/drawing/2014/main" id="{6C40407E-2380-2B44-B347-490E78778DEB}"/>
              </a:ext>
            </a:extLst>
          </p:cNvPr>
          <p:cNvSpPr txBox="1">
            <a:spLocks noChangeArrowheads="1"/>
          </p:cNvSpPr>
          <p:nvPr/>
        </p:nvSpPr>
        <p:spPr bwMode="auto">
          <a:xfrm>
            <a:off x="381000" y="1144012"/>
            <a:ext cx="3352800" cy="5339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s-ES_tradnl" altLang="en-US" sz="1550"/>
              <a:t>Un “sismo principal” es el terremoto de mayor magnitud durante una secuencia de terremoto.</a:t>
            </a:r>
          </a:p>
          <a:p>
            <a:endParaRPr lang="es-ES_tradnl" altLang="en-US" sz="1550"/>
          </a:p>
          <a:p>
            <a:r>
              <a:rPr lang="es-ES_tradnl" altLang="en-US" sz="1550"/>
              <a:t>Un "sismo inicial" es un terremoto de menor magnitud que precede al sismo inicial.</a:t>
            </a:r>
          </a:p>
          <a:p>
            <a:endParaRPr lang="es-ES_tradnl" altLang="en-US" sz="1550"/>
          </a:p>
          <a:p>
            <a:r>
              <a:rPr lang="es-ES_tradnl" altLang="en-US" sz="1550"/>
              <a:t>Las “réplicas” son terremotos más pequeños que ocurren después de un terremoto grande cuando la falla se ajusta al nuevo estado de estrés.</a:t>
            </a:r>
          </a:p>
          <a:p>
            <a:endParaRPr lang="es-ES_tradnl" altLang="en-US" sz="1550"/>
          </a:p>
          <a:p>
            <a:r>
              <a:rPr lang="es-ES_tradnl" altLang="en-US" sz="1550"/>
              <a:t>Si bien los sismólogos han analizado cuidadosamente los pares de sismo inicial/ sismo principal y la activación de terremotos en general, no hay características especiales de un sismo inicial que nos permitan saber que es un sismo inicial hasta que se produzca el sismo principal.</a:t>
            </a:r>
          </a:p>
        </p:txBody>
      </p:sp>
      <p:pic>
        <p:nvPicPr>
          <p:cNvPr id="3" name="A_004_ForeshockAftershock">
            <a:hlinkClick r:id="" action="ppaction://media"/>
            <a:extLst>
              <a:ext uri="{FF2B5EF4-FFF2-40B4-BE49-F238E27FC236}">
                <a16:creationId xmlns:a16="http://schemas.microsoft.com/office/drawing/2014/main" id="{EFC429CE-F7F6-42F2-AB0C-F603E0C9D24B}"/>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4038600" y="1219200"/>
            <a:ext cx="4800600" cy="2700338"/>
          </a:xfrm>
          <a:prstGeom prst="rect">
            <a:avLst/>
          </a:prstGeom>
        </p:spPr>
      </p:pic>
      <p:sp>
        <p:nvSpPr>
          <p:cNvPr id="4" name="TextBox 3">
            <a:extLst>
              <a:ext uri="{FF2B5EF4-FFF2-40B4-BE49-F238E27FC236}">
                <a16:creationId xmlns:a16="http://schemas.microsoft.com/office/drawing/2014/main" id="{15DE5B2E-42F5-43A1-902E-6BDFE8C18DC7}"/>
              </a:ext>
            </a:extLst>
          </p:cNvPr>
          <p:cNvSpPr txBox="1"/>
          <p:nvPr/>
        </p:nvSpPr>
        <p:spPr>
          <a:xfrm>
            <a:off x="4419600" y="4648200"/>
            <a:ext cx="4495800" cy="307777"/>
          </a:xfrm>
          <a:prstGeom prst="rect">
            <a:avLst/>
          </a:prstGeom>
          <a:noFill/>
        </p:spPr>
        <p:txBody>
          <a:bodyPr wrap="square" rtlCol="0">
            <a:spAutoFit/>
          </a:bodyPr>
          <a:lstStyle/>
          <a:p>
            <a:pPr algn="r"/>
            <a:r>
              <a:rPr lang="es-ES_tradnl" sz="1400"/>
              <a:t>Animación Sismo Inicial – Sismo Principal – Réplica</a:t>
            </a:r>
          </a:p>
        </p:txBody>
      </p:sp>
      <p:sp>
        <p:nvSpPr>
          <p:cNvPr id="8" name="Title 1">
            <a:extLst>
              <a:ext uri="{FF2B5EF4-FFF2-40B4-BE49-F238E27FC236}">
                <a16:creationId xmlns:a16="http://schemas.microsoft.com/office/drawing/2014/main" id="{F80140EE-1A9B-A548-AD94-326039C94083}"/>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a:solidFill>
                  <a:schemeClr val="tx2">
                    <a:satMod val="130000"/>
                  </a:schemeClr>
                </a:solidFill>
                <a:effectLst>
                  <a:outerShdw blurRad="50000" dist="30000" dir="5400000" algn="tl" rotWithShape="0">
                    <a:srgbClr val="000000">
                      <a:alpha val="30000"/>
                    </a:srgbClr>
                  </a:outerShdw>
                </a:effectLst>
                <a:ea typeface="+mj-ea"/>
              </a:rPr>
              <a:t>Magnitud </a:t>
            </a:r>
            <a:r>
              <a:rPr lang="es-ES_tradnl" sz="2400" b="1">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7,1 RIDGECREST, CALIFORNIA</a:t>
            </a:r>
            <a:br>
              <a:rPr lang="es-ES_tradnl" sz="4300" b="1">
                <a:solidFill>
                  <a:schemeClr val="tx2">
                    <a:satMod val="130000"/>
                  </a:schemeClr>
                </a:solidFill>
                <a:effectLst>
                  <a:outerShdw blurRad="50000" dist="30000" dir="5400000" algn="tl" rotWithShape="0">
                    <a:srgbClr val="000000">
                      <a:alpha val="30000"/>
                    </a:srgbClr>
                  </a:outerShdw>
                </a:effectLst>
                <a:ea typeface="+mj-ea"/>
              </a:rPr>
            </a:br>
            <a:r>
              <a:rPr lang="es-ES_tradnl" b="1">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Sábado, 6 de Julio, 2019 a las 03:19:52 UTC</a:t>
            </a:r>
            <a:endParaRPr lang="es-ES_tradnl">
              <a:solidFill>
                <a:schemeClr val="tx2">
                  <a:satMod val="130000"/>
                </a:schemeClr>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724831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9200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6067C62-2110-4F6F-80D1-1DF52EDE3F3E}"/>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1507" name="Rectangle 7">
            <a:extLst>
              <a:ext uri="{FF2B5EF4-FFF2-40B4-BE49-F238E27FC236}">
                <a16:creationId xmlns:a16="http://schemas.microsoft.com/office/drawing/2014/main" id="{2C09B34D-7024-49C1-9608-D66C93397FFF}"/>
              </a:ext>
            </a:extLst>
          </p:cNvPr>
          <p:cNvSpPr>
            <a:spLocks noChangeArrowheads="1"/>
          </p:cNvSpPr>
          <p:nvPr/>
        </p:nvSpPr>
        <p:spPr bwMode="auto">
          <a:xfrm>
            <a:off x="4646612" y="3251200"/>
            <a:ext cx="487838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 altLang="en-US" sz="1400" i="1" dirty="0">
                <a:latin typeface="Arial" panose="020B0604020202020204" pitchFamily="34" charset="0"/>
              </a:rPr>
              <a:t>Imagen Cortesía del Servicio Geológico de los EE.UU.</a:t>
            </a:r>
          </a:p>
        </p:txBody>
      </p:sp>
      <p:sp>
        <p:nvSpPr>
          <p:cNvPr id="21508" name="TextBox 9">
            <a:extLst>
              <a:ext uri="{FF2B5EF4-FFF2-40B4-BE49-F238E27FC236}">
                <a16:creationId xmlns:a16="http://schemas.microsoft.com/office/drawing/2014/main" id="{00A63304-A969-4D65-AA41-228C0BE61BED}"/>
              </a:ext>
            </a:extLst>
          </p:cNvPr>
          <p:cNvSpPr txBox="1">
            <a:spLocks noChangeArrowheads="1"/>
          </p:cNvSpPr>
          <p:nvPr/>
        </p:nvSpPr>
        <p:spPr bwMode="auto">
          <a:xfrm>
            <a:off x="231775" y="1209675"/>
            <a:ext cx="4187825"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altLang="en-US" sz="1600">
                <a:latin typeface="Arial" panose="020B0604020202020204" pitchFamily="34" charset="0"/>
              </a:rPr>
              <a:t>Las secuencias de réplicas siguen patrones predecibles como grupo, aunque los terremotos individuales no son predecibles. La gráfica muestra cómo el número de réplicas y la magnitud de las réplicas disminuyen con el aumento del tiempo desde el sismo principal. El número de réplicas también disminuye con la distancia del sismo principal.</a:t>
            </a:r>
          </a:p>
        </p:txBody>
      </p:sp>
      <p:pic>
        <p:nvPicPr>
          <p:cNvPr id="21509" name="Picture 8" descr="IRIS_TMlogo.png">
            <a:extLst>
              <a:ext uri="{FF2B5EF4-FFF2-40B4-BE49-F238E27FC236}">
                <a16:creationId xmlns:a16="http://schemas.microsoft.com/office/drawing/2014/main" id="{28F1EE66-89A8-43E8-8D3E-2009CBEA7E1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0" name="Picture 10" descr="usgs.jpg">
            <a:extLst>
              <a:ext uri="{FF2B5EF4-FFF2-40B4-BE49-F238E27FC236}">
                <a16:creationId xmlns:a16="http://schemas.microsoft.com/office/drawing/2014/main" id="{8EF1635E-96D9-4808-A666-1D2D6976799A}"/>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587875" y="838200"/>
            <a:ext cx="4175125" cy="247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2" name="TextBox 14">
            <a:extLst>
              <a:ext uri="{FF2B5EF4-FFF2-40B4-BE49-F238E27FC236}">
                <a16:creationId xmlns:a16="http://schemas.microsoft.com/office/drawing/2014/main" id="{AAF084FF-F248-4F67-9BFC-3789F79D02EE}"/>
              </a:ext>
            </a:extLst>
          </p:cNvPr>
          <p:cNvSpPr txBox="1">
            <a:spLocks noChangeArrowheads="1"/>
          </p:cNvSpPr>
          <p:nvPr/>
        </p:nvSpPr>
        <p:spPr bwMode="auto">
          <a:xfrm>
            <a:off x="5096669" y="6397723"/>
            <a:ext cx="190976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s-VE" sz="1400" dirty="0">
                <a:latin typeface="Arial" panose="020B0604020202020204" pitchFamily="34" charset="0"/>
              </a:rPr>
              <a:t>&gt;M 4 Julio 6, 2019</a:t>
            </a:r>
          </a:p>
        </p:txBody>
      </p:sp>
      <p:pic>
        <p:nvPicPr>
          <p:cNvPr id="21515" name="Picture 1">
            <a:extLst>
              <a:ext uri="{FF2B5EF4-FFF2-40B4-BE49-F238E27FC236}">
                <a16:creationId xmlns:a16="http://schemas.microsoft.com/office/drawing/2014/main" id="{14C30BD8-821E-40E5-99B4-26273129B33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036170" y="4086462"/>
            <a:ext cx="427038" cy="222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a:extLst>
              <a:ext uri="{FF2B5EF4-FFF2-40B4-BE49-F238E27FC236}">
                <a16:creationId xmlns:a16="http://schemas.microsoft.com/office/drawing/2014/main" id="{9E6717B3-2534-425F-A7BE-3F89F623E25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80792" y="3733800"/>
            <a:ext cx="2976808" cy="2581513"/>
          </a:xfrm>
          <a:prstGeom prst="rect">
            <a:avLst/>
          </a:prstGeom>
        </p:spPr>
      </p:pic>
      <p:sp>
        <p:nvSpPr>
          <p:cNvPr id="14" name="TextBox 14">
            <a:extLst>
              <a:ext uri="{FF2B5EF4-FFF2-40B4-BE49-F238E27FC236}">
                <a16:creationId xmlns:a16="http://schemas.microsoft.com/office/drawing/2014/main" id="{3F931B7F-51B0-4310-A633-9CD1922CB0E8}"/>
              </a:ext>
            </a:extLst>
          </p:cNvPr>
          <p:cNvSpPr txBox="1">
            <a:spLocks noChangeArrowheads="1"/>
          </p:cNvSpPr>
          <p:nvPr/>
        </p:nvSpPr>
        <p:spPr bwMode="auto">
          <a:xfrm>
            <a:off x="1214315" y="6397724"/>
            <a:ext cx="190976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s-VE" sz="1400" dirty="0">
                <a:latin typeface="Arial" panose="020B0604020202020204" pitchFamily="34" charset="0"/>
              </a:rPr>
              <a:t>&gt;M 4 Julio 4 - 5, 2019</a:t>
            </a:r>
          </a:p>
        </p:txBody>
      </p:sp>
      <p:pic>
        <p:nvPicPr>
          <p:cNvPr id="8" name="Picture 7">
            <a:extLst>
              <a:ext uri="{FF2B5EF4-FFF2-40B4-BE49-F238E27FC236}">
                <a16:creationId xmlns:a16="http://schemas.microsoft.com/office/drawing/2014/main" id="{B3178D6F-09B6-4709-9BFF-F451AE54B84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414592" y="3733799"/>
            <a:ext cx="2976808" cy="2581513"/>
          </a:xfrm>
          <a:prstGeom prst="rect">
            <a:avLst/>
          </a:prstGeom>
        </p:spPr>
      </p:pic>
      <p:sp>
        <p:nvSpPr>
          <p:cNvPr id="13" name="Title 1">
            <a:extLst>
              <a:ext uri="{FF2B5EF4-FFF2-40B4-BE49-F238E27FC236}">
                <a16:creationId xmlns:a16="http://schemas.microsoft.com/office/drawing/2014/main" id="{B83E4AE5-F720-4F44-87DE-DA1154D8C1E7}"/>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a:solidFill>
                  <a:schemeClr val="tx2">
                    <a:satMod val="130000"/>
                  </a:schemeClr>
                </a:solidFill>
                <a:effectLst>
                  <a:outerShdw blurRad="50000" dist="30000" dir="5400000" algn="tl" rotWithShape="0">
                    <a:srgbClr val="000000">
                      <a:alpha val="30000"/>
                    </a:srgbClr>
                  </a:outerShdw>
                </a:effectLst>
                <a:ea typeface="+mj-ea"/>
              </a:rPr>
              <a:t>Magnitud </a:t>
            </a:r>
            <a:r>
              <a:rPr lang="es-ES_tradnl" sz="2400" b="1">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7,1 RIDGECREST, CALIFORNIA</a:t>
            </a:r>
            <a:br>
              <a:rPr lang="es-ES_tradnl" sz="4300" b="1">
                <a:solidFill>
                  <a:schemeClr val="tx2">
                    <a:satMod val="130000"/>
                  </a:schemeClr>
                </a:solidFill>
                <a:effectLst>
                  <a:outerShdw blurRad="50000" dist="30000" dir="5400000" algn="tl" rotWithShape="0">
                    <a:srgbClr val="000000">
                      <a:alpha val="30000"/>
                    </a:srgbClr>
                  </a:outerShdw>
                </a:effectLst>
                <a:ea typeface="+mj-ea"/>
              </a:rPr>
            </a:br>
            <a:r>
              <a:rPr lang="es-ES_tradnl" b="1">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Sábado, 6 de Julio, 2019 a las 03:19:52 UTC</a:t>
            </a:r>
            <a:endParaRPr lang="es-ES_tradnl">
              <a:solidFill>
                <a:schemeClr val="tx2">
                  <a:satMod val="130000"/>
                </a:schemeClr>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205501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1C13E00-97D6-4998-BEBB-64B58DC3F6BE}"/>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20483" name="Picture 8" descr="IRIS_TMlogo.png">
            <a:extLst>
              <a:ext uri="{FF2B5EF4-FFF2-40B4-BE49-F238E27FC236}">
                <a16:creationId xmlns:a16="http://schemas.microsoft.com/office/drawing/2014/main" id="{B67FD002-1644-41F0-968F-4C55EA40C2B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4" name="TextBox 14">
            <a:extLst>
              <a:ext uri="{FF2B5EF4-FFF2-40B4-BE49-F238E27FC236}">
                <a16:creationId xmlns:a16="http://schemas.microsoft.com/office/drawing/2014/main" id="{E910845D-A6B5-4209-86B4-73E85C89C1D0}"/>
              </a:ext>
            </a:extLst>
          </p:cNvPr>
          <p:cNvSpPr txBox="1">
            <a:spLocks noChangeArrowheads="1"/>
          </p:cNvSpPr>
          <p:nvPr/>
        </p:nvSpPr>
        <p:spPr bwMode="auto">
          <a:xfrm>
            <a:off x="242888" y="1141413"/>
            <a:ext cx="8658224"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s-ES_tradnl" altLang="en-US" sz="1600">
                <a:latin typeface="Arial" panose="020B0604020202020204" pitchFamily="34" charset="0"/>
              </a:rPr>
              <a:t>Aunque comúnmente se representan como puntos en los mapas, los terremotos de este tamaño se describen más adecuadamente como deslizamiento sobre un área de falla más grande. La duración del deslizamiento en este terremoto fue de aproximadamente 20 segundos.</a:t>
            </a:r>
          </a:p>
          <a:p>
            <a:pPr>
              <a:spcBef>
                <a:spcPct val="0"/>
              </a:spcBef>
              <a:buFontTx/>
              <a:buNone/>
            </a:pPr>
            <a:endParaRPr lang="es-ES_tradnl" altLang="en-US" sz="1600">
              <a:latin typeface="Arial" panose="020B0604020202020204" pitchFamily="34" charset="0"/>
            </a:endParaRPr>
          </a:p>
          <a:p>
            <a:pPr>
              <a:spcBef>
                <a:spcPct val="0"/>
              </a:spcBef>
              <a:buFontTx/>
              <a:buNone/>
            </a:pPr>
            <a:r>
              <a:rPr lang="es-ES_tradnl" altLang="en-US" sz="1600">
                <a:latin typeface="Arial" panose="020B0604020202020204" pitchFamily="34" charset="0"/>
              </a:rPr>
              <a:t>Esta gráfica muestra una sección transversal de la distribución de deslizamiento durante el terremoto. El deslizamiento máximo está modelado a aproximadamente 3 metros. El USGS señala que es improbable que el deslizamiento profundo en el extremo de falla NO sea real y solo un problema de procesamiento de datos.</a:t>
            </a:r>
          </a:p>
        </p:txBody>
      </p:sp>
      <p:pic>
        <p:nvPicPr>
          <p:cNvPr id="3" name="Picture 2">
            <a:extLst>
              <a:ext uri="{FF2B5EF4-FFF2-40B4-BE49-F238E27FC236}">
                <a16:creationId xmlns:a16="http://schemas.microsoft.com/office/drawing/2014/main" id="{058E5605-40FD-4C0D-8C06-B524ECD055C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33600" y="3389310"/>
            <a:ext cx="5289550" cy="2658431"/>
          </a:xfrm>
          <a:prstGeom prst="rect">
            <a:avLst/>
          </a:prstGeom>
        </p:spPr>
      </p:pic>
      <p:sp>
        <p:nvSpPr>
          <p:cNvPr id="12" name="TextBox 15">
            <a:extLst>
              <a:ext uri="{FF2B5EF4-FFF2-40B4-BE49-F238E27FC236}">
                <a16:creationId xmlns:a16="http://schemas.microsoft.com/office/drawing/2014/main" id="{AB0FD1BC-85B8-4A98-A41E-E47F788E733B}"/>
              </a:ext>
            </a:extLst>
          </p:cNvPr>
          <p:cNvSpPr txBox="1">
            <a:spLocks noChangeArrowheads="1"/>
          </p:cNvSpPr>
          <p:nvPr/>
        </p:nvSpPr>
        <p:spPr bwMode="auto">
          <a:xfrm>
            <a:off x="2667000" y="6172200"/>
            <a:ext cx="463073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 altLang="en-US" sz="1400" i="1" dirty="0">
                <a:latin typeface="Arial" panose="020B0604020202020204" pitchFamily="34" charset="0"/>
              </a:rPr>
              <a:t>Imagen Cortesía del Servicio Geológico de los EE.UU.</a:t>
            </a:r>
          </a:p>
        </p:txBody>
      </p:sp>
      <p:sp>
        <p:nvSpPr>
          <p:cNvPr id="8" name="Title 1">
            <a:extLst>
              <a:ext uri="{FF2B5EF4-FFF2-40B4-BE49-F238E27FC236}">
                <a16:creationId xmlns:a16="http://schemas.microsoft.com/office/drawing/2014/main" id="{A4EA66E7-F2AC-9F4E-83D1-77238206847D}"/>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a:solidFill>
                  <a:schemeClr val="tx2">
                    <a:satMod val="130000"/>
                  </a:schemeClr>
                </a:solidFill>
                <a:effectLst>
                  <a:outerShdw blurRad="50000" dist="30000" dir="5400000" algn="tl" rotWithShape="0">
                    <a:srgbClr val="000000">
                      <a:alpha val="30000"/>
                    </a:srgbClr>
                  </a:outerShdw>
                </a:effectLst>
                <a:ea typeface="+mj-ea"/>
              </a:rPr>
              <a:t>Magnitud </a:t>
            </a:r>
            <a:r>
              <a:rPr lang="es-ES_tradnl" sz="2400" b="1">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7,1 RIDGECREST, CALIFORNIA</a:t>
            </a:r>
            <a:br>
              <a:rPr lang="es-ES_tradnl" sz="4300" b="1">
                <a:solidFill>
                  <a:schemeClr val="tx2">
                    <a:satMod val="130000"/>
                  </a:schemeClr>
                </a:solidFill>
                <a:effectLst>
                  <a:outerShdw blurRad="50000" dist="30000" dir="5400000" algn="tl" rotWithShape="0">
                    <a:srgbClr val="000000">
                      <a:alpha val="30000"/>
                    </a:srgbClr>
                  </a:outerShdw>
                </a:effectLst>
                <a:ea typeface="+mj-ea"/>
              </a:rPr>
            </a:br>
            <a:r>
              <a:rPr lang="es-ES_tradnl" b="1">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Sábado, 6 de Julio, 2019 a las 03:19:52 UTC</a:t>
            </a:r>
            <a:endParaRPr lang="es-ES_tradnl">
              <a:solidFill>
                <a:schemeClr val="tx2">
                  <a:satMod val="130000"/>
                </a:schemeClr>
              </a:solidFill>
              <a:effectLst>
                <a:outerShdw blurRad="50000" dist="30000" dir="5400000" algn="tl" rotWithShape="0">
                  <a:srgbClr val="000000">
                    <a:alpha val="30000"/>
                  </a:srgbClr>
                </a:outerShdw>
              </a:effectLst>
              <a:ea typeface="+mj-ea"/>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F81098C-7A7B-4AB7-9A05-C0A728EE70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14437" y="1024210"/>
            <a:ext cx="7689850" cy="5681390"/>
          </a:xfrm>
          <a:prstGeom prst="rect">
            <a:avLst/>
          </a:prstGeom>
        </p:spPr>
      </p:pic>
      <p:sp>
        <p:nvSpPr>
          <p:cNvPr id="4" name="Rectangle 3">
            <a:extLst>
              <a:ext uri="{FF2B5EF4-FFF2-40B4-BE49-F238E27FC236}">
                <a16:creationId xmlns:a16="http://schemas.microsoft.com/office/drawing/2014/main" id="{1FE4786A-DD50-0E4F-B9C9-26011D3F3D47}"/>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defRPr/>
            </a:pPr>
            <a:endParaRPr lang="es-ES_tradnl" altLang="en-US" sz="1800">
              <a:solidFill>
                <a:srgbClr val="FFFFFF"/>
              </a:solidFill>
              <a:cs typeface="Arial" panose="020B0604020202020204" pitchFamily="34" charset="0"/>
            </a:endParaRPr>
          </a:p>
        </p:txBody>
      </p:sp>
      <p:pic>
        <p:nvPicPr>
          <p:cNvPr id="15363" name="Picture 18" descr="IRIS_TMlogo.png">
            <a:extLst>
              <a:ext uri="{FF2B5EF4-FFF2-40B4-BE49-F238E27FC236}">
                <a16:creationId xmlns:a16="http://schemas.microsoft.com/office/drawing/2014/main" id="{FCDDFA34-7340-4A9E-8BE9-EDBBF6D721E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TextBox 4">
            <a:extLst>
              <a:ext uri="{FF2B5EF4-FFF2-40B4-BE49-F238E27FC236}">
                <a16:creationId xmlns:a16="http://schemas.microsoft.com/office/drawing/2014/main" id="{9FCCAAB0-A4EC-4AEB-A5A4-B495410D5154}"/>
              </a:ext>
            </a:extLst>
          </p:cNvPr>
          <p:cNvSpPr txBox="1">
            <a:spLocks noChangeArrowheads="1"/>
          </p:cNvSpPr>
          <p:nvPr/>
        </p:nvSpPr>
        <p:spPr bwMode="auto">
          <a:xfrm>
            <a:off x="1933575" y="1608138"/>
            <a:ext cx="6875463" cy="73866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400">
                <a:solidFill>
                  <a:srgbClr val="000000"/>
                </a:solidFill>
                <a:latin typeface="Arial" panose="020B0604020202020204" pitchFamily="34" charset="0"/>
              </a:rPr>
              <a:t>Después del terremoto, las ondas compresionales P tardaron 2 minutos y 12 segundos en recorrer una trayectoria curva a través de la corteza y el manto hasta Bend, Oregón.</a:t>
            </a:r>
          </a:p>
        </p:txBody>
      </p:sp>
      <p:sp>
        <p:nvSpPr>
          <p:cNvPr id="15365" name="TextBox 7">
            <a:extLst>
              <a:ext uri="{FF2B5EF4-FFF2-40B4-BE49-F238E27FC236}">
                <a16:creationId xmlns:a16="http://schemas.microsoft.com/office/drawing/2014/main" id="{B7DC775A-40E3-4441-BA27-FD886ACF7C70}"/>
              </a:ext>
            </a:extLst>
          </p:cNvPr>
          <p:cNvSpPr txBox="1">
            <a:spLocks noChangeArrowheads="1"/>
          </p:cNvSpPr>
          <p:nvPr/>
        </p:nvSpPr>
        <p:spPr bwMode="auto">
          <a:xfrm>
            <a:off x="1973263" y="900113"/>
            <a:ext cx="7018337" cy="52322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400" dirty="0">
                <a:solidFill>
                  <a:srgbClr val="000000"/>
                </a:solidFill>
                <a:latin typeface="Arial" panose="020B0604020202020204" pitchFamily="34" charset="0"/>
              </a:rPr>
              <a:t>El registro del terremoto en Bend, Oregón (BNOR) se ilustra a continuación. Bend se encuentra a 1021 km (634 millas, 9,2 °) desde la ubicación de este terremoto.</a:t>
            </a:r>
          </a:p>
        </p:txBody>
      </p:sp>
      <p:sp>
        <p:nvSpPr>
          <p:cNvPr id="15366" name="TextBox 6">
            <a:extLst>
              <a:ext uri="{FF2B5EF4-FFF2-40B4-BE49-F238E27FC236}">
                <a16:creationId xmlns:a16="http://schemas.microsoft.com/office/drawing/2014/main" id="{3791377A-859C-4FEA-9251-96B95EAC7C65}"/>
              </a:ext>
            </a:extLst>
          </p:cNvPr>
          <p:cNvSpPr txBox="1">
            <a:spLocks noChangeArrowheads="1"/>
          </p:cNvSpPr>
          <p:nvPr/>
        </p:nvSpPr>
        <p:spPr bwMode="auto">
          <a:xfrm>
            <a:off x="1979613" y="5251450"/>
            <a:ext cx="6959600" cy="9540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None/>
            </a:pPr>
            <a:r>
              <a:rPr lang="es-ES_tradnl" altLang="en-US" sz="1400">
                <a:solidFill>
                  <a:srgbClr val="000000"/>
                </a:solidFill>
                <a:latin typeface="Arial" panose="020B0604020202020204" pitchFamily="34" charset="0"/>
              </a:rPr>
              <a:t>Las ondas superficiales viajaron los 1021 km (634 millas) a lo largo del perímetro de la Tierra desde el terremoto hasta la estación de registro. Las ondas de superficie comenzaron a llegar a Bend 4 minutos y 30 segundos después del terremoto ocurrido en el sur de California.</a:t>
            </a:r>
          </a:p>
        </p:txBody>
      </p:sp>
      <p:sp>
        <p:nvSpPr>
          <p:cNvPr id="15367" name="TextBox 9">
            <a:extLst>
              <a:ext uri="{FF2B5EF4-FFF2-40B4-BE49-F238E27FC236}">
                <a16:creationId xmlns:a16="http://schemas.microsoft.com/office/drawing/2014/main" id="{7356C20E-B2DF-4310-913B-794B4315278F}"/>
              </a:ext>
            </a:extLst>
          </p:cNvPr>
          <p:cNvSpPr txBox="1">
            <a:spLocks noChangeArrowheads="1"/>
          </p:cNvSpPr>
          <p:nvPr/>
        </p:nvSpPr>
        <p:spPr bwMode="auto">
          <a:xfrm>
            <a:off x="1752600" y="4410075"/>
            <a:ext cx="7239000" cy="73866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400">
                <a:solidFill>
                  <a:srgbClr val="000000"/>
                </a:solidFill>
                <a:latin typeface="Arial" panose="020B0604020202020204" pitchFamily="34" charset="0"/>
              </a:rPr>
              <a:t>Las ondas S son ondas cortantes que siguen el mismo camino a través de la corteza y el manto que las ondas P. Las ondas S tardaron 3 minutos y 56 segundos en viajar desde el terremoto hasta Bend.</a:t>
            </a:r>
          </a:p>
        </p:txBody>
      </p:sp>
      <p:sp>
        <p:nvSpPr>
          <p:cNvPr id="15368" name="TextBox 4">
            <a:extLst>
              <a:ext uri="{FF2B5EF4-FFF2-40B4-BE49-F238E27FC236}">
                <a16:creationId xmlns:a16="http://schemas.microsoft.com/office/drawing/2014/main" id="{AF205713-BBA2-42BD-BC9A-00F25C068CC7}"/>
              </a:ext>
            </a:extLst>
          </p:cNvPr>
          <p:cNvSpPr txBox="1">
            <a:spLocks noChangeArrowheads="1"/>
          </p:cNvSpPr>
          <p:nvPr/>
        </p:nvSpPr>
        <p:spPr bwMode="auto">
          <a:xfrm>
            <a:off x="3346450" y="2601912"/>
            <a:ext cx="376238" cy="369888"/>
          </a:xfrm>
          <a:prstGeom prst="rect">
            <a:avLst/>
          </a:prstGeom>
          <a:no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800" b="1">
                <a:solidFill>
                  <a:srgbClr val="000000"/>
                </a:solidFill>
                <a:latin typeface="Arial" panose="020B0604020202020204" pitchFamily="34" charset="0"/>
              </a:rPr>
              <a:t>P</a:t>
            </a:r>
          </a:p>
        </p:txBody>
      </p:sp>
      <p:sp>
        <p:nvSpPr>
          <p:cNvPr id="15369" name="TextBox 11">
            <a:extLst>
              <a:ext uri="{FF2B5EF4-FFF2-40B4-BE49-F238E27FC236}">
                <a16:creationId xmlns:a16="http://schemas.microsoft.com/office/drawing/2014/main" id="{456186C5-EC6A-45A3-A842-7372D913B274}"/>
              </a:ext>
            </a:extLst>
          </p:cNvPr>
          <p:cNvSpPr txBox="1">
            <a:spLocks noChangeArrowheads="1"/>
          </p:cNvSpPr>
          <p:nvPr/>
        </p:nvSpPr>
        <p:spPr bwMode="auto">
          <a:xfrm>
            <a:off x="4767263" y="2601912"/>
            <a:ext cx="338137" cy="369888"/>
          </a:xfrm>
          <a:prstGeom prst="rect">
            <a:avLst/>
          </a:prstGeom>
          <a:noFill/>
          <a:ln>
            <a:noFill/>
          </a:ln>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800" b="1">
                <a:solidFill>
                  <a:srgbClr val="000000"/>
                </a:solidFill>
                <a:latin typeface="Arial" panose="020B0604020202020204" pitchFamily="34" charset="0"/>
              </a:rPr>
              <a:t>S</a:t>
            </a:r>
          </a:p>
        </p:txBody>
      </p:sp>
      <p:sp>
        <p:nvSpPr>
          <p:cNvPr id="12" name="TextBox 11">
            <a:extLst>
              <a:ext uri="{FF2B5EF4-FFF2-40B4-BE49-F238E27FC236}">
                <a16:creationId xmlns:a16="http://schemas.microsoft.com/office/drawing/2014/main" id="{BDB23BD9-B066-254A-B51D-677838FBACBB}"/>
              </a:ext>
            </a:extLst>
          </p:cNvPr>
          <p:cNvSpPr txBox="1"/>
          <p:nvPr/>
        </p:nvSpPr>
        <p:spPr>
          <a:xfrm>
            <a:off x="5854701" y="2133600"/>
            <a:ext cx="2755899" cy="369332"/>
          </a:xfrm>
          <a:prstGeom prst="rect">
            <a:avLst/>
          </a:prstGeom>
          <a:noFill/>
        </p:spPr>
        <p:txBody>
          <a:bodyPr wrap="square">
            <a:spAutoFit/>
          </a:bodyPr>
          <a:lstStyle/>
          <a:p>
            <a:pPr eaLnBrk="1" hangingPunct="1">
              <a:defRPr/>
            </a:pPr>
            <a:r>
              <a:rPr lang="es-ES_tradnl" spc="200">
                <a:solidFill>
                  <a:prstClr val="black"/>
                </a:solidFill>
                <a:latin typeface="Arial" charset="0"/>
                <a:ea typeface="MS PGothic" charset="-128"/>
                <a:cs typeface="Arial" panose="020B0604020202020204" pitchFamily="34" charset="0"/>
              </a:rPr>
              <a:t>Ondas de Superficie</a:t>
            </a:r>
          </a:p>
        </p:txBody>
      </p:sp>
      <p:sp>
        <p:nvSpPr>
          <p:cNvPr id="14" name="Title 1">
            <a:extLst>
              <a:ext uri="{FF2B5EF4-FFF2-40B4-BE49-F238E27FC236}">
                <a16:creationId xmlns:a16="http://schemas.microsoft.com/office/drawing/2014/main" id="{2B2E3E60-C6F2-4A47-87F6-D6C2DAE542D3}"/>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a:solidFill>
                  <a:schemeClr val="tx2">
                    <a:satMod val="130000"/>
                  </a:schemeClr>
                </a:solidFill>
                <a:effectLst>
                  <a:outerShdw blurRad="50000" dist="30000" dir="5400000" algn="tl" rotWithShape="0">
                    <a:srgbClr val="000000">
                      <a:alpha val="30000"/>
                    </a:srgbClr>
                  </a:outerShdw>
                </a:effectLst>
                <a:ea typeface="+mj-ea"/>
              </a:rPr>
              <a:t>Magnitud </a:t>
            </a:r>
            <a:r>
              <a:rPr lang="es-ES_tradnl" sz="2400" b="1">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7,1 RIDGECREST, CALIFORNIA</a:t>
            </a:r>
            <a:br>
              <a:rPr lang="es-ES_tradnl" sz="4300" b="1">
                <a:solidFill>
                  <a:schemeClr val="tx2">
                    <a:satMod val="130000"/>
                  </a:schemeClr>
                </a:solidFill>
                <a:effectLst>
                  <a:outerShdw blurRad="50000" dist="30000" dir="5400000" algn="tl" rotWithShape="0">
                    <a:srgbClr val="000000">
                      <a:alpha val="30000"/>
                    </a:srgbClr>
                  </a:outerShdw>
                </a:effectLst>
                <a:ea typeface="+mj-ea"/>
              </a:rPr>
            </a:br>
            <a:r>
              <a:rPr lang="es-ES_tradnl" b="1">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Sábado, 6 de Julio, 2019 a las 03:19:52 UTC</a:t>
            </a:r>
            <a:endParaRPr lang="es-ES_tradnl">
              <a:solidFill>
                <a:schemeClr val="tx2">
                  <a:satMod val="130000"/>
                </a:schemeClr>
              </a:solidFill>
              <a:effectLst>
                <a:outerShdw blurRad="50000" dist="30000" dir="5400000" algn="tl" rotWithShape="0">
                  <a:srgbClr val="000000">
                    <a:alpha val="30000"/>
                  </a:srgbClr>
                </a:outerShdw>
              </a:effectLst>
              <a:ea typeface="+mj-ea"/>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451877C-316B-6C4E-9235-5A75B0479FB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59395" name="Picture 1">
            <a:extLst>
              <a:ext uri="{FF2B5EF4-FFF2-40B4-BE49-F238E27FC236}">
                <a16:creationId xmlns:a16="http://schemas.microsoft.com/office/drawing/2014/main" id="{F4019DC9-3DBE-2947-BEAB-8D75B3F0D33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400800" y="5262563"/>
            <a:ext cx="24130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396" name="Picture 1">
            <a:extLst>
              <a:ext uri="{FF2B5EF4-FFF2-40B4-BE49-F238E27FC236}">
                <a16:creationId xmlns:a16="http://schemas.microsoft.com/office/drawing/2014/main" id="{4E08BFEC-9C8A-5E42-8DE0-3A009DC8196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09613" y="5337175"/>
            <a:ext cx="1200150"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397" name="TextBox 1">
            <a:extLst>
              <a:ext uri="{FF2B5EF4-FFF2-40B4-BE49-F238E27FC236}">
                <a16:creationId xmlns:a16="http://schemas.microsoft.com/office/drawing/2014/main" id="{B2A6D7CD-2ACE-A94D-A468-747765F1B3EE}"/>
              </a:ext>
            </a:extLst>
          </p:cNvPr>
          <p:cNvSpPr txBox="1">
            <a:spLocks noChangeArrowheads="1"/>
          </p:cNvSpPr>
          <p:nvPr/>
        </p:nvSpPr>
        <p:spPr bwMode="auto">
          <a:xfrm>
            <a:off x="3370263" y="6462713"/>
            <a:ext cx="2511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400">
                <a:solidFill>
                  <a:srgbClr val="2144AB"/>
                </a:solidFill>
                <a:latin typeface="Arial" panose="020B0604020202020204" pitchFamily="34" charset="0"/>
              </a:rPr>
              <a:t>www.iris.edu/earthquake</a:t>
            </a:r>
          </a:p>
        </p:txBody>
      </p:sp>
      <p:pic>
        <p:nvPicPr>
          <p:cNvPr id="59398" name="Picture 4">
            <a:extLst>
              <a:ext uri="{FF2B5EF4-FFF2-40B4-BE49-F238E27FC236}">
                <a16:creationId xmlns:a16="http://schemas.microsoft.com/office/drawing/2014/main" id="{313F3E3D-4EE0-0C49-B17E-54F964A1E961}"/>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681413" y="4997450"/>
            <a:ext cx="1887537" cy="146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9">
            <a:extLst>
              <a:ext uri="{FF2B5EF4-FFF2-40B4-BE49-F238E27FC236}">
                <a16:creationId xmlns:a16="http://schemas.microsoft.com/office/drawing/2014/main" id="{787EAA03-769B-044A-B3FA-BF2FDC67DE26}"/>
              </a:ext>
            </a:extLst>
          </p:cNvPr>
          <p:cNvSpPr txBox="1">
            <a:spLocks noChangeArrowheads="1"/>
          </p:cNvSpPr>
          <p:nvPr/>
        </p:nvSpPr>
        <p:spPr bwMode="auto">
          <a:xfrm>
            <a:off x="709613" y="773113"/>
            <a:ext cx="7977187"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s-ES_tradnl" altLang="en-US" sz="1800" b="1" dirty="0">
                <a:solidFill>
                  <a:srgbClr val="393996"/>
                </a:solidFill>
                <a:latin typeface="Arial" panose="020B0604020202020204" pitchFamily="34" charset="0"/>
              </a:rPr>
              <a:t>Momentos de Enseñanzas son un servicio de</a:t>
            </a: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r>
              <a:rPr lang="es-ES_tradnl" altLang="en-US" sz="1800" dirty="0">
                <a:latin typeface="Arial" panose="020B0604020202020204" pitchFamily="34" charset="0"/>
              </a:rPr>
              <a:t>Las Instituciones de Investigación Incorporadas para la Sismología</a:t>
            </a:r>
          </a:p>
          <a:p>
            <a:pPr algn="ctr" eaLnBrk="1" hangingPunct="1">
              <a:spcBef>
                <a:spcPct val="0"/>
              </a:spcBef>
              <a:buFontTx/>
              <a:buNone/>
            </a:pPr>
            <a:r>
              <a:rPr lang="es-ES_tradnl" altLang="en-US" sz="1800" dirty="0">
                <a:latin typeface="Arial" panose="020B0604020202020204" pitchFamily="34" charset="0"/>
              </a:rPr>
              <a:t> Educación &amp; Alcance Público </a:t>
            </a:r>
          </a:p>
          <a:p>
            <a:pPr algn="ctr" eaLnBrk="1" hangingPunct="1">
              <a:spcBef>
                <a:spcPct val="0"/>
              </a:spcBef>
              <a:buFontTx/>
              <a:buNone/>
            </a:pPr>
            <a:r>
              <a:rPr lang="es-ES_tradnl" altLang="en-US" sz="1800" dirty="0">
                <a:latin typeface="Arial" panose="020B0604020202020204" pitchFamily="34" charset="0"/>
              </a:rPr>
              <a:t>y </a:t>
            </a:r>
          </a:p>
          <a:p>
            <a:pPr algn="ctr" eaLnBrk="1" hangingPunct="1">
              <a:spcBef>
                <a:spcPct val="0"/>
              </a:spcBef>
              <a:buFontTx/>
              <a:buNone/>
            </a:pPr>
            <a:r>
              <a:rPr lang="es-ES_tradnl" altLang="en-US" sz="1800" dirty="0">
                <a:latin typeface="Arial" panose="020B0604020202020204" pitchFamily="34" charset="0"/>
              </a:rPr>
              <a:t>La Universidad de Portland </a:t>
            </a: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r>
              <a:rPr lang="es-ES_tradnl" altLang="en-US" sz="1800" dirty="0">
                <a:latin typeface="Arial" panose="020B0604020202020204" pitchFamily="34" charset="0"/>
              </a:rPr>
              <a:t>Por favor enviar comentarios a </a:t>
            </a:r>
            <a:r>
              <a:rPr lang="es-ES_tradnl" altLang="en-US" sz="1800" dirty="0">
                <a:latin typeface="Arial" panose="020B0604020202020204" pitchFamily="34" charset="0"/>
                <a:hlinkClick r:id="rId6"/>
              </a:rPr>
              <a:t>tkb@iris.edu</a:t>
            </a: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 typeface="Arial" panose="020B0604020202020204" pitchFamily="34" charset="0"/>
              <a:buNone/>
            </a:pPr>
            <a:r>
              <a:rPr lang="es-ES_tradnl" altLang="en-US" sz="1800" dirty="0">
                <a:latin typeface="Arial" panose="020B0604020202020204" pitchFamily="34" charset="0"/>
              </a:rPr>
              <a:t>Para recibir notificaciones automáticas de nuevos Momentos de Enseñanzas suscribirse en </a:t>
            </a:r>
            <a:r>
              <a:rPr lang="es-ES_tradnl" altLang="en-US" sz="1800" dirty="0">
                <a:latin typeface="Arial" panose="020B0604020202020204" pitchFamily="34" charset="0"/>
                <a:hlinkClick r:id="rId7"/>
              </a:rPr>
              <a:t>www.iris.edu/hq/retm</a:t>
            </a:r>
            <a:endParaRPr lang="es-ES_tradnl" altLang="en-US" sz="1800" dirty="0">
              <a:latin typeface="Arial" panose="020B0604020202020204" pitchFamily="34" charset="0"/>
            </a:endParaRPr>
          </a:p>
          <a:p>
            <a:pPr algn="ctr" eaLnBrk="1" hangingPunct="1">
              <a:spcBef>
                <a:spcPct val="0"/>
              </a:spcBef>
              <a:buFont typeface="Arial" panose="020B0604020202020204" pitchFamily="34" charset="0"/>
              <a:buNone/>
            </a:pPr>
            <a:endParaRPr lang="es-ES_tradnl" altLang="en-US" sz="1800" dirty="0">
              <a:latin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BE55331-B441-4E76-89CF-00F210B11EA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s-ES_tradnl"/>
          </a:p>
        </p:txBody>
      </p:sp>
      <p:pic>
        <p:nvPicPr>
          <p:cNvPr id="27652" name="Picture 8" descr="IRIS_TMlogo.png">
            <a:extLst>
              <a:ext uri="{FF2B5EF4-FFF2-40B4-BE49-F238E27FC236}">
                <a16:creationId xmlns:a16="http://schemas.microsoft.com/office/drawing/2014/main" id="{EF9E18C8-FAB2-F443-802D-707D4FA90BF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3" name="TextBox 14">
            <a:extLst>
              <a:ext uri="{FF2B5EF4-FFF2-40B4-BE49-F238E27FC236}">
                <a16:creationId xmlns:a16="http://schemas.microsoft.com/office/drawing/2014/main" id="{A7ABB2C8-B15E-1D4A-BB4E-FBB4C7EDF736}"/>
              </a:ext>
            </a:extLst>
          </p:cNvPr>
          <p:cNvSpPr txBox="1">
            <a:spLocks noChangeArrowheads="1"/>
          </p:cNvSpPr>
          <p:nvPr/>
        </p:nvSpPr>
        <p:spPr bwMode="auto">
          <a:xfrm>
            <a:off x="244642" y="1066800"/>
            <a:ext cx="4330700"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s-ES_tradnl" altLang="en-US" sz="1800">
                <a:latin typeface="Arial" panose="020B0604020202020204" pitchFamily="34" charset="0"/>
                <a:cs typeface="Arial" panose="020B0604020202020204" pitchFamily="34" charset="0"/>
              </a:rPr>
              <a:t>Las fugas de gas causaron incendios en la estructura a lo largo de Ridgecrest, los residentes informaron sobre cortes en el suministro de agua, los servicios de electricidad y comunicaciones no estaban disponibles en algunas áreas. Se han reportado varias lesiones.</a:t>
            </a:r>
          </a:p>
        </p:txBody>
      </p:sp>
      <p:sp>
        <p:nvSpPr>
          <p:cNvPr id="3" name="TextBox 2">
            <a:extLst>
              <a:ext uri="{FF2B5EF4-FFF2-40B4-BE49-F238E27FC236}">
                <a16:creationId xmlns:a16="http://schemas.microsoft.com/office/drawing/2014/main" id="{76450940-C177-4076-BB55-D9721715D86C}"/>
              </a:ext>
            </a:extLst>
          </p:cNvPr>
          <p:cNvSpPr txBox="1"/>
          <p:nvPr/>
        </p:nvSpPr>
        <p:spPr>
          <a:xfrm>
            <a:off x="1143000" y="4419600"/>
            <a:ext cx="3505200" cy="2462213"/>
          </a:xfrm>
          <a:prstGeom prst="rect">
            <a:avLst/>
          </a:prstGeom>
          <a:noFill/>
        </p:spPr>
        <p:txBody>
          <a:bodyPr wrap="square" rtlCol="0">
            <a:spAutoFit/>
          </a:bodyPr>
          <a:lstStyle/>
          <a:p>
            <a:pPr algn="r"/>
            <a:r>
              <a:rPr lang="es-ES_tradnl" sz="1400"/>
              <a:t>Esta foto muestra daños en la autopista 178 en Ridgecrest, California, después de lo que ahora se conoce como un sismo inicial de M 6,4 el 4 de julio de 2019. Tanto los terremotos M 6,4 como M 7,1 sacudieron una gran franja del sur de California y partes de Nevada. Causando pánico, lesiones y daños en la ciudad cerca del epicentro.</a:t>
            </a:r>
          </a:p>
          <a:p>
            <a:pPr algn="r"/>
            <a:endParaRPr lang="es-ES_tradnl" sz="1400"/>
          </a:p>
          <a:p>
            <a:pPr algn="r"/>
            <a:r>
              <a:rPr lang="es-ES_tradnl" sz="1400"/>
              <a:t>(Foto AP / Matt Hartman)</a:t>
            </a:r>
          </a:p>
        </p:txBody>
      </p:sp>
      <p:pic>
        <p:nvPicPr>
          <p:cNvPr id="6" name="Picture 5">
            <a:extLst>
              <a:ext uri="{FF2B5EF4-FFF2-40B4-BE49-F238E27FC236}">
                <a16:creationId xmlns:a16="http://schemas.microsoft.com/office/drawing/2014/main" id="{2F5E207D-4316-4E62-A5E1-CBCAEDE511C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24400" y="1084608"/>
            <a:ext cx="4186321" cy="5581761"/>
          </a:xfrm>
          <a:prstGeom prst="rect">
            <a:avLst/>
          </a:prstGeom>
        </p:spPr>
      </p:pic>
      <p:sp>
        <p:nvSpPr>
          <p:cNvPr id="8" name="Title 1">
            <a:extLst>
              <a:ext uri="{FF2B5EF4-FFF2-40B4-BE49-F238E27FC236}">
                <a16:creationId xmlns:a16="http://schemas.microsoft.com/office/drawing/2014/main" id="{1392619C-7A3F-DB43-B73C-F0A6A285F024}"/>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a:solidFill>
                  <a:schemeClr val="tx2">
                    <a:satMod val="130000"/>
                  </a:schemeClr>
                </a:solidFill>
                <a:effectLst>
                  <a:outerShdw blurRad="50000" dist="30000" dir="5400000" algn="tl" rotWithShape="0">
                    <a:srgbClr val="000000">
                      <a:alpha val="30000"/>
                    </a:srgbClr>
                  </a:outerShdw>
                </a:effectLst>
                <a:ea typeface="+mj-ea"/>
              </a:rPr>
              <a:t>Magnitud </a:t>
            </a:r>
            <a:r>
              <a:rPr lang="es-ES_tradnl" sz="2400" b="1">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7,1 RIDGECREST, CALIFORNIA</a:t>
            </a:r>
            <a:br>
              <a:rPr lang="es-ES_tradnl" sz="4300" b="1">
                <a:solidFill>
                  <a:schemeClr val="tx2">
                    <a:satMod val="130000"/>
                  </a:schemeClr>
                </a:solidFill>
                <a:effectLst>
                  <a:outerShdw blurRad="50000" dist="30000" dir="5400000" algn="tl" rotWithShape="0">
                    <a:srgbClr val="000000">
                      <a:alpha val="30000"/>
                    </a:srgbClr>
                  </a:outerShdw>
                </a:effectLst>
                <a:ea typeface="+mj-ea"/>
              </a:rPr>
            </a:br>
            <a:r>
              <a:rPr lang="es-ES_tradnl" b="1">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Sábado, 6 de Julio, 2019 a las 03:19:52 UTC</a:t>
            </a:r>
            <a:endParaRPr lang="es-ES_tradnl">
              <a:solidFill>
                <a:schemeClr val="tx2">
                  <a:satMod val="130000"/>
                </a:schemeClr>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32860667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900342F-5378-4688-945B-366EC6994B3D}"/>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9700" name="TextBox 15">
            <a:extLst>
              <a:ext uri="{FF2B5EF4-FFF2-40B4-BE49-F238E27FC236}">
                <a16:creationId xmlns:a16="http://schemas.microsoft.com/office/drawing/2014/main" id="{00744420-C97D-2741-85E6-0CB2DE7A5C93}"/>
              </a:ext>
            </a:extLst>
          </p:cNvPr>
          <p:cNvSpPr txBox="1">
            <a:spLocks noChangeArrowheads="1"/>
          </p:cNvSpPr>
          <p:nvPr/>
        </p:nvSpPr>
        <p:spPr bwMode="auto">
          <a:xfrm>
            <a:off x="3744631" y="5788025"/>
            <a:ext cx="509456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n-US" altLang="en-US" sz="1400" i="1">
                <a:solidFill>
                  <a:srgbClr val="000000"/>
                </a:solidFill>
                <a:latin typeface="Arial" panose="020B0604020202020204" pitchFamily="34" charset="0"/>
              </a:rPr>
              <a:t>USGS</a:t>
            </a:r>
            <a:r>
              <a:rPr lang="es-ES" altLang="en-US" sz="1400" i="1">
                <a:solidFill>
                  <a:srgbClr val="000000"/>
                </a:solidFill>
                <a:latin typeface="Arial" panose="020B0604020202020204" pitchFamily="34" charset="0"/>
              </a:rPr>
              <a:t> Intensidad de Movimiento Estimada del terremoto M7,1</a:t>
            </a:r>
            <a:endParaRPr lang="en-US" altLang="en-US" sz="1400" i="1">
              <a:latin typeface="Arial" panose="020B0604020202020204" pitchFamily="34" charset="0"/>
              <a:cs typeface="Arial" panose="020B0604020202020204" pitchFamily="34" charset="0"/>
            </a:endParaRPr>
          </a:p>
        </p:txBody>
      </p:sp>
      <p:sp>
        <p:nvSpPr>
          <p:cNvPr id="29701" name="TextBox 15">
            <a:extLst>
              <a:ext uri="{FF2B5EF4-FFF2-40B4-BE49-F238E27FC236}">
                <a16:creationId xmlns:a16="http://schemas.microsoft.com/office/drawing/2014/main" id="{7F72B5DA-FF56-C64D-9F48-21F402B932FC}"/>
              </a:ext>
            </a:extLst>
          </p:cNvPr>
          <p:cNvSpPr txBox="1">
            <a:spLocks noChangeArrowheads="1"/>
          </p:cNvSpPr>
          <p:nvPr/>
        </p:nvSpPr>
        <p:spPr bwMode="auto">
          <a:xfrm>
            <a:off x="252413" y="1123950"/>
            <a:ext cx="3100387"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buNone/>
            </a:pPr>
            <a:r>
              <a:rPr lang="es-ES" sz="1600">
                <a:latin typeface="Arial" panose="020B0604020202020204" pitchFamily="34" charset="0"/>
                <a:cs typeface="Arial" panose="020B0604020202020204" pitchFamily="34" charset="0"/>
              </a:rPr>
              <a:t>La escala de Intensidad de Mercalli Modificada (MMI) es una escala de doce niveles numeradas del I al XII, que indican la severidad de los movimientos telúricos.</a:t>
            </a:r>
            <a:endParaRPr lang="en-US" sz="1600">
              <a:latin typeface="Arial" panose="020B0604020202020204" pitchFamily="34" charset="0"/>
              <a:cs typeface="Arial" panose="020B0604020202020204" pitchFamily="34" charset="0"/>
            </a:endParaRPr>
          </a:p>
          <a:p>
            <a:pPr eaLnBrk="1" hangingPunct="1">
              <a:spcBef>
                <a:spcPct val="0"/>
              </a:spcBef>
              <a:buFontTx/>
              <a:buNone/>
            </a:pPr>
            <a:endParaRPr lang="en-US" altLang="en-US" sz="1600">
              <a:latin typeface="Arial" panose="020B0604020202020204" pitchFamily="34" charset="0"/>
              <a:cs typeface="Arial" panose="020B0604020202020204" pitchFamily="34" charset="0"/>
            </a:endParaRPr>
          </a:p>
          <a:p>
            <a:pPr eaLnBrk="1" hangingPunct="1">
              <a:spcBef>
                <a:spcPct val="0"/>
              </a:spcBef>
              <a:buFontTx/>
              <a:buNone/>
            </a:pPr>
            <a:r>
              <a:rPr lang="es-ES_tradnl" altLang="en-US" sz="1600">
                <a:latin typeface="Arial" panose="020B0604020202020204" pitchFamily="34" charset="0"/>
                <a:cs typeface="Arial" panose="020B0604020202020204" pitchFamily="34" charset="0"/>
              </a:rPr>
              <a:t>El área más cercana al epicentro experimentó fuertes movimientos telúricos como consecuencia de este terremoto.</a:t>
            </a:r>
          </a:p>
        </p:txBody>
      </p:sp>
      <p:pic>
        <p:nvPicPr>
          <p:cNvPr id="29702" name="Picture 8" descr="IRIS_TMlogo.png">
            <a:extLst>
              <a:ext uri="{FF2B5EF4-FFF2-40B4-BE49-F238E27FC236}">
                <a16:creationId xmlns:a16="http://schemas.microsoft.com/office/drawing/2014/main" id="{9CF46DD6-070A-BF4B-B95C-9F65EAF1200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a:extLst>
              <a:ext uri="{FF2B5EF4-FFF2-40B4-BE49-F238E27FC236}">
                <a16:creationId xmlns:a16="http://schemas.microsoft.com/office/drawing/2014/main" id="{F39D56E1-39D9-43D8-A0A5-54220FCA20E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52800" y="1219200"/>
            <a:ext cx="5632450" cy="4388227"/>
          </a:xfrm>
          <a:prstGeom prst="rect">
            <a:avLst/>
          </a:prstGeom>
        </p:spPr>
      </p:pic>
      <p:sp>
        <p:nvSpPr>
          <p:cNvPr id="12" name="Title 1">
            <a:extLst>
              <a:ext uri="{FF2B5EF4-FFF2-40B4-BE49-F238E27FC236}">
                <a16:creationId xmlns:a16="http://schemas.microsoft.com/office/drawing/2014/main" id="{6B543B9A-A08E-7941-B7AE-3B1509415097}"/>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a:solidFill>
                  <a:schemeClr val="tx2">
                    <a:satMod val="130000"/>
                  </a:schemeClr>
                </a:solidFill>
                <a:effectLst>
                  <a:outerShdw blurRad="50000" dist="30000" dir="5400000" algn="tl" rotWithShape="0">
                    <a:srgbClr val="000000">
                      <a:alpha val="30000"/>
                    </a:srgbClr>
                  </a:outerShdw>
                </a:effectLst>
                <a:ea typeface="+mj-ea"/>
              </a:rPr>
              <a:t>Magnitud </a:t>
            </a:r>
            <a:r>
              <a:rPr lang="es-ES_tradnl" sz="2400" b="1">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7,1 RIDGECREST, CALIFORNIA</a:t>
            </a:r>
            <a:br>
              <a:rPr lang="es-ES_tradnl" sz="4300" b="1">
                <a:solidFill>
                  <a:schemeClr val="tx2">
                    <a:satMod val="130000"/>
                  </a:schemeClr>
                </a:solidFill>
                <a:effectLst>
                  <a:outerShdw blurRad="50000" dist="30000" dir="5400000" algn="tl" rotWithShape="0">
                    <a:srgbClr val="000000">
                      <a:alpha val="30000"/>
                    </a:srgbClr>
                  </a:outerShdw>
                </a:effectLst>
                <a:ea typeface="+mj-ea"/>
              </a:rPr>
            </a:br>
            <a:r>
              <a:rPr lang="es-ES_tradnl" b="1">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Sábado, 6 de Julio, 2019 a las 03:19:52 UTC</a:t>
            </a:r>
            <a:endParaRPr lang="es-ES_tradnl">
              <a:solidFill>
                <a:schemeClr val="tx2">
                  <a:satMod val="130000"/>
                </a:schemeClr>
              </a:solidFill>
              <a:effectLst>
                <a:outerShdw blurRad="50000" dist="30000" dir="5400000" algn="tl" rotWithShape="0">
                  <a:srgbClr val="000000">
                    <a:alpha val="30000"/>
                  </a:srgbClr>
                </a:outerShdw>
              </a:effectLst>
              <a:ea typeface="+mj-ea"/>
            </a:endParaRPr>
          </a:p>
        </p:txBody>
      </p:sp>
      <p:sp>
        <p:nvSpPr>
          <p:cNvPr id="15" name="TextBox 13">
            <a:extLst>
              <a:ext uri="{FF2B5EF4-FFF2-40B4-BE49-F238E27FC236}">
                <a16:creationId xmlns:a16="http://schemas.microsoft.com/office/drawing/2014/main" id="{179A37F0-1DAF-4844-A83A-4362C651B3D7}"/>
              </a:ext>
            </a:extLst>
          </p:cNvPr>
          <p:cNvSpPr txBox="1">
            <a:spLocks noChangeArrowheads="1"/>
          </p:cNvSpPr>
          <p:nvPr/>
        </p:nvSpPr>
        <p:spPr bwMode="auto">
          <a:xfrm>
            <a:off x="1117882" y="4171950"/>
            <a:ext cx="7461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b="1">
                <a:latin typeface="Arial" panose="020B0604020202020204" pitchFamily="34" charset="0"/>
                <a:cs typeface="Arial" panose="020B0604020202020204" pitchFamily="34" charset="0"/>
              </a:rPr>
              <a:t>MMI</a:t>
            </a:r>
          </a:p>
        </p:txBody>
      </p:sp>
      <p:pic>
        <p:nvPicPr>
          <p:cNvPr id="16" name="Picture 5">
            <a:extLst>
              <a:ext uri="{FF2B5EF4-FFF2-40B4-BE49-F238E27FC236}">
                <a16:creationId xmlns:a16="http://schemas.microsoft.com/office/drawing/2014/main" id="{8D509D9A-C63D-3549-A759-E9FC5E690F5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05169" y="4514850"/>
            <a:ext cx="752475" cy="2314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Box 14">
            <a:extLst>
              <a:ext uri="{FF2B5EF4-FFF2-40B4-BE49-F238E27FC236}">
                <a16:creationId xmlns:a16="http://schemas.microsoft.com/office/drawing/2014/main" id="{09D6069B-312E-804B-922F-1F3C9E768193}"/>
              </a:ext>
            </a:extLst>
          </p:cNvPr>
          <p:cNvSpPr txBox="1">
            <a:spLocks noChangeArrowheads="1"/>
          </p:cNvSpPr>
          <p:nvPr/>
        </p:nvSpPr>
        <p:spPr bwMode="auto">
          <a:xfrm>
            <a:off x="1662113" y="3986213"/>
            <a:ext cx="1538287" cy="287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s-VE" altLang="en-US" sz="1400" b="1">
                <a:latin typeface="Arial" panose="020B0604020202020204" pitchFamily="34" charset="0"/>
              </a:rPr>
              <a:t>Temblor Percibido</a:t>
            </a:r>
          </a:p>
          <a:p>
            <a:pPr algn="ctr" eaLnBrk="1" hangingPunct="1">
              <a:spcBef>
                <a:spcPct val="0"/>
              </a:spcBef>
              <a:spcAft>
                <a:spcPts val="400"/>
              </a:spcAft>
              <a:buFontTx/>
              <a:buNone/>
            </a:pPr>
            <a:r>
              <a:rPr lang="es-VE" altLang="en-US" sz="1400" b="1">
                <a:solidFill>
                  <a:srgbClr val="C00000"/>
                </a:solidFill>
                <a:latin typeface="Arial" panose="020B0604020202020204" pitchFamily="34" charset="0"/>
              </a:rPr>
              <a:t>Extremo </a:t>
            </a:r>
          </a:p>
          <a:p>
            <a:pPr algn="ctr" eaLnBrk="1" hangingPunct="1">
              <a:spcBef>
                <a:spcPct val="0"/>
              </a:spcBef>
              <a:spcAft>
                <a:spcPts val="400"/>
              </a:spcAft>
              <a:buFontTx/>
              <a:buNone/>
            </a:pPr>
            <a:r>
              <a:rPr lang="es-VE" altLang="en-US" sz="1400" b="1">
                <a:solidFill>
                  <a:srgbClr val="FF0000"/>
                </a:solidFill>
                <a:latin typeface="Arial" panose="020B0604020202020204" pitchFamily="34" charset="0"/>
              </a:rPr>
              <a:t>Violento</a:t>
            </a:r>
          </a:p>
          <a:p>
            <a:pPr algn="ctr" eaLnBrk="1" hangingPunct="1">
              <a:spcBef>
                <a:spcPct val="0"/>
              </a:spcBef>
              <a:spcAft>
                <a:spcPts val="400"/>
              </a:spcAft>
              <a:buFontTx/>
              <a:buNone/>
            </a:pPr>
            <a:r>
              <a:rPr lang="es-VE" altLang="en-US" sz="1400" b="1">
                <a:solidFill>
                  <a:srgbClr val="FFC000"/>
                </a:solidFill>
                <a:latin typeface="Arial" panose="020B0604020202020204" pitchFamily="34" charset="0"/>
              </a:rPr>
              <a:t>Severo</a:t>
            </a:r>
          </a:p>
          <a:p>
            <a:pPr algn="ctr" eaLnBrk="1" hangingPunct="1">
              <a:spcBef>
                <a:spcPct val="0"/>
              </a:spcBef>
              <a:spcAft>
                <a:spcPts val="400"/>
              </a:spcAft>
              <a:buFontTx/>
              <a:buNone/>
            </a:pPr>
            <a:r>
              <a:rPr lang="es-VE" altLang="en-US" sz="1400" b="1">
                <a:solidFill>
                  <a:srgbClr val="FFC000"/>
                </a:solidFill>
                <a:latin typeface="Arial" panose="020B0604020202020204" pitchFamily="34" charset="0"/>
              </a:rPr>
              <a:t>Muy Fuerte</a:t>
            </a:r>
          </a:p>
          <a:p>
            <a:pPr algn="ctr" eaLnBrk="1" hangingPunct="1">
              <a:spcBef>
                <a:spcPct val="0"/>
              </a:spcBef>
              <a:spcAft>
                <a:spcPts val="400"/>
              </a:spcAft>
              <a:buFontTx/>
              <a:buNone/>
            </a:pPr>
            <a:r>
              <a:rPr lang="es-VE" altLang="en-US" sz="1400" b="1">
                <a:solidFill>
                  <a:srgbClr val="FFFF00"/>
                </a:solidFill>
                <a:latin typeface="Arial" panose="020B0604020202020204" pitchFamily="34" charset="0"/>
              </a:rPr>
              <a:t>Fuerte</a:t>
            </a:r>
          </a:p>
          <a:p>
            <a:pPr algn="ctr" eaLnBrk="1" hangingPunct="1">
              <a:spcBef>
                <a:spcPct val="0"/>
              </a:spcBef>
              <a:spcAft>
                <a:spcPts val="400"/>
              </a:spcAft>
              <a:buFontTx/>
              <a:buNone/>
            </a:pPr>
            <a:r>
              <a:rPr lang="es-VE" altLang="en-US" sz="1400">
                <a:latin typeface="Arial" panose="020B0604020202020204" pitchFamily="34" charset="0"/>
              </a:rPr>
              <a:t>Moderado</a:t>
            </a:r>
          </a:p>
          <a:p>
            <a:pPr algn="ctr" eaLnBrk="1" hangingPunct="1">
              <a:spcBef>
                <a:spcPct val="0"/>
              </a:spcBef>
              <a:spcAft>
                <a:spcPts val="400"/>
              </a:spcAft>
              <a:buFontTx/>
              <a:buNone/>
            </a:pPr>
            <a:r>
              <a:rPr lang="es-VE" altLang="en-US" sz="1400">
                <a:latin typeface="Arial" panose="020B0604020202020204" pitchFamily="34" charset="0"/>
              </a:rPr>
              <a:t>Ligero</a:t>
            </a:r>
          </a:p>
          <a:p>
            <a:pPr algn="ctr" eaLnBrk="1" hangingPunct="1">
              <a:spcBef>
                <a:spcPct val="0"/>
              </a:spcBef>
              <a:spcAft>
                <a:spcPts val="400"/>
              </a:spcAft>
              <a:buFontTx/>
              <a:buNone/>
            </a:pPr>
            <a:r>
              <a:rPr lang="es-VE" altLang="en-US" sz="1400">
                <a:latin typeface="Arial" panose="020B0604020202020204" pitchFamily="34" charset="0"/>
              </a:rPr>
              <a:t>Débil</a:t>
            </a:r>
          </a:p>
          <a:p>
            <a:pPr algn="ctr" eaLnBrk="1" hangingPunct="1">
              <a:spcBef>
                <a:spcPct val="0"/>
              </a:spcBef>
              <a:spcAft>
                <a:spcPts val="400"/>
              </a:spcAft>
              <a:buFontTx/>
              <a:buNone/>
            </a:pPr>
            <a:r>
              <a:rPr lang="es-VE" altLang="en-US" sz="1400">
                <a:latin typeface="Arial" panose="020B0604020202020204" pitchFamily="34" charset="0"/>
              </a:rPr>
              <a:t>Imperceptible</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C041977-FB47-4248-9C77-B2110F22B77F}"/>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1747" name="TextBox 15">
            <a:extLst>
              <a:ext uri="{FF2B5EF4-FFF2-40B4-BE49-F238E27FC236}">
                <a16:creationId xmlns:a16="http://schemas.microsoft.com/office/drawing/2014/main" id="{19DAC123-35EF-084E-A9BF-98D3EE055AC5}"/>
              </a:ext>
            </a:extLst>
          </p:cNvPr>
          <p:cNvSpPr txBox="1">
            <a:spLocks noChangeArrowheads="1"/>
          </p:cNvSpPr>
          <p:nvPr/>
        </p:nvSpPr>
        <p:spPr bwMode="auto">
          <a:xfrm>
            <a:off x="4876800" y="695980"/>
            <a:ext cx="419576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s-ES" altLang="en-US" sz="1400" i="1">
                <a:latin typeface="Arial" panose="020B0604020202020204" pitchFamily="34" charset="0"/>
              </a:rPr>
              <a:t>USGS PAGER </a:t>
            </a:r>
          </a:p>
          <a:p>
            <a:pPr algn="r" eaLnBrk="1" hangingPunct="1">
              <a:spcBef>
                <a:spcPct val="0"/>
              </a:spcBef>
              <a:buFontTx/>
              <a:buNone/>
            </a:pPr>
            <a:r>
              <a:rPr lang="es-ES" altLang="en-US" sz="1400" i="1">
                <a:latin typeface="Arial" panose="020B0604020202020204" pitchFamily="34" charset="0"/>
              </a:rPr>
              <a:t>Población Expuesta a los Movimientos Telúricos</a:t>
            </a:r>
          </a:p>
        </p:txBody>
      </p:sp>
      <p:pic>
        <p:nvPicPr>
          <p:cNvPr id="31748" name="Picture 8" descr="IRIS_TMlogo.png">
            <a:extLst>
              <a:ext uri="{FF2B5EF4-FFF2-40B4-BE49-F238E27FC236}">
                <a16:creationId xmlns:a16="http://schemas.microsoft.com/office/drawing/2014/main" id="{04F1BBB2-71DD-A645-A0D2-86112650FB0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9" name="TextBox 15">
            <a:extLst>
              <a:ext uri="{FF2B5EF4-FFF2-40B4-BE49-F238E27FC236}">
                <a16:creationId xmlns:a16="http://schemas.microsoft.com/office/drawing/2014/main" id="{BCE6B55D-5A7D-2241-BA35-B08A6A58FB52}"/>
              </a:ext>
            </a:extLst>
          </p:cNvPr>
          <p:cNvSpPr txBox="1">
            <a:spLocks noChangeArrowheads="1"/>
          </p:cNvSpPr>
          <p:nvPr/>
        </p:nvSpPr>
        <p:spPr bwMode="auto">
          <a:xfrm>
            <a:off x="5119689" y="6473825"/>
            <a:ext cx="39481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 altLang="en-US" sz="1200" i="1">
                <a:latin typeface="Arial" panose="020B0604020202020204" pitchFamily="34" charset="0"/>
              </a:rPr>
              <a:t>Imagen Cortesía del Servicio Geológico de los EE.UU.</a:t>
            </a:r>
          </a:p>
        </p:txBody>
      </p:sp>
      <p:sp>
        <p:nvSpPr>
          <p:cNvPr id="31750" name="TextBox 20">
            <a:extLst>
              <a:ext uri="{FF2B5EF4-FFF2-40B4-BE49-F238E27FC236}">
                <a16:creationId xmlns:a16="http://schemas.microsoft.com/office/drawing/2014/main" id="{FEDB7404-5F6F-1D44-8A3B-84E5958F5FC5}"/>
              </a:ext>
            </a:extLst>
          </p:cNvPr>
          <p:cNvSpPr txBox="1">
            <a:spLocks noChangeArrowheads="1"/>
          </p:cNvSpPr>
          <p:nvPr/>
        </p:nvSpPr>
        <p:spPr bwMode="auto">
          <a:xfrm>
            <a:off x="3333750" y="5521325"/>
            <a:ext cx="5767388"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s-ES" altLang="en-US" sz="1300">
                <a:latin typeface="Arial" panose="020B0604020202020204" pitchFamily="34" charset="0"/>
              </a:rPr>
              <a:t>El código de colores de las líneas de contorno marca las regiones de intensidad MMI. La población total expuesta a un valor MMI dado es obtenida sumando la población entre las líneas de contorno. La estimación de la población expuesta a cada intensidad  MMI es mostrada en la tabla.</a:t>
            </a:r>
          </a:p>
        </p:txBody>
      </p:sp>
      <p:sp>
        <p:nvSpPr>
          <p:cNvPr id="31751" name="TextBox 18">
            <a:extLst>
              <a:ext uri="{FF2B5EF4-FFF2-40B4-BE49-F238E27FC236}">
                <a16:creationId xmlns:a16="http://schemas.microsoft.com/office/drawing/2014/main" id="{9BE500DF-A1B2-064C-A9DF-FDC61E4FF999}"/>
              </a:ext>
            </a:extLst>
          </p:cNvPr>
          <p:cNvSpPr txBox="1">
            <a:spLocks noChangeArrowheads="1"/>
          </p:cNvSpPr>
          <p:nvPr/>
        </p:nvSpPr>
        <p:spPr bwMode="auto">
          <a:xfrm>
            <a:off x="242888" y="1095375"/>
            <a:ext cx="4252913"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600">
                <a:latin typeface="Arial" panose="020B0604020202020204" pitchFamily="34" charset="0"/>
              </a:rPr>
              <a:t>El mapa de USGS PAGER muestra la población expuesta a diferentes niveles de Intensidad de Mercalli Modificada (MMI).</a:t>
            </a:r>
          </a:p>
          <a:p>
            <a:pPr eaLnBrk="1" hangingPunct="1">
              <a:spcBef>
                <a:spcPct val="0"/>
              </a:spcBef>
              <a:buFontTx/>
              <a:buNone/>
            </a:pPr>
            <a:endParaRPr lang="es-ES_tradnl" altLang="en-US" sz="1600">
              <a:latin typeface="Arial" panose="020B0604020202020204" pitchFamily="34" charset="0"/>
            </a:endParaRPr>
          </a:p>
          <a:p>
            <a:pPr eaLnBrk="1" hangingPunct="1">
              <a:spcBef>
                <a:spcPct val="0"/>
              </a:spcBef>
              <a:buFontTx/>
              <a:buNone/>
            </a:pPr>
            <a:r>
              <a:rPr lang="es-ES_tradnl" altLang="en-US" sz="1600">
                <a:latin typeface="Arial" panose="020B0604020202020204" pitchFamily="34" charset="0"/>
              </a:rPr>
              <a:t>30,000 personas fueron expuestas a fuertes sacudidas como consecuencia de este terremoto.</a:t>
            </a:r>
          </a:p>
        </p:txBody>
      </p:sp>
      <p:pic>
        <p:nvPicPr>
          <p:cNvPr id="5" name="Picture 4">
            <a:extLst>
              <a:ext uri="{FF2B5EF4-FFF2-40B4-BE49-F238E27FC236}">
                <a16:creationId xmlns:a16="http://schemas.microsoft.com/office/drawing/2014/main" id="{E97EA489-F384-4DBE-A2E8-E38DBA636E1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86289" y="1143000"/>
            <a:ext cx="4351541" cy="4386008"/>
          </a:xfrm>
          <a:prstGeom prst="rect">
            <a:avLst/>
          </a:prstGeom>
        </p:spPr>
      </p:pic>
      <p:pic>
        <p:nvPicPr>
          <p:cNvPr id="8" name="Picture 7">
            <a:extLst>
              <a:ext uri="{FF2B5EF4-FFF2-40B4-BE49-F238E27FC236}">
                <a16:creationId xmlns:a16="http://schemas.microsoft.com/office/drawing/2014/main" id="{1A2386D9-31DF-4666-B228-E6B0D3C018F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2974" y="2811324"/>
            <a:ext cx="2243573" cy="4031928"/>
          </a:xfrm>
          <a:prstGeom prst="rect">
            <a:avLst/>
          </a:prstGeom>
        </p:spPr>
      </p:pic>
      <p:sp>
        <p:nvSpPr>
          <p:cNvPr id="11" name="Title 1">
            <a:extLst>
              <a:ext uri="{FF2B5EF4-FFF2-40B4-BE49-F238E27FC236}">
                <a16:creationId xmlns:a16="http://schemas.microsoft.com/office/drawing/2014/main" id="{F3825ECF-C5D4-5445-A23F-7AA548187DEF}"/>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a:solidFill>
                  <a:schemeClr val="tx2">
                    <a:satMod val="130000"/>
                  </a:schemeClr>
                </a:solidFill>
                <a:effectLst>
                  <a:outerShdw blurRad="50000" dist="30000" dir="5400000" algn="tl" rotWithShape="0">
                    <a:srgbClr val="000000">
                      <a:alpha val="30000"/>
                    </a:srgbClr>
                  </a:outerShdw>
                </a:effectLst>
                <a:ea typeface="+mj-ea"/>
              </a:rPr>
              <a:t>Magnitud </a:t>
            </a:r>
            <a:r>
              <a:rPr lang="es-ES_tradnl" sz="2400" b="1">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7,1 RIDGECREST, CALIFORNIA</a:t>
            </a:r>
            <a:br>
              <a:rPr lang="es-ES_tradnl" sz="4300" b="1">
                <a:solidFill>
                  <a:schemeClr val="tx2">
                    <a:satMod val="130000"/>
                  </a:schemeClr>
                </a:solidFill>
                <a:effectLst>
                  <a:outerShdw blurRad="50000" dist="30000" dir="5400000" algn="tl" rotWithShape="0">
                    <a:srgbClr val="000000">
                      <a:alpha val="30000"/>
                    </a:srgbClr>
                  </a:outerShdw>
                </a:effectLst>
                <a:ea typeface="+mj-ea"/>
              </a:rPr>
            </a:br>
            <a:r>
              <a:rPr lang="es-ES_tradnl" b="1">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Sábado, 6 de Julio, 2019 a las 03:19:52 UTC</a:t>
            </a:r>
            <a:endParaRPr lang="es-ES_tradnl">
              <a:solidFill>
                <a:schemeClr val="tx2">
                  <a:satMod val="130000"/>
                </a:schemeClr>
              </a:solidFill>
              <a:effectLst>
                <a:outerShdw blurRad="50000" dist="30000" dir="5400000" algn="tl" rotWithShape="0">
                  <a:srgbClr val="000000">
                    <a:alpha val="30000"/>
                  </a:srgbClr>
                </a:outerShdw>
              </a:effectLst>
              <a:ea typeface="+mj-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6133B925-F9C7-4F10-B263-5DE3E8A4B86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85375" y="1283058"/>
            <a:ext cx="6181230" cy="4297601"/>
          </a:xfrm>
          <a:prstGeom prst="rect">
            <a:avLst/>
          </a:prstGeom>
        </p:spPr>
      </p:pic>
      <p:sp>
        <p:nvSpPr>
          <p:cNvPr id="4" name="Rectangle 3">
            <a:extLst>
              <a:ext uri="{FF2B5EF4-FFF2-40B4-BE49-F238E27FC236}">
                <a16:creationId xmlns:a16="http://schemas.microsoft.com/office/drawing/2014/main" id="{CEC8BDFA-CE12-4968-8008-FE22BB202453}"/>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defRPr/>
            </a:pPr>
            <a:endParaRPr lang="en-US" altLang="en-US" sz="1800">
              <a:solidFill>
                <a:srgbClr val="FFFFFF"/>
              </a:solidFill>
              <a:cs typeface="Arial" panose="020B0604020202020204" pitchFamily="34" charset="0"/>
            </a:endParaRPr>
          </a:p>
        </p:txBody>
      </p:sp>
      <p:pic>
        <p:nvPicPr>
          <p:cNvPr id="14339" name="Picture 18" descr="IRIS_TMlogo.png">
            <a:extLst>
              <a:ext uri="{FF2B5EF4-FFF2-40B4-BE49-F238E27FC236}">
                <a16:creationId xmlns:a16="http://schemas.microsoft.com/office/drawing/2014/main" id="{5149D362-9893-4071-997B-66C71F1196C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TextBox 14">
            <a:extLst>
              <a:ext uri="{FF2B5EF4-FFF2-40B4-BE49-F238E27FC236}">
                <a16:creationId xmlns:a16="http://schemas.microsoft.com/office/drawing/2014/main" id="{F0EC4074-53E2-4CF6-B58B-37AC0C7EAB65}"/>
              </a:ext>
            </a:extLst>
          </p:cNvPr>
          <p:cNvSpPr txBox="1">
            <a:spLocks noChangeArrowheads="1"/>
          </p:cNvSpPr>
          <p:nvPr/>
        </p:nvSpPr>
        <p:spPr bwMode="auto">
          <a:xfrm>
            <a:off x="194650" y="1200410"/>
            <a:ext cx="2590726" cy="5170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eaLnBrk="1" hangingPunct="1">
              <a:lnSpc>
                <a:spcPts val="1800"/>
              </a:lnSpc>
              <a:spcBef>
                <a:spcPct val="0"/>
              </a:spcBef>
              <a:buNone/>
            </a:pPr>
            <a:r>
              <a:rPr lang="es-ES_tradnl" altLang="en-US" sz="1500">
                <a:latin typeface="Arial" panose="020B0604020202020204" pitchFamily="34" charset="0"/>
              </a:rPr>
              <a:t>Se muestran las ubicaciones de los 5.000 terremotos más recientes.</a:t>
            </a:r>
          </a:p>
          <a:p>
            <a:pPr eaLnBrk="1" hangingPunct="1">
              <a:lnSpc>
                <a:spcPts val="1800"/>
              </a:lnSpc>
              <a:spcBef>
                <a:spcPct val="0"/>
              </a:spcBef>
              <a:buNone/>
            </a:pPr>
            <a:r>
              <a:rPr lang="es-ES_tradnl" altLang="en-US" sz="1500">
                <a:latin typeface="Arial" panose="020B0604020202020204" pitchFamily="34" charset="0"/>
              </a:rPr>
              <a:t> </a:t>
            </a:r>
          </a:p>
          <a:p>
            <a:pPr eaLnBrk="1" hangingPunct="1">
              <a:lnSpc>
                <a:spcPts val="1800"/>
              </a:lnSpc>
              <a:spcBef>
                <a:spcPct val="0"/>
              </a:spcBef>
              <a:buNone/>
            </a:pPr>
            <a:r>
              <a:rPr lang="es-ES_tradnl" altLang="en-US" sz="1500">
                <a:latin typeface="Arial" panose="020B0604020202020204" pitchFamily="34" charset="0"/>
              </a:rPr>
              <a:t>En esta latitud, la Placa del Pacífico se está moviendo hacia el noroeste con respecto a la Placa de América del Norte a una velocidad de aproximadamente 48 mm / año.</a:t>
            </a:r>
          </a:p>
          <a:p>
            <a:pPr eaLnBrk="1" hangingPunct="1">
              <a:lnSpc>
                <a:spcPts val="1800"/>
              </a:lnSpc>
              <a:spcBef>
                <a:spcPct val="0"/>
              </a:spcBef>
              <a:buNone/>
            </a:pPr>
            <a:endParaRPr lang="es-ES_tradnl" altLang="en-US" sz="1500">
              <a:latin typeface="Arial" panose="020B0604020202020204" pitchFamily="34" charset="0"/>
            </a:endParaRPr>
          </a:p>
          <a:p>
            <a:pPr eaLnBrk="1" hangingPunct="1">
              <a:lnSpc>
                <a:spcPts val="1800"/>
              </a:lnSpc>
              <a:spcBef>
                <a:spcPct val="0"/>
              </a:spcBef>
              <a:buNone/>
            </a:pPr>
            <a:r>
              <a:rPr lang="es-ES_tradnl" altLang="en-US" sz="1500">
                <a:latin typeface="Arial" panose="020B0604020202020204" pitchFamily="34" charset="0"/>
              </a:rPr>
              <a:t>La ubicación del terremoto se encuentra dentro de la Zona de Corte del Este de California, una región de fallas distribuidas asociadas con el movimiento a través del límite de Placa del Pacífico - América del Norte.</a:t>
            </a:r>
          </a:p>
        </p:txBody>
      </p:sp>
      <p:sp>
        <p:nvSpPr>
          <p:cNvPr id="14341" name="TextBox 16">
            <a:extLst>
              <a:ext uri="{FF2B5EF4-FFF2-40B4-BE49-F238E27FC236}">
                <a16:creationId xmlns:a16="http://schemas.microsoft.com/office/drawing/2014/main" id="{FAF77AA0-1CAA-4927-A6A8-844FD548AA03}"/>
              </a:ext>
            </a:extLst>
          </p:cNvPr>
          <p:cNvSpPr txBox="1">
            <a:spLocks noChangeArrowheads="1"/>
          </p:cNvSpPr>
          <p:nvPr/>
        </p:nvSpPr>
        <p:spPr bwMode="auto">
          <a:xfrm>
            <a:off x="3657600" y="5647673"/>
            <a:ext cx="57912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eaLnBrk="1" hangingPunct="1">
              <a:spcBef>
                <a:spcPct val="0"/>
              </a:spcBef>
              <a:buNone/>
            </a:pPr>
            <a:r>
              <a:rPr lang="es-ES_tradnl" altLang="en-US" sz="1400" i="1">
                <a:latin typeface="Arial" panose="020B0604020202020204" pitchFamily="34" charset="0"/>
                <a:cs typeface="Arial" panose="020B0604020202020204" pitchFamily="34" charset="0"/>
              </a:rPr>
              <a:t>Mapa creado </a:t>
            </a:r>
            <a:r>
              <a:rPr lang="es-ES_tradnl" altLang="en-US" sz="1400">
                <a:latin typeface="Arial" panose="020B0604020202020204" pitchFamily="34" charset="0"/>
                <a:cs typeface="Arial" panose="020B0604020202020204" pitchFamily="34" charset="0"/>
              </a:rPr>
              <a:t> usando el navegador de terremotos de IRIS </a:t>
            </a:r>
            <a:r>
              <a:rPr lang="es-ES_tradnl" altLang="en-US" sz="1400" i="1">
                <a:latin typeface="Arial" panose="020B0604020202020204" pitchFamily="34" charset="0"/>
                <a:cs typeface="Arial" panose="020B0604020202020204" pitchFamily="34" charset="0"/>
              </a:rPr>
              <a:t>(IEB).</a:t>
            </a:r>
          </a:p>
        </p:txBody>
      </p:sp>
      <p:sp>
        <p:nvSpPr>
          <p:cNvPr id="25" name="TextBox 30">
            <a:extLst>
              <a:ext uri="{FF2B5EF4-FFF2-40B4-BE49-F238E27FC236}">
                <a16:creationId xmlns:a16="http://schemas.microsoft.com/office/drawing/2014/main" id="{BC5C83D6-09E4-4026-8369-96D44E6ED8B9}"/>
              </a:ext>
            </a:extLst>
          </p:cNvPr>
          <p:cNvSpPr txBox="1">
            <a:spLocks noChangeArrowheads="1"/>
          </p:cNvSpPr>
          <p:nvPr/>
        </p:nvSpPr>
        <p:spPr bwMode="auto">
          <a:xfrm>
            <a:off x="5376174" y="1927896"/>
            <a:ext cx="261856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lgn="ctr" eaLnBrk="1" hangingPunct="1">
              <a:spcBef>
                <a:spcPct val="0"/>
              </a:spcBef>
              <a:buFontTx/>
              <a:buNone/>
            </a:pPr>
            <a:r>
              <a:rPr lang="es-ES_tradnl" altLang="en-US" sz="1600" dirty="0">
                <a:solidFill>
                  <a:schemeClr val="bg1"/>
                </a:solidFill>
                <a:latin typeface="Arial" panose="020B0604020202020204" pitchFamily="34" charset="0"/>
              </a:rPr>
              <a:t>Placa de Norteamérica</a:t>
            </a:r>
          </a:p>
        </p:txBody>
      </p:sp>
      <p:pic>
        <p:nvPicPr>
          <p:cNvPr id="20" name="Picture 7">
            <a:extLst>
              <a:ext uri="{FF2B5EF4-FFF2-40B4-BE49-F238E27FC236}">
                <a16:creationId xmlns:a16="http://schemas.microsoft.com/office/drawing/2014/main" id="{2BDEAE77-36D6-0941-966B-CCE96E7A67BC}"/>
              </a:ext>
            </a:extLst>
          </p:cNvPr>
          <p:cNvPicPr>
            <a:picLocks noChangeAspect="1"/>
          </p:cNvPicPr>
          <p:nvPr/>
        </p:nvPicPr>
        <p:blipFill>
          <a:blip r:embed="rId5">
            <a:extLst>
              <a:ext uri="{28A0092B-C50C-407E-A947-70E740481C1C}">
                <a14:useLocalDpi xmlns:a14="http://schemas.microsoft.com/office/drawing/2010/main" val="0"/>
              </a:ext>
            </a:extLst>
          </a:blip>
          <a:srcRect l="2101" t="1570" r="68369" b="20940"/>
          <a:stretch>
            <a:fillRect/>
          </a:stretch>
        </p:blipFill>
        <p:spPr bwMode="auto">
          <a:xfrm>
            <a:off x="8567452" y="1318629"/>
            <a:ext cx="339725" cy="187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a:extLst>
              <a:ext uri="{FF2B5EF4-FFF2-40B4-BE49-F238E27FC236}">
                <a16:creationId xmlns:a16="http://schemas.microsoft.com/office/drawing/2014/main" id="{B1FACCC3-9D65-4D02-9AD6-874E5642E85D}"/>
              </a:ext>
            </a:extLst>
          </p:cNvPr>
          <p:cNvSpPr txBox="1"/>
          <p:nvPr/>
        </p:nvSpPr>
        <p:spPr>
          <a:xfrm>
            <a:off x="6679996" y="4430944"/>
            <a:ext cx="1625804" cy="276999"/>
          </a:xfrm>
          <a:prstGeom prst="rect">
            <a:avLst/>
          </a:prstGeom>
          <a:noFill/>
        </p:spPr>
        <p:txBody>
          <a:bodyPr wrap="square" rtlCol="0">
            <a:spAutoFit/>
          </a:bodyPr>
          <a:lstStyle/>
          <a:p>
            <a:r>
              <a:rPr lang="es-ES_tradnl" sz="1200" b="1">
                <a:solidFill>
                  <a:srgbClr val="FF0000"/>
                </a:solidFill>
              </a:rPr>
              <a:t>Terremoto M 7,1</a:t>
            </a:r>
          </a:p>
        </p:txBody>
      </p:sp>
      <p:sp>
        <p:nvSpPr>
          <p:cNvPr id="7" name="Star: 5 Points 6">
            <a:extLst>
              <a:ext uri="{FF2B5EF4-FFF2-40B4-BE49-F238E27FC236}">
                <a16:creationId xmlns:a16="http://schemas.microsoft.com/office/drawing/2014/main" id="{E8F93341-0088-454D-AAB7-ED61BB86D519}"/>
              </a:ext>
            </a:extLst>
          </p:cNvPr>
          <p:cNvSpPr/>
          <p:nvPr/>
        </p:nvSpPr>
        <p:spPr>
          <a:xfrm>
            <a:off x="6324600" y="4479343"/>
            <a:ext cx="76200" cy="76200"/>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FF0000"/>
                </a:solidFill>
              </a:ln>
              <a:solidFill>
                <a:srgbClr val="FF0000"/>
              </a:solidFill>
            </a:endParaRPr>
          </a:p>
        </p:txBody>
      </p:sp>
      <p:sp>
        <p:nvSpPr>
          <p:cNvPr id="18" name="TextBox 30">
            <a:extLst>
              <a:ext uri="{FF2B5EF4-FFF2-40B4-BE49-F238E27FC236}">
                <a16:creationId xmlns:a16="http://schemas.microsoft.com/office/drawing/2014/main" id="{AC8F9B1B-9B18-44CB-B557-25E76D75DDDC}"/>
              </a:ext>
            </a:extLst>
          </p:cNvPr>
          <p:cNvSpPr txBox="1">
            <a:spLocks noChangeArrowheads="1"/>
          </p:cNvSpPr>
          <p:nvPr/>
        </p:nvSpPr>
        <p:spPr bwMode="auto">
          <a:xfrm>
            <a:off x="2590800" y="4885734"/>
            <a:ext cx="12954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lgn="ctr" eaLnBrk="1" hangingPunct="1">
              <a:spcBef>
                <a:spcPct val="0"/>
              </a:spcBef>
              <a:buFontTx/>
              <a:buNone/>
            </a:pPr>
            <a:r>
              <a:rPr lang="es-ES_tradnl" altLang="en-US" sz="1600" dirty="0">
                <a:solidFill>
                  <a:schemeClr val="bg1"/>
                </a:solidFill>
                <a:latin typeface="Arial" panose="020B0604020202020204" pitchFamily="34" charset="0"/>
              </a:rPr>
              <a:t>Placa de Pacífico</a:t>
            </a:r>
          </a:p>
        </p:txBody>
      </p:sp>
      <p:sp>
        <p:nvSpPr>
          <p:cNvPr id="13" name="Title 1">
            <a:extLst>
              <a:ext uri="{FF2B5EF4-FFF2-40B4-BE49-F238E27FC236}">
                <a16:creationId xmlns:a16="http://schemas.microsoft.com/office/drawing/2014/main" id="{7D22EDC2-8E0F-104C-A2AE-221350AED3EF}"/>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a:solidFill>
                  <a:schemeClr val="tx2">
                    <a:satMod val="130000"/>
                  </a:schemeClr>
                </a:solidFill>
                <a:effectLst>
                  <a:outerShdw blurRad="50000" dist="30000" dir="5400000" algn="tl" rotWithShape="0">
                    <a:srgbClr val="000000">
                      <a:alpha val="30000"/>
                    </a:srgbClr>
                  </a:outerShdw>
                </a:effectLst>
                <a:ea typeface="+mj-ea"/>
              </a:rPr>
              <a:t>Magnitud </a:t>
            </a:r>
            <a:r>
              <a:rPr lang="es-ES_tradnl" sz="2400" b="1">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7,1 RIDGECREST, CALIFORNIA</a:t>
            </a:r>
            <a:br>
              <a:rPr lang="es-ES_tradnl" sz="4300" b="1">
                <a:solidFill>
                  <a:schemeClr val="tx2">
                    <a:satMod val="130000"/>
                  </a:schemeClr>
                </a:solidFill>
                <a:effectLst>
                  <a:outerShdw blurRad="50000" dist="30000" dir="5400000" algn="tl" rotWithShape="0">
                    <a:srgbClr val="000000">
                      <a:alpha val="30000"/>
                    </a:srgbClr>
                  </a:outerShdw>
                </a:effectLst>
                <a:ea typeface="+mj-ea"/>
              </a:rPr>
            </a:br>
            <a:r>
              <a:rPr lang="es-ES_tradnl" b="1">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Sábado, 6 de Julio, 2019 a las 03:19:52 UTC</a:t>
            </a:r>
            <a:endParaRPr lang="es-ES_tradnl">
              <a:solidFill>
                <a:schemeClr val="tx2">
                  <a:satMod val="130000"/>
                </a:schemeClr>
              </a:solidFill>
              <a:effectLst>
                <a:outerShdw blurRad="50000" dist="30000" dir="5400000" algn="tl" rotWithShape="0">
                  <a:srgbClr val="000000">
                    <a:alpha val="30000"/>
                  </a:srgbClr>
                </a:outerShdw>
              </a:effectLst>
              <a:ea typeface="+mj-ea"/>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extBox 8">
            <a:extLst>
              <a:ext uri="{FF2B5EF4-FFF2-40B4-BE49-F238E27FC236}">
                <a16:creationId xmlns:a16="http://schemas.microsoft.com/office/drawing/2014/main" id="{B52260A4-EA9B-0B43-BC35-6402FC805359}"/>
              </a:ext>
            </a:extLst>
          </p:cNvPr>
          <p:cNvSpPr txBox="1">
            <a:spLocks noChangeArrowheads="1"/>
          </p:cNvSpPr>
          <p:nvPr/>
        </p:nvSpPr>
        <p:spPr bwMode="auto">
          <a:xfrm>
            <a:off x="4095392" y="5638800"/>
            <a:ext cx="4375507"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400" dirty="0">
                <a:latin typeface="Arial" panose="020B0604020202020204" pitchFamily="34" charset="0"/>
                <a:cs typeface="Arial" panose="020B0604020202020204" pitchFamily="34" charset="0"/>
              </a:rPr>
              <a:t>El eje de tensión (T) refleja la dirección mínima del esfuerzo de compresión. El eje de presión (P) refleja la dirección máxima del esfuerzo de compresión.</a:t>
            </a:r>
          </a:p>
        </p:txBody>
      </p:sp>
      <p:sp>
        <p:nvSpPr>
          <p:cNvPr id="35843" name="TextBox 11">
            <a:extLst>
              <a:ext uri="{FF2B5EF4-FFF2-40B4-BE49-F238E27FC236}">
                <a16:creationId xmlns:a16="http://schemas.microsoft.com/office/drawing/2014/main" id="{72D3F39C-D510-3A49-81E6-FB5C579A2C2D}"/>
              </a:ext>
            </a:extLst>
          </p:cNvPr>
          <p:cNvSpPr txBox="1">
            <a:spLocks noChangeArrowheads="1"/>
          </p:cNvSpPr>
          <p:nvPr/>
        </p:nvSpPr>
        <p:spPr bwMode="auto">
          <a:xfrm>
            <a:off x="327837" y="6324600"/>
            <a:ext cx="332976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 altLang="en-US" sz="1400" dirty="0">
                <a:latin typeface="Arial" panose="020B0604020202020204" pitchFamily="34" charset="0"/>
                <a:cs typeface="Arial" panose="020B0604020202020204" pitchFamily="34" charset="0"/>
              </a:rPr>
              <a:t>Fase W Solución Tensor  Momento Sísmico, USGS</a:t>
            </a:r>
          </a:p>
        </p:txBody>
      </p:sp>
      <p:sp>
        <p:nvSpPr>
          <p:cNvPr id="15" name="Rectangle 14">
            <a:extLst>
              <a:ext uri="{FF2B5EF4-FFF2-40B4-BE49-F238E27FC236}">
                <a16:creationId xmlns:a16="http://schemas.microsoft.com/office/drawing/2014/main" id="{6084BA5C-2649-4384-813C-D9068537919F}"/>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5845" name="Picture 8" descr="IRIS_TMlogo.png">
            <a:extLst>
              <a:ext uri="{FF2B5EF4-FFF2-40B4-BE49-F238E27FC236}">
                <a16:creationId xmlns:a16="http://schemas.microsoft.com/office/drawing/2014/main" id="{5E52D5B1-0966-8748-BE66-5E07518168F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6" name="Rectangle 7">
            <a:extLst>
              <a:ext uri="{FF2B5EF4-FFF2-40B4-BE49-F238E27FC236}">
                <a16:creationId xmlns:a16="http://schemas.microsoft.com/office/drawing/2014/main" id="{479D1D1E-ECC8-6949-AF03-D17D39FA78D6}"/>
              </a:ext>
            </a:extLst>
          </p:cNvPr>
          <p:cNvSpPr>
            <a:spLocks noChangeArrowheads="1"/>
          </p:cNvSpPr>
          <p:nvPr/>
        </p:nvSpPr>
        <p:spPr bwMode="auto">
          <a:xfrm>
            <a:off x="4572000" y="6489700"/>
            <a:ext cx="45720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 altLang="en-US" sz="1400" i="1" dirty="0">
                <a:latin typeface="Arial" panose="020B0604020202020204" pitchFamily="34" charset="0"/>
              </a:rPr>
              <a:t>Imagen Cortesía del Servicio Geológico de los EE.UU.</a:t>
            </a:r>
          </a:p>
        </p:txBody>
      </p:sp>
      <p:sp>
        <p:nvSpPr>
          <p:cNvPr id="35848" name="TextBox 4">
            <a:extLst>
              <a:ext uri="{FF2B5EF4-FFF2-40B4-BE49-F238E27FC236}">
                <a16:creationId xmlns:a16="http://schemas.microsoft.com/office/drawing/2014/main" id="{6C40407E-2380-2B44-B347-490E78778DEB}"/>
              </a:ext>
            </a:extLst>
          </p:cNvPr>
          <p:cNvSpPr txBox="1">
            <a:spLocks noChangeArrowheads="1"/>
          </p:cNvSpPr>
          <p:nvPr/>
        </p:nvSpPr>
        <p:spPr bwMode="auto">
          <a:xfrm>
            <a:off x="291742" y="1101725"/>
            <a:ext cx="8776058"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s-ES_tradnl" altLang="en-US" sz="1600" dirty="0"/>
              <a:t>El mecanismo focal es la forma en que los sismólogos trazan las orientaciones tridimensionales del estrés de un terremoto. Dado que un terremoto se produce como deslizamiento en una falla, genera ondas primarias (P) en cuadrantes de compresión (sombreado) y extensión (blanco). La orientación de estos cuadrantes determinada a partir de ondas sísmicas registradas determina el tipo de falla que produjo el terremoto.</a:t>
            </a:r>
          </a:p>
          <a:p>
            <a:endParaRPr lang="en-US" altLang="en-US" sz="1600" dirty="0"/>
          </a:p>
          <a:p>
            <a:r>
              <a:rPr lang="es-ES_tradnl" altLang="en-US" sz="1600" dirty="0"/>
              <a:t>Este terremoto se produjo como consecuencia de un fallado lateral. Ya sea el fallado lateral derecho sobre un plano de falla NO - SE O el fallado lateral izquierdo en un plano de falla NE - SW son consistentes con el mecanismo focal.</a:t>
            </a:r>
          </a:p>
        </p:txBody>
      </p:sp>
      <p:pic>
        <p:nvPicPr>
          <p:cNvPr id="18" name="Picture 2">
            <a:extLst>
              <a:ext uri="{FF2B5EF4-FFF2-40B4-BE49-F238E27FC236}">
                <a16:creationId xmlns:a16="http://schemas.microsoft.com/office/drawing/2014/main" id="{C6968167-FF7F-4717-A779-66AD9BF395D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024132" y="3262253"/>
            <a:ext cx="4518025" cy="218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a:extLst>
              <a:ext uri="{FF2B5EF4-FFF2-40B4-BE49-F238E27FC236}">
                <a16:creationId xmlns:a16="http://schemas.microsoft.com/office/drawing/2014/main" id="{A8D370C1-9282-844D-BB31-EE72CD0FA7C0}"/>
              </a:ext>
            </a:extLst>
          </p:cNvPr>
          <p:cNvPicPr>
            <a:picLocks noChangeAspect="1"/>
          </p:cNvPicPr>
          <p:nvPr/>
        </p:nvPicPr>
        <p:blipFill>
          <a:blip r:embed="rId5"/>
          <a:stretch>
            <a:fillRect/>
          </a:stretch>
        </p:blipFill>
        <p:spPr>
          <a:xfrm>
            <a:off x="327837" y="3366342"/>
            <a:ext cx="3249357" cy="2926080"/>
          </a:xfrm>
          <a:prstGeom prst="rect">
            <a:avLst/>
          </a:prstGeom>
        </p:spPr>
      </p:pic>
      <p:sp>
        <p:nvSpPr>
          <p:cNvPr id="12" name="Title 1">
            <a:extLst>
              <a:ext uri="{FF2B5EF4-FFF2-40B4-BE49-F238E27FC236}">
                <a16:creationId xmlns:a16="http://schemas.microsoft.com/office/drawing/2014/main" id="{184241CA-462E-854B-9543-FBB4DA1A3663}"/>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a:solidFill>
                  <a:schemeClr val="tx2">
                    <a:satMod val="130000"/>
                  </a:schemeClr>
                </a:solidFill>
                <a:effectLst>
                  <a:outerShdw blurRad="50000" dist="30000" dir="5400000" algn="tl" rotWithShape="0">
                    <a:srgbClr val="000000">
                      <a:alpha val="30000"/>
                    </a:srgbClr>
                  </a:outerShdw>
                </a:effectLst>
                <a:ea typeface="+mj-ea"/>
              </a:rPr>
              <a:t>Magnitud </a:t>
            </a:r>
            <a:r>
              <a:rPr lang="es-ES_tradnl" sz="2400" b="1">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7,1 RIDGECREST, CALIFORNIA</a:t>
            </a:r>
            <a:br>
              <a:rPr lang="es-ES_tradnl" sz="4300" b="1">
                <a:solidFill>
                  <a:schemeClr val="tx2">
                    <a:satMod val="130000"/>
                  </a:schemeClr>
                </a:solidFill>
                <a:effectLst>
                  <a:outerShdw blurRad="50000" dist="30000" dir="5400000" algn="tl" rotWithShape="0">
                    <a:srgbClr val="000000">
                      <a:alpha val="30000"/>
                    </a:srgbClr>
                  </a:outerShdw>
                </a:effectLst>
                <a:ea typeface="+mj-ea"/>
              </a:rPr>
            </a:br>
            <a:r>
              <a:rPr lang="es-ES_tradnl" b="1">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Sábado, 6 de Julio, 2019 a las 03:19:52 UTC</a:t>
            </a:r>
            <a:endParaRPr lang="es-ES_tradnl">
              <a:solidFill>
                <a:schemeClr val="tx2">
                  <a:satMod val="130000"/>
                </a:schemeClr>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24383237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6084BA5C-2649-4384-813C-D9068537919F}"/>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5845" name="Picture 8" descr="IRIS_TMlogo.png">
            <a:extLst>
              <a:ext uri="{FF2B5EF4-FFF2-40B4-BE49-F238E27FC236}">
                <a16:creationId xmlns:a16="http://schemas.microsoft.com/office/drawing/2014/main" id="{5E52D5B1-0966-8748-BE66-5E07518168F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8" name="TextBox 4">
            <a:extLst>
              <a:ext uri="{FF2B5EF4-FFF2-40B4-BE49-F238E27FC236}">
                <a16:creationId xmlns:a16="http://schemas.microsoft.com/office/drawing/2014/main" id="{6C40407E-2380-2B44-B347-490E78778DEB}"/>
              </a:ext>
            </a:extLst>
          </p:cNvPr>
          <p:cNvSpPr txBox="1">
            <a:spLocks noChangeArrowheads="1"/>
          </p:cNvSpPr>
          <p:nvPr/>
        </p:nvSpPr>
        <p:spPr bwMode="auto">
          <a:xfrm>
            <a:off x="304800" y="5502477"/>
            <a:ext cx="8763000"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s-ES_tradnl" altLang="en-US" sz="1400"/>
              <a:t>La falla de San Andrés es el límite de Placa transformante a lo largo de la cual la Placa del Pacífico se desliza hacia el noroeste con respecto a la Placa Norteamericana. En el sur de California hay muchas fallas intraplaca dentro de las Placas del Pacífico y de Norteamérica a ambos lados de la falla de San Andrés. La falla de Garlock es una falla lateral izquierda entre el desierto de Mojave y las regiones de Sierra Nevada del sur de California. El rectángulo azul indica el área del mapa en la siguiente diapositiva.</a:t>
            </a:r>
          </a:p>
        </p:txBody>
      </p:sp>
      <p:pic>
        <p:nvPicPr>
          <p:cNvPr id="4" name="Picture 3">
            <a:extLst>
              <a:ext uri="{FF2B5EF4-FFF2-40B4-BE49-F238E27FC236}">
                <a16:creationId xmlns:a16="http://schemas.microsoft.com/office/drawing/2014/main" id="{B31FE301-2EE9-E641-8830-434249DF4BDB}"/>
              </a:ext>
            </a:extLst>
          </p:cNvPr>
          <p:cNvPicPr>
            <a:picLocks noChangeAspect="1"/>
          </p:cNvPicPr>
          <p:nvPr/>
        </p:nvPicPr>
        <p:blipFill rotWithShape="1">
          <a:blip r:embed="rId4"/>
          <a:srcRect t="507" r="1967" b="2307"/>
          <a:stretch/>
        </p:blipFill>
        <p:spPr>
          <a:xfrm>
            <a:off x="939800" y="1077971"/>
            <a:ext cx="7594600" cy="4332229"/>
          </a:xfrm>
          <a:prstGeom prst="rect">
            <a:avLst/>
          </a:prstGeom>
          <a:ln w="25400">
            <a:solidFill>
              <a:srgbClr val="7030A0"/>
            </a:solidFill>
          </a:ln>
        </p:spPr>
      </p:pic>
      <p:grpSp>
        <p:nvGrpSpPr>
          <p:cNvPr id="12" name="Group 11">
            <a:extLst>
              <a:ext uri="{FF2B5EF4-FFF2-40B4-BE49-F238E27FC236}">
                <a16:creationId xmlns:a16="http://schemas.microsoft.com/office/drawing/2014/main" id="{03AF6AB8-FE44-344C-B088-A1C6AAB57AEA}"/>
              </a:ext>
            </a:extLst>
          </p:cNvPr>
          <p:cNvGrpSpPr>
            <a:grpSpLocks noChangeAspect="1"/>
          </p:cNvGrpSpPr>
          <p:nvPr/>
        </p:nvGrpSpPr>
        <p:grpSpPr>
          <a:xfrm>
            <a:off x="2255520" y="1354534"/>
            <a:ext cx="640080" cy="576875"/>
            <a:chOff x="2209800" y="1354532"/>
            <a:chExt cx="914400" cy="824108"/>
          </a:xfrm>
        </p:grpSpPr>
        <p:cxnSp>
          <p:nvCxnSpPr>
            <p:cNvPr id="6" name="Straight Connector 5">
              <a:extLst>
                <a:ext uri="{FF2B5EF4-FFF2-40B4-BE49-F238E27FC236}">
                  <a16:creationId xmlns:a16="http://schemas.microsoft.com/office/drawing/2014/main" id="{7A51C649-70F3-164F-A9D8-E8AFE219438A}"/>
                </a:ext>
              </a:extLst>
            </p:cNvPr>
            <p:cNvCxnSpPr>
              <a:cxnSpLocks/>
            </p:cNvCxnSpPr>
            <p:nvPr/>
          </p:nvCxnSpPr>
          <p:spPr>
            <a:xfrm>
              <a:off x="2590800" y="1354532"/>
              <a:ext cx="533400" cy="654640"/>
            </a:xfrm>
            <a:prstGeom prst="line">
              <a:avLst/>
            </a:prstGeom>
            <a:ln>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FF2B5EF4-FFF2-40B4-BE49-F238E27FC236}">
                  <a16:creationId xmlns:a16="http://schemas.microsoft.com/office/drawing/2014/main" id="{98E9DCD3-EE03-7445-AFD9-52B0377E2A23}"/>
                </a:ext>
              </a:extLst>
            </p:cNvPr>
            <p:cNvCxnSpPr>
              <a:cxnSpLocks/>
            </p:cNvCxnSpPr>
            <p:nvPr/>
          </p:nvCxnSpPr>
          <p:spPr>
            <a:xfrm>
              <a:off x="2209800" y="1524000"/>
              <a:ext cx="533400" cy="654640"/>
            </a:xfrm>
            <a:prstGeom prst="line">
              <a:avLst/>
            </a:prstGeom>
            <a:ln>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096EBDB0-1228-CF4D-A0A8-B624F905D664}"/>
                </a:ext>
              </a:extLst>
            </p:cNvPr>
            <p:cNvCxnSpPr>
              <a:cxnSpLocks/>
            </p:cNvCxnSpPr>
            <p:nvPr/>
          </p:nvCxnSpPr>
          <p:spPr>
            <a:xfrm>
              <a:off x="3124200" y="1828800"/>
              <a:ext cx="0" cy="180372"/>
            </a:xfrm>
            <a:prstGeom prst="line">
              <a:avLst/>
            </a:prstGeom>
            <a:ln>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23" name="Straight Connector 22">
              <a:extLst>
                <a:ext uri="{FF2B5EF4-FFF2-40B4-BE49-F238E27FC236}">
                  <a16:creationId xmlns:a16="http://schemas.microsoft.com/office/drawing/2014/main" id="{206A11DB-DE15-8043-A948-C195D6FAA246}"/>
                </a:ext>
              </a:extLst>
            </p:cNvPr>
            <p:cNvCxnSpPr>
              <a:cxnSpLocks/>
            </p:cNvCxnSpPr>
            <p:nvPr/>
          </p:nvCxnSpPr>
          <p:spPr>
            <a:xfrm>
              <a:off x="2209800" y="1524000"/>
              <a:ext cx="0" cy="180372"/>
            </a:xfrm>
            <a:prstGeom prst="line">
              <a:avLst/>
            </a:prstGeom>
            <a:ln>
              <a:solidFill>
                <a:srgbClr val="FF0000"/>
              </a:solidFill>
            </a:ln>
            <a:effectLst/>
          </p:spPr>
          <p:style>
            <a:lnRef idx="2">
              <a:schemeClr val="accent1"/>
            </a:lnRef>
            <a:fillRef idx="0">
              <a:schemeClr val="accent1"/>
            </a:fillRef>
            <a:effectRef idx="1">
              <a:schemeClr val="accent1"/>
            </a:effectRef>
            <a:fontRef idx="minor">
              <a:schemeClr val="tx1"/>
            </a:fontRef>
          </p:style>
        </p:cxnSp>
      </p:grpSp>
      <p:grpSp>
        <p:nvGrpSpPr>
          <p:cNvPr id="25" name="Group 24">
            <a:extLst>
              <a:ext uri="{FF2B5EF4-FFF2-40B4-BE49-F238E27FC236}">
                <a16:creationId xmlns:a16="http://schemas.microsoft.com/office/drawing/2014/main" id="{EC55FE41-D91C-9540-8FF3-E2211910F535}"/>
              </a:ext>
            </a:extLst>
          </p:cNvPr>
          <p:cNvGrpSpPr>
            <a:grpSpLocks noChangeAspect="1"/>
          </p:cNvGrpSpPr>
          <p:nvPr/>
        </p:nvGrpSpPr>
        <p:grpSpPr>
          <a:xfrm rot="20892086">
            <a:off x="6445557" y="4070972"/>
            <a:ext cx="548640" cy="494464"/>
            <a:chOff x="2209800" y="1354532"/>
            <a:chExt cx="914400" cy="824108"/>
          </a:xfrm>
        </p:grpSpPr>
        <p:cxnSp>
          <p:nvCxnSpPr>
            <p:cNvPr id="26" name="Straight Connector 25">
              <a:extLst>
                <a:ext uri="{FF2B5EF4-FFF2-40B4-BE49-F238E27FC236}">
                  <a16:creationId xmlns:a16="http://schemas.microsoft.com/office/drawing/2014/main" id="{07FAD34B-D264-0643-BEA5-451F27F765A1}"/>
                </a:ext>
              </a:extLst>
            </p:cNvPr>
            <p:cNvCxnSpPr>
              <a:cxnSpLocks/>
            </p:cNvCxnSpPr>
            <p:nvPr/>
          </p:nvCxnSpPr>
          <p:spPr>
            <a:xfrm>
              <a:off x="2590800" y="1354532"/>
              <a:ext cx="533400" cy="654640"/>
            </a:xfrm>
            <a:prstGeom prst="line">
              <a:avLst/>
            </a:prstGeom>
            <a:ln w="31750">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27" name="Straight Connector 26">
              <a:extLst>
                <a:ext uri="{FF2B5EF4-FFF2-40B4-BE49-F238E27FC236}">
                  <a16:creationId xmlns:a16="http://schemas.microsoft.com/office/drawing/2014/main" id="{B9EF4671-09B3-2D4D-95AB-7768301FB76F}"/>
                </a:ext>
              </a:extLst>
            </p:cNvPr>
            <p:cNvCxnSpPr>
              <a:cxnSpLocks/>
            </p:cNvCxnSpPr>
            <p:nvPr/>
          </p:nvCxnSpPr>
          <p:spPr>
            <a:xfrm>
              <a:off x="2209800" y="1524000"/>
              <a:ext cx="533400" cy="654640"/>
            </a:xfrm>
            <a:prstGeom prst="line">
              <a:avLst/>
            </a:prstGeom>
            <a:ln w="31750">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62EC5CC9-FA9C-F94A-9168-D9AC3DD9BA56}"/>
                </a:ext>
              </a:extLst>
            </p:cNvPr>
            <p:cNvCxnSpPr>
              <a:cxnSpLocks/>
            </p:cNvCxnSpPr>
            <p:nvPr/>
          </p:nvCxnSpPr>
          <p:spPr>
            <a:xfrm>
              <a:off x="3124200" y="1828800"/>
              <a:ext cx="0" cy="180372"/>
            </a:xfrm>
            <a:prstGeom prst="line">
              <a:avLst/>
            </a:prstGeom>
            <a:ln w="31750">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89D4275D-B619-B642-86B3-7EF9B7898716}"/>
                </a:ext>
              </a:extLst>
            </p:cNvPr>
            <p:cNvCxnSpPr>
              <a:cxnSpLocks/>
            </p:cNvCxnSpPr>
            <p:nvPr/>
          </p:nvCxnSpPr>
          <p:spPr>
            <a:xfrm>
              <a:off x="2209800" y="1524000"/>
              <a:ext cx="0" cy="180372"/>
            </a:xfrm>
            <a:prstGeom prst="line">
              <a:avLst/>
            </a:prstGeom>
            <a:ln w="31750">
              <a:solidFill>
                <a:srgbClr val="FF0000"/>
              </a:solidFill>
            </a:ln>
            <a:effectLst/>
          </p:spPr>
          <p:style>
            <a:lnRef idx="2">
              <a:schemeClr val="accent1"/>
            </a:lnRef>
            <a:fillRef idx="0">
              <a:schemeClr val="accent1"/>
            </a:fillRef>
            <a:effectRef idx="1">
              <a:schemeClr val="accent1"/>
            </a:effectRef>
            <a:fontRef idx="minor">
              <a:schemeClr val="tx1"/>
            </a:fontRef>
          </p:style>
        </p:cxnSp>
      </p:grpSp>
      <p:grpSp>
        <p:nvGrpSpPr>
          <p:cNvPr id="30" name="Group 29">
            <a:extLst>
              <a:ext uri="{FF2B5EF4-FFF2-40B4-BE49-F238E27FC236}">
                <a16:creationId xmlns:a16="http://schemas.microsoft.com/office/drawing/2014/main" id="{1464B288-BAB3-644E-BD6A-3BA73477264A}"/>
              </a:ext>
            </a:extLst>
          </p:cNvPr>
          <p:cNvGrpSpPr>
            <a:grpSpLocks noChangeAspect="1"/>
          </p:cNvGrpSpPr>
          <p:nvPr/>
        </p:nvGrpSpPr>
        <p:grpSpPr>
          <a:xfrm rot="1233814" flipH="1">
            <a:off x="4717560" y="2052141"/>
            <a:ext cx="548640" cy="494464"/>
            <a:chOff x="2209800" y="1354532"/>
            <a:chExt cx="914400" cy="824108"/>
          </a:xfrm>
        </p:grpSpPr>
        <p:cxnSp>
          <p:nvCxnSpPr>
            <p:cNvPr id="31" name="Straight Connector 30">
              <a:extLst>
                <a:ext uri="{FF2B5EF4-FFF2-40B4-BE49-F238E27FC236}">
                  <a16:creationId xmlns:a16="http://schemas.microsoft.com/office/drawing/2014/main" id="{0142080D-DD80-AB4C-8929-54240D39744E}"/>
                </a:ext>
              </a:extLst>
            </p:cNvPr>
            <p:cNvCxnSpPr>
              <a:cxnSpLocks/>
            </p:cNvCxnSpPr>
            <p:nvPr/>
          </p:nvCxnSpPr>
          <p:spPr>
            <a:xfrm>
              <a:off x="2590800" y="1354532"/>
              <a:ext cx="533400" cy="654640"/>
            </a:xfrm>
            <a:prstGeom prst="line">
              <a:avLst/>
            </a:prstGeom>
            <a:ln w="31750">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32" name="Straight Connector 31">
              <a:extLst>
                <a:ext uri="{FF2B5EF4-FFF2-40B4-BE49-F238E27FC236}">
                  <a16:creationId xmlns:a16="http://schemas.microsoft.com/office/drawing/2014/main" id="{0B2D4561-CE66-1648-A9A5-50322D46B438}"/>
                </a:ext>
              </a:extLst>
            </p:cNvPr>
            <p:cNvCxnSpPr>
              <a:cxnSpLocks/>
            </p:cNvCxnSpPr>
            <p:nvPr/>
          </p:nvCxnSpPr>
          <p:spPr>
            <a:xfrm>
              <a:off x="2209800" y="1524000"/>
              <a:ext cx="533400" cy="654640"/>
            </a:xfrm>
            <a:prstGeom prst="line">
              <a:avLst/>
            </a:prstGeom>
            <a:ln w="31750">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33" name="Straight Connector 32">
              <a:extLst>
                <a:ext uri="{FF2B5EF4-FFF2-40B4-BE49-F238E27FC236}">
                  <a16:creationId xmlns:a16="http://schemas.microsoft.com/office/drawing/2014/main" id="{C9263BBB-DFB4-AC40-8B96-E70CD73A5493}"/>
                </a:ext>
              </a:extLst>
            </p:cNvPr>
            <p:cNvCxnSpPr>
              <a:cxnSpLocks/>
            </p:cNvCxnSpPr>
            <p:nvPr/>
          </p:nvCxnSpPr>
          <p:spPr>
            <a:xfrm>
              <a:off x="3124200" y="1828800"/>
              <a:ext cx="0" cy="180372"/>
            </a:xfrm>
            <a:prstGeom prst="line">
              <a:avLst/>
            </a:prstGeom>
            <a:ln w="31750">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34" name="Straight Connector 33">
              <a:extLst>
                <a:ext uri="{FF2B5EF4-FFF2-40B4-BE49-F238E27FC236}">
                  <a16:creationId xmlns:a16="http://schemas.microsoft.com/office/drawing/2014/main" id="{6EA7A52F-BE48-0145-9425-64DC30166D13}"/>
                </a:ext>
              </a:extLst>
            </p:cNvPr>
            <p:cNvCxnSpPr>
              <a:cxnSpLocks/>
            </p:cNvCxnSpPr>
            <p:nvPr/>
          </p:nvCxnSpPr>
          <p:spPr>
            <a:xfrm>
              <a:off x="2209800" y="1524000"/>
              <a:ext cx="0" cy="180372"/>
            </a:xfrm>
            <a:prstGeom prst="line">
              <a:avLst/>
            </a:prstGeom>
            <a:ln w="31750">
              <a:solidFill>
                <a:srgbClr val="FF0000"/>
              </a:solidFill>
            </a:ln>
            <a:effectLst/>
          </p:spPr>
          <p:style>
            <a:lnRef idx="2">
              <a:schemeClr val="accent1"/>
            </a:lnRef>
            <a:fillRef idx="0">
              <a:schemeClr val="accent1"/>
            </a:fillRef>
            <a:effectRef idx="1">
              <a:schemeClr val="accent1"/>
            </a:effectRef>
            <a:fontRef idx="minor">
              <a:schemeClr val="tx1"/>
            </a:fontRef>
          </p:style>
        </p:cxnSp>
      </p:grpSp>
      <p:sp>
        <p:nvSpPr>
          <p:cNvPr id="16" name="5-Point Star 15">
            <a:extLst>
              <a:ext uri="{FF2B5EF4-FFF2-40B4-BE49-F238E27FC236}">
                <a16:creationId xmlns:a16="http://schemas.microsoft.com/office/drawing/2014/main" id="{C5293220-CA17-C545-8961-35153BEEDF1A}"/>
              </a:ext>
            </a:extLst>
          </p:cNvPr>
          <p:cNvSpPr/>
          <p:nvPr/>
        </p:nvSpPr>
        <p:spPr>
          <a:xfrm>
            <a:off x="5178887" y="1812781"/>
            <a:ext cx="152400" cy="158750"/>
          </a:xfrm>
          <a:prstGeom prst="star5">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24" name="Straight Arrow Connector 23">
            <a:extLst>
              <a:ext uri="{FF2B5EF4-FFF2-40B4-BE49-F238E27FC236}">
                <a16:creationId xmlns:a16="http://schemas.microsoft.com/office/drawing/2014/main" id="{6CE5FA76-32A3-674A-8746-1C59DB96D4A6}"/>
              </a:ext>
            </a:extLst>
          </p:cNvPr>
          <p:cNvCxnSpPr>
            <a:cxnSpLocks/>
          </p:cNvCxnSpPr>
          <p:nvPr/>
        </p:nvCxnSpPr>
        <p:spPr>
          <a:xfrm>
            <a:off x="4953000" y="1293067"/>
            <a:ext cx="269086" cy="459533"/>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2" name="TextBox 1">
            <a:extLst>
              <a:ext uri="{FF2B5EF4-FFF2-40B4-BE49-F238E27FC236}">
                <a16:creationId xmlns:a16="http://schemas.microsoft.com/office/drawing/2014/main" id="{2C95DC54-3D44-DE42-B988-93AD78E754B6}"/>
              </a:ext>
            </a:extLst>
          </p:cNvPr>
          <p:cNvSpPr txBox="1"/>
          <p:nvPr/>
        </p:nvSpPr>
        <p:spPr>
          <a:xfrm rot="2997119">
            <a:off x="630880" y="3658978"/>
            <a:ext cx="3215945" cy="553998"/>
          </a:xfrm>
          <a:prstGeom prst="rect">
            <a:avLst/>
          </a:prstGeom>
          <a:solidFill>
            <a:srgbClr val="80CFE3"/>
          </a:solidFill>
        </p:spPr>
        <p:txBody>
          <a:bodyPr wrap="none" rtlCol="0">
            <a:spAutoFit/>
          </a:bodyPr>
          <a:lstStyle/>
          <a:p>
            <a:r>
              <a:rPr lang="es-ES_tradnl" sz="3000" dirty="0"/>
              <a:t>Placa del Pacífico</a:t>
            </a:r>
          </a:p>
        </p:txBody>
      </p:sp>
      <p:sp>
        <p:nvSpPr>
          <p:cNvPr id="35" name="TextBox 34">
            <a:extLst>
              <a:ext uri="{FF2B5EF4-FFF2-40B4-BE49-F238E27FC236}">
                <a16:creationId xmlns:a16="http://schemas.microsoft.com/office/drawing/2014/main" id="{48489A79-AF67-4843-9502-99FBECE5B1F8}"/>
              </a:ext>
            </a:extLst>
          </p:cNvPr>
          <p:cNvSpPr txBox="1"/>
          <p:nvPr/>
        </p:nvSpPr>
        <p:spPr>
          <a:xfrm rot="2974787">
            <a:off x="4959625" y="2534994"/>
            <a:ext cx="4091185" cy="553998"/>
          </a:xfrm>
          <a:prstGeom prst="rect">
            <a:avLst/>
          </a:prstGeom>
          <a:solidFill>
            <a:srgbClr val="FEE6AA"/>
          </a:solidFill>
        </p:spPr>
        <p:txBody>
          <a:bodyPr wrap="none" rtlCol="0">
            <a:spAutoFit/>
          </a:bodyPr>
          <a:lstStyle/>
          <a:p>
            <a:r>
              <a:rPr lang="es-ES_tradnl" sz="3000" dirty="0"/>
              <a:t>Placa de Norteamérica</a:t>
            </a:r>
          </a:p>
        </p:txBody>
      </p:sp>
      <p:sp>
        <p:nvSpPr>
          <p:cNvPr id="3" name="Rectangle 2">
            <a:extLst>
              <a:ext uri="{FF2B5EF4-FFF2-40B4-BE49-F238E27FC236}">
                <a16:creationId xmlns:a16="http://schemas.microsoft.com/office/drawing/2014/main" id="{8C6946B3-D048-DE46-BE43-27188154AC62}"/>
              </a:ext>
            </a:extLst>
          </p:cNvPr>
          <p:cNvSpPr/>
          <p:nvPr/>
        </p:nvSpPr>
        <p:spPr>
          <a:xfrm>
            <a:off x="3901764" y="1766147"/>
            <a:ext cx="2018708" cy="1329606"/>
          </a:xfrm>
          <a:prstGeom prst="rect">
            <a:avLst/>
          </a:prstGeom>
          <a:noFill/>
          <a:ln w="25400">
            <a:solidFill>
              <a:srgbClr val="0070C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A4C2E9BD-4E29-9241-82FD-1314C9743432}"/>
              </a:ext>
            </a:extLst>
          </p:cNvPr>
          <p:cNvSpPr txBox="1"/>
          <p:nvPr/>
        </p:nvSpPr>
        <p:spPr>
          <a:xfrm>
            <a:off x="3946836" y="1078749"/>
            <a:ext cx="1813317" cy="369332"/>
          </a:xfrm>
          <a:prstGeom prst="rect">
            <a:avLst/>
          </a:prstGeom>
          <a:solidFill>
            <a:srgbClr val="FEE6AA"/>
          </a:solidFill>
        </p:spPr>
        <p:txBody>
          <a:bodyPr wrap="none" rtlCol="0">
            <a:spAutoFit/>
          </a:bodyPr>
          <a:lstStyle/>
          <a:p>
            <a:r>
              <a:rPr lang="es-ES_tradnl" altLang="en-US" dirty="0"/>
              <a:t>6 de Julio, 2019</a:t>
            </a:r>
            <a:endParaRPr lang="es-ES_tradnl" dirty="0"/>
          </a:p>
        </p:txBody>
      </p:sp>
      <p:sp>
        <p:nvSpPr>
          <p:cNvPr id="36" name="Title 1">
            <a:extLst>
              <a:ext uri="{FF2B5EF4-FFF2-40B4-BE49-F238E27FC236}">
                <a16:creationId xmlns:a16="http://schemas.microsoft.com/office/drawing/2014/main" id="{E183F24A-902C-5443-8B14-9DFE409055BA}"/>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a:solidFill>
                  <a:schemeClr val="tx2">
                    <a:satMod val="130000"/>
                  </a:schemeClr>
                </a:solidFill>
                <a:effectLst>
                  <a:outerShdw blurRad="50000" dist="30000" dir="5400000" algn="tl" rotWithShape="0">
                    <a:srgbClr val="000000">
                      <a:alpha val="30000"/>
                    </a:srgbClr>
                  </a:outerShdw>
                </a:effectLst>
                <a:ea typeface="+mj-ea"/>
              </a:rPr>
              <a:t>Magnitud </a:t>
            </a:r>
            <a:r>
              <a:rPr lang="es-ES_tradnl" sz="2400" b="1">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7,1 RIDGECREST, CALIFORNIA</a:t>
            </a:r>
            <a:br>
              <a:rPr lang="es-ES_tradnl" sz="4300" b="1">
                <a:solidFill>
                  <a:schemeClr val="tx2">
                    <a:satMod val="130000"/>
                  </a:schemeClr>
                </a:solidFill>
                <a:effectLst>
                  <a:outerShdw blurRad="50000" dist="30000" dir="5400000" algn="tl" rotWithShape="0">
                    <a:srgbClr val="000000">
                      <a:alpha val="30000"/>
                    </a:srgbClr>
                  </a:outerShdw>
                </a:effectLst>
                <a:ea typeface="+mj-ea"/>
              </a:rPr>
            </a:br>
            <a:r>
              <a:rPr lang="es-ES_tradnl" b="1">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Sábado, 6 de Julio, 2019 a las 03:19:52 UTC</a:t>
            </a:r>
            <a:endParaRPr lang="es-ES_tradnl">
              <a:solidFill>
                <a:schemeClr val="tx2">
                  <a:satMod val="130000"/>
                </a:schemeClr>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14637216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Picture 37" descr="A close up of a map&#10;&#10;Description automatically generated">
            <a:extLst>
              <a:ext uri="{FF2B5EF4-FFF2-40B4-BE49-F238E27FC236}">
                <a16:creationId xmlns:a16="http://schemas.microsoft.com/office/drawing/2014/main" id="{837645B0-45D1-3643-933F-900E9C1739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200" y="1143000"/>
            <a:ext cx="7772400" cy="4242815"/>
          </a:xfrm>
          <a:prstGeom prst="rect">
            <a:avLst/>
          </a:prstGeom>
        </p:spPr>
      </p:pic>
      <p:sp>
        <p:nvSpPr>
          <p:cNvPr id="15" name="Rectangle 14">
            <a:extLst>
              <a:ext uri="{FF2B5EF4-FFF2-40B4-BE49-F238E27FC236}">
                <a16:creationId xmlns:a16="http://schemas.microsoft.com/office/drawing/2014/main" id="{6084BA5C-2649-4384-813C-D9068537919F}"/>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5845" name="Picture 8" descr="IRIS_TMlogo.png">
            <a:extLst>
              <a:ext uri="{FF2B5EF4-FFF2-40B4-BE49-F238E27FC236}">
                <a16:creationId xmlns:a16="http://schemas.microsoft.com/office/drawing/2014/main" id="{5E52D5B1-0966-8748-BE66-5E07518168F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8" name="TextBox 4">
            <a:extLst>
              <a:ext uri="{FF2B5EF4-FFF2-40B4-BE49-F238E27FC236}">
                <a16:creationId xmlns:a16="http://schemas.microsoft.com/office/drawing/2014/main" id="{6C40407E-2380-2B44-B347-490E78778DEB}"/>
              </a:ext>
            </a:extLst>
          </p:cNvPr>
          <p:cNvSpPr txBox="1">
            <a:spLocks noChangeArrowheads="1"/>
          </p:cNvSpPr>
          <p:nvPr/>
        </p:nvSpPr>
        <p:spPr bwMode="auto">
          <a:xfrm>
            <a:off x="410100" y="5562600"/>
            <a:ext cx="8722788" cy="1246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s-ES_tradnl" altLang="en-US" sz="1500" dirty="0"/>
              <a:t>Debido a que el mecanismo focal es consistente con el fallado lateral izquierdo en un plano de falla NE - SO, es tentador asociar el terremoto del 6 de julio de 2019 con la falla de </a:t>
            </a:r>
            <a:r>
              <a:rPr lang="es-ES_tradnl" altLang="en-US" sz="1500" dirty="0" err="1"/>
              <a:t>Garlock</a:t>
            </a:r>
            <a:r>
              <a:rPr lang="es-ES_tradnl" altLang="en-US" sz="1500" dirty="0"/>
              <a:t>. Sin embargo, el evento está a unos 30 km al norte de la falla de </a:t>
            </a:r>
            <a:r>
              <a:rPr lang="es-ES_tradnl" altLang="en-US" sz="1500" dirty="0" err="1"/>
              <a:t>Garlock</a:t>
            </a:r>
            <a:r>
              <a:rPr lang="es-ES_tradnl" altLang="en-US" sz="1500" dirty="0"/>
              <a:t>. El rectángulo azul indica el área del mapa en la siguiente diapositiva que muestra la secuencia del terremoto del 4 al 6 de julio de 2019.</a:t>
            </a:r>
          </a:p>
        </p:txBody>
      </p:sp>
      <p:sp>
        <p:nvSpPr>
          <p:cNvPr id="16" name="5-Point Star 15">
            <a:extLst>
              <a:ext uri="{FF2B5EF4-FFF2-40B4-BE49-F238E27FC236}">
                <a16:creationId xmlns:a16="http://schemas.microsoft.com/office/drawing/2014/main" id="{C5293220-CA17-C545-8961-35153BEEDF1A}"/>
              </a:ext>
            </a:extLst>
          </p:cNvPr>
          <p:cNvSpPr/>
          <p:nvPr/>
        </p:nvSpPr>
        <p:spPr>
          <a:xfrm>
            <a:off x="4569529" y="1574341"/>
            <a:ext cx="152400" cy="158750"/>
          </a:xfrm>
          <a:prstGeom prst="star5">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A4C2E9BD-4E29-9241-82FD-1314C9743432}"/>
              </a:ext>
            </a:extLst>
          </p:cNvPr>
          <p:cNvSpPr txBox="1"/>
          <p:nvPr/>
        </p:nvSpPr>
        <p:spPr>
          <a:xfrm>
            <a:off x="2438400" y="1548425"/>
            <a:ext cx="1813317" cy="369332"/>
          </a:xfrm>
          <a:prstGeom prst="rect">
            <a:avLst/>
          </a:prstGeom>
          <a:noFill/>
        </p:spPr>
        <p:txBody>
          <a:bodyPr wrap="none" rtlCol="0">
            <a:spAutoFit/>
          </a:bodyPr>
          <a:lstStyle/>
          <a:p>
            <a:r>
              <a:rPr lang="es-ES_tradnl" altLang="en-US" dirty="0"/>
              <a:t>6 de Julio, 2019</a:t>
            </a:r>
            <a:endParaRPr lang="es-ES_tradnl" dirty="0"/>
          </a:p>
        </p:txBody>
      </p:sp>
      <p:sp>
        <p:nvSpPr>
          <p:cNvPr id="42" name="Rectangle 41">
            <a:extLst>
              <a:ext uri="{FF2B5EF4-FFF2-40B4-BE49-F238E27FC236}">
                <a16:creationId xmlns:a16="http://schemas.microsoft.com/office/drawing/2014/main" id="{0A99A4B1-DD9A-FD40-BBF3-130090DE88D3}"/>
              </a:ext>
            </a:extLst>
          </p:cNvPr>
          <p:cNvSpPr/>
          <p:nvPr/>
        </p:nvSpPr>
        <p:spPr>
          <a:xfrm rot="19516677">
            <a:off x="3347181" y="3522783"/>
            <a:ext cx="532626" cy="29012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30" name="Group 29">
            <a:extLst>
              <a:ext uri="{FF2B5EF4-FFF2-40B4-BE49-F238E27FC236}">
                <a16:creationId xmlns:a16="http://schemas.microsoft.com/office/drawing/2014/main" id="{1464B288-BAB3-644E-BD6A-3BA73477264A}"/>
              </a:ext>
            </a:extLst>
          </p:cNvPr>
          <p:cNvGrpSpPr>
            <a:grpSpLocks noChangeAspect="1"/>
          </p:cNvGrpSpPr>
          <p:nvPr/>
        </p:nvGrpSpPr>
        <p:grpSpPr>
          <a:xfrm rot="876968" flipH="1">
            <a:off x="3177710" y="3325628"/>
            <a:ext cx="548640" cy="494464"/>
            <a:chOff x="2209800" y="1354532"/>
            <a:chExt cx="914400" cy="824108"/>
          </a:xfrm>
        </p:grpSpPr>
        <p:cxnSp>
          <p:nvCxnSpPr>
            <p:cNvPr id="31" name="Straight Connector 30">
              <a:extLst>
                <a:ext uri="{FF2B5EF4-FFF2-40B4-BE49-F238E27FC236}">
                  <a16:creationId xmlns:a16="http://schemas.microsoft.com/office/drawing/2014/main" id="{0142080D-DD80-AB4C-8929-54240D39744E}"/>
                </a:ext>
              </a:extLst>
            </p:cNvPr>
            <p:cNvCxnSpPr>
              <a:cxnSpLocks/>
            </p:cNvCxnSpPr>
            <p:nvPr/>
          </p:nvCxnSpPr>
          <p:spPr>
            <a:xfrm>
              <a:off x="2590800" y="1354532"/>
              <a:ext cx="533400" cy="654640"/>
            </a:xfrm>
            <a:prstGeom prst="line">
              <a:avLst/>
            </a:prstGeom>
            <a:ln w="31750">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32" name="Straight Connector 31">
              <a:extLst>
                <a:ext uri="{FF2B5EF4-FFF2-40B4-BE49-F238E27FC236}">
                  <a16:creationId xmlns:a16="http://schemas.microsoft.com/office/drawing/2014/main" id="{0B2D4561-CE66-1648-A9A5-50322D46B438}"/>
                </a:ext>
              </a:extLst>
            </p:cNvPr>
            <p:cNvCxnSpPr>
              <a:cxnSpLocks/>
            </p:cNvCxnSpPr>
            <p:nvPr/>
          </p:nvCxnSpPr>
          <p:spPr>
            <a:xfrm>
              <a:off x="2209800" y="1524000"/>
              <a:ext cx="533400" cy="654640"/>
            </a:xfrm>
            <a:prstGeom prst="line">
              <a:avLst/>
            </a:prstGeom>
            <a:ln w="31750">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33" name="Straight Connector 32">
              <a:extLst>
                <a:ext uri="{FF2B5EF4-FFF2-40B4-BE49-F238E27FC236}">
                  <a16:creationId xmlns:a16="http://schemas.microsoft.com/office/drawing/2014/main" id="{C9263BBB-DFB4-AC40-8B96-E70CD73A5493}"/>
                </a:ext>
              </a:extLst>
            </p:cNvPr>
            <p:cNvCxnSpPr>
              <a:cxnSpLocks/>
            </p:cNvCxnSpPr>
            <p:nvPr/>
          </p:nvCxnSpPr>
          <p:spPr>
            <a:xfrm>
              <a:off x="3124200" y="1828800"/>
              <a:ext cx="0" cy="180372"/>
            </a:xfrm>
            <a:prstGeom prst="line">
              <a:avLst/>
            </a:prstGeom>
            <a:ln w="31750">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34" name="Straight Connector 33">
              <a:extLst>
                <a:ext uri="{FF2B5EF4-FFF2-40B4-BE49-F238E27FC236}">
                  <a16:creationId xmlns:a16="http://schemas.microsoft.com/office/drawing/2014/main" id="{6EA7A52F-BE48-0145-9425-64DC30166D13}"/>
                </a:ext>
              </a:extLst>
            </p:cNvPr>
            <p:cNvCxnSpPr>
              <a:cxnSpLocks/>
            </p:cNvCxnSpPr>
            <p:nvPr/>
          </p:nvCxnSpPr>
          <p:spPr>
            <a:xfrm>
              <a:off x="2209800" y="1524000"/>
              <a:ext cx="0" cy="180372"/>
            </a:xfrm>
            <a:prstGeom prst="line">
              <a:avLst/>
            </a:prstGeom>
            <a:ln w="31750">
              <a:solidFill>
                <a:srgbClr val="FF0000"/>
              </a:solidFill>
            </a:ln>
            <a:effectLst/>
          </p:spPr>
          <p:style>
            <a:lnRef idx="2">
              <a:schemeClr val="accent1"/>
            </a:lnRef>
            <a:fillRef idx="0">
              <a:schemeClr val="accent1"/>
            </a:fillRef>
            <a:effectRef idx="1">
              <a:schemeClr val="accent1"/>
            </a:effectRef>
            <a:fontRef idx="minor">
              <a:schemeClr val="tx1"/>
            </a:fontRef>
          </p:style>
        </p:cxnSp>
      </p:grpSp>
      <p:sp>
        <p:nvSpPr>
          <p:cNvPr id="53" name="Rectangle 52">
            <a:extLst>
              <a:ext uri="{FF2B5EF4-FFF2-40B4-BE49-F238E27FC236}">
                <a16:creationId xmlns:a16="http://schemas.microsoft.com/office/drawing/2014/main" id="{0504634D-0A96-2040-8210-CA39141D3A02}"/>
              </a:ext>
            </a:extLst>
          </p:cNvPr>
          <p:cNvSpPr/>
          <p:nvPr/>
        </p:nvSpPr>
        <p:spPr>
          <a:xfrm rot="20581128">
            <a:off x="5195523" y="2254778"/>
            <a:ext cx="732797" cy="21403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47" name="Group 46">
            <a:extLst>
              <a:ext uri="{FF2B5EF4-FFF2-40B4-BE49-F238E27FC236}">
                <a16:creationId xmlns:a16="http://schemas.microsoft.com/office/drawing/2014/main" id="{84278EBB-070B-D64A-BDED-16DC05E94B88}"/>
              </a:ext>
            </a:extLst>
          </p:cNvPr>
          <p:cNvGrpSpPr>
            <a:grpSpLocks noChangeAspect="1"/>
          </p:cNvGrpSpPr>
          <p:nvPr/>
        </p:nvGrpSpPr>
        <p:grpSpPr>
          <a:xfrm rot="2128903" flipH="1">
            <a:off x="5343809" y="2230452"/>
            <a:ext cx="548640" cy="494464"/>
            <a:chOff x="2209800" y="1354532"/>
            <a:chExt cx="914400" cy="824108"/>
          </a:xfrm>
        </p:grpSpPr>
        <p:cxnSp>
          <p:nvCxnSpPr>
            <p:cNvPr id="48" name="Straight Connector 47">
              <a:extLst>
                <a:ext uri="{FF2B5EF4-FFF2-40B4-BE49-F238E27FC236}">
                  <a16:creationId xmlns:a16="http://schemas.microsoft.com/office/drawing/2014/main" id="{278CB9D3-5299-8142-B3E5-5B0216D17007}"/>
                </a:ext>
              </a:extLst>
            </p:cNvPr>
            <p:cNvCxnSpPr>
              <a:cxnSpLocks/>
            </p:cNvCxnSpPr>
            <p:nvPr/>
          </p:nvCxnSpPr>
          <p:spPr>
            <a:xfrm>
              <a:off x="2590800" y="1354532"/>
              <a:ext cx="533400" cy="654640"/>
            </a:xfrm>
            <a:prstGeom prst="line">
              <a:avLst/>
            </a:prstGeom>
            <a:ln w="31750">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49" name="Straight Connector 48">
              <a:extLst>
                <a:ext uri="{FF2B5EF4-FFF2-40B4-BE49-F238E27FC236}">
                  <a16:creationId xmlns:a16="http://schemas.microsoft.com/office/drawing/2014/main" id="{12E76D93-5729-C54A-B3B1-6933B0061777}"/>
                </a:ext>
              </a:extLst>
            </p:cNvPr>
            <p:cNvCxnSpPr>
              <a:cxnSpLocks/>
            </p:cNvCxnSpPr>
            <p:nvPr/>
          </p:nvCxnSpPr>
          <p:spPr>
            <a:xfrm>
              <a:off x="2209800" y="1524000"/>
              <a:ext cx="533400" cy="654640"/>
            </a:xfrm>
            <a:prstGeom prst="line">
              <a:avLst/>
            </a:prstGeom>
            <a:ln w="31750">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50" name="Straight Connector 49">
              <a:extLst>
                <a:ext uri="{FF2B5EF4-FFF2-40B4-BE49-F238E27FC236}">
                  <a16:creationId xmlns:a16="http://schemas.microsoft.com/office/drawing/2014/main" id="{227BC9A0-615C-5B4A-965C-C70106DBBB58}"/>
                </a:ext>
              </a:extLst>
            </p:cNvPr>
            <p:cNvCxnSpPr>
              <a:cxnSpLocks/>
            </p:cNvCxnSpPr>
            <p:nvPr/>
          </p:nvCxnSpPr>
          <p:spPr>
            <a:xfrm>
              <a:off x="3124200" y="1828800"/>
              <a:ext cx="0" cy="180372"/>
            </a:xfrm>
            <a:prstGeom prst="line">
              <a:avLst/>
            </a:prstGeom>
            <a:ln w="31750">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51" name="Straight Connector 50">
              <a:extLst>
                <a:ext uri="{FF2B5EF4-FFF2-40B4-BE49-F238E27FC236}">
                  <a16:creationId xmlns:a16="http://schemas.microsoft.com/office/drawing/2014/main" id="{D66F999B-6F75-2B47-8110-C6579C60CAF1}"/>
                </a:ext>
              </a:extLst>
            </p:cNvPr>
            <p:cNvCxnSpPr>
              <a:cxnSpLocks/>
            </p:cNvCxnSpPr>
            <p:nvPr/>
          </p:nvCxnSpPr>
          <p:spPr>
            <a:xfrm>
              <a:off x="2209800" y="1524000"/>
              <a:ext cx="0" cy="180372"/>
            </a:xfrm>
            <a:prstGeom prst="line">
              <a:avLst/>
            </a:prstGeom>
            <a:ln w="31750">
              <a:solidFill>
                <a:srgbClr val="FF0000"/>
              </a:solidFill>
            </a:ln>
            <a:effectLst/>
          </p:spPr>
          <p:style>
            <a:lnRef idx="2">
              <a:schemeClr val="accent1"/>
            </a:lnRef>
            <a:fillRef idx="0">
              <a:schemeClr val="accent1"/>
            </a:fillRef>
            <a:effectRef idx="1">
              <a:schemeClr val="accent1"/>
            </a:effectRef>
            <a:fontRef idx="minor">
              <a:schemeClr val="tx1"/>
            </a:fontRef>
          </p:style>
        </p:cxnSp>
      </p:grpSp>
      <p:sp>
        <p:nvSpPr>
          <p:cNvPr id="58" name="Rectangle 57">
            <a:extLst>
              <a:ext uri="{FF2B5EF4-FFF2-40B4-BE49-F238E27FC236}">
                <a16:creationId xmlns:a16="http://schemas.microsoft.com/office/drawing/2014/main" id="{54D5987B-BD4E-9D4F-88A6-F46E87FDE101}"/>
              </a:ext>
            </a:extLst>
          </p:cNvPr>
          <p:cNvSpPr/>
          <p:nvPr/>
        </p:nvSpPr>
        <p:spPr>
          <a:xfrm>
            <a:off x="3901764" y="1295400"/>
            <a:ext cx="1151348" cy="1053453"/>
          </a:xfrm>
          <a:prstGeom prst="rect">
            <a:avLst/>
          </a:prstGeom>
          <a:noFill/>
          <a:ln w="25400">
            <a:solidFill>
              <a:srgbClr val="0070C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24" name="Straight Arrow Connector 23">
            <a:extLst>
              <a:ext uri="{FF2B5EF4-FFF2-40B4-BE49-F238E27FC236}">
                <a16:creationId xmlns:a16="http://schemas.microsoft.com/office/drawing/2014/main" id="{6CE5FA76-32A3-674A-8746-1C59DB96D4A6}"/>
              </a:ext>
            </a:extLst>
          </p:cNvPr>
          <p:cNvCxnSpPr>
            <a:cxnSpLocks/>
            <a:endCxn id="16" idx="1"/>
          </p:cNvCxnSpPr>
          <p:nvPr/>
        </p:nvCxnSpPr>
        <p:spPr>
          <a:xfrm flipV="1">
            <a:off x="3810000" y="1634978"/>
            <a:ext cx="759529" cy="98114"/>
          </a:xfrm>
          <a:prstGeom prst="straightConnector1">
            <a:avLst/>
          </a:prstGeom>
          <a:ln>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sp>
        <p:nvSpPr>
          <p:cNvPr id="23" name="Title 1">
            <a:extLst>
              <a:ext uri="{FF2B5EF4-FFF2-40B4-BE49-F238E27FC236}">
                <a16:creationId xmlns:a16="http://schemas.microsoft.com/office/drawing/2014/main" id="{3432B787-8CA1-F341-96DC-4C8BBE4175BE}"/>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a:solidFill>
                  <a:schemeClr val="tx2">
                    <a:satMod val="130000"/>
                  </a:schemeClr>
                </a:solidFill>
                <a:effectLst>
                  <a:outerShdw blurRad="50000" dist="30000" dir="5400000" algn="tl" rotWithShape="0">
                    <a:srgbClr val="000000">
                      <a:alpha val="30000"/>
                    </a:srgbClr>
                  </a:outerShdw>
                </a:effectLst>
                <a:ea typeface="+mj-ea"/>
              </a:rPr>
              <a:t>Magnitud </a:t>
            </a:r>
            <a:r>
              <a:rPr lang="es-ES_tradnl" sz="2400" b="1">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7,1 RIDGECREST, CALIFORNIA</a:t>
            </a:r>
            <a:br>
              <a:rPr lang="es-ES_tradnl" sz="4300" b="1">
                <a:solidFill>
                  <a:schemeClr val="tx2">
                    <a:satMod val="130000"/>
                  </a:schemeClr>
                </a:solidFill>
                <a:effectLst>
                  <a:outerShdw blurRad="50000" dist="30000" dir="5400000" algn="tl" rotWithShape="0">
                    <a:srgbClr val="000000">
                      <a:alpha val="30000"/>
                    </a:srgbClr>
                  </a:outerShdw>
                </a:effectLst>
                <a:ea typeface="+mj-ea"/>
              </a:rPr>
            </a:br>
            <a:r>
              <a:rPr lang="es-ES_tradnl" b="1">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Sábado, 6 de Julio, 2019 a las 03:19:52 UTC</a:t>
            </a:r>
            <a:endParaRPr lang="es-ES_tradnl">
              <a:solidFill>
                <a:schemeClr val="tx2">
                  <a:satMod val="130000"/>
                </a:schemeClr>
              </a:solidFill>
              <a:effectLst>
                <a:outerShdw blurRad="50000" dist="30000" dir="5400000" algn="tl" rotWithShape="0">
                  <a:srgbClr val="000000">
                    <a:alpha val="30000"/>
                  </a:srgbClr>
                </a:outerShdw>
              </a:effectLst>
              <a:ea typeface="+mj-ea"/>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C77A568-69A2-AE48-BD51-6AD19FA8EE28}"/>
              </a:ext>
            </a:extLst>
          </p:cNvPr>
          <p:cNvPicPr>
            <a:picLocks noChangeAspect="1"/>
          </p:cNvPicPr>
          <p:nvPr/>
        </p:nvPicPr>
        <p:blipFill>
          <a:blip r:embed="rId3"/>
          <a:stretch>
            <a:fillRect/>
          </a:stretch>
        </p:blipFill>
        <p:spPr>
          <a:xfrm>
            <a:off x="1905162" y="794098"/>
            <a:ext cx="6597202" cy="4480560"/>
          </a:xfrm>
          <a:prstGeom prst="rect">
            <a:avLst/>
          </a:prstGeom>
          <a:ln w="31750">
            <a:solidFill>
              <a:srgbClr val="7030A0"/>
            </a:solidFill>
          </a:ln>
        </p:spPr>
      </p:pic>
      <p:sp>
        <p:nvSpPr>
          <p:cNvPr id="15" name="Rectangle 14">
            <a:extLst>
              <a:ext uri="{FF2B5EF4-FFF2-40B4-BE49-F238E27FC236}">
                <a16:creationId xmlns:a16="http://schemas.microsoft.com/office/drawing/2014/main" id="{6084BA5C-2649-4384-813C-D9068537919F}"/>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5845" name="Picture 8" descr="IRIS_TMlogo.png">
            <a:extLst>
              <a:ext uri="{FF2B5EF4-FFF2-40B4-BE49-F238E27FC236}">
                <a16:creationId xmlns:a16="http://schemas.microsoft.com/office/drawing/2014/main" id="{5E52D5B1-0966-8748-BE66-5E07518168F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8" name="TextBox 4">
            <a:extLst>
              <a:ext uri="{FF2B5EF4-FFF2-40B4-BE49-F238E27FC236}">
                <a16:creationId xmlns:a16="http://schemas.microsoft.com/office/drawing/2014/main" id="{6C40407E-2380-2B44-B347-490E78778DEB}"/>
              </a:ext>
            </a:extLst>
          </p:cNvPr>
          <p:cNvSpPr txBox="1">
            <a:spLocks noChangeArrowheads="1"/>
          </p:cNvSpPr>
          <p:nvPr/>
        </p:nvSpPr>
        <p:spPr bwMode="auto">
          <a:xfrm>
            <a:off x="228600" y="5288340"/>
            <a:ext cx="88392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s-ES" sz="1400" dirty="0"/>
              <a:t>En este mapa se muestran las ubicaciones de los sismos iniciales de magnitud (M) 6,4 del 4 de julio, el de M7,1 del 6 de julio y 174 terremotos de M&gt; 3,0 en la secuencia del 4 al 6 de julio. Los terremotos se distribuyen a lo largo de una tendencia NO-SE y otra tendencia NE-SO. Todos los mecanismos focales son consistentes con un fallado lateral derecho en un plano de falla NO - SE o fallado lateral izquierdo en un plano de falla NE - SO. Esta secuencia de terremotos se encuentra dentro de la parte occidental de la provincia de Cuenca y Cordillera y también dentro de la Zona de corte del este de California - Walker </a:t>
            </a:r>
            <a:r>
              <a:rPr lang="es-ES" sz="1400" dirty="0" err="1"/>
              <a:t>Lane</a:t>
            </a:r>
            <a:r>
              <a:rPr lang="es-ES" sz="1400" dirty="0"/>
              <a:t>.</a:t>
            </a:r>
            <a:r>
              <a:rPr lang="en-US" sz="1400" dirty="0"/>
              <a:t> </a:t>
            </a:r>
            <a:endParaRPr lang="en-US" altLang="en-US" sz="1400" dirty="0"/>
          </a:p>
        </p:txBody>
      </p:sp>
      <p:grpSp>
        <p:nvGrpSpPr>
          <p:cNvPr id="12" name="Group 11">
            <a:extLst>
              <a:ext uri="{FF2B5EF4-FFF2-40B4-BE49-F238E27FC236}">
                <a16:creationId xmlns:a16="http://schemas.microsoft.com/office/drawing/2014/main" id="{03AF6AB8-FE44-344C-B088-A1C6AAB57AEA}"/>
              </a:ext>
            </a:extLst>
          </p:cNvPr>
          <p:cNvGrpSpPr>
            <a:grpSpLocks noChangeAspect="1"/>
          </p:cNvGrpSpPr>
          <p:nvPr/>
        </p:nvGrpSpPr>
        <p:grpSpPr>
          <a:xfrm rot="21379625">
            <a:off x="4926623" y="1573796"/>
            <a:ext cx="640080" cy="576875"/>
            <a:chOff x="2209800" y="1354532"/>
            <a:chExt cx="914400" cy="824108"/>
          </a:xfrm>
        </p:grpSpPr>
        <p:cxnSp>
          <p:nvCxnSpPr>
            <p:cNvPr id="6" name="Straight Connector 5">
              <a:extLst>
                <a:ext uri="{FF2B5EF4-FFF2-40B4-BE49-F238E27FC236}">
                  <a16:creationId xmlns:a16="http://schemas.microsoft.com/office/drawing/2014/main" id="{7A51C649-70F3-164F-A9D8-E8AFE219438A}"/>
                </a:ext>
              </a:extLst>
            </p:cNvPr>
            <p:cNvCxnSpPr>
              <a:cxnSpLocks/>
            </p:cNvCxnSpPr>
            <p:nvPr/>
          </p:nvCxnSpPr>
          <p:spPr>
            <a:xfrm>
              <a:off x="2590800" y="1354532"/>
              <a:ext cx="533400" cy="654640"/>
            </a:xfrm>
            <a:prstGeom prst="line">
              <a:avLst/>
            </a:prstGeom>
            <a:ln w="34925">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FF2B5EF4-FFF2-40B4-BE49-F238E27FC236}">
                  <a16:creationId xmlns:a16="http://schemas.microsoft.com/office/drawing/2014/main" id="{98E9DCD3-EE03-7445-AFD9-52B0377E2A23}"/>
                </a:ext>
              </a:extLst>
            </p:cNvPr>
            <p:cNvCxnSpPr>
              <a:cxnSpLocks/>
            </p:cNvCxnSpPr>
            <p:nvPr/>
          </p:nvCxnSpPr>
          <p:spPr>
            <a:xfrm>
              <a:off x="2209800" y="1524000"/>
              <a:ext cx="533400" cy="654640"/>
            </a:xfrm>
            <a:prstGeom prst="line">
              <a:avLst/>
            </a:prstGeom>
            <a:ln w="34925">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096EBDB0-1228-CF4D-A0A8-B624F905D664}"/>
                </a:ext>
              </a:extLst>
            </p:cNvPr>
            <p:cNvCxnSpPr>
              <a:cxnSpLocks/>
            </p:cNvCxnSpPr>
            <p:nvPr/>
          </p:nvCxnSpPr>
          <p:spPr>
            <a:xfrm>
              <a:off x="3124200" y="1828800"/>
              <a:ext cx="0" cy="180372"/>
            </a:xfrm>
            <a:prstGeom prst="line">
              <a:avLst/>
            </a:prstGeom>
            <a:ln w="34925">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23" name="Straight Connector 22">
              <a:extLst>
                <a:ext uri="{FF2B5EF4-FFF2-40B4-BE49-F238E27FC236}">
                  <a16:creationId xmlns:a16="http://schemas.microsoft.com/office/drawing/2014/main" id="{206A11DB-DE15-8043-A948-C195D6FAA246}"/>
                </a:ext>
              </a:extLst>
            </p:cNvPr>
            <p:cNvCxnSpPr>
              <a:cxnSpLocks/>
            </p:cNvCxnSpPr>
            <p:nvPr/>
          </p:nvCxnSpPr>
          <p:spPr>
            <a:xfrm>
              <a:off x="2209800" y="1524000"/>
              <a:ext cx="0" cy="180372"/>
            </a:xfrm>
            <a:prstGeom prst="line">
              <a:avLst/>
            </a:prstGeom>
            <a:ln w="34925">
              <a:solidFill>
                <a:srgbClr val="FF0000"/>
              </a:solidFill>
            </a:ln>
            <a:effectLst/>
          </p:spPr>
          <p:style>
            <a:lnRef idx="2">
              <a:schemeClr val="accent1"/>
            </a:lnRef>
            <a:fillRef idx="0">
              <a:schemeClr val="accent1"/>
            </a:fillRef>
            <a:effectRef idx="1">
              <a:schemeClr val="accent1"/>
            </a:effectRef>
            <a:fontRef idx="minor">
              <a:schemeClr val="tx1"/>
            </a:fontRef>
          </p:style>
        </p:cxnSp>
      </p:grpSp>
      <p:grpSp>
        <p:nvGrpSpPr>
          <p:cNvPr id="30" name="Group 29">
            <a:extLst>
              <a:ext uri="{FF2B5EF4-FFF2-40B4-BE49-F238E27FC236}">
                <a16:creationId xmlns:a16="http://schemas.microsoft.com/office/drawing/2014/main" id="{1464B288-BAB3-644E-BD6A-3BA73477264A}"/>
              </a:ext>
            </a:extLst>
          </p:cNvPr>
          <p:cNvGrpSpPr>
            <a:grpSpLocks noChangeAspect="1"/>
          </p:cNvGrpSpPr>
          <p:nvPr/>
        </p:nvGrpSpPr>
        <p:grpSpPr>
          <a:xfrm rot="600630" flipH="1">
            <a:off x="4843067" y="3834248"/>
            <a:ext cx="548640" cy="494464"/>
            <a:chOff x="2209800" y="1354532"/>
            <a:chExt cx="914400" cy="824108"/>
          </a:xfrm>
        </p:grpSpPr>
        <p:cxnSp>
          <p:nvCxnSpPr>
            <p:cNvPr id="31" name="Straight Connector 30">
              <a:extLst>
                <a:ext uri="{FF2B5EF4-FFF2-40B4-BE49-F238E27FC236}">
                  <a16:creationId xmlns:a16="http://schemas.microsoft.com/office/drawing/2014/main" id="{0142080D-DD80-AB4C-8929-54240D39744E}"/>
                </a:ext>
              </a:extLst>
            </p:cNvPr>
            <p:cNvCxnSpPr>
              <a:cxnSpLocks/>
            </p:cNvCxnSpPr>
            <p:nvPr/>
          </p:nvCxnSpPr>
          <p:spPr>
            <a:xfrm>
              <a:off x="2590800" y="1354532"/>
              <a:ext cx="533400" cy="654640"/>
            </a:xfrm>
            <a:prstGeom prst="line">
              <a:avLst/>
            </a:prstGeom>
            <a:ln w="31750">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32" name="Straight Connector 31">
              <a:extLst>
                <a:ext uri="{FF2B5EF4-FFF2-40B4-BE49-F238E27FC236}">
                  <a16:creationId xmlns:a16="http://schemas.microsoft.com/office/drawing/2014/main" id="{0B2D4561-CE66-1648-A9A5-50322D46B438}"/>
                </a:ext>
              </a:extLst>
            </p:cNvPr>
            <p:cNvCxnSpPr>
              <a:cxnSpLocks/>
            </p:cNvCxnSpPr>
            <p:nvPr/>
          </p:nvCxnSpPr>
          <p:spPr>
            <a:xfrm>
              <a:off x="2209800" y="1524000"/>
              <a:ext cx="533400" cy="654640"/>
            </a:xfrm>
            <a:prstGeom prst="line">
              <a:avLst/>
            </a:prstGeom>
            <a:ln w="31750">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33" name="Straight Connector 32">
              <a:extLst>
                <a:ext uri="{FF2B5EF4-FFF2-40B4-BE49-F238E27FC236}">
                  <a16:creationId xmlns:a16="http://schemas.microsoft.com/office/drawing/2014/main" id="{C9263BBB-DFB4-AC40-8B96-E70CD73A5493}"/>
                </a:ext>
              </a:extLst>
            </p:cNvPr>
            <p:cNvCxnSpPr>
              <a:cxnSpLocks/>
            </p:cNvCxnSpPr>
            <p:nvPr/>
          </p:nvCxnSpPr>
          <p:spPr>
            <a:xfrm>
              <a:off x="3124200" y="1828800"/>
              <a:ext cx="0" cy="180372"/>
            </a:xfrm>
            <a:prstGeom prst="line">
              <a:avLst/>
            </a:prstGeom>
            <a:ln w="31750">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34" name="Straight Connector 33">
              <a:extLst>
                <a:ext uri="{FF2B5EF4-FFF2-40B4-BE49-F238E27FC236}">
                  <a16:creationId xmlns:a16="http://schemas.microsoft.com/office/drawing/2014/main" id="{6EA7A52F-BE48-0145-9425-64DC30166D13}"/>
                </a:ext>
              </a:extLst>
            </p:cNvPr>
            <p:cNvCxnSpPr>
              <a:cxnSpLocks/>
            </p:cNvCxnSpPr>
            <p:nvPr/>
          </p:nvCxnSpPr>
          <p:spPr>
            <a:xfrm>
              <a:off x="2209800" y="1524000"/>
              <a:ext cx="0" cy="180372"/>
            </a:xfrm>
            <a:prstGeom prst="line">
              <a:avLst/>
            </a:prstGeom>
            <a:ln w="31750">
              <a:solidFill>
                <a:srgbClr val="FF0000"/>
              </a:solidFill>
            </a:ln>
            <a:effectLst/>
          </p:spPr>
          <p:style>
            <a:lnRef idx="2">
              <a:schemeClr val="accent1"/>
            </a:lnRef>
            <a:fillRef idx="0">
              <a:schemeClr val="accent1"/>
            </a:fillRef>
            <a:effectRef idx="1">
              <a:schemeClr val="accent1"/>
            </a:effectRef>
            <a:fontRef idx="minor">
              <a:schemeClr val="tx1"/>
            </a:fontRef>
          </p:style>
        </p:cxnSp>
      </p:grpSp>
      <p:sp>
        <p:nvSpPr>
          <p:cNvPr id="19" name="TextBox 18">
            <a:extLst>
              <a:ext uri="{FF2B5EF4-FFF2-40B4-BE49-F238E27FC236}">
                <a16:creationId xmlns:a16="http://schemas.microsoft.com/office/drawing/2014/main" id="{A4C2E9BD-4E29-9241-82FD-1314C9743432}"/>
              </a:ext>
            </a:extLst>
          </p:cNvPr>
          <p:cNvSpPr txBox="1"/>
          <p:nvPr/>
        </p:nvSpPr>
        <p:spPr>
          <a:xfrm>
            <a:off x="6674252" y="2135613"/>
            <a:ext cx="1402948" cy="646331"/>
          </a:xfrm>
          <a:prstGeom prst="rect">
            <a:avLst/>
          </a:prstGeom>
          <a:noFill/>
        </p:spPr>
        <p:txBody>
          <a:bodyPr wrap="none" rtlCol="0">
            <a:spAutoFit/>
          </a:bodyPr>
          <a:lstStyle/>
          <a:p>
            <a:r>
              <a:rPr lang="es-ES_tradnl" altLang="en-US" dirty="0"/>
              <a:t>M6,4 Sismo</a:t>
            </a:r>
          </a:p>
          <a:p>
            <a:r>
              <a:rPr lang="es-ES_tradnl" altLang="en-US" dirty="0"/>
              <a:t>Inicial</a:t>
            </a:r>
          </a:p>
        </p:txBody>
      </p:sp>
      <p:cxnSp>
        <p:nvCxnSpPr>
          <p:cNvPr id="24" name="Straight Arrow Connector 23">
            <a:extLst>
              <a:ext uri="{FF2B5EF4-FFF2-40B4-BE49-F238E27FC236}">
                <a16:creationId xmlns:a16="http://schemas.microsoft.com/office/drawing/2014/main" id="{6CE5FA76-32A3-674A-8746-1C59DB96D4A6}"/>
              </a:ext>
            </a:extLst>
          </p:cNvPr>
          <p:cNvCxnSpPr>
            <a:cxnSpLocks/>
          </p:cNvCxnSpPr>
          <p:nvPr/>
        </p:nvCxnSpPr>
        <p:spPr>
          <a:xfrm flipH="1">
            <a:off x="6288043" y="2467615"/>
            <a:ext cx="361005" cy="405934"/>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7" name="Straight Connector 6">
            <a:extLst>
              <a:ext uri="{FF2B5EF4-FFF2-40B4-BE49-F238E27FC236}">
                <a16:creationId xmlns:a16="http://schemas.microsoft.com/office/drawing/2014/main" id="{6D4AECAD-8025-6D42-9B65-6772DD0F8496}"/>
              </a:ext>
            </a:extLst>
          </p:cNvPr>
          <p:cNvCxnSpPr>
            <a:cxnSpLocks/>
          </p:cNvCxnSpPr>
          <p:nvPr/>
        </p:nvCxnSpPr>
        <p:spPr>
          <a:xfrm>
            <a:off x="4433011" y="903108"/>
            <a:ext cx="2383103" cy="2764319"/>
          </a:xfrm>
          <a:prstGeom prst="line">
            <a:avLst/>
          </a:prstGeom>
          <a:ln w="38100">
            <a:solidFill>
              <a:srgbClr val="FF0000"/>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5" name="Straight Connector 34">
            <a:extLst>
              <a:ext uri="{FF2B5EF4-FFF2-40B4-BE49-F238E27FC236}">
                <a16:creationId xmlns:a16="http://schemas.microsoft.com/office/drawing/2014/main" id="{6D1D2028-5223-FD4D-B3C3-B056376093AF}"/>
              </a:ext>
            </a:extLst>
          </p:cNvPr>
          <p:cNvCxnSpPr>
            <a:cxnSpLocks/>
          </p:cNvCxnSpPr>
          <p:nvPr/>
        </p:nvCxnSpPr>
        <p:spPr>
          <a:xfrm flipV="1">
            <a:off x="4994061" y="2689227"/>
            <a:ext cx="1732388" cy="1505836"/>
          </a:xfrm>
          <a:prstGeom prst="line">
            <a:avLst/>
          </a:prstGeom>
          <a:ln w="38100">
            <a:solidFill>
              <a:srgbClr val="FF0000"/>
            </a:solidFill>
            <a:prstDash val="dash"/>
          </a:ln>
          <a:effectLst/>
        </p:spPr>
        <p:style>
          <a:lnRef idx="2">
            <a:schemeClr val="accent1"/>
          </a:lnRef>
          <a:fillRef idx="0">
            <a:schemeClr val="accent1"/>
          </a:fillRef>
          <a:effectRef idx="1">
            <a:schemeClr val="accent1"/>
          </a:effectRef>
          <a:fontRef idx="minor">
            <a:schemeClr val="tx1"/>
          </a:fontRef>
        </p:style>
      </p:cxnSp>
      <p:sp>
        <p:nvSpPr>
          <p:cNvPr id="39" name="Rectangle 7">
            <a:extLst>
              <a:ext uri="{FF2B5EF4-FFF2-40B4-BE49-F238E27FC236}">
                <a16:creationId xmlns:a16="http://schemas.microsoft.com/office/drawing/2014/main" id="{B0B50537-2863-7A4E-A678-FCD8F81DAFF3}"/>
              </a:ext>
            </a:extLst>
          </p:cNvPr>
          <p:cNvSpPr>
            <a:spLocks noChangeArrowheads="1"/>
          </p:cNvSpPr>
          <p:nvPr/>
        </p:nvSpPr>
        <p:spPr bwMode="auto">
          <a:xfrm>
            <a:off x="3733800" y="4958518"/>
            <a:ext cx="463855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 altLang="en-US" sz="1400" i="1" dirty="0">
                <a:latin typeface="Arial" panose="020B0604020202020204" pitchFamily="34" charset="0"/>
              </a:rPr>
              <a:t>Imagen Cortesía del Servicio Geológico de los EE.UU.</a:t>
            </a:r>
          </a:p>
        </p:txBody>
      </p:sp>
      <p:sp>
        <p:nvSpPr>
          <p:cNvPr id="29" name="TextBox 28">
            <a:extLst>
              <a:ext uri="{FF2B5EF4-FFF2-40B4-BE49-F238E27FC236}">
                <a16:creationId xmlns:a16="http://schemas.microsoft.com/office/drawing/2014/main" id="{72D48663-5956-AA4B-B196-DEEB82F6D813}"/>
              </a:ext>
            </a:extLst>
          </p:cNvPr>
          <p:cNvSpPr txBox="1"/>
          <p:nvPr/>
        </p:nvSpPr>
        <p:spPr>
          <a:xfrm>
            <a:off x="2819400" y="2237732"/>
            <a:ext cx="1467068" cy="646331"/>
          </a:xfrm>
          <a:prstGeom prst="rect">
            <a:avLst/>
          </a:prstGeom>
          <a:noFill/>
        </p:spPr>
        <p:txBody>
          <a:bodyPr wrap="none" rtlCol="0">
            <a:spAutoFit/>
          </a:bodyPr>
          <a:lstStyle/>
          <a:p>
            <a:r>
              <a:rPr lang="es-ES_tradnl" altLang="en-US" dirty="0"/>
              <a:t>M7,1 Sismo </a:t>
            </a:r>
          </a:p>
          <a:p>
            <a:r>
              <a:rPr lang="es-ES_tradnl" altLang="en-US" dirty="0"/>
              <a:t>Principal</a:t>
            </a:r>
            <a:endParaRPr lang="es-ES_tradnl" dirty="0"/>
          </a:p>
        </p:txBody>
      </p:sp>
      <p:cxnSp>
        <p:nvCxnSpPr>
          <p:cNvPr id="36" name="Straight Arrow Connector 35">
            <a:extLst>
              <a:ext uri="{FF2B5EF4-FFF2-40B4-BE49-F238E27FC236}">
                <a16:creationId xmlns:a16="http://schemas.microsoft.com/office/drawing/2014/main" id="{CBBB084A-81AA-CE49-B599-93A892F1F369}"/>
              </a:ext>
            </a:extLst>
          </p:cNvPr>
          <p:cNvCxnSpPr>
            <a:cxnSpLocks/>
          </p:cNvCxnSpPr>
          <p:nvPr/>
        </p:nvCxnSpPr>
        <p:spPr>
          <a:xfrm flipV="1">
            <a:off x="4687915" y="2406332"/>
            <a:ext cx="814416" cy="47601"/>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26" name="Title 1">
            <a:extLst>
              <a:ext uri="{FF2B5EF4-FFF2-40B4-BE49-F238E27FC236}">
                <a16:creationId xmlns:a16="http://schemas.microsoft.com/office/drawing/2014/main" id="{98275014-A769-0B49-9069-0A0E76515A95}"/>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a:solidFill>
                  <a:schemeClr val="tx2">
                    <a:satMod val="130000"/>
                  </a:schemeClr>
                </a:solidFill>
                <a:effectLst>
                  <a:outerShdw blurRad="50000" dist="30000" dir="5400000" algn="tl" rotWithShape="0">
                    <a:srgbClr val="000000">
                      <a:alpha val="30000"/>
                    </a:srgbClr>
                  </a:outerShdw>
                </a:effectLst>
                <a:ea typeface="+mj-ea"/>
              </a:rPr>
              <a:t>Magnitud </a:t>
            </a:r>
            <a:r>
              <a:rPr lang="es-ES_tradnl" sz="2400" b="1">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7,1 RIDGECREST, CALIFORNIA</a:t>
            </a:r>
            <a:br>
              <a:rPr lang="es-ES_tradnl" sz="4300" b="1">
                <a:solidFill>
                  <a:schemeClr val="tx2">
                    <a:satMod val="130000"/>
                  </a:schemeClr>
                </a:solidFill>
                <a:effectLst>
                  <a:outerShdw blurRad="50000" dist="30000" dir="5400000" algn="tl" rotWithShape="0">
                    <a:srgbClr val="000000">
                      <a:alpha val="30000"/>
                    </a:srgbClr>
                  </a:outerShdw>
                </a:effectLst>
                <a:ea typeface="+mj-ea"/>
              </a:rPr>
            </a:br>
            <a:r>
              <a:rPr lang="es-ES_tradnl" b="1">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Sábado, 6 de Julio, 2019 a las 03:19:52 UTC</a:t>
            </a:r>
            <a:endParaRPr lang="es-ES_tradnl">
              <a:solidFill>
                <a:schemeClr val="tx2">
                  <a:satMod val="130000"/>
                </a:schemeClr>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350475550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21057</TotalTime>
  <Words>2018</Words>
  <Application>Microsoft Macintosh PowerPoint</Application>
  <PresentationFormat>On-screen Show (4:3)</PresentationFormat>
  <Paragraphs>158</Paragraphs>
  <Slides>16</Slides>
  <Notes>15</Notes>
  <HiddenSlides>0</HiddenSlides>
  <MMClips>2</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16</vt:i4>
      </vt:variant>
    </vt:vector>
  </HeadingPairs>
  <TitlesOfParts>
    <vt:vector size="22" baseType="lpstr">
      <vt:lpstr>ＭＳ Ｐゴシック</vt:lpstr>
      <vt:lpstr>ＭＳ Ｐゴシック</vt:lpstr>
      <vt:lpstr>Arial</vt:lpstr>
      <vt:lpstr>Calibri</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tkb</dc:creator>
  <cp:lastModifiedBy>Douglas Alfredo Bravo Bustamante</cp:lastModifiedBy>
  <cp:revision>878</cp:revision>
  <cp:lastPrinted>2013-04-07T18:50:57Z</cp:lastPrinted>
  <dcterms:created xsi:type="dcterms:W3CDTF">2009-05-31T20:07:40Z</dcterms:created>
  <dcterms:modified xsi:type="dcterms:W3CDTF">2019-07-16T07:16:46Z</dcterms:modified>
</cp:coreProperties>
</file>