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3"/>
  </p:notesMasterIdLst>
  <p:sldIdLst>
    <p:sldId id="305" r:id="rId3"/>
    <p:sldId id="302" r:id="rId4"/>
    <p:sldId id="365" r:id="rId5"/>
    <p:sldId id="385" r:id="rId6"/>
    <p:sldId id="292" r:id="rId7"/>
    <p:sldId id="329" r:id="rId8"/>
    <p:sldId id="379" r:id="rId9"/>
    <p:sldId id="367" r:id="rId10"/>
    <p:sldId id="386" r:id="rId11"/>
    <p:sldId id="378" r:id="rId12"/>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C9E1"/>
    <a:srgbClr val="99DBF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544" autoAdjust="0"/>
    <p:restoredTop sz="84328" autoAdjust="0"/>
  </p:normalViewPr>
  <p:slideViewPr>
    <p:cSldViewPr showGuides="1">
      <p:cViewPr varScale="1">
        <p:scale>
          <a:sx n="65" d="100"/>
          <a:sy n="65" d="100"/>
        </p:scale>
        <p:origin x="1290"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ED913CE-9B5F-49FE-96B9-4E6B9ACD0944}"/>
              </a:ext>
            </a:extLst>
          </p:cNvPr>
          <p:cNvSpPr>
            <a:spLocks noGrp="1"/>
          </p:cNvSpPr>
          <p:nvPr>
            <p:ph type="hdr" sz="quarter"/>
          </p:nvPr>
        </p:nvSpPr>
        <p:spPr>
          <a:xfrm>
            <a:off x="0" y="0"/>
            <a:ext cx="3170238" cy="479425"/>
          </a:xfrm>
          <a:prstGeom prst="rect">
            <a:avLst/>
          </a:prstGeom>
        </p:spPr>
        <p:txBody>
          <a:bodyPr vert="horz" lIns="96652" tIns="48326" rIns="96652" bIns="48326" rtlCol="0"/>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7EEB4504-09C1-40AB-AD3E-2A3ED8892AEE}"/>
              </a:ext>
            </a:extLst>
          </p:cNvPr>
          <p:cNvSpPr>
            <a:spLocks noGrp="1"/>
          </p:cNvSpPr>
          <p:nvPr>
            <p:ph type="dt" idx="1"/>
          </p:nvPr>
        </p:nvSpPr>
        <p:spPr>
          <a:xfrm>
            <a:off x="4143375" y="0"/>
            <a:ext cx="3170238" cy="479425"/>
          </a:xfrm>
          <a:prstGeom prst="rect">
            <a:avLst/>
          </a:prstGeom>
        </p:spPr>
        <p:txBody>
          <a:bodyPr vert="horz" wrap="square" lIns="96652" tIns="48326" rIns="96652" bIns="48326" numCol="1" anchor="t" anchorCtr="0" compatLnSpc="1">
            <a:prstTxWarp prst="textNoShape">
              <a:avLst/>
            </a:prstTxWarp>
          </a:bodyPr>
          <a:lstStyle>
            <a:lvl1pPr algn="r" eaLnBrk="1" hangingPunct="1">
              <a:defRPr sz="1300">
                <a:latin typeface="Calibri" panose="020F0502020204030204" pitchFamily="34" charset="0"/>
                <a:ea typeface="MS PGothic" panose="020B0600070205080204" pitchFamily="34" charset="-128"/>
                <a:cs typeface="Arial" panose="020B0604020202020204" pitchFamily="34" charset="0"/>
              </a:defRPr>
            </a:lvl1pPr>
          </a:lstStyle>
          <a:p>
            <a:pPr>
              <a:defRPr/>
            </a:pPr>
            <a:fld id="{22511E2C-2C59-CE45-A509-ED196653FA7D}" type="datetimeFigureOut">
              <a:rPr lang="en-US" altLang="en-US"/>
              <a:pPr>
                <a:defRPr/>
              </a:pPr>
              <a:t>7/14/2019</a:t>
            </a:fld>
            <a:endParaRPr lang="en-US" altLang="en-US"/>
          </a:p>
        </p:txBody>
      </p:sp>
      <p:sp>
        <p:nvSpPr>
          <p:cNvPr id="4" name="Slide Image Placeholder 3">
            <a:extLst>
              <a:ext uri="{FF2B5EF4-FFF2-40B4-BE49-F238E27FC236}">
                <a16:creationId xmlns:a16="http://schemas.microsoft.com/office/drawing/2014/main" id="{EF4F28EE-D0FC-4369-94DE-C094C1E29ED1}"/>
              </a:ext>
            </a:extLst>
          </p:cNvPr>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52" tIns="48326" rIns="96652" bIns="48326" rtlCol="0" anchor="ctr"/>
          <a:lstStyle/>
          <a:p>
            <a:pPr lvl="0"/>
            <a:endParaRPr lang="en-US" noProof="0"/>
          </a:p>
        </p:txBody>
      </p:sp>
      <p:sp>
        <p:nvSpPr>
          <p:cNvPr id="5" name="Notes Placeholder 4">
            <a:extLst>
              <a:ext uri="{FF2B5EF4-FFF2-40B4-BE49-F238E27FC236}">
                <a16:creationId xmlns:a16="http://schemas.microsoft.com/office/drawing/2014/main" id="{3F366A77-B10D-4ACA-9632-A8B83195DA05}"/>
              </a:ext>
            </a:extLst>
          </p:cNvPr>
          <p:cNvSpPr>
            <a:spLocks noGrp="1"/>
          </p:cNvSpPr>
          <p:nvPr>
            <p:ph type="body" sz="quarter" idx="3"/>
          </p:nvPr>
        </p:nvSpPr>
        <p:spPr>
          <a:xfrm>
            <a:off x="731838" y="4560888"/>
            <a:ext cx="5851525" cy="4319587"/>
          </a:xfrm>
          <a:prstGeom prst="rect">
            <a:avLst/>
          </a:prstGeom>
        </p:spPr>
        <p:txBody>
          <a:bodyPr vert="horz" lIns="96652" tIns="48326" rIns="96652" bIns="48326"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B3D0D29D-F364-470C-AF3E-460672875AB9}"/>
              </a:ext>
            </a:extLst>
          </p:cNvPr>
          <p:cNvSpPr>
            <a:spLocks noGrp="1"/>
          </p:cNvSpPr>
          <p:nvPr>
            <p:ph type="ftr" sz="quarter" idx="4"/>
          </p:nvPr>
        </p:nvSpPr>
        <p:spPr>
          <a:xfrm>
            <a:off x="0" y="9120188"/>
            <a:ext cx="3170238" cy="479425"/>
          </a:xfrm>
          <a:prstGeom prst="rect">
            <a:avLst/>
          </a:prstGeom>
        </p:spPr>
        <p:txBody>
          <a:bodyPr vert="horz" lIns="96652" tIns="48326" rIns="96652" bIns="48326" rtlCol="0" anchor="b"/>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DBCC401A-85C0-42C2-B2A9-E675021F3D14}"/>
              </a:ext>
            </a:extLst>
          </p:cNvPr>
          <p:cNvSpPr>
            <a:spLocks noGrp="1"/>
          </p:cNvSpPr>
          <p:nvPr>
            <p:ph type="sldNum" sz="quarter" idx="5"/>
          </p:nvPr>
        </p:nvSpPr>
        <p:spPr>
          <a:xfrm>
            <a:off x="4143375" y="9120188"/>
            <a:ext cx="3170238" cy="479425"/>
          </a:xfrm>
          <a:prstGeom prst="rect">
            <a:avLst/>
          </a:prstGeom>
        </p:spPr>
        <p:txBody>
          <a:bodyPr vert="horz" wrap="square" lIns="96652" tIns="48326" rIns="96652" bIns="48326" numCol="1" anchor="b" anchorCtr="0" compatLnSpc="1">
            <a:prstTxWarp prst="textNoShape">
              <a:avLst/>
            </a:prstTxWarp>
          </a:bodyPr>
          <a:lstStyle>
            <a:lvl1pPr algn="r" eaLnBrk="1" hangingPunct="1">
              <a:defRPr sz="1300">
                <a:latin typeface="Calibri" panose="020F0502020204030204" pitchFamily="34" charset="0"/>
                <a:ea typeface="MS PGothic" panose="020B0600070205080204" pitchFamily="34" charset="-128"/>
              </a:defRPr>
            </a:lvl1pPr>
          </a:lstStyle>
          <a:p>
            <a:pPr>
              <a:defRPr/>
            </a:pPr>
            <a:fld id="{D0947AB7-9221-FF49-A9B3-C76B640952C2}"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iris.edu/ieb"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s://www.iris.edu/hq/inclass/animation/earthquake_foreshockmainshockaftershock"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iris.edu/hq/inclass/animation/traveltime_curves_how_they_are_created"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2C3724B6-A661-6C42-B5D3-37A8C0EBBEE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75F02FC0-5782-2044-BA67-AB31E1EA928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VE" altLang="en-US"/>
          </a:p>
        </p:txBody>
      </p:sp>
      <p:sp>
        <p:nvSpPr>
          <p:cNvPr id="28676" name="Slide Number Placeholder 3">
            <a:extLst>
              <a:ext uri="{FF2B5EF4-FFF2-40B4-BE49-F238E27FC236}">
                <a16:creationId xmlns:a16="http://schemas.microsoft.com/office/drawing/2014/main" id="{DA7712DB-83FD-7440-AB75-606C9A4E8D7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A2C0C83D-EF78-A843-B0E6-EF246D20C2E3}" type="slidenum">
              <a:rPr lang="en-US" altLang="en-US" smtClean="0">
                <a:latin typeface="Calibri" panose="020F0502020204030204" pitchFamily="34" charset="0"/>
                <a:cs typeface="Arial" panose="020B0604020202020204" pitchFamily="34" charset="0"/>
              </a:rPr>
              <a:pPr/>
              <a:t>1</a:t>
            </a:fld>
            <a:endParaRPr lang="en-US" altLang="en-US">
              <a:latin typeface="Calibri" panose="020F0502020204030204" pitchFamily="34" charset="0"/>
              <a:cs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a:extLst>
              <a:ext uri="{FF2B5EF4-FFF2-40B4-BE49-F238E27FC236}">
                <a16:creationId xmlns:a16="http://schemas.microsoft.com/office/drawing/2014/main" id="{C798EFFE-D63A-D740-BE8A-F9413CA2A9F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8" name="Notes Placeholder 2">
            <a:extLst>
              <a:ext uri="{FF2B5EF4-FFF2-40B4-BE49-F238E27FC236}">
                <a16:creationId xmlns:a16="http://schemas.microsoft.com/office/drawing/2014/main" id="{6C4BCC58-1BE7-BF43-8BB0-25E1411008C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0419" name="Slide Number Placeholder 3">
            <a:extLst>
              <a:ext uri="{FF2B5EF4-FFF2-40B4-BE49-F238E27FC236}">
                <a16:creationId xmlns:a16="http://schemas.microsoft.com/office/drawing/2014/main" id="{A6C91E9A-11E4-CE4E-8914-087EFFB1034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7D15D010-FF17-1D41-A3E7-2C6287D84F07}" type="slidenum">
              <a:rPr lang="en-US" altLang="en-US" sz="1300" smtClean="0"/>
              <a:pPr>
                <a:spcBef>
                  <a:spcPct val="0"/>
                </a:spcBef>
              </a:pPr>
              <a:t>10</a:t>
            </a:fld>
            <a:endParaRPr lang="en-US" altLang="en-US" sz="1300"/>
          </a:p>
        </p:txBody>
      </p:sp>
    </p:spTree>
    <p:extLst>
      <p:ext uri="{BB962C8B-B14F-4D97-AF65-F5344CB8AC3E}">
        <p14:creationId xmlns:p14="http://schemas.microsoft.com/office/powerpoint/2010/main" val="10656802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a:extLst>
              <a:ext uri="{FF2B5EF4-FFF2-40B4-BE49-F238E27FC236}">
                <a16:creationId xmlns:a16="http://schemas.microsoft.com/office/drawing/2014/main" id="{5C3F513A-0E62-EF4F-A39E-0052203868B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a:extLst>
              <a:ext uri="{FF2B5EF4-FFF2-40B4-BE49-F238E27FC236}">
                <a16:creationId xmlns:a16="http://schemas.microsoft.com/office/drawing/2014/main" id="{1B41A865-4906-5D4C-AA32-05EA841AFFC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Shaking intensity scales were developed to standardize the measurements and ease comparison of different earthquakes. The Modified-Mercalli Intensity scale is a twelve-stage scale, from I to XII.  Lower numbers represent imperceptible shaking while XII represents total destruction.</a:t>
            </a:r>
          </a:p>
          <a:p>
            <a:pPr eaLnBrk="1" hangingPunct="1">
              <a:spcBef>
                <a:spcPct val="0"/>
              </a:spcBef>
            </a:pPr>
            <a:endParaRPr lang="en-US" altLang="en-US"/>
          </a:p>
        </p:txBody>
      </p:sp>
      <p:sp>
        <p:nvSpPr>
          <p:cNvPr id="30724" name="Slide Number Placeholder 3">
            <a:extLst>
              <a:ext uri="{FF2B5EF4-FFF2-40B4-BE49-F238E27FC236}">
                <a16:creationId xmlns:a16="http://schemas.microsoft.com/office/drawing/2014/main" id="{DBC69944-071E-A345-935F-570A5692A13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10D754EA-3A3C-164C-A46F-2DFA0D3E762B}" type="slidenum">
              <a:rPr lang="en-US" altLang="en-US" smtClean="0">
                <a:latin typeface="Calibri" panose="020F0502020204030204" pitchFamily="34" charset="0"/>
                <a:cs typeface="Arial" panose="020B0604020202020204" pitchFamily="34" charset="0"/>
              </a:rPr>
              <a:pPr/>
              <a:t>2</a:t>
            </a:fld>
            <a:endParaRPr lang="en-US" altLang="en-US">
              <a:latin typeface="Calibri" panose="020F0502020204030204" pitchFamily="34" charset="0"/>
              <a:cs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5F425BDA-2D62-824E-9430-70132320A58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a:extLst>
              <a:ext uri="{FF2B5EF4-FFF2-40B4-BE49-F238E27FC236}">
                <a16:creationId xmlns:a16="http://schemas.microsoft.com/office/drawing/2014/main" id="{EA048EA3-3B91-6D44-875E-BB7F0001727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The USGS PAGER map shows the population exposed to different Modified Mercalli Intensity (MMI) levels.  MMI describes the severity of an earthquake in terms of its effect on humans and structures and is a rough measure of the amount of shaking at a given location.  </a:t>
            </a:r>
          </a:p>
          <a:p>
            <a:pPr eaLnBrk="1" hangingPunct="1">
              <a:spcBef>
                <a:spcPct val="0"/>
              </a:spcBef>
            </a:pPr>
            <a:endParaRPr lang="en-US" altLang="en-US" b="1" dirty="0"/>
          </a:p>
          <a:p>
            <a:pPr eaLnBrk="1" hangingPunct="1">
              <a:spcBef>
                <a:spcPct val="0"/>
              </a:spcBef>
            </a:pPr>
            <a:r>
              <a:rPr lang="en-US" altLang="en-US" b="1" dirty="0"/>
              <a:t>Relevant animation: </a:t>
            </a:r>
          </a:p>
          <a:p>
            <a:pPr eaLnBrk="1" hangingPunct="1">
              <a:spcBef>
                <a:spcPct val="0"/>
              </a:spcBef>
            </a:pPr>
            <a:r>
              <a:rPr lang="en-US" altLang="en-US" b="0" i="0" dirty="0"/>
              <a:t>Earthquake Intensity: </a:t>
            </a:r>
            <a:r>
              <a:rPr lang="en-US" altLang="en-US" b="0" dirty="0"/>
              <a:t>https://www.iris.edu/hq/inclass/animation/earthquake_intensity </a:t>
            </a:r>
          </a:p>
        </p:txBody>
      </p:sp>
      <p:sp>
        <p:nvSpPr>
          <p:cNvPr id="32772" name="Slide Number Placeholder 3">
            <a:extLst>
              <a:ext uri="{FF2B5EF4-FFF2-40B4-BE49-F238E27FC236}">
                <a16:creationId xmlns:a16="http://schemas.microsoft.com/office/drawing/2014/main" id="{A8F58DE7-DC1F-FE45-BCC3-648E875301D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0BB13BFD-0401-C04E-B2F2-2C6320187693}" type="slidenum">
              <a:rPr lang="en-US" altLang="en-US" sz="1200" smtClean="0">
                <a:latin typeface="Calibri" panose="020F0502020204030204" pitchFamily="34" charset="0"/>
                <a:cs typeface="Arial" panose="020B0604020202020204" pitchFamily="34" charset="0"/>
              </a:rPr>
              <a:pPr/>
              <a:t>3</a:t>
            </a:fld>
            <a:endParaRPr lang="en-US" altLang="en-US" sz="1200">
              <a:latin typeface="Calibri" panose="020F0502020204030204" pitchFamily="34" charset="0"/>
              <a:cs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a:extLst>
              <a:ext uri="{FF2B5EF4-FFF2-40B4-BE49-F238E27FC236}">
                <a16:creationId xmlns:a16="http://schemas.microsoft.com/office/drawing/2014/main" id="{D0AD1675-F9EC-5C43-BE7F-FE98F22B26F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4" name="Notes Placeholder 2">
            <a:extLst>
              <a:ext uri="{FF2B5EF4-FFF2-40B4-BE49-F238E27FC236}">
                <a16:creationId xmlns:a16="http://schemas.microsoft.com/office/drawing/2014/main" id="{7AE84F30-EAEC-D540-8757-62B9D5C4196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3555" name="Slide Number Placeholder 3">
            <a:extLst>
              <a:ext uri="{FF2B5EF4-FFF2-40B4-BE49-F238E27FC236}">
                <a16:creationId xmlns:a16="http://schemas.microsoft.com/office/drawing/2014/main" id="{59B0E596-C8FD-234C-AAEC-BEEFE135144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55AC0E44-17FE-2C47-8279-B615BDB5ADB5}" type="slidenum">
              <a:rPr lang="en-US" altLang="en-US" sz="1300" smtClean="0"/>
              <a:pPr>
                <a:spcBef>
                  <a:spcPct val="0"/>
                </a:spcBef>
              </a:pPr>
              <a:t>4</a:t>
            </a:fld>
            <a:endParaRPr lang="en-US" altLang="en-US" sz="1300"/>
          </a:p>
        </p:txBody>
      </p:sp>
    </p:spTree>
    <p:extLst>
      <p:ext uri="{BB962C8B-B14F-4D97-AF65-F5344CB8AC3E}">
        <p14:creationId xmlns:p14="http://schemas.microsoft.com/office/powerpoint/2010/main" val="26561810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a:extLst>
              <a:ext uri="{FF2B5EF4-FFF2-40B4-BE49-F238E27FC236}">
                <a16:creationId xmlns:a16="http://schemas.microsoft.com/office/drawing/2014/main" id="{93D63A34-BEF5-475D-90AC-B826075A305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a:extLst>
              <a:ext uri="{FF2B5EF4-FFF2-40B4-BE49-F238E27FC236}">
                <a16:creationId xmlns:a16="http://schemas.microsoft.com/office/drawing/2014/main" id="{D134793C-B05C-423D-A2CD-0AE472811CF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4100" name="Slide Number Placeholder 3">
            <a:extLst>
              <a:ext uri="{FF2B5EF4-FFF2-40B4-BE49-F238E27FC236}">
                <a16:creationId xmlns:a16="http://schemas.microsoft.com/office/drawing/2014/main" id="{D0F2D428-BAF4-43D9-8EF4-66BC7E056AE4}"/>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E0B2C41D-060C-463F-B313-276619C66FDD}" type="slidenum">
              <a:rPr lang="en-US" altLang="en-US">
                <a:latin typeface="Calibri" panose="020F0502020204030204" pitchFamily="34" charset="0"/>
              </a:rPr>
              <a:pPr eaLnBrk="1" hangingPunct="1"/>
              <a:t>5</a:t>
            </a:fld>
            <a:endParaRPr lang="en-US" altLang="en-US">
              <a:latin typeface="Calibri" panose="020F050202020403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a:extLst>
              <a:ext uri="{FF2B5EF4-FFF2-40B4-BE49-F238E27FC236}">
                <a16:creationId xmlns:a16="http://schemas.microsoft.com/office/drawing/2014/main" id="{D0AD1675-F9EC-5C43-BE7F-FE98F22B26F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4" name="Notes Placeholder 2">
            <a:extLst>
              <a:ext uri="{FF2B5EF4-FFF2-40B4-BE49-F238E27FC236}">
                <a16:creationId xmlns:a16="http://schemas.microsoft.com/office/drawing/2014/main" id="{7AE84F30-EAEC-D540-8757-62B9D5C4196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0" dirty="0">
                <a:latin typeface="Arial" panose="020B0604020202020204" pitchFamily="34" charset="0"/>
                <a:cs typeface="Arial" panose="020B0604020202020204" pitchFamily="34" charset="0"/>
              </a:rPr>
              <a:t>Reference: </a:t>
            </a:r>
            <a:r>
              <a:rPr lang="en-US" sz="1200" b="0" kern="1200" dirty="0">
                <a:solidFill>
                  <a:schemeClr val="tx1"/>
                </a:solidFill>
                <a:effectLst/>
                <a:latin typeface="Arial" panose="020B0604020202020204" pitchFamily="34" charset="0"/>
                <a:ea typeface="+mn-ea"/>
                <a:cs typeface="Arial" panose="020B0604020202020204" pitchFamily="34" charset="0"/>
              </a:rPr>
              <a:t>Seismicity of the Earth 1900–2012, Java and Vicinity. US Geological Survey Open File Report 2010-1083-N.</a:t>
            </a:r>
            <a:endParaRPr lang="en-US" altLang="en-US" dirty="0"/>
          </a:p>
        </p:txBody>
      </p:sp>
      <p:sp>
        <p:nvSpPr>
          <p:cNvPr id="23555" name="Slide Number Placeholder 3">
            <a:extLst>
              <a:ext uri="{FF2B5EF4-FFF2-40B4-BE49-F238E27FC236}">
                <a16:creationId xmlns:a16="http://schemas.microsoft.com/office/drawing/2014/main" id="{59B0E596-C8FD-234C-AAEC-BEEFE135144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55AC0E44-17FE-2C47-8279-B615BDB5ADB5}" type="slidenum">
              <a:rPr lang="en-US" altLang="en-US" sz="1300" smtClean="0"/>
              <a:pPr>
                <a:spcBef>
                  <a:spcPct val="0"/>
                </a:spcBef>
              </a:pPr>
              <a:t>6</a:t>
            </a:fld>
            <a:endParaRPr lang="en-US" altLang="en-US" sz="1300"/>
          </a:p>
        </p:txBody>
      </p:sp>
    </p:spTree>
    <p:extLst>
      <p:ext uri="{BB962C8B-B14F-4D97-AF65-F5344CB8AC3E}">
        <p14:creationId xmlns:p14="http://schemas.microsoft.com/office/powerpoint/2010/main" val="15218288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a:extLst>
              <a:ext uri="{FF2B5EF4-FFF2-40B4-BE49-F238E27FC236}">
                <a16:creationId xmlns:a16="http://schemas.microsoft.com/office/drawing/2014/main" id="{DE118424-91AB-4E37-BC65-2579701B16C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2" name="Notes Placeholder 2">
            <a:extLst>
              <a:ext uri="{FF2B5EF4-FFF2-40B4-BE49-F238E27FC236}">
                <a16:creationId xmlns:a16="http://schemas.microsoft.com/office/drawing/2014/main" id="{CD8D034F-6422-4000-917E-EFC73756C7C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dirty="0">
                <a:solidFill>
                  <a:srgbClr val="393996"/>
                </a:solidFill>
              </a:rPr>
              <a:t>Exploring Seismicity:</a:t>
            </a:r>
          </a:p>
          <a:p>
            <a:r>
              <a:rPr lang="en-US" altLang="en-US" dirty="0"/>
              <a:t>Interactive Earthquake Browser—World map or 3D viewer </a:t>
            </a:r>
            <a:r>
              <a:rPr lang="en-US" altLang="en-US" sz="1100" dirty="0">
                <a:hlinkClick r:id="rId3"/>
              </a:rPr>
              <a:t>http://www.iris.edu/ieb</a:t>
            </a:r>
            <a:endParaRPr lang="en-US" altLang="en-US" sz="1100" dirty="0"/>
          </a:p>
          <a:p>
            <a:r>
              <a:rPr lang="en-US" altLang="en-US" sz="1400" b="1" dirty="0">
                <a:solidFill>
                  <a:srgbClr val="393996"/>
                </a:solidFill>
              </a:rPr>
              <a:t>Relevant Animation:</a:t>
            </a:r>
          </a:p>
          <a:p>
            <a:r>
              <a:rPr lang="en-US" altLang="en-US" sz="1400" i="0" dirty="0"/>
              <a:t>Earthquake Foreshock – Mainshock - Aftershock: </a:t>
            </a:r>
            <a:r>
              <a:rPr lang="en-US" sz="1400" dirty="0">
                <a:hlinkClick r:id="rId4"/>
              </a:rPr>
              <a:t>https://www.iris.edu/hq/inclass/animation/earthquake_foreshockmainshockaftershock</a:t>
            </a:r>
            <a:r>
              <a:rPr lang="en-US" sz="1400" dirty="0"/>
              <a:t> </a:t>
            </a:r>
            <a:endParaRPr lang="en-US" altLang="en-US" sz="1400" dirty="0"/>
          </a:p>
        </p:txBody>
      </p:sp>
      <p:sp>
        <p:nvSpPr>
          <p:cNvPr id="15363" name="Slide Number Placeholder 3">
            <a:extLst>
              <a:ext uri="{FF2B5EF4-FFF2-40B4-BE49-F238E27FC236}">
                <a16:creationId xmlns:a16="http://schemas.microsoft.com/office/drawing/2014/main" id="{5D599AB3-0FB6-43AA-A78B-3A0EA03613B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55B73D51-CB2C-4780-B4CF-F4B05E156ACC}" type="slidenum">
              <a:rPr lang="en-US" altLang="en-US">
                <a:solidFill>
                  <a:srgbClr val="000000"/>
                </a:solidFill>
                <a:latin typeface="Calibri" panose="020F0502020204030204" pitchFamily="34" charset="0"/>
              </a:rPr>
              <a:pPr/>
              <a:t>7</a:t>
            </a:fld>
            <a:endParaRPr lang="en-US" altLang="en-US">
              <a:solidFill>
                <a:srgbClr val="000000"/>
              </a:solidFill>
              <a:latin typeface="Calibri" panose="020F050202020403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a:extLst>
              <a:ext uri="{FF2B5EF4-FFF2-40B4-BE49-F238E27FC236}">
                <a16:creationId xmlns:a16="http://schemas.microsoft.com/office/drawing/2014/main" id="{13230104-0FF0-B04B-A2ED-6B971AE6B0F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a:extLst>
              <a:ext uri="{FF2B5EF4-FFF2-40B4-BE49-F238E27FC236}">
                <a16:creationId xmlns:a16="http://schemas.microsoft.com/office/drawing/2014/main" id="{BFBCEE89-7C69-1945-AAB9-B87B1BDB324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dirty="0">
                <a:solidFill>
                  <a:srgbClr val="393996"/>
                </a:solidFill>
              </a:rPr>
              <a:t>Relevant Animation:</a:t>
            </a:r>
          </a:p>
          <a:p>
            <a:r>
              <a:rPr lang="en-US" altLang="en-US" i="0" dirty="0"/>
              <a:t>Focal Mechanisms Explained: </a:t>
            </a:r>
            <a:r>
              <a:rPr lang="en-US" altLang="en-US" dirty="0"/>
              <a:t>https://www.iris.edu/hq/inclass/animation/focal_mechanisms_explained</a:t>
            </a:r>
          </a:p>
          <a:p>
            <a:pPr eaLnBrk="1" hangingPunct="1">
              <a:spcBef>
                <a:spcPct val="0"/>
              </a:spcBef>
            </a:pPr>
            <a:endParaRPr lang="en-US" altLang="en-US" dirty="0"/>
          </a:p>
        </p:txBody>
      </p:sp>
      <p:sp>
        <p:nvSpPr>
          <p:cNvPr id="36868" name="Slide Number Placeholder 3">
            <a:extLst>
              <a:ext uri="{FF2B5EF4-FFF2-40B4-BE49-F238E27FC236}">
                <a16:creationId xmlns:a16="http://schemas.microsoft.com/office/drawing/2014/main" id="{693D8EFD-7E14-644A-AEE0-EE966C63DDA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01675" indent="-269875">
              <a:defRPr>
                <a:solidFill>
                  <a:schemeClr val="tx1"/>
                </a:solidFill>
                <a:latin typeface="Arial" panose="020B0604020202020204" pitchFamily="34" charset="0"/>
                <a:ea typeface="ＭＳ Ｐゴシック" panose="020B0600070205080204" pitchFamily="34" charset="-128"/>
              </a:defRPr>
            </a:lvl2pPr>
            <a:lvl3pPr marL="1081088" indent="-215900">
              <a:defRPr>
                <a:solidFill>
                  <a:schemeClr val="tx1"/>
                </a:solidFill>
                <a:latin typeface="Arial" panose="020B0604020202020204" pitchFamily="34" charset="0"/>
                <a:ea typeface="ＭＳ Ｐゴシック" panose="020B0600070205080204" pitchFamily="34" charset="-128"/>
              </a:defRPr>
            </a:lvl3pPr>
            <a:lvl4pPr marL="1512888" indent="-215900">
              <a:defRPr>
                <a:solidFill>
                  <a:schemeClr val="tx1"/>
                </a:solidFill>
                <a:latin typeface="Arial" panose="020B0604020202020204" pitchFamily="34" charset="0"/>
                <a:ea typeface="ＭＳ Ｐゴシック" panose="020B0600070205080204" pitchFamily="34" charset="-128"/>
              </a:defRPr>
            </a:lvl4pPr>
            <a:lvl5pPr marL="1944688" indent="-215900">
              <a:defRPr>
                <a:solidFill>
                  <a:schemeClr val="tx1"/>
                </a:solidFill>
                <a:latin typeface="Arial" panose="020B0604020202020204" pitchFamily="34" charset="0"/>
                <a:ea typeface="ＭＳ Ｐゴシック" panose="020B0600070205080204" pitchFamily="34" charset="-128"/>
              </a:defRPr>
            </a:lvl5pPr>
            <a:lvl6pPr marL="24018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8590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3162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7734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15F1D5B4-884B-B748-BC90-084F6108323E}" type="slidenum">
              <a:rPr lang="en-US" altLang="en-US" smtClean="0">
                <a:latin typeface="Calibri" panose="020F0502020204030204" pitchFamily="34" charset="0"/>
                <a:cs typeface="Arial" panose="020B0604020202020204" pitchFamily="34" charset="0"/>
              </a:rPr>
              <a:pPr/>
              <a:t>8</a:t>
            </a:fld>
            <a:endParaRPr lang="en-US" altLang="en-US">
              <a:latin typeface="Calibri" panose="020F0502020204030204" pitchFamily="34" charset="0"/>
              <a:cs typeface="Arial" panose="020B060402020202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a:extLst>
              <a:ext uri="{FF2B5EF4-FFF2-40B4-BE49-F238E27FC236}">
                <a16:creationId xmlns:a16="http://schemas.microsoft.com/office/drawing/2014/main" id="{E908B865-8A61-D445-8858-51B1ECCB38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a:extLst>
              <a:ext uri="{FF2B5EF4-FFF2-40B4-BE49-F238E27FC236}">
                <a16:creationId xmlns:a16="http://schemas.microsoft.com/office/drawing/2014/main" id="{2BC74F01-FC98-224D-99C6-F0091701D99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dirty="0">
                <a:solidFill>
                  <a:srgbClr val="393996"/>
                </a:solidFill>
              </a:rPr>
              <a:t>Relevant Animations:</a:t>
            </a:r>
          </a:p>
          <a:p>
            <a:r>
              <a:rPr lang="en-US" altLang="en-US" sz="1400" dirty="0"/>
              <a:t>Travel-time Curves: How are they created? </a:t>
            </a:r>
            <a:r>
              <a:rPr lang="en-US" sz="1400" dirty="0">
                <a:hlinkClick r:id="rId3"/>
              </a:rPr>
              <a:t>https://www.iris.edu/hq/inclass/animation/traveltime_curves_how_they_are_created</a:t>
            </a:r>
            <a:endParaRPr lang="en-US" sz="140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dirty="0"/>
              <a:t>Shadow Zones: https://</a:t>
            </a:r>
            <a:r>
              <a:rPr lang="en-US" altLang="en-US" dirty="0" err="1"/>
              <a:t>www.iris.edu</a:t>
            </a:r>
            <a:r>
              <a:rPr lang="en-US" altLang="en-US" dirty="0"/>
              <a:t>/</a:t>
            </a:r>
            <a:r>
              <a:rPr lang="en-US" altLang="en-US" dirty="0" err="1"/>
              <a:t>hq</a:t>
            </a:r>
            <a:r>
              <a:rPr lang="en-US" altLang="en-US" dirty="0"/>
              <a:t>/</a:t>
            </a:r>
            <a:r>
              <a:rPr lang="en-US" altLang="en-US" dirty="0" err="1"/>
              <a:t>inclass</a:t>
            </a:r>
            <a:r>
              <a:rPr lang="en-US" altLang="en-US" dirty="0"/>
              <a:t>/animation/</a:t>
            </a:r>
            <a:r>
              <a:rPr lang="en-US" altLang="en-US" dirty="0" err="1"/>
              <a:t>seismic_shadow_zone_basic_introduction</a:t>
            </a:r>
            <a:r>
              <a:rPr lang="en-US" altLang="en-US" dirty="0"/>
              <a:t> </a:t>
            </a:r>
          </a:p>
          <a:p>
            <a:endParaRPr lang="en-US" altLang="en-US" dirty="0"/>
          </a:p>
        </p:txBody>
      </p:sp>
      <p:sp>
        <p:nvSpPr>
          <p:cNvPr id="38916" name="Slide Number Placeholder 3">
            <a:extLst>
              <a:ext uri="{FF2B5EF4-FFF2-40B4-BE49-F238E27FC236}">
                <a16:creationId xmlns:a16="http://schemas.microsoft.com/office/drawing/2014/main" id="{2B0036CD-A954-0D40-8E33-57F47EE75ED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86397666-A70B-8E4B-B19C-032F4EC0ED2B}" type="slidenum">
              <a:rPr lang="en-US" altLang="en-US" smtClean="0">
                <a:solidFill>
                  <a:srgbClr val="000000"/>
                </a:solidFill>
                <a:latin typeface="Calibri" panose="020F0502020204030204" pitchFamily="34" charset="0"/>
                <a:cs typeface="Arial" panose="020B0604020202020204" pitchFamily="34" charset="0"/>
              </a:rPr>
              <a:pPr/>
              <a:t>9</a:t>
            </a:fld>
            <a:endParaRPr lang="en-US" altLang="en-US">
              <a:solidFill>
                <a:srgbClr val="000000"/>
              </a:solidFill>
              <a:latin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043256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1226A3C0-631F-9D4E-9A06-30B85DC368E9}"/>
              </a:ext>
            </a:extLst>
          </p:cNvPr>
          <p:cNvSpPr>
            <a:spLocks noGrp="1"/>
          </p:cNvSpPr>
          <p:nvPr>
            <p:ph type="dt" sz="half" idx="10"/>
          </p:nvPr>
        </p:nvSpPr>
        <p:spPr/>
        <p:txBody>
          <a:bodyPr/>
          <a:lstStyle>
            <a:lvl1pPr>
              <a:defRPr/>
            </a:lvl1pPr>
          </a:lstStyle>
          <a:p>
            <a:pPr>
              <a:defRPr/>
            </a:pPr>
            <a:fld id="{70C6DCE9-8E5D-CF4F-B905-C0ACF5AA86E1}" type="datetimeFigureOut">
              <a:rPr lang="en-US" altLang="en-US"/>
              <a:pPr>
                <a:defRPr/>
              </a:pPr>
              <a:t>7/14/2019</a:t>
            </a:fld>
            <a:endParaRPr lang="en-US" altLang="en-US"/>
          </a:p>
        </p:txBody>
      </p:sp>
      <p:sp>
        <p:nvSpPr>
          <p:cNvPr id="5" name="Footer Placeholder 4">
            <a:extLst>
              <a:ext uri="{FF2B5EF4-FFF2-40B4-BE49-F238E27FC236}">
                <a16:creationId xmlns:a16="http://schemas.microsoft.com/office/drawing/2014/main" id="{5C771690-36B6-8E4E-9F86-76560A5E7972}"/>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A2A67F19-28DE-2C4D-9350-79AF9FB2ECB8}"/>
              </a:ext>
            </a:extLst>
          </p:cNvPr>
          <p:cNvSpPr>
            <a:spLocks noGrp="1"/>
          </p:cNvSpPr>
          <p:nvPr>
            <p:ph type="sldNum" sz="quarter" idx="12"/>
          </p:nvPr>
        </p:nvSpPr>
        <p:spPr/>
        <p:txBody>
          <a:bodyPr/>
          <a:lstStyle>
            <a:lvl1pPr>
              <a:defRPr/>
            </a:lvl1pPr>
          </a:lstStyle>
          <a:p>
            <a:pPr>
              <a:defRPr/>
            </a:pPr>
            <a:fld id="{896108FD-BA44-354B-B294-810F185A5B4F}" type="slidenum">
              <a:rPr lang="en-US" altLang="en-US"/>
              <a:pPr>
                <a:defRPr/>
              </a:pPr>
              <a:t>‹#›</a:t>
            </a:fld>
            <a:endParaRPr lang="en-US" altLang="en-US"/>
          </a:p>
        </p:txBody>
      </p:sp>
    </p:spTree>
    <p:extLst>
      <p:ext uri="{BB962C8B-B14F-4D97-AF65-F5344CB8AC3E}">
        <p14:creationId xmlns:p14="http://schemas.microsoft.com/office/powerpoint/2010/main" val="4846880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36E436A-EA7C-F94C-ACBB-F3FCC7F83329}"/>
              </a:ext>
            </a:extLst>
          </p:cNvPr>
          <p:cNvSpPr>
            <a:spLocks noGrp="1"/>
          </p:cNvSpPr>
          <p:nvPr>
            <p:ph type="dt" sz="half" idx="10"/>
          </p:nvPr>
        </p:nvSpPr>
        <p:spPr/>
        <p:txBody>
          <a:bodyPr/>
          <a:lstStyle>
            <a:lvl1pPr>
              <a:defRPr/>
            </a:lvl1pPr>
          </a:lstStyle>
          <a:p>
            <a:pPr>
              <a:defRPr/>
            </a:pPr>
            <a:fld id="{CBD5CE84-AF9A-C246-A71D-ABD6102AF996}" type="datetimeFigureOut">
              <a:rPr lang="en-US" altLang="en-US"/>
              <a:pPr>
                <a:defRPr/>
              </a:pPr>
              <a:t>7/14/2019</a:t>
            </a:fld>
            <a:endParaRPr lang="en-US" altLang="en-US"/>
          </a:p>
        </p:txBody>
      </p:sp>
      <p:sp>
        <p:nvSpPr>
          <p:cNvPr id="5" name="Footer Placeholder 4">
            <a:extLst>
              <a:ext uri="{FF2B5EF4-FFF2-40B4-BE49-F238E27FC236}">
                <a16:creationId xmlns:a16="http://schemas.microsoft.com/office/drawing/2014/main" id="{D1E2A93F-6C72-A04A-BBBB-5D9186E4CE14}"/>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FCD11F0E-7E48-8541-B20D-3BE0A3548C92}"/>
              </a:ext>
            </a:extLst>
          </p:cNvPr>
          <p:cNvSpPr>
            <a:spLocks noGrp="1"/>
          </p:cNvSpPr>
          <p:nvPr>
            <p:ph type="sldNum" sz="quarter" idx="12"/>
          </p:nvPr>
        </p:nvSpPr>
        <p:spPr/>
        <p:txBody>
          <a:bodyPr/>
          <a:lstStyle>
            <a:lvl1pPr>
              <a:defRPr/>
            </a:lvl1pPr>
          </a:lstStyle>
          <a:p>
            <a:pPr>
              <a:defRPr/>
            </a:pPr>
            <a:fld id="{A23CF487-B48D-B942-AE39-70CEEBD34225}" type="slidenum">
              <a:rPr lang="en-US" altLang="en-US"/>
              <a:pPr>
                <a:defRPr/>
              </a:pPr>
              <a:t>‹#›</a:t>
            </a:fld>
            <a:endParaRPr lang="en-US" altLang="en-US"/>
          </a:p>
        </p:txBody>
      </p:sp>
    </p:spTree>
    <p:extLst>
      <p:ext uri="{BB962C8B-B14F-4D97-AF65-F5344CB8AC3E}">
        <p14:creationId xmlns:p14="http://schemas.microsoft.com/office/powerpoint/2010/main" val="3291523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EFE2EC3-195B-B24E-947F-FE1359B58493}"/>
              </a:ext>
            </a:extLst>
          </p:cNvPr>
          <p:cNvSpPr>
            <a:spLocks noGrp="1"/>
          </p:cNvSpPr>
          <p:nvPr>
            <p:ph type="dt" sz="half" idx="10"/>
          </p:nvPr>
        </p:nvSpPr>
        <p:spPr/>
        <p:txBody>
          <a:bodyPr/>
          <a:lstStyle>
            <a:lvl1pPr>
              <a:defRPr/>
            </a:lvl1pPr>
          </a:lstStyle>
          <a:p>
            <a:pPr>
              <a:defRPr/>
            </a:pPr>
            <a:fld id="{42A2628A-7214-7745-A1B8-64B181509E68}" type="datetimeFigureOut">
              <a:rPr lang="en-US" altLang="en-US"/>
              <a:pPr>
                <a:defRPr/>
              </a:pPr>
              <a:t>7/14/2019</a:t>
            </a:fld>
            <a:endParaRPr lang="en-US" altLang="en-US"/>
          </a:p>
        </p:txBody>
      </p:sp>
      <p:sp>
        <p:nvSpPr>
          <p:cNvPr id="5" name="Footer Placeholder 4">
            <a:extLst>
              <a:ext uri="{FF2B5EF4-FFF2-40B4-BE49-F238E27FC236}">
                <a16:creationId xmlns:a16="http://schemas.microsoft.com/office/drawing/2014/main" id="{833151E2-37BF-884A-8AD4-8B8189663C29}"/>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BAAB0CAD-8C8F-4348-9168-94009932AEB8}"/>
              </a:ext>
            </a:extLst>
          </p:cNvPr>
          <p:cNvSpPr>
            <a:spLocks noGrp="1"/>
          </p:cNvSpPr>
          <p:nvPr>
            <p:ph type="sldNum" sz="quarter" idx="12"/>
          </p:nvPr>
        </p:nvSpPr>
        <p:spPr/>
        <p:txBody>
          <a:bodyPr/>
          <a:lstStyle>
            <a:lvl1pPr>
              <a:defRPr/>
            </a:lvl1pPr>
          </a:lstStyle>
          <a:p>
            <a:pPr>
              <a:defRPr/>
            </a:pPr>
            <a:fld id="{936B8CF8-902F-5A42-AF2F-97470FDE771B}" type="slidenum">
              <a:rPr lang="en-US" altLang="en-US"/>
              <a:pPr>
                <a:defRPr/>
              </a:pPr>
              <a:t>‹#›</a:t>
            </a:fld>
            <a:endParaRPr lang="en-US" altLang="en-US"/>
          </a:p>
        </p:txBody>
      </p:sp>
    </p:spTree>
    <p:extLst>
      <p:ext uri="{BB962C8B-B14F-4D97-AF65-F5344CB8AC3E}">
        <p14:creationId xmlns:p14="http://schemas.microsoft.com/office/powerpoint/2010/main" val="25234271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F0D215F2-8B90-D54D-BB22-B6EFFF1BBB7B}"/>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FF18F6B0-0786-224F-A536-BA407BE90C4B}" type="datetimeFigureOut">
              <a:rPr lang="en-US" altLang="en-US"/>
              <a:pPr>
                <a:defRPr/>
              </a:pPr>
              <a:t>7/14/2019</a:t>
            </a:fld>
            <a:endParaRPr lang="en-US" altLang="en-US"/>
          </a:p>
        </p:txBody>
      </p:sp>
      <p:sp>
        <p:nvSpPr>
          <p:cNvPr id="5" name="Footer Placeholder 4">
            <a:extLst>
              <a:ext uri="{FF2B5EF4-FFF2-40B4-BE49-F238E27FC236}">
                <a16:creationId xmlns:a16="http://schemas.microsoft.com/office/drawing/2014/main" id="{0AA15E70-BF1D-5149-80AA-0A8738511BF6}"/>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6E42DF32-B17A-0544-B4CA-5CB4F9A8E3AF}"/>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E16C1BFC-67A6-6246-8D85-4DAA98BD99C7}" type="slidenum">
              <a:rPr lang="en-US" altLang="en-US"/>
              <a:pPr>
                <a:defRPr/>
              </a:pPr>
              <a:t>‹#›</a:t>
            </a:fld>
            <a:endParaRPr lang="en-US" altLang="en-US"/>
          </a:p>
        </p:txBody>
      </p:sp>
    </p:spTree>
    <p:extLst>
      <p:ext uri="{BB962C8B-B14F-4D97-AF65-F5344CB8AC3E}">
        <p14:creationId xmlns:p14="http://schemas.microsoft.com/office/powerpoint/2010/main" val="9801344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27E592-F37B-8846-AF3D-CAB52CEED3CC}"/>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8EA125DA-8333-294A-9C95-8A02AA54AF01}" type="datetimeFigureOut">
              <a:rPr lang="en-US" altLang="en-US"/>
              <a:pPr>
                <a:defRPr/>
              </a:pPr>
              <a:t>7/14/2019</a:t>
            </a:fld>
            <a:endParaRPr lang="en-US" altLang="en-US"/>
          </a:p>
        </p:txBody>
      </p:sp>
      <p:sp>
        <p:nvSpPr>
          <p:cNvPr id="5" name="Footer Placeholder 4">
            <a:extLst>
              <a:ext uri="{FF2B5EF4-FFF2-40B4-BE49-F238E27FC236}">
                <a16:creationId xmlns:a16="http://schemas.microsoft.com/office/drawing/2014/main" id="{70F36643-CA51-3F4E-94DB-A66A592FA52C}"/>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1C7BAD62-07FC-344E-B61E-45F0B9184971}"/>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ECD925D1-BEEF-4C44-B617-008ECDF71791}" type="slidenum">
              <a:rPr lang="en-US" altLang="en-US"/>
              <a:pPr>
                <a:defRPr/>
              </a:pPr>
              <a:t>‹#›</a:t>
            </a:fld>
            <a:endParaRPr lang="en-US" altLang="en-US"/>
          </a:p>
        </p:txBody>
      </p:sp>
    </p:spTree>
    <p:extLst>
      <p:ext uri="{BB962C8B-B14F-4D97-AF65-F5344CB8AC3E}">
        <p14:creationId xmlns:p14="http://schemas.microsoft.com/office/powerpoint/2010/main" val="41806699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AE78DA5-C883-1A4E-9304-75C0CD8C60AC}"/>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CB17FC71-0595-EF47-AD73-3BFAA3F08AB4}" type="datetimeFigureOut">
              <a:rPr lang="en-US" altLang="en-US"/>
              <a:pPr>
                <a:defRPr/>
              </a:pPr>
              <a:t>7/14/2019</a:t>
            </a:fld>
            <a:endParaRPr lang="en-US" altLang="en-US"/>
          </a:p>
        </p:txBody>
      </p:sp>
      <p:sp>
        <p:nvSpPr>
          <p:cNvPr id="5" name="Footer Placeholder 4">
            <a:extLst>
              <a:ext uri="{FF2B5EF4-FFF2-40B4-BE49-F238E27FC236}">
                <a16:creationId xmlns:a16="http://schemas.microsoft.com/office/drawing/2014/main" id="{2451C4F8-D937-2940-B5CC-064FE13D07CC}"/>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CDBE7433-D2A5-0E49-AEA9-B8C4AA08B8F7}"/>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175BEFA6-DB51-C845-9A71-D954D0BEE112}" type="slidenum">
              <a:rPr lang="en-US" altLang="en-US"/>
              <a:pPr>
                <a:defRPr/>
              </a:pPr>
              <a:t>‹#›</a:t>
            </a:fld>
            <a:endParaRPr lang="en-US" altLang="en-US"/>
          </a:p>
        </p:txBody>
      </p:sp>
    </p:spTree>
    <p:extLst>
      <p:ext uri="{BB962C8B-B14F-4D97-AF65-F5344CB8AC3E}">
        <p14:creationId xmlns:p14="http://schemas.microsoft.com/office/powerpoint/2010/main" val="16012660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E5CD070-DEE1-3140-90B0-1C8850001648}"/>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56E34A40-400E-A844-B500-8165B8EA2068}" type="datetimeFigureOut">
              <a:rPr lang="en-US" altLang="en-US"/>
              <a:pPr>
                <a:defRPr/>
              </a:pPr>
              <a:t>7/14/2019</a:t>
            </a:fld>
            <a:endParaRPr lang="en-US" altLang="en-US"/>
          </a:p>
        </p:txBody>
      </p:sp>
      <p:sp>
        <p:nvSpPr>
          <p:cNvPr id="6" name="Footer Placeholder 5">
            <a:extLst>
              <a:ext uri="{FF2B5EF4-FFF2-40B4-BE49-F238E27FC236}">
                <a16:creationId xmlns:a16="http://schemas.microsoft.com/office/drawing/2014/main" id="{BD645C65-6181-1044-BA23-919BA0B33FD0}"/>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85B9E39A-44C1-4849-BF2A-F8FDD8E173DB}"/>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FBE65B5A-D5CB-934C-8CD6-D27C9C0E1244}" type="slidenum">
              <a:rPr lang="en-US" altLang="en-US"/>
              <a:pPr>
                <a:defRPr/>
              </a:pPr>
              <a:t>‹#›</a:t>
            </a:fld>
            <a:endParaRPr lang="en-US" altLang="en-US"/>
          </a:p>
        </p:txBody>
      </p:sp>
    </p:spTree>
    <p:extLst>
      <p:ext uri="{BB962C8B-B14F-4D97-AF65-F5344CB8AC3E}">
        <p14:creationId xmlns:p14="http://schemas.microsoft.com/office/powerpoint/2010/main" val="37708583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A22C110-F91E-7541-ABBD-AF7C94CF0F51}"/>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A8DC1207-00C3-9645-9650-B6573FCAA97C}" type="datetimeFigureOut">
              <a:rPr lang="en-US" altLang="en-US"/>
              <a:pPr>
                <a:defRPr/>
              </a:pPr>
              <a:t>7/14/2019</a:t>
            </a:fld>
            <a:endParaRPr lang="en-US" altLang="en-US"/>
          </a:p>
        </p:txBody>
      </p:sp>
      <p:sp>
        <p:nvSpPr>
          <p:cNvPr id="8" name="Footer Placeholder 7">
            <a:extLst>
              <a:ext uri="{FF2B5EF4-FFF2-40B4-BE49-F238E27FC236}">
                <a16:creationId xmlns:a16="http://schemas.microsoft.com/office/drawing/2014/main" id="{DABDCA6D-1377-0F4C-A944-C3CB6DCA7AEE}"/>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9" name="Slide Number Placeholder 8">
            <a:extLst>
              <a:ext uri="{FF2B5EF4-FFF2-40B4-BE49-F238E27FC236}">
                <a16:creationId xmlns:a16="http://schemas.microsoft.com/office/drawing/2014/main" id="{979A1F9C-E3D8-3F44-8275-14FCE83FAE1C}"/>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7A7D458C-3F85-7243-AC03-C94D43F56D5E}" type="slidenum">
              <a:rPr lang="en-US" altLang="en-US"/>
              <a:pPr>
                <a:defRPr/>
              </a:pPr>
              <a:t>‹#›</a:t>
            </a:fld>
            <a:endParaRPr lang="en-US" altLang="en-US"/>
          </a:p>
        </p:txBody>
      </p:sp>
    </p:spTree>
    <p:extLst>
      <p:ext uri="{BB962C8B-B14F-4D97-AF65-F5344CB8AC3E}">
        <p14:creationId xmlns:p14="http://schemas.microsoft.com/office/powerpoint/2010/main" val="40232805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59DBF35-1D42-0B47-9776-E3845610392B}"/>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9C1388E6-B8E5-7642-8775-1A3024DCF56D}" type="datetimeFigureOut">
              <a:rPr lang="en-US" altLang="en-US"/>
              <a:pPr>
                <a:defRPr/>
              </a:pPr>
              <a:t>7/14/2019</a:t>
            </a:fld>
            <a:endParaRPr lang="en-US" altLang="en-US"/>
          </a:p>
        </p:txBody>
      </p:sp>
      <p:sp>
        <p:nvSpPr>
          <p:cNvPr id="4" name="Footer Placeholder 3">
            <a:extLst>
              <a:ext uri="{FF2B5EF4-FFF2-40B4-BE49-F238E27FC236}">
                <a16:creationId xmlns:a16="http://schemas.microsoft.com/office/drawing/2014/main" id="{8D262848-3FF8-0D4C-8EAE-80E2F99E3B24}"/>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5" name="Slide Number Placeholder 4">
            <a:extLst>
              <a:ext uri="{FF2B5EF4-FFF2-40B4-BE49-F238E27FC236}">
                <a16:creationId xmlns:a16="http://schemas.microsoft.com/office/drawing/2014/main" id="{0AEA5684-210A-3A48-996E-4A9133E9FA16}"/>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D753F5DD-CA16-B649-96C7-3F303C4847EB}" type="slidenum">
              <a:rPr lang="en-US" altLang="en-US"/>
              <a:pPr>
                <a:defRPr/>
              </a:pPr>
              <a:t>‹#›</a:t>
            </a:fld>
            <a:endParaRPr lang="en-US" altLang="en-US"/>
          </a:p>
        </p:txBody>
      </p:sp>
    </p:spTree>
    <p:extLst>
      <p:ext uri="{BB962C8B-B14F-4D97-AF65-F5344CB8AC3E}">
        <p14:creationId xmlns:p14="http://schemas.microsoft.com/office/powerpoint/2010/main" val="41388507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5B82277-3B8E-AC4D-B941-4B87CCA21637}"/>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4B582C1D-391E-9F4E-8BB7-BFDBE5DB1527}" type="datetimeFigureOut">
              <a:rPr lang="en-US" altLang="en-US"/>
              <a:pPr>
                <a:defRPr/>
              </a:pPr>
              <a:t>7/14/2019</a:t>
            </a:fld>
            <a:endParaRPr lang="en-US" altLang="en-US"/>
          </a:p>
        </p:txBody>
      </p:sp>
      <p:sp>
        <p:nvSpPr>
          <p:cNvPr id="3" name="Footer Placeholder 2">
            <a:extLst>
              <a:ext uri="{FF2B5EF4-FFF2-40B4-BE49-F238E27FC236}">
                <a16:creationId xmlns:a16="http://schemas.microsoft.com/office/drawing/2014/main" id="{D7995766-96C0-E64E-B7C6-89F3AB61C89A}"/>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4" name="Slide Number Placeholder 3">
            <a:extLst>
              <a:ext uri="{FF2B5EF4-FFF2-40B4-BE49-F238E27FC236}">
                <a16:creationId xmlns:a16="http://schemas.microsoft.com/office/drawing/2014/main" id="{428C4FAD-6B70-F049-8535-570017987A42}"/>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1E80491A-47AD-B246-B9CC-F41F55426D07}" type="slidenum">
              <a:rPr lang="en-US" altLang="en-US"/>
              <a:pPr>
                <a:defRPr/>
              </a:pPr>
              <a:t>‹#›</a:t>
            </a:fld>
            <a:endParaRPr lang="en-US" altLang="en-US"/>
          </a:p>
        </p:txBody>
      </p:sp>
    </p:spTree>
    <p:extLst>
      <p:ext uri="{BB962C8B-B14F-4D97-AF65-F5344CB8AC3E}">
        <p14:creationId xmlns:p14="http://schemas.microsoft.com/office/powerpoint/2010/main" val="36090695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08B92DEA-206A-2D4F-9EC1-5A09D6213192}"/>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28BB20CC-E0D5-CE45-948E-D062F7BDA8A0}" type="datetimeFigureOut">
              <a:rPr lang="en-US" altLang="en-US"/>
              <a:pPr>
                <a:defRPr/>
              </a:pPr>
              <a:t>7/14/2019</a:t>
            </a:fld>
            <a:endParaRPr lang="en-US" altLang="en-US"/>
          </a:p>
        </p:txBody>
      </p:sp>
      <p:sp>
        <p:nvSpPr>
          <p:cNvPr id="6" name="Footer Placeholder 5">
            <a:extLst>
              <a:ext uri="{FF2B5EF4-FFF2-40B4-BE49-F238E27FC236}">
                <a16:creationId xmlns:a16="http://schemas.microsoft.com/office/drawing/2014/main" id="{23F1ABF9-967E-924A-B1E2-8EE9446780F0}"/>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52DD8885-21AA-2546-8998-C39EAE7548B3}"/>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8428AFD2-06AF-8248-AEF7-2F438E42EA9B}" type="slidenum">
              <a:rPr lang="en-US" altLang="en-US"/>
              <a:pPr>
                <a:defRPr/>
              </a:pPr>
              <a:t>‹#›</a:t>
            </a:fld>
            <a:endParaRPr lang="en-US" altLang="en-US"/>
          </a:p>
        </p:txBody>
      </p:sp>
    </p:spTree>
    <p:extLst>
      <p:ext uri="{BB962C8B-B14F-4D97-AF65-F5344CB8AC3E}">
        <p14:creationId xmlns:p14="http://schemas.microsoft.com/office/powerpoint/2010/main" val="40537705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062E99E-DC7F-AE47-9D3E-2C9DBF9861C7}"/>
              </a:ext>
            </a:extLst>
          </p:cNvPr>
          <p:cNvSpPr>
            <a:spLocks noGrp="1"/>
          </p:cNvSpPr>
          <p:nvPr>
            <p:ph type="dt" sz="half" idx="10"/>
          </p:nvPr>
        </p:nvSpPr>
        <p:spPr/>
        <p:txBody>
          <a:bodyPr/>
          <a:lstStyle>
            <a:lvl1pPr>
              <a:defRPr/>
            </a:lvl1pPr>
          </a:lstStyle>
          <a:p>
            <a:pPr>
              <a:defRPr/>
            </a:pPr>
            <a:fld id="{CCCF0D1B-9347-E345-A9A8-B652E8E1A8DA}" type="datetimeFigureOut">
              <a:rPr lang="en-US" altLang="en-US"/>
              <a:pPr>
                <a:defRPr/>
              </a:pPr>
              <a:t>7/14/2019</a:t>
            </a:fld>
            <a:endParaRPr lang="en-US" altLang="en-US"/>
          </a:p>
        </p:txBody>
      </p:sp>
      <p:sp>
        <p:nvSpPr>
          <p:cNvPr id="5" name="Footer Placeholder 4">
            <a:extLst>
              <a:ext uri="{FF2B5EF4-FFF2-40B4-BE49-F238E27FC236}">
                <a16:creationId xmlns:a16="http://schemas.microsoft.com/office/drawing/2014/main" id="{52F02550-8236-8A4D-A299-B54FB3F8D0BF}"/>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009FD916-FBF1-A944-9F39-56C34B4A652E}"/>
              </a:ext>
            </a:extLst>
          </p:cNvPr>
          <p:cNvSpPr>
            <a:spLocks noGrp="1"/>
          </p:cNvSpPr>
          <p:nvPr>
            <p:ph type="sldNum" sz="quarter" idx="12"/>
          </p:nvPr>
        </p:nvSpPr>
        <p:spPr/>
        <p:txBody>
          <a:bodyPr/>
          <a:lstStyle>
            <a:lvl1pPr>
              <a:defRPr/>
            </a:lvl1pPr>
          </a:lstStyle>
          <a:p>
            <a:pPr>
              <a:defRPr/>
            </a:pPr>
            <a:fld id="{35126D77-59B5-304E-8D80-214E554AF06C}" type="slidenum">
              <a:rPr lang="en-US" altLang="en-US"/>
              <a:pPr>
                <a:defRPr/>
              </a:pPr>
              <a:t>‹#›</a:t>
            </a:fld>
            <a:endParaRPr lang="en-US" altLang="en-US"/>
          </a:p>
        </p:txBody>
      </p:sp>
    </p:spTree>
    <p:extLst>
      <p:ext uri="{BB962C8B-B14F-4D97-AF65-F5344CB8AC3E}">
        <p14:creationId xmlns:p14="http://schemas.microsoft.com/office/powerpoint/2010/main" val="20065128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5580BD5C-1CEA-6F40-B990-03AA4F2FEFE1}"/>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ECD2B41A-DF8C-CF4B-B51E-63C9B0D8E5E8}" type="datetimeFigureOut">
              <a:rPr lang="en-US" altLang="en-US"/>
              <a:pPr>
                <a:defRPr/>
              </a:pPr>
              <a:t>7/14/2019</a:t>
            </a:fld>
            <a:endParaRPr lang="en-US" altLang="en-US"/>
          </a:p>
        </p:txBody>
      </p:sp>
      <p:sp>
        <p:nvSpPr>
          <p:cNvPr id="6" name="Footer Placeholder 5">
            <a:extLst>
              <a:ext uri="{FF2B5EF4-FFF2-40B4-BE49-F238E27FC236}">
                <a16:creationId xmlns:a16="http://schemas.microsoft.com/office/drawing/2014/main" id="{30D68D85-8942-2E41-8F73-41012240B2E0}"/>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E6DD1FC6-9874-FD4D-8847-555A22CC8222}"/>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AE7FD8BF-F242-5A49-B577-14F1B43D769E}" type="slidenum">
              <a:rPr lang="en-US" altLang="en-US"/>
              <a:pPr>
                <a:defRPr/>
              </a:pPr>
              <a:t>‹#›</a:t>
            </a:fld>
            <a:endParaRPr lang="en-US" altLang="en-US"/>
          </a:p>
        </p:txBody>
      </p:sp>
    </p:spTree>
    <p:extLst>
      <p:ext uri="{BB962C8B-B14F-4D97-AF65-F5344CB8AC3E}">
        <p14:creationId xmlns:p14="http://schemas.microsoft.com/office/powerpoint/2010/main" val="35795417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3DFB11-E0F4-F94E-8E0B-64E13023903F}"/>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F3F41BDC-E1A4-0241-AABD-1F09BD6F61D7}" type="datetimeFigureOut">
              <a:rPr lang="en-US" altLang="en-US"/>
              <a:pPr>
                <a:defRPr/>
              </a:pPr>
              <a:t>7/14/2019</a:t>
            </a:fld>
            <a:endParaRPr lang="en-US" altLang="en-US"/>
          </a:p>
        </p:txBody>
      </p:sp>
      <p:sp>
        <p:nvSpPr>
          <p:cNvPr id="5" name="Footer Placeholder 4">
            <a:extLst>
              <a:ext uri="{FF2B5EF4-FFF2-40B4-BE49-F238E27FC236}">
                <a16:creationId xmlns:a16="http://schemas.microsoft.com/office/drawing/2014/main" id="{C0E93C3C-2288-FA49-BB95-07C84990C1FF}"/>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5B62039C-1716-7845-8696-EB1A06689AC3}"/>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42696524-69C2-C349-9CE4-2F37F5A63857}" type="slidenum">
              <a:rPr lang="en-US" altLang="en-US"/>
              <a:pPr>
                <a:defRPr/>
              </a:pPr>
              <a:t>‹#›</a:t>
            </a:fld>
            <a:endParaRPr lang="en-US" altLang="en-US"/>
          </a:p>
        </p:txBody>
      </p:sp>
    </p:spTree>
    <p:extLst>
      <p:ext uri="{BB962C8B-B14F-4D97-AF65-F5344CB8AC3E}">
        <p14:creationId xmlns:p14="http://schemas.microsoft.com/office/powerpoint/2010/main" val="19737681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9417687-18F3-4C43-A187-A20581413DE0}"/>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1A9E500F-22BA-7842-92D5-FD66ED3A7DE1}" type="datetimeFigureOut">
              <a:rPr lang="en-US" altLang="en-US"/>
              <a:pPr>
                <a:defRPr/>
              </a:pPr>
              <a:t>7/14/2019</a:t>
            </a:fld>
            <a:endParaRPr lang="en-US" altLang="en-US"/>
          </a:p>
        </p:txBody>
      </p:sp>
      <p:sp>
        <p:nvSpPr>
          <p:cNvPr id="5" name="Footer Placeholder 4">
            <a:extLst>
              <a:ext uri="{FF2B5EF4-FFF2-40B4-BE49-F238E27FC236}">
                <a16:creationId xmlns:a16="http://schemas.microsoft.com/office/drawing/2014/main" id="{98F65695-DC43-FE4B-8C3B-ECDD010E42B1}"/>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9510DD71-5594-7341-BF1C-29E954C5A767}"/>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58BDD919-06FC-DA40-94E8-0AF6E28D0E34}" type="slidenum">
              <a:rPr lang="en-US" altLang="en-US"/>
              <a:pPr>
                <a:defRPr/>
              </a:pPr>
              <a:t>‹#›</a:t>
            </a:fld>
            <a:endParaRPr lang="en-US" altLang="en-US"/>
          </a:p>
        </p:txBody>
      </p:sp>
    </p:spTree>
    <p:extLst>
      <p:ext uri="{BB962C8B-B14F-4D97-AF65-F5344CB8AC3E}">
        <p14:creationId xmlns:p14="http://schemas.microsoft.com/office/powerpoint/2010/main" val="33357390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DDECC02-32BF-DD4A-9B4B-7FEF4D36088D}"/>
              </a:ext>
            </a:extLst>
          </p:cNvPr>
          <p:cNvSpPr>
            <a:spLocks noGrp="1"/>
          </p:cNvSpPr>
          <p:nvPr>
            <p:ph type="dt" sz="half" idx="10"/>
          </p:nvPr>
        </p:nvSpPr>
        <p:spPr/>
        <p:txBody>
          <a:bodyPr/>
          <a:lstStyle>
            <a:lvl1pPr>
              <a:defRPr/>
            </a:lvl1pPr>
          </a:lstStyle>
          <a:p>
            <a:pPr>
              <a:defRPr/>
            </a:pPr>
            <a:fld id="{144A2C9E-E67F-8B40-857D-B525B561016B}" type="datetimeFigureOut">
              <a:rPr lang="en-US" altLang="en-US"/>
              <a:pPr>
                <a:defRPr/>
              </a:pPr>
              <a:t>7/14/2019</a:t>
            </a:fld>
            <a:endParaRPr lang="en-US" altLang="en-US"/>
          </a:p>
        </p:txBody>
      </p:sp>
      <p:sp>
        <p:nvSpPr>
          <p:cNvPr id="5" name="Footer Placeholder 4">
            <a:extLst>
              <a:ext uri="{FF2B5EF4-FFF2-40B4-BE49-F238E27FC236}">
                <a16:creationId xmlns:a16="http://schemas.microsoft.com/office/drawing/2014/main" id="{EC599174-1C8D-A24D-814F-D0F37FB9A908}"/>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018DFBB8-1227-5E43-B3B5-2DF4ECDFB88C}"/>
              </a:ext>
            </a:extLst>
          </p:cNvPr>
          <p:cNvSpPr>
            <a:spLocks noGrp="1"/>
          </p:cNvSpPr>
          <p:nvPr>
            <p:ph type="sldNum" sz="quarter" idx="12"/>
          </p:nvPr>
        </p:nvSpPr>
        <p:spPr/>
        <p:txBody>
          <a:bodyPr/>
          <a:lstStyle>
            <a:lvl1pPr>
              <a:defRPr/>
            </a:lvl1pPr>
          </a:lstStyle>
          <a:p>
            <a:pPr>
              <a:defRPr/>
            </a:pPr>
            <a:fld id="{85175A9F-734E-7143-B61B-6EA719171B20}" type="slidenum">
              <a:rPr lang="en-US" altLang="en-US"/>
              <a:pPr>
                <a:defRPr/>
              </a:pPr>
              <a:t>‹#›</a:t>
            </a:fld>
            <a:endParaRPr lang="en-US" altLang="en-US"/>
          </a:p>
        </p:txBody>
      </p:sp>
    </p:spTree>
    <p:extLst>
      <p:ext uri="{BB962C8B-B14F-4D97-AF65-F5344CB8AC3E}">
        <p14:creationId xmlns:p14="http://schemas.microsoft.com/office/powerpoint/2010/main" val="26970102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0B4EE4E3-92A1-7E48-A652-8156C9663F99}"/>
              </a:ext>
            </a:extLst>
          </p:cNvPr>
          <p:cNvSpPr>
            <a:spLocks noGrp="1"/>
          </p:cNvSpPr>
          <p:nvPr>
            <p:ph type="dt" sz="half" idx="10"/>
          </p:nvPr>
        </p:nvSpPr>
        <p:spPr/>
        <p:txBody>
          <a:bodyPr/>
          <a:lstStyle>
            <a:lvl1pPr>
              <a:defRPr/>
            </a:lvl1pPr>
          </a:lstStyle>
          <a:p>
            <a:pPr>
              <a:defRPr/>
            </a:pPr>
            <a:fld id="{1E87C4C6-B066-7A4C-A479-2EF62B52E7A4}" type="datetimeFigureOut">
              <a:rPr lang="en-US" altLang="en-US"/>
              <a:pPr>
                <a:defRPr/>
              </a:pPr>
              <a:t>7/14/2019</a:t>
            </a:fld>
            <a:endParaRPr lang="en-US" altLang="en-US"/>
          </a:p>
        </p:txBody>
      </p:sp>
      <p:sp>
        <p:nvSpPr>
          <p:cNvPr id="6" name="Footer Placeholder 4">
            <a:extLst>
              <a:ext uri="{FF2B5EF4-FFF2-40B4-BE49-F238E27FC236}">
                <a16:creationId xmlns:a16="http://schemas.microsoft.com/office/drawing/2014/main" id="{2CACB876-143D-1148-94CB-8784E55B2F49}"/>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76273FD4-CB24-8146-A5F2-45AA85625E0D}"/>
              </a:ext>
            </a:extLst>
          </p:cNvPr>
          <p:cNvSpPr>
            <a:spLocks noGrp="1"/>
          </p:cNvSpPr>
          <p:nvPr>
            <p:ph type="sldNum" sz="quarter" idx="12"/>
          </p:nvPr>
        </p:nvSpPr>
        <p:spPr/>
        <p:txBody>
          <a:bodyPr/>
          <a:lstStyle>
            <a:lvl1pPr>
              <a:defRPr/>
            </a:lvl1pPr>
          </a:lstStyle>
          <a:p>
            <a:pPr>
              <a:defRPr/>
            </a:pPr>
            <a:fld id="{FA456CC3-D03B-A14D-8F01-E960D94ACD96}" type="slidenum">
              <a:rPr lang="en-US" altLang="en-US"/>
              <a:pPr>
                <a:defRPr/>
              </a:pPr>
              <a:t>‹#›</a:t>
            </a:fld>
            <a:endParaRPr lang="en-US" altLang="en-US"/>
          </a:p>
        </p:txBody>
      </p:sp>
    </p:spTree>
    <p:extLst>
      <p:ext uri="{BB962C8B-B14F-4D97-AF65-F5344CB8AC3E}">
        <p14:creationId xmlns:p14="http://schemas.microsoft.com/office/powerpoint/2010/main" val="31581318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EDAB298B-8F4F-B14D-B3B2-0B4F2E81325E}"/>
              </a:ext>
            </a:extLst>
          </p:cNvPr>
          <p:cNvSpPr>
            <a:spLocks noGrp="1"/>
          </p:cNvSpPr>
          <p:nvPr>
            <p:ph type="dt" sz="half" idx="10"/>
          </p:nvPr>
        </p:nvSpPr>
        <p:spPr/>
        <p:txBody>
          <a:bodyPr/>
          <a:lstStyle>
            <a:lvl1pPr>
              <a:defRPr/>
            </a:lvl1pPr>
          </a:lstStyle>
          <a:p>
            <a:pPr>
              <a:defRPr/>
            </a:pPr>
            <a:fld id="{A49B8282-F5E8-734F-9A15-F51F4E4A537B}" type="datetimeFigureOut">
              <a:rPr lang="en-US" altLang="en-US"/>
              <a:pPr>
                <a:defRPr/>
              </a:pPr>
              <a:t>7/14/2019</a:t>
            </a:fld>
            <a:endParaRPr lang="en-US" altLang="en-US"/>
          </a:p>
        </p:txBody>
      </p:sp>
      <p:sp>
        <p:nvSpPr>
          <p:cNvPr id="8" name="Footer Placeholder 4">
            <a:extLst>
              <a:ext uri="{FF2B5EF4-FFF2-40B4-BE49-F238E27FC236}">
                <a16:creationId xmlns:a16="http://schemas.microsoft.com/office/drawing/2014/main" id="{581634A6-3E5D-B545-96D6-9D178009EF31}"/>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A31AC87D-E490-EE40-97A9-FE41661BBA5D}"/>
              </a:ext>
            </a:extLst>
          </p:cNvPr>
          <p:cNvSpPr>
            <a:spLocks noGrp="1"/>
          </p:cNvSpPr>
          <p:nvPr>
            <p:ph type="sldNum" sz="quarter" idx="12"/>
          </p:nvPr>
        </p:nvSpPr>
        <p:spPr/>
        <p:txBody>
          <a:bodyPr/>
          <a:lstStyle>
            <a:lvl1pPr>
              <a:defRPr/>
            </a:lvl1pPr>
          </a:lstStyle>
          <a:p>
            <a:pPr>
              <a:defRPr/>
            </a:pPr>
            <a:fld id="{7AC2A8F0-C3C6-F84F-B2D7-4A0175961A1A}" type="slidenum">
              <a:rPr lang="en-US" altLang="en-US"/>
              <a:pPr>
                <a:defRPr/>
              </a:pPr>
              <a:t>‹#›</a:t>
            </a:fld>
            <a:endParaRPr lang="en-US" altLang="en-US"/>
          </a:p>
        </p:txBody>
      </p:sp>
    </p:spTree>
    <p:extLst>
      <p:ext uri="{BB962C8B-B14F-4D97-AF65-F5344CB8AC3E}">
        <p14:creationId xmlns:p14="http://schemas.microsoft.com/office/powerpoint/2010/main" val="30452472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DD3CAE48-784C-6C44-A018-F91B7F1546CD}"/>
              </a:ext>
            </a:extLst>
          </p:cNvPr>
          <p:cNvSpPr>
            <a:spLocks noGrp="1"/>
          </p:cNvSpPr>
          <p:nvPr>
            <p:ph type="dt" sz="half" idx="10"/>
          </p:nvPr>
        </p:nvSpPr>
        <p:spPr/>
        <p:txBody>
          <a:bodyPr/>
          <a:lstStyle>
            <a:lvl1pPr>
              <a:defRPr/>
            </a:lvl1pPr>
          </a:lstStyle>
          <a:p>
            <a:pPr>
              <a:defRPr/>
            </a:pPr>
            <a:fld id="{BAD5E3E4-754A-9740-AE2F-D137ED5397AE}" type="datetimeFigureOut">
              <a:rPr lang="en-US" altLang="en-US"/>
              <a:pPr>
                <a:defRPr/>
              </a:pPr>
              <a:t>7/14/2019</a:t>
            </a:fld>
            <a:endParaRPr lang="en-US" altLang="en-US"/>
          </a:p>
        </p:txBody>
      </p:sp>
      <p:sp>
        <p:nvSpPr>
          <p:cNvPr id="4" name="Footer Placeholder 4">
            <a:extLst>
              <a:ext uri="{FF2B5EF4-FFF2-40B4-BE49-F238E27FC236}">
                <a16:creationId xmlns:a16="http://schemas.microsoft.com/office/drawing/2014/main" id="{018D2582-5FB8-FF46-BEC9-46FBB11735C3}"/>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64FA38EF-374D-B948-98A1-D94989ADCE56}"/>
              </a:ext>
            </a:extLst>
          </p:cNvPr>
          <p:cNvSpPr>
            <a:spLocks noGrp="1"/>
          </p:cNvSpPr>
          <p:nvPr>
            <p:ph type="sldNum" sz="quarter" idx="12"/>
          </p:nvPr>
        </p:nvSpPr>
        <p:spPr/>
        <p:txBody>
          <a:bodyPr/>
          <a:lstStyle>
            <a:lvl1pPr>
              <a:defRPr/>
            </a:lvl1pPr>
          </a:lstStyle>
          <a:p>
            <a:pPr>
              <a:defRPr/>
            </a:pPr>
            <a:fld id="{8921956C-F54D-E542-AD2D-AA059CDA0C3F}" type="slidenum">
              <a:rPr lang="en-US" altLang="en-US"/>
              <a:pPr>
                <a:defRPr/>
              </a:pPr>
              <a:t>‹#›</a:t>
            </a:fld>
            <a:endParaRPr lang="en-US" altLang="en-US"/>
          </a:p>
        </p:txBody>
      </p:sp>
    </p:spTree>
    <p:extLst>
      <p:ext uri="{BB962C8B-B14F-4D97-AF65-F5344CB8AC3E}">
        <p14:creationId xmlns:p14="http://schemas.microsoft.com/office/powerpoint/2010/main" val="7972438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18617F6A-BB09-F241-B802-AAB94ECFC131}"/>
              </a:ext>
            </a:extLst>
          </p:cNvPr>
          <p:cNvSpPr>
            <a:spLocks noGrp="1"/>
          </p:cNvSpPr>
          <p:nvPr>
            <p:ph type="dt" sz="half" idx="10"/>
          </p:nvPr>
        </p:nvSpPr>
        <p:spPr/>
        <p:txBody>
          <a:bodyPr/>
          <a:lstStyle>
            <a:lvl1pPr>
              <a:defRPr/>
            </a:lvl1pPr>
          </a:lstStyle>
          <a:p>
            <a:pPr>
              <a:defRPr/>
            </a:pPr>
            <a:fld id="{C1C6B422-D359-2542-86EE-F85E06113DD1}" type="datetimeFigureOut">
              <a:rPr lang="en-US" altLang="en-US"/>
              <a:pPr>
                <a:defRPr/>
              </a:pPr>
              <a:t>7/14/2019</a:t>
            </a:fld>
            <a:endParaRPr lang="en-US" altLang="en-US"/>
          </a:p>
        </p:txBody>
      </p:sp>
      <p:sp>
        <p:nvSpPr>
          <p:cNvPr id="3" name="Footer Placeholder 4">
            <a:extLst>
              <a:ext uri="{FF2B5EF4-FFF2-40B4-BE49-F238E27FC236}">
                <a16:creationId xmlns:a16="http://schemas.microsoft.com/office/drawing/2014/main" id="{C9744656-89A9-7C42-A24E-C706B7A7C4FE}"/>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440583A6-3F2E-8342-81E2-703343353547}"/>
              </a:ext>
            </a:extLst>
          </p:cNvPr>
          <p:cNvSpPr>
            <a:spLocks noGrp="1"/>
          </p:cNvSpPr>
          <p:nvPr>
            <p:ph type="sldNum" sz="quarter" idx="12"/>
          </p:nvPr>
        </p:nvSpPr>
        <p:spPr/>
        <p:txBody>
          <a:bodyPr/>
          <a:lstStyle>
            <a:lvl1pPr>
              <a:defRPr/>
            </a:lvl1pPr>
          </a:lstStyle>
          <a:p>
            <a:pPr>
              <a:defRPr/>
            </a:pPr>
            <a:fld id="{C7AD4DC3-D32A-1040-A13D-0BCF014ED247}" type="slidenum">
              <a:rPr lang="en-US" altLang="en-US"/>
              <a:pPr>
                <a:defRPr/>
              </a:pPr>
              <a:t>‹#›</a:t>
            </a:fld>
            <a:endParaRPr lang="en-US" altLang="en-US"/>
          </a:p>
        </p:txBody>
      </p:sp>
    </p:spTree>
    <p:extLst>
      <p:ext uri="{BB962C8B-B14F-4D97-AF65-F5344CB8AC3E}">
        <p14:creationId xmlns:p14="http://schemas.microsoft.com/office/powerpoint/2010/main" val="1068959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5B590B2D-166A-874C-A583-E60390282B2D}"/>
              </a:ext>
            </a:extLst>
          </p:cNvPr>
          <p:cNvSpPr>
            <a:spLocks noGrp="1"/>
          </p:cNvSpPr>
          <p:nvPr>
            <p:ph type="dt" sz="half" idx="10"/>
          </p:nvPr>
        </p:nvSpPr>
        <p:spPr/>
        <p:txBody>
          <a:bodyPr/>
          <a:lstStyle>
            <a:lvl1pPr>
              <a:defRPr/>
            </a:lvl1pPr>
          </a:lstStyle>
          <a:p>
            <a:pPr>
              <a:defRPr/>
            </a:pPr>
            <a:fld id="{7B33EB1E-EA80-4948-AE3C-5EB25F1356B4}" type="datetimeFigureOut">
              <a:rPr lang="en-US" altLang="en-US"/>
              <a:pPr>
                <a:defRPr/>
              </a:pPr>
              <a:t>7/14/2019</a:t>
            </a:fld>
            <a:endParaRPr lang="en-US" altLang="en-US"/>
          </a:p>
        </p:txBody>
      </p:sp>
      <p:sp>
        <p:nvSpPr>
          <p:cNvPr id="6" name="Footer Placeholder 4">
            <a:extLst>
              <a:ext uri="{FF2B5EF4-FFF2-40B4-BE49-F238E27FC236}">
                <a16:creationId xmlns:a16="http://schemas.microsoft.com/office/drawing/2014/main" id="{5449A60C-D3D7-914E-A198-E3D2834630B8}"/>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C2BD10F7-A732-CA43-A8F7-649572B0C176}"/>
              </a:ext>
            </a:extLst>
          </p:cNvPr>
          <p:cNvSpPr>
            <a:spLocks noGrp="1"/>
          </p:cNvSpPr>
          <p:nvPr>
            <p:ph type="sldNum" sz="quarter" idx="12"/>
          </p:nvPr>
        </p:nvSpPr>
        <p:spPr/>
        <p:txBody>
          <a:bodyPr/>
          <a:lstStyle>
            <a:lvl1pPr>
              <a:defRPr/>
            </a:lvl1pPr>
          </a:lstStyle>
          <a:p>
            <a:pPr>
              <a:defRPr/>
            </a:pPr>
            <a:fld id="{D88084C7-61A0-3242-8148-D4566699165C}" type="slidenum">
              <a:rPr lang="en-US" altLang="en-US"/>
              <a:pPr>
                <a:defRPr/>
              </a:pPr>
              <a:t>‹#›</a:t>
            </a:fld>
            <a:endParaRPr lang="en-US" altLang="en-US"/>
          </a:p>
        </p:txBody>
      </p:sp>
    </p:spTree>
    <p:extLst>
      <p:ext uri="{BB962C8B-B14F-4D97-AF65-F5344CB8AC3E}">
        <p14:creationId xmlns:p14="http://schemas.microsoft.com/office/powerpoint/2010/main" val="31654799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6BB3A6ED-A541-324F-B617-05B1C7F6E4B9}"/>
              </a:ext>
            </a:extLst>
          </p:cNvPr>
          <p:cNvSpPr>
            <a:spLocks noGrp="1"/>
          </p:cNvSpPr>
          <p:nvPr>
            <p:ph type="dt" sz="half" idx="10"/>
          </p:nvPr>
        </p:nvSpPr>
        <p:spPr/>
        <p:txBody>
          <a:bodyPr/>
          <a:lstStyle>
            <a:lvl1pPr>
              <a:defRPr/>
            </a:lvl1pPr>
          </a:lstStyle>
          <a:p>
            <a:pPr>
              <a:defRPr/>
            </a:pPr>
            <a:fld id="{EB63BD09-CE68-754D-904F-BF2884500A11}" type="datetimeFigureOut">
              <a:rPr lang="en-US" altLang="en-US"/>
              <a:pPr>
                <a:defRPr/>
              </a:pPr>
              <a:t>7/14/2019</a:t>
            </a:fld>
            <a:endParaRPr lang="en-US" altLang="en-US"/>
          </a:p>
        </p:txBody>
      </p:sp>
      <p:sp>
        <p:nvSpPr>
          <p:cNvPr id="6" name="Footer Placeholder 4">
            <a:extLst>
              <a:ext uri="{FF2B5EF4-FFF2-40B4-BE49-F238E27FC236}">
                <a16:creationId xmlns:a16="http://schemas.microsoft.com/office/drawing/2014/main" id="{020AA0DD-34F7-4141-940B-F5F82AAB46E9}"/>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B9601EF4-D815-A042-9426-C0034E863EE9}"/>
              </a:ext>
            </a:extLst>
          </p:cNvPr>
          <p:cNvSpPr>
            <a:spLocks noGrp="1"/>
          </p:cNvSpPr>
          <p:nvPr>
            <p:ph type="sldNum" sz="quarter" idx="12"/>
          </p:nvPr>
        </p:nvSpPr>
        <p:spPr/>
        <p:txBody>
          <a:bodyPr/>
          <a:lstStyle>
            <a:lvl1pPr>
              <a:defRPr/>
            </a:lvl1pPr>
          </a:lstStyle>
          <a:p>
            <a:pPr>
              <a:defRPr/>
            </a:pPr>
            <a:fld id="{D59B618E-D416-8F45-9B01-4415C7B2BD60}" type="slidenum">
              <a:rPr lang="en-US" altLang="en-US"/>
              <a:pPr>
                <a:defRPr/>
              </a:pPr>
              <a:t>‹#›</a:t>
            </a:fld>
            <a:endParaRPr lang="en-US" altLang="en-US"/>
          </a:p>
        </p:txBody>
      </p:sp>
    </p:spTree>
    <p:extLst>
      <p:ext uri="{BB962C8B-B14F-4D97-AF65-F5344CB8AC3E}">
        <p14:creationId xmlns:p14="http://schemas.microsoft.com/office/powerpoint/2010/main" val="3213362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72D59D50-4BD0-6845-9984-076EE191477B}"/>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1BF20E93-AB26-D243-AE67-286A0B3B0A12}"/>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DC1EE49D-C51A-450C-A4C1-09FDE13673BE}"/>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anose="020F0502020204030204" pitchFamily="34" charset="0"/>
                <a:ea typeface="MS PGothic" panose="020B0600070205080204" pitchFamily="34" charset="-128"/>
                <a:cs typeface="Arial" panose="020B0604020202020204" pitchFamily="34" charset="0"/>
              </a:defRPr>
            </a:lvl1pPr>
          </a:lstStyle>
          <a:p>
            <a:pPr>
              <a:defRPr/>
            </a:pPr>
            <a:fld id="{04E419C4-5BF2-CE45-924B-F79D29DA3D5A}" type="datetimeFigureOut">
              <a:rPr lang="en-US" altLang="en-US"/>
              <a:pPr>
                <a:defRPr/>
              </a:pPr>
              <a:t>7/14/2019</a:t>
            </a:fld>
            <a:endParaRPr lang="en-US" altLang="en-US"/>
          </a:p>
        </p:txBody>
      </p:sp>
      <p:sp>
        <p:nvSpPr>
          <p:cNvPr id="5" name="Footer Placeholder 4">
            <a:extLst>
              <a:ext uri="{FF2B5EF4-FFF2-40B4-BE49-F238E27FC236}">
                <a16:creationId xmlns:a16="http://schemas.microsoft.com/office/drawing/2014/main" id="{13F2C082-40AB-450F-87D2-D5F325485E6A}"/>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a:extLst>
              <a:ext uri="{FF2B5EF4-FFF2-40B4-BE49-F238E27FC236}">
                <a16:creationId xmlns:a16="http://schemas.microsoft.com/office/drawing/2014/main" id="{BB41485C-2312-44A3-981D-8A83FC42CF08}"/>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ea typeface="MS PGothic" panose="020B0600070205080204" pitchFamily="34" charset="-128"/>
              </a:defRPr>
            </a:lvl1pPr>
          </a:lstStyle>
          <a:p>
            <a:pPr>
              <a:defRPr/>
            </a:pPr>
            <a:fld id="{FB33FEE8-D070-0441-A1A7-D7BC7C556EE9}"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300" r:id="rId1"/>
    <p:sldLayoutId id="2147484301" r:id="rId2"/>
    <p:sldLayoutId id="2147484302" r:id="rId3"/>
    <p:sldLayoutId id="2147484303" r:id="rId4"/>
    <p:sldLayoutId id="2147484304" r:id="rId5"/>
    <p:sldLayoutId id="2147484305" r:id="rId6"/>
    <p:sldLayoutId id="2147484306" r:id="rId7"/>
    <p:sldLayoutId id="2147484307" r:id="rId8"/>
    <p:sldLayoutId id="2147484308" r:id="rId9"/>
    <p:sldLayoutId id="2147484309" r:id="rId10"/>
    <p:sldLayoutId id="2147484310" r:id="rId11"/>
  </p:sldLayoutIdLst>
  <p:txStyles>
    <p:titleStyle>
      <a:lvl1pPr algn="ctr" rtl="0" eaLnBrk="0" fontAlgn="base" hangingPunct="0">
        <a:spcBef>
          <a:spcPct val="0"/>
        </a:spcBef>
        <a:spcAft>
          <a:spcPct val="0"/>
        </a:spcAft>
        <a:defRPr sz="4400" kern="1200">
          <a:solidFill>
            <a:schemeClr val="tx1"/>
          </a:solidFill>
          <a:latin typeface="+mj-lt"/>
          <a:ea typeface="ＭＳ Ｐゴシック"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panose="020B0600070205080204" pitchFamily="34" charset="-128"/>
          <a:cs typeface="MS PGothic"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panose="020B0600070205080204" pitchFamily="34" charset="-128"/>
          <a:cs typeface="MS PGothic"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anose="020B0600070205080204" pitchFamily="34" charset="-128"/>
          <a:cs typeface="MS PGothic"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Title Placeholder 1">
            <a:extLst>
              <a:ext uri="{FF2B5EF4-FFF2-40B4-BE49-F238E27FC236}">
                <a16:creationId xmlns:a16="http://schemas.microsoft.com/office/drawing/2014/main" id="{1D66A6F6-7392-5446-B542-AC04A2CA4D9D}"/>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a:extLst>
              <a:ext uri="{FF2B5EF4-FFF2-40B4-BE49-F238E27FC236}">
                <a16:creationId xmlns:a16="http://schemas.microsoft.com/office/drawing/2014/main" id="{62DD48ED-8423-D944-A2A4-303C60131A34}"/>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F373894F-D6E4-46A7-88A4-D83729486117}"/>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defTabSz="457200" eaLnBrk="1" hangingPunct="1">
              <a:defRPr sz="1200">
                <a:solidFill>
                  <a:srgbClr val="898989"/>
                </a:solidFill>
                <a:latin typeface="Calibri" panose="020F0502020204030204" pitchFamily="34" charset="0"/>
                <a:ea typeface="MS PGothic" panose="020B0600070205080204" pitchFamily="34" charset="-128"/>
              </a:defRPr>
            </a:lvl1pPr>
          </a:lstStyle>
          <a:p>
            <a:pPr>
              <a:defRPr/>
            </a:pPr>
            <a:fld id="{0E53859B-29F7-B348-AB8A-9CE1849952A2}" type="datetimeFigureOut">
              <a:rPr lang="en-US" altLang="en-US"/>
              <a:pPr>
                <a:defRPr/>
              </a:pPr>
              <a:t>7/14/2019</a:t>
            </a:fld>
            <a:endParaRPr lang="en-US" altLang="en-US"/>
          </a:p>
        </p:txBody>
      </p:sp>
      <p:sp>
        <p:nvSpPr>
          <p:cNvPr id="5" name="Footer Placeholder 4">
            <a:extLst>
              <a:ext uri="{FF2B5EF4-FFF2-40B4-BE49-F238E27FC236}">
                <a16:creationId xmlns:a16="http://schemas.microsoft.com/office/drawing/2014/main" id="{ED76B351-4B89-4513-AED4-7FF684C60502}"/>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defTabSz="457200" eaLnBrk="1" fontAlgn="auto" hangingPunct="1">
              <a:spcBef>
                <a:spcPts val="0"/>
              </a:spcBef>
              <a:spcAft>
                <a:spcPts val="0"/>
              </a:spcAft>
              <a:defRPr sz="1200">
                <a:solidFill>
                  <a:prstClr val="black">
                    <a:tint val="75000"/>
                  </a:prstClr>
                </a:solidFill>
                <a:latin typeface="Calibri"/>
                <a:ea typeface="ＭＳ Ｐゴシック" pitchFamily="34" charset="-128"/>
                <a:cs typeface="+mn-cs"/>
              </a:defRPr>
            </a:lvl1pPr>
          </a:lstStyle>
          <a:p>
            <a:pPr>
              <a:defRPr/>
            </a:pPr>
            <a:endParaRPr lang="en-US"/>
          </a:p>
        </p:txBody>
      </p:sp>
      <p:sp>
        <p:nvSpPr>
          <p:cNvPr id="6" name="Slide Number Placeholder 5">
            <a:extLst>
              <a:ext uri="{FF2B5EF4-FFF2-40B4-BE49-F238E27FC236}">
                <a16:creationId xmlns:a16="http://schemas.microsoft.com/office/drawing/2014/main" id="{C90E5396-A8F5-46EE-A9C5-88BC74D289EA}"/>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defTabSz="457200" eaLnBrk="1" hangingPunct="1">
              <a:defRPr sz="1200">
                <a:solidFill>
                  <a:srgbClr val="898989"/>
                </a:solidFill>
                <a:latin typeface="Calibri" panose="020F0502020204030204" pitchFamily="34" charset="0"/>
                <a:ea typeface="MS PGothic" panose="020B0600070205080204" pitchFamily="34" charset="-128"/>
              </a:defRPr>
            </a:lvl1pPr>
          </a:lstStyle>
          <a:p>
            <a:pPr>
              <a:defRPr/>
            </a:pPr>
            <a:fld id="{5127CEBF-B343-EF46-8A1C-DCF4AB9E0AFF}"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311" r:id="rId1"/>
    <p:sldLayoutId id="2147484312" r:id="rId2"/>
    <p:sldLayoutId id="2147484313" r:id="rId3"/>
    <p:sldLayoutId id="2147484314" r:id="rId4"/>
    <p:sldLayoutId id="2147484315" r:id="rId5"/>
    <p:sldLayoutId id="2147484316" r:id="rId6"/>
    <p:sldLayoutId id="2147484317" r:id="rId7"/>
    <p:sldLayoutId id="2147484318" r:id="rId8"/>
    <p:sldLayoutId id="2147484319" r:id="rId9"/>
    <p:sldLayoutId id="2147484320" r:id="rId10"/>
    <p:sldLayoutId id="2147484321" r:id="rId11"/>
  </p:sldLayoutIdLst>
  <p:txStyles>
    <p:titleStyle>
      <a:lvl1pPr algn="ctr" defTabSz="457200" rtl="0" eaLnBrk="0" fontAlgn="base" hangingPunct="0">
        <a:spcBef>
          <a:spcPct val="0"/>
        </a:spcBef>
        <a:spcAft>
          <a:spcPct val="0"/>
        </a:spcAft>
        <a:defRPr sz="4400" kern="1200">
          <a:solidFill>
            <a:schemeClr val="tx1"/>
          </a:solidFill>
          <a:latin typeface="+mj-lt"/>
          <a:ea typeface="ＭＳ Ｐゴシック" panose="020B0600070205080204" pitchFamily="34" charset="-128"/>
          <a:cs typeface="MS PGothic" charset="0"/>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panose="020B0600070205080204" pitchFamily="34" charset="-128"/>
          <a:cs typeface="MS PGothic"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panose="020B0600070205080204" pitchFamily="34" charset="-128"/>
          <a:cs typeface="MS PGothic" charset="0"/>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anose="020B0600070205080204" pitchFamily="34" charset="-128"/>
          <a:cs typeface="MS PGothic" charset="0"/>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hyperlink" Target="mailto:tkb@iris.edu" TargetMode="External"/><Relationship Id="rId7"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hyperlink" Target="http://www.iris.edu/hq/ret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5.jpg"/><Relationship Id="rId5" Type="http://schemas.openxmlformats.org/officeDocument/2006/relationships/image" Target="../media/image4.jpe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2.jpg"/><Relationship Id="rId5" Type="http://schemas.openxmlformats.org/officeDocument/2006/relationships/image" Target="../media/image11.jp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2.xml"/><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BE55331-B441-4E76-89CF-00F210B11EA6}"/>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27652" name="Picture 8" descr="IRIS_TMlogo.png">
            <a:extLst>
              <a:ext uri="{FF2B5EF4-FFF2-40B4-BE49-F238E27FC236}">
                <a16:creationId xmlns:a16="http://schemas.microsoft.com/office/drawing/2014/main" id="{EF9E18C8-FAB2-F443-802D-707D4FA90BF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3" name="TextBox 14">
            <a:extLst>
              <a:ext uri="{FF2B5EF4-FFF2-40B4-BE49-F238E27FC236}">
                <a16:creationId xmlns:a16="http://schemas.microsoft.com/office/drawing/2014/main" id="{A7ABB2C8-B15E-1D4A-BB4E-FBB4C7EDF736}"/>
              </a:ext>
            </a:extLst>
          </p:cNvPr>
          <p:cNvSpPr txBox="1">
            <a:spLocks noChangeArrowheads="1"/>
          </p:cNvSpPr>
          <p:nvPr/>
        </p:nvSpPr>
        <p:spPr bwMode="auto">
          <a:xfrm>
            <a:off x="241300" y="1082675"/>
            <a:ext cx="844550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None/>
            </a:pPr>
            <a:r>
              <a:rPr lang="en-US" altLang="en-US" sz="1800" dirty="0">
                <a:latin typeface="Arial" panose="020B0604020202020204" pitchFamily="34" charset="0"/>
                <a:cs typeface="Arial" panose="020B0604020202020204" pitchFamily="34" charset="0"/>
              </a:rPr>
              <a:t>A magnitude 7.3 earthquake shook the Moluccas islands on Sunday 165.9 km (103.1 mi) SSE of Ternate, Indonesia at a depth of 10 km (6.2 miles). </a:t>
            </a:r>
          </a:p>
          <a:p>
            <a:pPr>
              <a:spcBef>
                <a:spcPct val="0"/>
              </a:spcBef>
              <a:buNone/>
            </a:pPr>
            <a:endParaRPr lang="en-US" altLang="en-US" sz="1800" dirty="0">
              <a:latin typeface="Arial" panose="020B0604020202020204" pitchFamily="34" charset="0"/>
              <a:cs typeface="Arial" panose="020B0604020202020204" pitchFamily="34" charset="0"/>
            </a:endParaRPr>
          </a:p>
          <a:p>
            <a:pPr>
              <a:spcBef>
                <a:spcPct val="0"/>
              </a:spcBef>
              <a:buNone/>
            </a:pPr>
            <a:r>
              <a:rPr lang="en-US" altLang="en-US" sz="1800" dirty="0">
                <a:latin typeface="Arial" panose="020B0604020202020204" pitchFamily="34" charset="0"/>
                <a:cs typeface="Arial" panose="020B0604020202020204" pitchFamily="34" charset="0"/>
              </a:rPr>
              <a:t>Early reports indicate damage to houses in eastern Indonesia but no injuries or deaths.</a:t>
            </a:r>
            <a:endParaRPr lang="en-US" altLang="en-US" sz="1800" dirty="0">
              <a:solidFill>
                <a:srgbClr val="FF0000"/>
              </a:solidFill>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A0CCDA21-FE4B-42CD-98B4-F9394E406A9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38754" y="2580976"/>
            <a:ext cx="7379848" cy="4048424"/>
          </a:xfrm>
          <a:prstGeom prst="rect">
            <a:avLst/>
          </a:prstGeom>
        </p:spPr>
      </p:pic>
      <p:sp>
        <p:nvSpPr>
          <p:cNvPr id="7" name="Title 1">
            <a:extLst>
              <a:ext uri="{FF2B5EF4-FFF2-40B4-BE49-F238E27FC236}">
                <a16:creationId xmlns:a16="http://schemas.microsoft.com/office/drawing/2014/main" id="{9B022574-5489-D246-A40D-C40C0DE91DC3}"/>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a:t>
            </a:r>
            <a:r>
              <a:rPr lang="en-US"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7.3 INDONESIA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Sunday,  July 14, 2019 at 09:10:50 UTC</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
        <p:nvSpPr>
          <p:cNvPr id="2" name="5-Point Star 1">
            <a:extLst>
              <a:ext uri="{FF2B5EF4-FFF2-40B4-BE49-F238E27FC236}">
                <a16:creationId xmlns:a16="http://schemas.microsoft.com/office/drawing/2014/main" id="{9C61AD39-A178-824E-A475-D6A9A799DE96}"/>
              </a:ext>
            </a:extLst>
          </p:cNvPr>
          <p:cNvSpPr/>
          <p:nvPr/>
        </p:nvSpPr>
        <p:spPr>
          <a:xfrm>
            <a:off x="4038600" y="3124200"/>
            <a:ext cx="228600" cy="228600"/>
          </a:xfrm>
          <a:prstGeom prst="star5">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4325086D-25A9-2E4E-B6DF-1A26182B4ECE}"/>
              </a:ext>
            </a:extLst>
          </p:cNvPr>
          <p:cNvSpPr/>
          <p:nvPr/>
        </p:nvSpPr>
        <p:spPr>
          <a:xfrm>
            <a:off x="4343400" y="4724400"/>
            <a:ext cx="152400" cy="152400"/>
          </a:xfrm>
          <a:prstGeom prst="rect">
            <a:avLst/>
          </a:prstGeom>
          <a:solidFill>
            <a:srgbClr val="99DBF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451877C-316B-6C4E-9235-5A75B0479FB2}"/>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altLang="en-US">
              <a:solidFill>
                <a:srgbClr val="FFFFFF"/>
              </a:solidFill>
              <a:latin typeface="Calibri" panose="020F0502020204030204" pitchFamily="34" charset="0"/>
            </a:endParaRPr>
          </a:p>
        </p:txBody>
      </p:sp>
      <p:sp>
        <p:nvSpPr>
          <p:cNvPr id="59394" name="TextBox 9">
            <a:extLst>
              <a:ext uri="{FF2B5EF4-FFF2-40B4-BE49-F238E27FC236}">
                <a16:creationId xmlns:a16="http://schemas.microsoft.com/office/drawing/2014/main" id="{E4024EA3-34B6-3E4A-915C-1FC12262104D}"/>
              </a:ext>
            </a:extLst>
          </p:cNvPr>
          <p:cNvSpPr txBox="1">
            <a:spLocks noChangeArrowheads="1"/>
          </p:cNvSpPr>
          <p:nvPr/>
        </p:nvSpPr>
        <p:spPr bwMode="auto">
          <a:xfrm>
            <a:off x="709613" y="773113"/>
            <a:ext cx="7859712"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800" b="1">
                <a:solidFill>
                  <a:srgbClr val="393996"/>
                </a:solidFill>
                <a:latin typeface="Arial" panose="020B0604020202020204" pitchFamily="34" charset="0"/>
              </a:rPr>
              <a:t>Teachable Moments are a service of</a:t>
            </a: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r>
              <a:rPr lang="en-US" altLang="en-US" sz="1800">
                <a:latin typeface="Arial" panose="020B0604020202020204" pitchFamily="34" charset="0"/>
              </a:rPr>
              <a:t>The Incorporated Research Institutions for Seismology</a:t>
            </a:r>
          </a:p>
          <a:p>
            <a:pPr algn="ctr" eaLnBrk="1" hangingPunct="1">
              <a:spcBef>
                <a:spcPct val="0"/>
              </a:spcBef>
              <a:buFontTx/>
              <a:buNone/>
            </a:pPr>
            <a:r>
              <a:rPr lang="en-US" altLang="en-US" sz="1800">
                <a:latin typeface="Arial" panose="020B0604020202020204" pitchFamily="34" charset="0"/>
              </a:rPr>
              <a:t> Education &amp; Public Outreach </a:t>
            </a:r>
          </a:p>
          <a:p>
            <a:pPr algn="ctr" eaLnBrk="1" hangingPunct="1">
              <a:spcBef>
                <a:spcPct val="0"/>
              </a:spcBef>
              <a:buFontTx/>
              <a:buNone/>
            </a:pPr>
            <a:r>
              <a:rPr lang="en-US" altLang="en-US" sz="1800">
                <a:latin typeface="Arial" panose="020B0604020202020204" pitchFamily="34" charset="0"/>
              </a:rPr>
              <a:t>and </a:t>
            </a:r>
          </a:p>
          <a:p>
            <a:pPr algn="ctr" eaLnBrk="1" hangingPunct="1">
              <a:spcBef>
                <a:spcPct val="0"/>
              </a:spcBef>
              <a:buFontTx/>
              <a:buNone/>
            </a:pPr>
            <a:r>
              <a:rPr lang="en-US" altLang="en-US" sz="1800">
                <a:latin typeface="Arial" panose="020B0604020202020204" pitchFamily="34" charset="0"/>
              </a:rPr>
              <a:t>The University of Portland </a:t>
            </a: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r>
              <a:rPr lang="en-US" altLang="en-US" sz="1800">
                <a:latin typeface="Arial" panose="020B0604020202020204" pitchFamily="34" charset="0"/>
              </a:rPr>
              <a:t>Please send feedback to </a:t>
            </a:r>
            <a:r>
              <a:rPr lang="en-US" altLang="en-US" sz="1800">
                <a:latin typeface="Arial" panose="020B0604020202020204" pitchFamily="34" charset="0"/>
                <a:hlinkClick r:id="rId3"/>
              </a:rPr>
              <a:t>tkb@iris.edu</a:t>
            </a: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 typeface="Arial" panose="020B0604020202020204" pitchFamily="34" charset="0"/>
              <a:buNone/>
            </a:pPr>
            <a:r>
              <a:rPr lang="en-US" altLang="en-US" sz="1800">
                <a:latin typeface="Arial" panose="020B0604020202020204" pitchFamily="34" charset="0"/>
              </a:rPr>
              <a:t>To receive automatic notifications of new Teachable Moments</a:t>
            </a:r>
          </a:p>
          <a:p>
            <a:pPr algn="ctr" eaLnBrk="1" hangingPunct="1">
              <a:spcBef>
                <a:spcPct val="0"/>
              </a:spcBef>
              <a:buFont typeface="Arial" panose="020B0604020202020204" pitchFamily="34" charset="0"/>
              <a:buNone/>
            </a:pPr>
            <a:r>
              <a:rPr lang="en-US" altLang="en-US" sz="1800">
                <a:latin typeface="Arial" panose="020B0604020202020204" pitchFamily="34" charset="0"/>
              </a:rPr>
              <a:t> subscribe at </a:t>
            </a:r>
            <a:r>
              <a:rPr lang="en-US" altLang="en-US" sz="1800">
                <a:latin typeface="Arial" panose="020B0604020202020204" pitchFamily="34" charset="0"/>
                <a:hlinkClick r:id="rId4"/>
              </a:rPr>
              <a:t>www.iris.edu/hq/retm</a:t>
            </a:r>
            <a:endParaRPr lang="en-US" altLang="en-US" sz="1800">
              <a:latin typeface="Arial" panose="020B0604020202020204" pitchFamily="34" charset="0"/>
            </a:endParaRPr>
          </a:p>
          <a:p>
            <a:pPr algn="ctr" eaLnBrk="1" hangingPunct="1">
              <a:spcBef>
                <a:spcPct val="0"/>
              </a:spcBef>
              <a:buFont typeface="Arial" panose="020B0604020202020204" pitchFamily="34" charset="0"/>
              <a:buNone/>
            </a:pPr>
            <a:endParaRPr lang="en-US" altLang="en-US" sz="1800">
              <a:latin typeface="Arial" panose="020B0604020202020204" pitchFamily="34" charset="0"/>
            </a:endParaRPr>
          </a:p>
        </p:txBody>
      </p:sp>
      <p:pic>
        <p:nvPicPr>
          <p:cNvPr id="59395" name="Picture 1">
            <a:extLst>
              <a:ext uri="{FF2B5EF4-FFF2-40B4-BE49-F238E27FC236}">
                <a16:creationId xmlns:a16="http://schemas.microsoft.com/office/drawing/2014/main" id="{F4019DC9-3DBE-2947-BEAB-8D75B3F0D335}"/>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400800" y="5262563"/>
            <a:ext cx="2413000" cy="128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6" name="Picture 1">
            <a:extLst>
              <a:ext uri="{FF2B5EF4-FFF2-40B4-BE49-F238E27FC236}">
                <a16:creationId xmlns:a16="http://schemas.microsoft.com/office/drawing/2014/main" id="{4E08BFEC-9C8A-5E42-8DE0-3A009DC81969}"/>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09613" y="5337175"/>
            <a:ext cx="1200150"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7" name="TextBox 1">
            <a:extLst>
              <a:ext uri="{FF2B5EF4-FFF2-40B4-BE49-F238E27FC236}">
                <a16:creationId xmlns:a16="http://schemas.microsoft.com/office/drawing/2014/main" id="{B2A6D7CD-2ACE-A94D-A468-747765F1B3EE}"/>
              </a:ext>
            </a:extLst>
          </p:cNvPr>
          <p:cNvSpPr txBox="1">
            <a:spLocks noChangeArrowheads="1"/>
          </p:cNvSpPr>
          <p:nvPr/>
        </p:nvSpPr>
        <p:spPr bwMode="auto">
          <a:xfrm>
            <a:off x="3370263" y="6462713"/>
            <a:ext cx="25114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400">
                <a:solidFill>
                  <a:srgbClr val="2144AB"/>
                </a:solidFill>
                <a:latin typeface="Arial" panose="020B0604020202020204" pitchFamily="34" charset="0"/>
              </a:rPr>
              <a:t>www.iris.edu/earthquake</a:t>
            </a:r>
          </a:p>
        </p:txBody>
      </p:sp>
      <p:pic>
        <p:nvPicPr>
          <p:cNvPr id="59398" name="Picture 4">
            <a:extLst>
              <a:ext uri="{FF2B5EF4-FFF2-40B4-BE49-F238E27FC236}">
                <a16:creationId xmlns:a16="http://schemas.microsoft.com/office/drawing/2014/main" id="{313F3E3D-4EE0-0C49-B17E-54F964A1E961}"/>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681413" y="4997450"/>
            <a:ext cx="1887537"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ose up of a map&#10;&#10;Description automatically generated">
            <a:extLst>
              <a:ext uri="{FF2B5EF4-FFF2-40B4-BE49-F238E27FC236}">
                <a16:creationId xmlns:a16="http://schemas.microsoft.com/office/drawing/2014/main" id="{3C94F375-255D-6C4A-B8E4-CEF193758CFA}"/>
              </a:ext>
            </a:extLst>
          </p:cNvPr>
          <p:cNvPicPr>
            <a:picLocks noChangeAspect="1"/>
          </p:cNvPicPr>
          <p:nvPr/>
        </p:nvPicPr>
        <p:blipFill rotWithShape="1">
          <a:blip r:embed="rId3">
            <a:extLst>
              <a:ext uri="{28A0092B-C50C-407E-A947-70E740481C1C}">
                <a14:useLocalDpi xmlns:a14="http://schemas.microsoft.com/office/drawing/2010/main" val="0"/>
              </a:ext>
            </a:extLst>
          </a:blip>
          <a:srcRect l="1629"/>
          <a:stretch/>
        </p:blipFill>
        <p:spPr>
          <a:xfrm>
            <a:off x="2949256" y="1371600"/>
            <a:ext cx="6042343" cy="4846320"/>
          </a:xfrm>
          <a:prstGeom prst="rect">
            <a:avLst/>
          </a:prstGeom>
        </p:spPr>
      </p:pic>
      <p:sp>
        <p:nvSpPr>
          <p:cNvPr id="4" name="Rectangle 3">
            <a:extLst>
              <a:ext uri="{FF2B5EF4-FFF2-40B4-BE49-F238E27FC236}">
                <a16:creationId xmlns:a16="http://schemas.microsoft.com/office/drawing/2014/main" id="{4900342F-5378-4688-945B-366EC6994B3D}"/>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9700" name="TextBox 15">
            <a:extLst>
              <a:ext uri="{FF2B5EF4-FFF2-40B4-BE49-F238E27FC236}">
                <a16:creationId xmlns:a16="http://schemas.microsoft.com/office/drawing/2014/main" id="{00744420-C97D-2741-85E6-0CB2DE7A5C93}"/>
              </a:ext>
            </a:extLst>
          </p:cNvPr>
          <p:cNvSpPr txBox="1">
            <a:spLocks noChangeArrowheads="1"/>
          </p:cNvSpPr>
          <p:nvPr/>
        </p:nvSpPr>
        <p:spPr bwMode="auto">
          <a:xfrm>
            <a:off x="4114800" y="6321425"/>
            <a:ext cx="4876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n-US" altLang="en-US" sz="1400" i="1" dirty="0">
                <a:latin typeface="Arial" panose="020B0604020202020204" pitchFamily="34" charset="0"/>
                <a:cs typeface="Arial" panose="020B0604020202020204" pitchFamily="34" charset="0"/>
              </a:rPr>
              <a:t>USGS Estimated shaking Intensity from M 7.3 Earthquake</a:t>
            </a:r>
          </a:p>
        </p:txBody>
      </p:sp>
      <p:sp>
        <p:nvSpPr>
          <p:cNvPr id="29701" name="TextBox 15">
            <a:extLst>
              <a:ext uri="{FF2B5EF4-FFF2-40B4-BE49-F238E27FC236}">
                <a16:creationId xmlns:a16="http://schemas.microsoft.com/office/drawing/2014/main" id="{7F72B5DA-FF56-C64D-9F48-21F402B932FC}"/>
              </a:ext>
            </a:extLst>
          </p:cNvPr>
          <p:cNvSpPr txBox="1">
            <a:spLocks noChangeArrowheads="1"/>
          </p:cNvSpPr>
          <p:nvPr/>
        </p:nvSpPr>
        <p:spPr bwMode="auto">
          <a:xfrm>
            <a:off x="252413" y="1217613"/>
            <a:ext cx="2596831"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800" dirty="0">
                <a:latin typeface="Arial" panose="020B0604020202020204" pitchFamily="34" charset="0"/>
                <a:cs typeface="Arial" panose="020B0604020202020204" pitchFamily="34" charset="0"/>
              </a:rPr>
              <a:t>The Modified-Mercalli Intensity (MMI) scale is a twelve-stage scale, from I to XII, that indicates the severity of ground shaking. </a:t>
            </a:r>
          </a:p>
        </p:txBody>
      </p:sp>
      <p:pic>
        <p:nvPicPr>
          <p:cNvPr id="29702" name="Picture 8" descr="IRIS_TMlogo.png">
            <a:extLst>
              <a:ext uri="{FF2B5EF4-FFF2-40B4-BE49-F238E27FC236}">
                <a16:creationId xmlns:a16="http://schemas.microsoft.com/office/drawing/2014/main" id="{9CF46DD6-070A-BF4B-B95C-9F65EAF12003}"/>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Group 6">
            <a:extLst>
              <a:ext uri="{FF2B5EF4-FFF2-40B4-BE49-F238E27FC236}">
                <a16:creationId xmlns:a16="http://schemas.microsoft.com/office/drawing/2014/main" id="{26E27861-1A13-40DA-A7E9-8D92518BE0E0}"/>
              </a:ext>
            </a:extLst>
          </p:cNvPr>
          <p:cNvGrpSpPr/>
          <p:nvPr/>
        </p:nvGrpSpPr>
        <p:grpSpPr>
          <a:xfrm>
            <a:off x="612775" y="3429000"/>
            <a:ext cx="1978025" cy="3278188"/>
            <a:chOff x="6483077" y="1520825"/>
            <a:chExt cx="1978025" cy="3278188"/>
          </a:xfrm>
        </p:grpSpPr>
        <p:sp>
          <p:nvSpPr>
            <p:cNvPr id="29699" name="TextBox 14">
              <a:extLst>
                <a:ext uri="{FF2B5EF4-FFF2-40B4-BE49-F238E27FC236}">
                  <a16:creationId xmlns:a16="http://schemas.microsoft.com/office/drawing/2014/main" id="{648CF7C2-261F-6A48-8A1D-6075EBE6430D}"/>
                </a:ext>
              </a:extLst>
            </p:cNvPr>
            <p:cNvSpPr txBox="1">
              <a:spLocks noChangeArrowheads="1"/>
            </p:cNvSpPr>
            <p:nvPr/>
          </p:nvSpPr>
          <p:spPr bwMode="auto">
            <a:xfrm>
              <a:off x="7241902" y="1520825"/>
              <a:ext cx="1219200" cy="327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1400" b="1" dirty="0">
                  <a:latin typeface="Arial" panose="020B0604020202020204" pitchFamily="34" charset="0"/>
                  <a:cs typeface="Arial" panose="020B0604020202020204" pitchFamily="34" charset="0"/>
                </a:rPr>
                <a:t>Perceived </a:t>
              </a:r>
            </a:p>
            <a:p>
              <a:pPr algn="ctr" eaLnBrk="1" hangingPunct="1">
                <a:spcBef>
                  <a:spcPct val="0"/>
                </a:spcBef>
                <a:spcAft>
                  <a:spcPts val="600"/>
                </a:spcAft>
                <a:buFontTx/>
                <a:buNone/>
              </a:pPr>
              <a:r>
                <a:rPr lang="en-US" altLang="en-US" sz="1400" b="1" dirty="0">
                  <a:latin typeface="Arial" panose="020B0604020202020204" pitchFamily="34" charset="0"/>
                  <a:cs typeface="Arial" panose="020B0604020202020204" pitchFamily="34" charset="0"/>
                </a:rPr>
                <a:t>  Shaking</a:t>
              </a:r>
            </a:p>
            <a:p>
              <a:pPr algn="ctr" eaLnBrk="1" hangingPunct="1">
                <a:spcBef>
                  <a:spcPct val="0"/>
                </a:spcBef>
                <a:spcAft>
                  <a:spcPts val="400"/>
                </a:spcAft>
                <a:buFontTx/>
                <a:buNone/>
              </a:pPr>
              <a:r>
                <a:rPr lang="en-US" altLang="en-US" sz="1400" b="1" dirty="0">
                  <a:solidFill>
                    <a:srgbClr val="C00000"/>
                  </a:solidFill>
                  <a:latin typeface="Arial" panose="020B0604020202020204" pitchFamily="34" charset="0"/>
                  <a:cs typeface="Arial" panose="020B0604020202020204" pitchFamily="34" charset="0"/>
                </a:rPr>
                <a:t>Extreme </a:t>
              </a:r>
            </a:p>
            <a:p>
              <a:pPr algn="ctr" eaLnBrk="1" hangingPunct="1">
                <a:spcBef>
                  <a:spcPct val="0"/>
                </a:spcBef>
                <a:spcAft>
                  <a:spcPts val="400"/>
                </a:spcAft>
                <a:buFontTx/>
                <a:buNone/>
              </a:pPr>
              <a:r>
                <a:rPr lang="en-US" altLang="en-US" sz="1400" b="1" dirty="0">
                  <a:solidFill>
                    <a:srgbClr val="FF0000"/>
                  </a:solidFill>
                  <a:latin typeface="Arial" panose="020B0604020202020204" pitchFamily="34" charset="0"/>
                  <a:cs typeface="Arial" panose="020B0604020202020204" pitchFamily="34" charset="0"/>
                </a:rPr>
                <a:t>Violent</a:t>
              </a:r>
            </a:p>
            <a:p>
              <a:pPr algn="ctr" eaLnBrk="1" hangingPunct="1">
                <a:spcBef>
                  <a:spcPct val="0"/>
                </a:spcBef>
                <a:spcAft>
                  <a:spcPts val="400"/>
                </a:spcAft>
                <a:buFontTx/>
                <a:buNone/>
              </a:pPr>
              <a:r>
                <a:rPr lang="en-US" altLang="en-US" sz="1400" b="1" dirty="0">
                  <a:solidFill>
                    <a:srgbClr val="FFC000"/>
                  </a:solidFill>
                  <a:latin typeface="Arial" panose="020B0604020202020204" pitchFamily="34" charset="0"/>
                  <a:cs typeface="Arial" panose="020B0604020202020204" pitchFamily="34" charset="0"/>
                </a:rPr>
                <a:t>Severe</a:t>
              </a:r>
            </a:p>
            <a:p>
              <a:pPr algn="ctr" eaLnBrk="1" hangingPunct="1">
                <a:spcBef>
                  <a:spcPct val="0"/>
                </a:spcBef>
                <a:spcAft>
                  <a:spcPts val="400"/>
                </a:spcAft>
                <a:buFontTx/>
                <a:buNone/>
              </a:pPr>
              <a:r>
                <a:rPr lang="en-US" altLang="en-US" sz="1400" b="1" dirty="0">
                  <a:solidFill>
                    <a:srgbClr val="FFC000"/>
                  </a:solidFill>
                  <a:latin typeface="Arial" panose="020B0604020202020204" pitchFamily="34" charset="0"/>
                  <a:cs typeface="Arial" panose="020B0604020202020204" pitchFamily="34" charset="0"/>
                </a:rPr>
                <a:t>Very Strong</a:t>
              </a:r>
            </a:p>
            <a:p>
              <a:pPr algn="ctr" eaLnBrk="1" hangingPunct="1">
                <a:spcBef>
                  <a:spcPct val="0"/>
                </a:spcBef>
                <a:spcAft>
                  <a:spcPts val="400"/>
                </a:spcAft>
                <a:buFontTx/>
                <a:buNone/>
              </a:pPr>
              <a:r>
                <a:rPr lang="en-US" altLang="en-US" sz="1400" b="1" dirty="0">
                  <a:solidFill>
                    <a:srgbClr val="FFFF00"/>
                  </a:solidFill>
                  <a:latin typeface="Arial" panose="020B0604020202020204" pitchFamily="34" charset="0"/>
                  <a:cs typeface="Arial" panose="020B0604020202020204" pitchFamily="34" charset="0"/>
                </a:rPr>
                <a:t>Strong</a:t>
              </a:r>
            </a:p>
            <a:p>
              <a:pPr algn="ctr" eaLnBrk="1" hangingPunct="1">
                <a:spcBef>
                  <a:spcPct val="0"/>
                </a:spcBef>
                <a:spcAft>
                  <a:spcPts val="400"/>
                </a:spcAft>
                <a:buFontTx/>
                <a:buNone/>
              </a:pPr>
              <a:r>
                <a:rPr lang="en-US" altLang="en-US" sz="1400" dirty="0">
                  <a:latin typeface="Arial" panose="020B0604020202020204" pitchFamily="34" charset="0"/>
                  <a:cs typeface="Arial" panose="020B0604020202020204" pitchFamily="34" charset="0"/>
                </a:rPr>
                <a:t>Moderate</a:t>
              </a:r>
            </a:p>
            <a:p>
              <a:pPr algn="ctr" eaLnBrk="1" hangingPunct="1">
                <a:spcBef>
                  <a:spcPct val="0"/>
                </a:spcBef>
                <a:spcAft>
                  <a:spcPts val="400"/>
                </a:spcAft>
                <a:buFontTx/>
                <a:buNone/>
              </a:pPr>
              <a:r>
                <a:rPr lang="en-US" altLang="en-US" sz="1400" dirty="0">
                  <a:latin typeface="Arial" panose="020B0604020202020204" pitchFamily="34" charset="0"/>
                  <a:cs typeface="Arial" panose="020B0604020202020204" pitchFamily="34" charset="0"/>
                </a:rPr>
                <a:t>Light</a:t>
              </a:r>
            </a:p>
            <a:p>
              <a:pPr algn="ctr" eaLnBrk="1" hangingPunct="1">
                <a:spcBef>
                  <a:spcPct val="0"/>
                </a:spcBef>
                <a:spcAft>
                  <a:spcPts val="400"/>
                </a:spcAft>
                <a:buFontTx/>
                <a:buNone/>
              </a:pPr>
              <a:r>
                <a:rPr lang="en-US" altLang="en-US" sz="1400" dirty="0">
                  <a:latin typeface="Arial" panose="020B0604020202020204" pitchFamily="34" charset="0"/>
                  <a:cs typeface="Arial" panose="020B0604020202020204" pitchFamily="34" charset="0"/>
                </a:rPr>
                <a:t>Weak</a:t>
              </a:r>
            </a:p>
            <a:p>
              <a:pPr algn="ctr" eaLnBrk="1" hangingPunct="1">
                <a:spcBef>
                  <a:spcPct val="0"/>
                </a:spcBef>
                <a:spcAft>
                  <a:spcPts val="400"/>
                </a:spcAft>
                <a:buFontTx/>
                <a:buNone/>
              </a:pPr>
              <a:r>
                <a:rPr lang="en-US" altLang="en-US" sz="1400" dirty="0">
                  <a:latin typeface="Arial" panose="020B0604020202020204" pitchFamily="34" charset="0"/>
                  <a:cs typeface="Arial" panose="020B0604020202020204" pitchFamily="34" charset="0"/>
                </a:rPr>
                <a:t>Not Felt</a:t>
              </a:r>
            </a:p>
            <a:p>
              <a:pPr eaLnBrk="1" hangingPunct="1">
                <a:spcBef>
                  <a:spcPct val="0"/>
                </a:spcBef>
                <a:buFontTx/>
                <a:buNone/>
              </a:pPr>
              <a:endParaRPr lang="en-US" altLang="en-US" sz="1800" dirty="0">
                <a:latin typeface="Arial" panose="020B0604020202020204" pitchFamily="34" charset="0"/>
                <a:cs typeface="Arial" panose="020B0604020202020204" pitchFamily="34" charset="0"/>
              </a:endParaRPr>
            </a:p>
          </p:txBody>
        </p:sp>
        <p:sp>
          <p:nvSpPr>
            <p:cNvPr id="29704" name="TextBox 13">
              <a:extLst>
                <a:ext uri="{FF2B5EF4-FFF2-40B4-BE49-F238E27FC236}">
                  <a16:creationId xmlns:a16="http://schemas.microsoft.com/office/drawing/2014/main" id="{578DB599-4B0E-3347-83A4-3D2AD9995CAC}"/>
                </a:ext>
              </a:extLst>
            </p:cNvPr>
            <p:cNvSpPr txBox="1">
              <a:spLocks noChangeArrowheads="1"/>
            </p:cNvSpPr>
            <p:nvPr/>
          </p:nvSpPr>
          <p:spPr bwMode="auto">
            <a:xfrm>
              <a:off x="6595790" y="1735138"/>
              <a:ext cx="7461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b="1" dirty="0">
                  <a:latin typeface="Arial" panose="020B0604020202020204" pitchFamily="34" charset="0"/>
                  <a:cs typeface="Arial" panose="020B0604020202020204" pitchFamily="34" charset="0"/>
                </a:rPr>
                <a:t>MMI</a:t>
              </a:r>
            </a:p>
          </p:txBody>
        </p:sp>
        <p:pic>
          <p:nvPicPr>
            <p:cNvPr id="29705" name="Picture 5">
              <a:extLst>
                <a:ext uri="{FF2B5EF4-FFF2-40B4-BE49-F238E27FC236}">
                  <a16:creationId xmlns:a16="http://schemas.microsoft.com/office/drawing/2014/main" id="{39056658-5B25-FF4B-A585-99A36340661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83077" y="2078038"/>
              <a:ext cx="752475" cy="231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8" name="Picture 7">
            <a:extLst>
              <a:ext uri="{FF2B5EF4-FFF2-40B4-BE49-F238E27FC236}">
                <a16:creationId xmlns:a16="http://schemas.microsoft.com/office/drawing/2014/main" id="{B512B995-3D12-E440-A790-C3CA63FC1AE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074478" y="5858193"/>
            <a:ext cx="542925" cy="274320"/>
          </a:xfrm>
          <a:prstGeom prst="rect">
            <a:avLst/>
          </a:prstGeom>
        </p:spPr>
      </p:pic>
      <p:sp>
        <p:nvSpPr>
          <p:cNvPr id="13" name="Title 1">
            <a:extLst>
              <a:ext uri="{FF2B5EF4-FFF2-40B4-BE49-F238E27FC236}">
                <a16:creationId xmlns:a16="http://schemas.microsoft.com/office/drawing/2014/main" id="{0DF9DAF9-0119-478F-AA1E-C553BD1AE5D3}"/>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a:t>
            </a:r>
            <a:r>
              <a:rPr lang="en-US"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7.3 INDONESIA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Sunday,  July 14, 2019 at 09:10:50 UTC</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C041977-FB47-4248-9C77-B2110F22B77F}"/>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31747" name="TextBox 15">
            <a:extLst>
              <a:ext uri="{FF2B5EF4-FFF2-40B4-BE49-F238E27FC236}">
                <a16:creationId xmlns:a16="http://schemas.microsoft.com/office/drawing/2014/main" id="{19DAC123-35EF-084E-A9BF-98D3EE055AC5}"/>
              </a:ext>
            </a:extLst>
          </p:cNvPr>
          <p:cNvSpPr txBox="1">
            <a:spLocks noChangeArrowheads="1"/>
          </p:cNvSpPr>
          <p:nvPr/>
        </p:nvSpPr>
        <p:spPr bwMode="auto">
          <a:xfrm>
            <a:off x="5186363" y="655638"/>
            <a:ext cx="3886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n-US" altLang="en-US" sz="1400" i="1">
                <a:latin typeface="Arial" panose="020B0604020202020204" pitchFamily="34" charset="0"/>
              </a:rPr>
              <a:t>USGS PAGER </a:t>
            </a:r>
          </a:p>
          <a:p>
            <a:pPr algn="r" eaLnBrk="1" hangingPunct="1">
              <a:spcBef>
                <a:spcPct val="0"/>
              </a:spcBef>
              <a:buFontTx/>
              <a:buNone/>
            </a:pPr>
            <a:r>
              <a:rPr lang="en-US" altLang="en-US" sz="1400" i="1">
                <a:latin typeface="Arial" panose="020B0604020202020204" pitchFamily="34" charset="0"/>
              </a:rPr>
              <a:t>Population Exposed to Earthquake Shaking</a:t>
            </a:r>
          </a:p>
        </p:txBody>
      </p:sp>
      <p:pic>
        <p:nvPicPr>
          <p:cNvPr id="31748" name="Picture 8" descr="IRIS_TMlogo.png">
            <a:extLst>
              <a:ext uri="{FF2B5EF4-FFF2-40B4-BE49-F238E27FC236}">
                <a16:creationId xmlns:a16="http://schemas.microsoft.com/office/drawing/2014/main" id="{04F1BBB2-71DD-A645-A0D2-86112650FB0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9" name="TextBox 15">
            <a:extLst>
              <a:ext uri="{FF2B5EF4-FFF2-40B4-BE49-F238E27FC236}">
                <a16:creationId xmlns:a16="http://schemas.microsoft.com/office/drawing/2014/main" id="{BCE6B55D-5A7D-2241-BA35-B08A6A58FB52}"/>
              </a:ext>
            </a:extLst>
          </p:cNvPr>
          <p:cNvSpPr txBox="1">
            <a:spLocks noChangeArrowheads="1"/>
          </p:cNvSpPr>
          <p:nvPr/>
        </p:nvSpPr>
        <p:spPr bwMode="auto">
          <a:xfrm>
            <a:off x="5427663" y="6473825"/>
            <a:ext cx="37163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i="1">
                <a:latin typeface="Arial" panose="020B0604020202020204" pitchFamily="34" charset="0"/>
              </a:rPr>
              <a:t>Image courtesy of the US Geological Survey</a:t>
            </a:r>
          </a:p>
        </p:txBody>
      </p:sp>
      <p:sp>
        <p:nvSpPr>
          <p:cNvPr id="31750" name="TextBox 20">
            <a:extLst>
              <a:ext uri="{FF2B5EF4-FFF2-40B4-BE49-F238E27FC236}">
                <a16:creationId xmlns:a16="http://schemas.microsoft.com/office/drawing/2014/main" id="{FEDB7404-5F6F-1D44-8A3B-84E5958F5FC5}"/>
              </a:ext>
            </a:extLst>
          </p:cNvPr>
          <p:cNvSpPr txBox="1">
            <a:spLocks noChangeArrowheads="1"/>
          </p:cNvSpPr>
          <p:nvPr/>
        </p:nvSpPr>
        <p:spPr bwMode="auto">
          <a:xfrm>
            <a:off x="3333750" y="5521325"/>
            <a:ext cx="5767388"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n-US" altLang="en-US" sz="1400">
                <a:latin typeface="Arial" panose="020B0604020202020204" pitchFamily="34" charset="0"/>
              </a:rPr>
              <a:t>The color coded contour lines outline regions of MMI intensity.  </a:t>
            </a:r>
          </a:p>
          <a:p>
            <a:pPr algn="r" eaLnBrk="1" hangingPunct="1">
              <a:spcBef>
                <a:spcPct val="0"/>
              </a:spcBef>
              <a:buFontTx/>
              <a:buNone/>
            </a:pPr>
            <a:r>
              <a:rPr lang="en-US" altLang="en-US" sz="1400">
                <a:latin typeface="Arial" panose="020B0604020202020204" pitchFamily="34" charset="0"/>
              </a:rPr>
              <a:t>The total population exposure to a given MMI value is obtained by summing the population between the contour lines. The estimated population exposure to each MMI Intensity is shown in the table.</a:t>
            </a:r>
          </a:p>
        </p:txBody>
      </p:sp>
      <p:sp>
        <p:nvSpPr>
          <p:cNvPr id="31751" name="TextBox 18">
            <a:extLst>
              <a:ext uri="{FF2B5EF4-FFF2-40B4-BE49-F238E27FC236}">
                <a16:creationId xmlns:a16="http://schemas.microsoft.com/office/drawing/2014/main" id="{9BE500DF-A1B2-064C-A9DF-FDC61E4FF999}"/>
              </a:ext>
            </a:extLst>
          </p:cNvPr>
          <p:cNvSpPr txBox="1">
            <a:spLocks noChangeArrowheads="1"/>
          </p:cNvSpPr>
          <p:nvPr/>
        </p:nvSpPr>
        <p:spPr bwMode="auto">
          <a:xfrm>
            <a:off x="242888" y="1095375"/>
            <a:ext cx="4405312"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800" dirty="0">
                <a:latin typeface="Arial" panose="020B0604020202020204" pitchFamily="34" charset="0"/>
              </a:rPr>
              <a:t>The USGS PAGER map shows the population exposed to different Modified Mercalli Intensity (MMI) levels. </a:t>
            </a:r>
          </a:p>
          <a:p>
            <a:pPr eaLnBrk="1" hangingPunct="1">
              <a:spcBef>
                <a:spcPct val="0"/>
              </a:spcBef>
              <a:buFontTx/>
              <a:buNone/>
            </a:pPr>
            <a:endParaRPr lang="en-US" altLang="en-US" sz="1800" dirty="0">
              <a:latin typeface="Arial" panose="020B0604020202020204" pitchFamily="34" charset="0"/>
            </a:endParaRPr>
          </a:p>
          <a:p>
            <a:pPr eaLnBrk="1" hangingPunct="1">
              <a:spcBef>
                <a:spcPct val="0"/>
              </a:spcBef>
              <a:buFontTx/>
              <a:buNone/>
            </a:pPr>
            <a:r>
              <a:rPr lang="en-US" altLang="en-US" sz="1800" dirty="0">
                <a:latin typeface="Arial" panose="020B0604020202020204" pitchFamily="34" charset="0"/>
              </a:rPr>
              <a:t>10,000 people were exposed to very strong shaking from this earthquake.</a:t>
            </a:r>
          </a:p>
        </p:txBody>
      </p:sp>
      <p:pic>
        <p:nvPicPr>
          <p:cNvPr id="3" name="Picture 2">
            <a:extLst>
              <a:ext uri="{FF2B5EF4-FFF2-40B4-BE49-F238E27FC236}">
                <a16:creationId xmlns:a16="http://schemas.microsoft.com/office/drawing/2014/main" id="{4399AAA9-75CA-4ACA-BA39-448574D5810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25940" y="1219101"/>
            <a:ext cx="4268733" cy="4262635"/>
          </a:xfrm>
          <a:prstGeom prst="rect">
            <a:avLst/>
          </a:prstGeom>
        </p:spPr>
      </p:pic>
      <p:pic>
        <p:nvPicPr>
          <p:cNvPr id="9" name="Picture 8">
            <a:extLst>
              <a:ext uri="{FF2B5EF4-FFF2-40B4-BE49-F238E27FC236}">
                <a16:creationId xmlns:a16="http://schemas.microsoft.com/office/drawing/2014/main" id="{B54A6FED-4C8D-4D1B-83C0-5266205DCC8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6617" y="2901485"/>
            <a:ext cx="2447583" cy="3880315"/>
          </a:xfrm>
          <a:prstGeom prst="rect">
            <a:avLst/>
          </a:prstGeom>
        </p:spPr>
      </p:pic>
      <p:sp>
        <p:nvSpPr>
          <p:cNvPr id="18" name="Title 1">
            <a:extLst>
              <a:ext uri="{FF2B5EF4-FFF2-40B4-BE49-F238E27FC236}">
                <a16:creationId xmlns:a16="http://schemas.microsoft.com/office/drawing/2014/main" id="{68FFE9CD-E9B0-47BB-B0A6-2AA4B4C7530B}"/>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a:t>
            </a:r>
            <a:r>
              <a:rPr lang="en-US"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7.3 INDONESIA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Sunday,  July 14, 2019 at 09:10:50 UTC</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2" name="Picture 1">
            <a:extLst>
              <a:ext uri="{FF2B5EF4-FFF2-40B4-BE49-F238E27FC236}">
                <a16:creationId xmlns:a16="http://schemas.microsoft.com/office/drawing/2014/main" id="{5F0317CA-1614-6342-9538-2D4FA273DFD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838201"/>
            <a:ext cx="7234571" cy="4947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2FE49FDE-9BCA-034D-AA7E-C095C30C824C}"/>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22530" name="Picture 8" descr="IRIS_TMlogo.png">
            <a:extLst>
              <a:ext uri="{FF2B5EF4-FFF2-40B4-BE49-F238E27FC236}">
                <a16:creationId xmlns:a16="http://schemas.microsoft.com/office/drawing/2014/main" id="{8924BAAE-CD8C-5544-AC86-89A76E1ABA5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TextBox 14">
            <a:extLst>
              <a:ext uri="{FF2B5EF4-FFF2-40B4-BE49-F238E27FC236}">
                <a16:creationId xmlns:a16="http://schemas.microsoft.com/office/drawing/2014/main" id="{AF5F2FE9-46CB-5245-9D5C-271DD69978F8}"/>
              </a:ext>
            </a:extLst>
          </p:cNvPr>
          <p:cNvSpPr txBox="1">
            <a:spLocks noChangeArrowheads="1"/>
          </p:cNvSpPr>
          <p:nvPr/>
        </p:nvSpPr>
        <p:spPr bwMode="auto">
          <a:xfrm>
            <a:off x="621053" y="5785476"/>
            <a:ext cx="8544718"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None/>
            </a:pPr>
            <a:r>
              <a:rPr lang="en-US" altLang="en-US" sz="1600" dirty="0">
                <a:latin typeface="Arial" panose="020B0604020202020204" pitchFamily="34" charset="0"/>
              </a:rPr>
              <a:t>The Pacific, Philippine, Eurasian and Australian Plates meet in a complex arrangement of subduction zones in the western Pacific Ocean. In detail, there are numerous microplates (fragments of larger plates) with convergent, divergent, and transform (strike-slip) boundaries between them.  The next slide illustrates the tectonics in the area of the red square.</a:t>
            </a:r>
          </a:p>
        </p:txBody>
      </p:sp>
      <p:sp>
        <p:nvSpPr>
          <p:cNvPr id="7" name="Rectangle 6">
            <a:extLst>
              <a:ext uri="{FF2B5EF4-FFF2-40B4-BE49-F238E27FC236}">
                <a16:creationId xmlns:a16="http://schemas.microsoft.com/office/drawing/2014/main" id="{95F43F63-FFA6-3F4D-9C93-2B52D5A8D485}"/>
              </a:ext>
            </a:extLst>
          </p:cNvPr>
          <p:cNvSpPr/>
          <p:nvPr/>
        </p:nvSpPr>
        <p:spPr>
          <a:xfrm>
            <a:off x="1728787" y="3410397"/>
            <a:ext cx="1143000" cy="533401"/>
          </a:xfrm>
          <a:prstGeom prst="rect">
            <a:avLst/>
          </a:prstGeom>
          <a:noFill/>
          <a:ln w="31750">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2540" name="TextBox 15">
            <a:extLst>
              <a:ext uri="{FF2B5EF4-FFF2-40B4-BE49-F238E27FC236}">
                <a16:creationId xmlns:a16="http://schemas.microsoft.com/office/drawing/2014/main" id="{455140D3-EC7B-424C-8003-C76045789E84}"/>
              </a:ext>
            </a:extLst>
          </p:cNvPr>
          <p:cNvSpPr txBox="1">
            <a:spLocks noChangeArrowheads="1"/>
          </p:cNvSpPr>
          <p:nvPr/>
        </p:nvSpPr>
        <p:spPr bwMode="auto">
          <a:xfrm>
            <a:off x="4876346" y="5484120"/>
            <a:ext cx="3709987" cy="307975"/>
          </a:xfrm>
          <a:prstGeom prst="rect">
            <a:avLst/>
          </a:prstGeom>
          <a:solidFill>
            <a:schemeClr val="bg1">
              <a:alpha val="48000"/>
            </a:schemeClr>
          </a:solidFill>
          <a:ln>
            <a:noFill/>
          </a:ln>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400" i="1" dirty="0">
                <a:latin typeface="Arial" panose="020B0604020202020204" pitchFamily="34" charset="0"/>
              </a:rPr>
              <a:t>Image courtesy of the US Geological Survey</a:t>
            </a:r>
          </a:p>
        </p:txBody>
      </p:sp>
      <p:sp>
        <p:nvSpPr>
          <p:cNvPr id="9" name="Title 1">
            <a:extLst>
              <a:ext uri="{FF2B5EF4-FFF2-40B4-BE49-F238E27FC236}">
                <a16:creationId xmlns:a16="http://schemas.microsoft.com/office/drawing/2014/main" id="{8D3B02BA-39A1-47E0-BC02-C4EC5356D99A}"/>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a:t>
            </a:r>
            <a:r>
              <a:rPr lang="en-US"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7.3 INDONESIA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Sunday,  July 14, 2019 at 09:10:50 UTC</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Tree>
    <p:extLst>
      <p:ext uri="{BB962C8B-B14F-4D97-AF65-F5344CB8AC3E}">
        <p14:creationId xmlns:p14="http://schemas.microsoft.com/office/powerpoint/2010/main" val="35375854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44DA71D-4037-4A91-B1FC-1E60FA052D7B}"/>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6147" name="Picture 18" descr="IRIS_TMlogo.png">
            <a:extLst>
              <a:ext uri="{FF2B5EF4-FFF2-40B4-BE49-F238E27FC236}">
                <a16:creationId xmlns:a16="http://schemas.microsoft.com/office/drawing/2014/main" id="{F1A3FE3A-61F1-4FFC-85A1-F2A8B6DC286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9" name="Straight Arrow Connector 18">
            <a:extLst>
              <a:ext uri="{FF2B5EF4-FFF2-40B4-BE49-F238E27FC236}">
                <a16:creationId xmlns:a16="http://schemas.microsoft.com/office/drawing/2014/main" id="{9437747E-843A-47C2-8E7E-31BADFB5554B}"/>
              </a:ext>
            </a:extLst>
          </p:cNvPr>
          <p:cNvCxnSpPr/>
          <p:nvPr/>
        </p:nvCxnSpPr>
        <p:spPr>
          <a:xfrm rot="10800000" flipV="1">
            <a:off x="6432550" y="4349750"/>
            <a:ext cx="304800" cy="74612"/>
          </a:xfrm>
          <a:prstGeom prst="straightConnector1">
            <a:avLst/>
          </a:prstGeom>
          <a:ln w="25400">
            <a:solidFill>
              <a:srgbClr val="FFFF00"/>
            </a:solidFill>
            <a:tailEnd type="arrow"/>
          </a:ln>
        </p:spPr>
        <p:style>
          <a:lnRef idx="1">
            <a:schemeClr val="accent1"/>
          </a:lnRef>
          <a:fillRef idx="0">
            <a:schemeClr val="accent1"/>
          </a:fillRef>
          <a:effectRef idx="0">
            <a:schemeClr val="accent1"/>
          </a:effectRef>
          <a:fontRef idx="minor">
            <a:schemeClr val="tx1"/>
          </a:fontRef>
        </p:style>
      </p:cxnSp>
      <p:pic>
        <p:nvPicPr>
          <p:cNvPr id="6149" name="Picture 10" descr="Aust-Sunda Map.tiff">
            <a:extLst>
              <a:ext uri="{FF2B5EF4-FFF2-40B4-BE49-F238E27FC236}">
                <a16:creationId xmlns:a16="http://schemas.microsoft.com/office/drawing/2014/main" id="{624E1CBE-7094-437F-BBF8-E73B30AADA48}"/>
              </a:ext>
            </a:extLst>
          </p:cNvPr>
          <p:cNvPicPr>
            <a:picLocks noChangeAspect="1"/>
          </p:cNvPicPr>
          <p:nvPr/>
        </p:nvPicPr>
        <p:blipFill>
          <a:blip r:embed="rId4">
            <a:extLst>
              <a:ext uri="{28A0092B-C50C-407E-A947-70E740481C1C}">
                <a14:useLocalDpi xmlns:a14="http://schemas.microsoft.com/office/drawing/2010/main" val="0"/>
              </a:ext>
            </a:extLst>
          </a:blip>
          <a:srcRect t="13293"/>
          <a:stretch>
            <a:fillRect/>
          </a:stretch>
        </p:blipFill>
        <p:spPr bwMode="auto">
          <a:xfrm>
            <a:off x="457200" y="1066800"/>
            <a:ext cx="8521700" cy="394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0" name="Subtitle 2">
            <a:extLst>
              <a:ext uri="{FF2B5EF4-FFF2-40B4-BE49-F238E27FC236}">
                <a16:creationId xmlns:a16="http://schemas.microsoft.com/office/drawing/2014/main" id="{6576A572-301F-47FB-BD90-F3CC93EB03F5}"/>
              </a:ext>
            </a:extLst>
          </p:cNvPr>
          <p:cNvSpPr>
            <a:spLocks noGrp="1"/>
          </p:cNvSpPr>
          <p:nvPr>
            <p:ph type="subTitle" idx="1"/>
          </p:nvPr>
        </p:nvSpPr>
        <p:spPr>
          <a:xfrm>
            <a:off x="487817" y="5014912"/>
            <a:ext cx="8521700" cy="1766888"/>
          </a:xfrm>
        </p:spPr>
        <p:txBody>
          <a:bodyPr/>
          <a:lstStyle/>
          <a:p>
            <a:pPr algn="l"/>
            <a:r>
              <a:rPr lang="en-US" altLang="en-US" sz="1600" dirty="0">
                <a:solidFill>
                  <a:schemeClr val="tx1"/>
                </a:solidFill>
                <a:latin typeface="Arial" panose="020B0604020202020204" pitchFamily="34" charset="0"/>
                <a:cs typeface="Arial" panose="020B0604020202020204" pitchFamily="34" charset="0"/>
              </a:rPr>
              <a:t>The map above shows plate boundaries between the </a:t>
            </a:r>
            <a:r>
              <a:rPr lang="en-US" altLang="en-US" sz="1600" dirty="0" err="1">
                <a:solidFill>
                  <a:schemeClr val="tx1"/>
                </a:solidFill>
                <a:latin typeface="Arial" panose="020B0604020202020204" pitchFamily="34" charset="0"/>
                <a:cs typeface="Arial" panose="020B0604020202020204" pitchFamily="34" charset="0"/>
              </a:rPr>
              <a:t>Sunda</a:t>
            </a:r>
            <a:r>
              <a:rPr lang="en-US" altLang="en-US" sz="1600" dirty="0">
                <a:solidFill>
                  <a:schemeClr val="tx1"/>
                </a:solidFill>
                <a:latin typeface="Arial" panose="020B0604020202020204" pitchFamily="34" charset="0"/>
                <a:cs typeface="Arial" panose="020B0604020202020204" pitchFamily="34" charset="0"/>
              </a:rPr>
              <a:t>, Pacific, and Australia Plates surrounding Papua New Guinea.  The </a:t>
            </a:r>
            <a:r>
              <a:rPr lang="en-US" altLang="en-US" sz="1600" dirty="0" err="1">
                <a:solidFill>
                  <a:schemeClr val="tx1"/>
                </a:solidFill>
                <a:latin typeface="Arial" panose="020B0604020202020204" pitchFamily="34" charset="0"/>
                <a:cs typeface="Arial" panose="020B0604020202020204" pitchFamily="34" charset="0"/>
              </a:rPr>
              <a:t>Sunda</a:t>
            </a:r>
            <a:r>
              <a:rPr lang="en-US" altLang="en-US" sz="1600" dirty="0">
                <a:solidFill>
                  <a:schemeClr val="tx1"/>
                </a:solidFill>
                <a:latin typeface="Arial" panose="020B0604020202020204" pitchFamily="34" charset="0"/>
                <a:cs typeface="Arial" panose="020B0604020202020204" pitchFamily="34" charset="0"/>
              </a:rPr>
              <a:t> Plate is the southeastern promontory of the Eurasia Plate.  Arrows with numbers indicate the relative plate motions across specific boundaries in mm/yr.  Black lines with “teeth” are convergent plate boundaries with the teeth on the overriding plate.  For example, north of the July 14, 2019 earthquake labeled by the star, the Pacific Plate is subducting beneath the </a:t>
            </a:r>
            <a:r>
              <a:rPr lang="en-US" altLang="en-US" sz="1600" dirty="0" err="1">
                <a:solidFill>
                  <a:schemeClr val="tx1"/>
                </a:solidFill>
                <a:latin typeface="Arial" panose="020B0604020202020204" pitchFamily="34" charset="0"/>
                <a:cs typeface="Arial" panose="020B0604020202020204" pitchFamily="34" charset="0"/>
              </a:rPr>
              <a:t>Sunda</a:t>
            </a:r>
            <a:r>
              <a:rPr lang="en-US" altLang="en-US" sz="1600" dirty="0">
                <a:solidFill>
                  <a:schemeClr val="tx1"/>
                </a:solidFill>
                <a:latin typeface="Arial" panose="020B0604020202020204" pitchFamily="34" charset="0"/>
                <a:cs typeface="Arial" panose="020B0604020202020204" pitchFamily="34" charset="0"/>
              </a:rPr>
              <a:t> Plate at 90 mm/</a:t>
            </a:r>
            <a:r>
              <a:rPr lang="en-US" altLang="en-US" sz="1600" dirty="0" err="1">
                <a:solidFill>
                  <a:schemeClr val="tx1"/>
                </a:solidFill>
                <a:latin typeface="Arial" panose="020B0604020202020204" pitchFamily="34" charset="0"/>
                <a:cs typeface="Arial" panose="020B0604020202020204" pitchFamily="34" charset="0"/>
              </a:rPr>
              <a:t>yr</a:t>
            </a:r>
            <a:r>
              <a:rPr lang="en-US" altLang="en-US" sz="1600" dirty="0">
                <a:solidFill>
                  <a:schemeClr val="tx1"/>
                </a:solidFill>
                <a:latin typeface="Arial" panose="020B0604020202020204" pitchFamily="34" charset="0"/>
                <a:cs typeface="Arial" panose="020B0604020202020204" pitchFamily="34" charset="0"/>
              </a:rPr>
              <a:t> = 9 cm/yr.  Details within the dashed outline are shown on the next slide.</a:t>
            </a:r>
          </a:p>
        </p:txBody>
      </p:sp>
      <p:sp>
        <p:nvSpPr>
          <p:cNvPr id="6151" name="TextBox 13">
            <a:extLst>
              <a:ext uri="{FF2B5EF4-FFF2-40B4-BE49-F238E27FC236}">
                <a16:creationId xmlns:a16="http://schemas.microsoft.com/office/drawing/2014/main" id="{17714B7A-7959-4996-9AC3-4BA9E842EEAD}"/>
              </a:ext>
            </a:extLst>
          </p:cNvPr>
          <p:cNvSpPr txBox="1">
            <a:spLocks noChangeArrowheads="1"/>
          </p:cNvSpPr>
          <p:nvPr/>
        </p:nvSpPr>
        <p:spPr bwMode="auto">
          <a:xfrm>
            <a:off x="796925" y="4645347"/>
            <a:ext cx="75501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200" dirty="0"/>
              <a:t>Map from USGS Open-File Report 2010-1083-H </a:t>
            </a:r>
            <a:r>
              <a:rPr lang="en-US" altLang="en-US" sz="1200" i="1" dirty="0"/>
              <a:t>Seismicity of the Earth 1900–2010 New Guinea and Vicinity</a:t>
            </a:r>
            <a:r>
              <a:rPr lang="en-US" altLang="en-US" sz="1200" dirty="0"/>
              <a:t> </a:t>
            </a:r>
          </a:p>
        </p:txBody>
      </p:sp>
      <p:sp>
        <p:nvSpPr>
          <p:cNvPr id="13" name="TextBox 12">
            <a:extLst>
              <a:ext uri="{FF2B5EF4-FFF2-40B4-BE49-F238E27FC236}">
                <a16:creationId xmlns:a16="http://schemas.microsoft.com/office/drawing/2014/main" id="{1BAE42AF-2DCF-444A-9121-7D09D1F7D691}"/>
              </a:ext>
            </a:extLst>
          </p:cNvPr>
          <p:cNvSpPr txBox="1"/>
          <p:nvPr/>
        </p:nvSpPr>
        <p:spPr>
          <a:xfrm>
            <a:off x="1266145" y="1392918"/>
            <a:ext cx="1257075" cy="430887"/>
          </a:xfrm>
          <a:prstGeom prst="rect">
            <a:avLst/>
          </a:prstGeom>
          <a:solidFill>
            <a:schemeClr val="bg1">
              <a:alpha val="39000"/>
            </a:schemeClr>
          </a:solidFill>
        </p:spPr>
        <p:txBody>
          <a:bodyPr wrap="none" rtlCol="0">
            <a:spAutoFit/>
          </a:bodyPr>
          <a:lstStyle/>
          <a:p>
            <a:r>
              <a:rPr lang="en-US" sz="1100" dirty="0">
                <a:solidFill>
                  <a:srgbClr val="FF0000"/>
                </a:solidFill>
              </a:rPr>
              <a:t>M7.3 Earthquake</a:t>
            </a:r>
          </a:p>
          <a:p>
            <a:r>
              <a:rPr lang="en-US" sz="1100" dirty="0">
                <a:solidFill>
                  <a:srgbClr val="FF0000"/>
                </a:solidFill>
              </a:rPr>
              <a:t>July 14, 2019</a:t>
            </a:r>
          </a:p>
        </p:txBody>
      </p:sp>
      <p:cxnSp>
        <p:nvCxnSpPr>
          <p:cNvPr id="5" name="Straight Arrow Connector 4">
            <a:extLst>
              <a:ext uri="{FF2B5EF4-FFF2-40B4-BE49-F238E27FC236}">
                <a16:creationId xmlns:a16="http://schemas.microsoft.com/office/drawing/2014/main" id="{E2D84F92-9225-B244-9273-C3041333A6CF}"/>
              </a:ext>
            </a:extLst>
          </p:cNvPr>
          <p:cNvCxnSpPr/>
          <p:nvPr/>
        </p:nvCxnSpPr>
        <p:spPr>
          <a:xfrm>
            <a:off x="2275681" y="1671184"/>
            <a:ext cx="319088" cy="241300"/>
          </a:xfrm>
          <a:prstGeom prst="straightConnector1">
            <a:avLst/>
          </a:prstGeom>
          <a:ln w="2222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259FDBA8-0EB6-0C47-A011-0EF9A7181205}"/>
              </a:ext>
            </a:extLst>
          </p:cNvPr>
          <p:cNvSpPr/>
          <p:nvPr/>
        </p:nvSpPr>
        <p:spPr>
          <a:xfrm>
            <a:off x="1429998" y="1912483"/>
            <a:ext cx="1389402" cy="903515"/>
          </a:xfrm>
          <a:prstGeom prst="rect">
            <a:avLst/>
          </a:prstGeom>
          <a:noFill/>
          <a:ln w="31750">
            <a:solidFill>
              <a:srgbClr val="7030A0"/>
            </a:solidFill>
            <a:prstDash val="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5-Point Star 11">
            <a:extLst>
              <a:ext uri="{FF2B5EF4-FFF2-40B4-BE49-F238E27FC236}">
                <a16:creationId xmlns:a16="http://schemas.microsoft.com/office/drawing/2014/main" id="{DCD604A7-70FF-7841-986A-884AEC76DED4}"/>
              </a:ext>
            </a:extLst>
          </p:cNvPr>
          <p:cNvSpPr/>
          <p:nvPr/>
        </p:nvSpPr>
        <p:spPr>
          <a:xfrm>
            <a:off x="2514600" y="1858055"/>
            <a:ext cx="228600" cy="228600"/>
          </a:xfrm>
          <a:prstGeom prst="star5">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
            <a:extLst>
              <a:ext uri="{FF2B5EF4-FFF2-40B4-BE49-F238E27FC236}">
                <a16:creationId xmlns:a16="http://schemas.microsoft.com/office/drawing/2014/main" id="{BA190B70-E561-4B11-AF62-44FBF8FEBB8C}"/>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a:t>
            </a:r>
            <a:r>
              <a:rPr lang="en-US"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7.3 INDONESIA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Sunday,  July 14, 2019 at 09:10:50 UTC</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A close up of a map&#10;&#10;Description automatically generated">
            <a:extLst>
              <a:ext uri="{FF2B5EF4-FFF2-40B4-BE49-F238E27FC236}">
                <a16:creationId xmlns:a16="http://schemas.microsoft.com/office/drawing/2014/main" id="{1D1CE2F9-13C9-8E46-A2E6-94BFC446F4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7337" y="1130703"/>
            <a:ext cx="8686800" cy="4188604"/>
          </a:xfrm>
          <a:prstGeom prst="rect">
            <a:avLst/>
          </a:prstGeom>
        </p:spPr>
      </p:pic>
      <p:sp>
        <p:nvSpPr>
          <p:cNvPr id="15" name="Rectangle 14">
            <a:extLst>
              <a:ext uri="{FF2B5EF4-FFF2-40B4-BE49-F238E27FC236}">
                <a16:creationId xmlns:a16="http://schemas.microsoft.com/office/drawing/2014/main" id="{36EF06E8-B5F4-9947-97D3-D1F8669BE429}"/>
              </a:ext>
            </a:extLst>
          </p:cNvPr>
          <p:cNvSpPr/>
          <p:nvPr/>
        </p:nvSpPr>
        <p:spPr>
          <a:xfrm>
            <a:off x="8809831" y="4053672"/>
            <a:ext cx="164306" cy="365927"/>
          </a:xfrm>
          <a:prstGeom prst="rect">
            <a:avLst/>
          </a:prstGeom>
          <a:solidFill>
            <a:srgbClr val="FDFA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2FE49FDE-9BCA-034D-AA7E-C095C30C824C}"/>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22530" name="Picture 8" descr="IRIS_TMlogo.png">
            <a:extLst>
              <a:ext uri="{FF2B5EF4-FFF2-40B4-BE49-F238E27FC236}">
                <a16:creationId xmlns:a16="http://schemas.microsoft.com/office/drawing/2014/main" id="{8924BAAE-CD8C-5544-AC86-89A76E1ABA5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TextBox 25">
            <a:extLst>
              <a:ext uri="{FF2B5EF4-FFF2-40B4-BE49-F238E27FC236}">
                <a16:creationId xmlns:a16="http://schemas.microsoft.com/office/drawing/2014/main" id="{6433F18D-ECBE-FC46-8B1E-F9A70C5A01FB}"/>
              </a:ext>
            </a:extLst>
          </p:cNvPr>
          <p:cNvSpPr txBox="1"/>
          <p:nvPr/>
        </p:nvSpPr>
        <p:spPr>
          <a:xfrm>
            <a:off x="3679639" y="3242706"/>
            <a:ext cx="1669401" cy="338554"/>
          </a:xfrm>
          <a:prstGeom prst="rect">
            <a:avLst/>
          </a:prstGeom>
          <a:noFill/>
        </p:spPr>
        <p:txBody>
          <a:bodyPr wrap="square" rtlCol="0">
            <a:spAutoFit/>
          </a:bodyPr>
          <a:lstStyle/>
          <a:p>
            <a:pPr algn="ctr"/>
            <a:r>
              <a:rPr lang="en-US" sz="1600" b="1" dirty="0">
                <a:solidFill>
                  <a:srgbClr val="FF0000"/>
                </a:solidFill>
                <a:effectLst>
                  <a:outerShdw blurRad="50800" dist="38100" dir="2700000" algn="tl" rotWithShape="0">
                    <a:prstClr val="black">
                      <a:alpha val="40000"/>
                    </a:prstClr>
                  </a:outerShdw>
                </a:effectLst>
              </a:rPr>
              <a:t>SUNDA PLATE</a:t>
            </a:r>
          </a:p>
        </p:txBody>
      </p:sp>
      <p:sp>
        <p:nvSpPr>
          <p:cNvPr id="29" name="TextBox 15">
            <a:extLst>
              <a:ext uri="{FF2B5EF4-FFF2-40B4-BE49-F238E27FC236}">
                <a16:creationId xmlns:a16="http://schemas.microsoft.com/office/drawing/2014/main" id="{5D891E62-A280-F445-B7C2-60B9C9E937E3}"/>
              </a:ext>
            </a:extLst>
          </p:cNvPr>
          <p:cNvSpPr txBox="1">
            <a:spLocks noChangeArrowheads="1"/>
          </p:cNvSpPr>
          <p:nvPr/>
        </p:nvSpPr>
        <p:spPr bwMode="auto">
          <a:xfrm>
            <a:off x="5105400" y="5281222"/>
            <a:ext cx="37163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i="1" dirty="0"/>
              <a:t>Image courtesy of the US Geological Survey</a:t>
            </a:r>
          </a:p>
        </p:txBody>
      </p:sp>
      <p:sp>
        <p:nvSpPr>
          <p:cNvPr id="13" name="TextBox 12">
            <a:extLst>
              <a:ext uri="{FF2B5EF4-FFF2-40B4-BE49-F238E27FC236}">
                <a16:creationId xmlns:a16="http://schemas.microsoft.com/office/drawing/2014/main" id="{376783D0-7148-0B47-B42F-F966B872148B}"/>
              </a:ext>
            </a:extLst>
          </p:cNvPr>
          <p:cNvSpPr txBox="1"/>
          <p:nvPr/>
        </p:nvSpPr>
        <p:spPr>
          <a:xfrm>
            <a:off x="1377355" y="3320555"/>
            <a:ext cx="1107996" cy="369332"/>
          </a:xfrm>
          <a:prstGeom prst="rect">
            <a:avLst/>
          </a:prstGeom>
          <a:noFill/>
        </p:spPr>
        <p:txBody>
          <a:bodyPr wrap="none" rtlCol="0">
            <a:spAutoFit/>
          </a:bodyPr>
          <a:lstStyle/>
          <a:p>
            <a:r>
              <a:rPr lang="en-US" i="1" dirty="0"/>
              <a:t>Sulawesi</a:t>
            </a:r>
          </a:p>
        </p:txBody>
      </p:sp>
      <p:sp>
        <p:nvSpPr>
          <p:cNvPr id="35" name="TextBox 7">
            <a:extLst>
              <a:ext uri="{FF2B5EF4-FFF2-40B4-BE49-F238E27FC236}">
                <a16:creationId xmlns:a16="http://schemas.microsoft.com/office/drawing/2014/main" id="{27CFE391-7866-4844-9E7C-88265AB0B131}"/>
              </a:ext>
            </a:extLst>
          </p:cNvPr>
          <p:cNvSpPr txBox="1">
            <a:spLocks noChangeArrowheads="1"/>
          </p:cNvSpPr>
          <p:nvPr/>
        </p:nvSpPr>
        <p:spPr bwMode="auto">
          <a:xfrm>
            <a:off x="287337" y="5541926"/>
            <a:ext cx="8686800" cy="1246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lnSpc>
                <a:spcPts val="1800"/>
              </a:lnSpc>
              <a:spcBef>
                <a:spcPct val="0"/>
              </a:spcBef>
              <a:buFontTx/>
              <a:buNone/>
            </a:pPr>
            <a:r>
              <a:rPr lang="en-US" altLang="en-US" sz="1500" dirty="0">
                <a:latin typeface="Arial" panose="020B0604020202020204" pitchFamily="34" charset="0"/>
              </a:rPr>
              <a:t>The </a:t>
            </a:r>
            <a:r>
              <a:rPr lang="en-US" altLang="en-US" sz="1500" dirty="0" err="1">
                <a:latin typeface="Arial" panose="020B0604020202020204" pitchFamily="34" charset="0"/>
              </a:rPr>
              <a:t>Sunda</a:t>
            </a:r>
            <a:r>
              <a:rPr lang="en-US" altLang="en-US" sz="1500" dirty="0">
                <a:latin typeface="Arial" panose="020B0604020202020204" pitchFamily="34" charset="0"/>
              </a:rPr>
              <a:t> Plate in the Molucca Sea and Banda Sea region is surrounded by and converging with the Pacific and Australia Plates. The Bird’s Head microplate on the right edge of the map area is a piece of the Australia Plate that is subducting into the Seram Trench.  Earthquakes and mapped faults indicate internal deformation of the </a:t>
            </a:r>
            <a:r>
              <a:rPr lang="en-US" altLang="en-US" sz="1500" dirty="0" err="1">
                <a:latin typeface="Arial" panose="020B0604020202020204" pitchFamily="34" charset="0"/>
              </a:rPr>
              <a:t>Sunda</a:t>
            </a:r>
            <a:r>
              <a:rPr lang="en-US" altLang="en-US" sz="1500" dirty="0">
                <a:latin typeface="Arial" panose="020B0604020202020204" pitchFamily="34" charset="0"/>
              </a:rPr>
              <a:t> Plate.  The July 14, 2019 earthquake most likely occurred on an intraplate strike-slip fault within the </a:t>
            </a:r>
            <a:r>
              <a:rPr lang="en-US" altLang="en-US" sz="1500" dirty="0" err="1">
                <a:latin typeface="Arial" panose="020B0604020202020204" pitchFamily="34" charset="0"/>
              </a:rPr>
              <a:t>Sunda</a:t>
            </a:r>
            <a:r>
              <a:rPr lang="en-US" altLang="en-US" sz="1500" dirty="0">
                <a:latin typeface="Arial" panose="020B0604020202020204" pitchFamily="34" charset="0"/>
              </a:rPr>
              <a:t> Plate.  </a:t>
            </a:r>
            <a:endParaRPr lang="en-US" altLang="en-US" sz="1500" dirty="0">
              <a:solidFill>
                <a:srgbClr val="FF0000"/>
              </a:solidFill>
              <a:latin typeface="Arial" panose="020B0604020202020204" pitchFamily="34" charset="0"/>
            </a:endParaRPr>
          </a:p>
        </p:txBody>
      </p:sp>
      <p:sp>
        <p:nvSpPr>
          <p:cNvPr id="23" name="5-Point Star 22">
            <a:extLst>
              <a:ext uri="{FF2B5EF4-FFF2-40B4-BE49-F238E27FC236}">
                <a16:creationId xmlns:a16="http://schemas.microsoft.com/office/drawing/2014/main" id="{BC5D29E1-EB94-114C-97D7-27CD40640D24}"/>
              </a:ext>
            </a:extLst>
          </p:cNvPr>
          <p:cNvSpPr/>
          <p:nvPr/>
        </p:nvSpPr>
        <p:spPr>
          <a:xfrm>
            <a:off x="6887367" y="1760949"/>
            <a:ext cx="228600" cy="228600"/>
          </a:xfrm>
          <a:prstGeom prst="star5">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480D5290-91F8-6E4E-AFCD-302519670C93}"/>
              </a:ext>
            </a:extLst>
          </p:cNvPr>
          <p:cNvSpPr txBox="1"/>
          <p:nvPr/>
        </p:nvSpPr>
        <p:spPr>
          <a:xfrm>
            <a:off x="6909138" y="894264"/>
            <a:ext cx="1257075" cy="430887"/>
          </a:xfrm>
          <a:prstGeom prst="rect">
            <a:avLst/>
          </a:prstGeom>
          <a:solidFill>
            <a:schemeClr val="bg1">
              <a:alpha val="39000"/>
            </a:schemeClr>
          </a:solidFill>
        </p:spPr>
        <p:txBody>
          <a:bodyPr wrap="none" rtlCol="0">
            <a:spAutoFit/>
          </a:bodyPr>
          <a:lstStyle/>
          <a:p>
            <a:r>
              <a:rPr lang="en-US" sz="1100" dirty="0">
                <a:solidFill>
                  <a:srgbClr val="FF0000"/>
                </a:solidFill>
              </a:rPr>
              <a:t>M7.3 Earthquake</a:t>
            </a:r>
          </a:p>
          <a:p>
            <a:r>
              <a:rPr lang="en-US" sz="1100" dirty="0">
                <a:solidFill>
                  <a:srgbClr val="FF0000"/>
                </a:solidFill>
              </a:rPr>
              <a:t>July 14, 2019</a:t>
            </a:r>
          </a:p>
        </p:txBody>
      </p:sp>
      <p:cxnSp>
        <p:nvCxnSpPr>
          <p:cNvPr id="30" name="Straight Arrow Connector 29">
            <a:extLst>
              <a:ext uri="{FF2B5EF4-FFF2-40B4-BE49-F238E27FC236}">
                <a16:creationId xmlns:a16="http://schemas.microsoft.com/office/drawing/2014/main" id="{106A15C8-7327-4F4F-ADE7-2D5EEE8A3635}"/>
              </a:ext>
            </a:extLst>
          </p:cNvPr>
          <p:cNvCxnSpPr>
            <a:cxnSpLocks/>
          </p:cNvCxnSpPr>
          <p:nvPr/>
        </p:nvCxnSpPr>
        <p:spPr>
          <a:xfrm flipH="1">
            <a:off x="7099218" y="1322494"/>
            <a:ext cx="215982" cy="467276"/>
          </a:xfrm>
          <a:prstGeom prst="straightConnector1">
            <a:avLst/>
          </a:prstGeom>
          <a:ln w="2222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36" name="Picture 35" descr="A screenshot of a cell phone&#10;&#10;Description automatically generated">
            <a:extLst>
              <a:ext uri="{FF2B5EF4-FFF2-40B4-BE49-F238E27FC236}">
                <a16:creationId xmlns:a16="http://schemas.microsoft.com/office/drawing/2014/main" id="{125C4CC5-873F-3142-A962-99A367736F3D}"/>
              </a:ext>
            </a:extLst>
          </p:cNvPr>
          <p:cNvPicPr>
            <a:picLocks noChangeAspect="1"/>
          </p:cNvPicPr>
          <p:nvPr/>
        </p:nvPicPr>
        <p:blipFill rotWithShape="1">
          <a:blip r:embed="rId5">
            <a:extLst>
              <a:ext uri="{28A0092B-C50C-407E-A947-70E740481C1C}">
                <a14:useLocalDpi xmlns:a14="http://schemas.microsoft.com/office/drawing/2010/main" val="0"/>
              </a:ext>
            </a:extLst>
          </a:blip>
          <a:srcRect t="23203" r="77663" b="38383"/>
          <a:stretch/>
        </p:blipFill>
        <p:spPr>
          <a:xfrm>
            <a:off x="1759001" y="4910583"/>
            <a:ext cx="1452699" cy="329305"/>
          </a:xfrm>
          <a:prstGeom prst="rect">
            <a:avLst/>
          </a:prstGeom>
        </p:spPr>
      </p:pic>
      <p:pic>
        <p:nvPicPr>
          <p:cNvPr id="21" name="Picture 20" descr="A screenshot of a cell phone&#10;&#10;Description automatically generated">
            <a:extLst>
              <a:ext uri="{FF2B5EF4-FFF2-40B4-BE49-F238E27FC236}">
                <a16:creationId xmlns:a16="http://schemas.microsoft.com/office/drawing/2014/main" id="{CBBCCF28-90A0-2B4A-A111-AC6B554035B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05792" y="1532383"/>
            <a:ext cx="1041400" cy="3759200"/>
          </a:xfrm>
          <a:prstGeom prst="rect">
            <a:avLst/>
          </a:prstGeom>
          <a:effectLst>
            <a:outerShdw blurRad="50800" dist="50800" dir="5400000" sx="90000" sy="90000" algn="ctr" rotWithShape="0">
              <a:srgbClr val="000000"/>
            </a:outerShdw>
          </a:effectLst>
        </p:spPr>
      </p:pic>
      <p:pic>
        <p:nvPicPr>
          <p:cNvPr id="39" name="Picture 38" descr="A screenshot of a cell phone&#10;&#10;Description automatically generated">
            <a:extLst>
              <a:ext uri="{FF2B5EF4-FFF2-40B4-BE49-F238E27FC236}">
                <a16:creationId xmlns:a16="http://schemas.microsoft.com/office/drawing/2014/main" id="{AC80E860-46DE-DC4F-8F7D-495983DA52A9}"/>
              </a:ext>
            </a:extLst>
          </p:cNvPr>
          <p:cNvPicPr>
            <a:picLocks noChangeAspect="1"/>
          </p:cNvPicPr>
          <p:nvPr/>
        </p:nvPicPr>
        <p:blipFill rotWithShape="1">
          <a:blip r:embed="rId5">
            <a:extLst>
              <a:ext uri="{28A0092B-C50C-407E-A947-70E740481C1C}">
                <a14:useLocalDpi xmlns:a14="http://schemas.microsoft.com/office/drawing/2010/main" val="0"/>
              </a:ext>
            </a:extLst>
          </a:blip>
          <a:srcRect l="12842" t="57529" r="57867" b="5306"/>
          <a:stretch/>
        </p:blipFill>
        <p:spPr>
          <a:xfrm>
            <a:off x="3276600" y="4921287"/>
            <a:ext cx="1905000" cy="318601"/>
          </a:xfrm>
          <a:prstGeom prst="rect">
            <a:avLst/>
          </a:prstGeom>
        </p:spPr>
      </p:pic>
      <p:sp>
        <p:nvSpPr>
          <p:cNvPr id="37" name="TextBox 36">
            <a:extLst>
              <a:ext uri="{FF2B5EF4-FFF2-40B4-BE49-F238E27FC236}">
                <a16:creationId xmlns:a16="http://schemas.microsoft.com/office/drawing/2014/main" id="{080A5870-8ECD-7D47-A1E2-55A78B519BE5}"/>
              </a:ext>
            </a:extLst>
          </p:cNvPr>
          <p:cNvSpPr txBox="1"/>
          <p:nvPr/>
        </p:nvSpPr>
        <p:spPr>
          <a:xfrm>
            <a:off x="3460274" y="4873705"/>
            <a:ext cx="729687" cy="230832"/>
          </a:xfrm>
          <a:prstGeom prst="rect">
            <a:avLst/>
          </a:prstGeom>
          <a:noFill/>
        </p:spPr>
        <p:txBody>
          <a:bodyPr wrap="none" rtlCol="0">
            <a:spAutoFit/>
          </a:bodyPr>
          <a:lstStyle/>
          <a:p>
            <a:r>
              <a:rPr lang="en-US" sz="900" dirty="0"/>
              <a:t>Kilometers</a:t>
            </a:r>
          </a:p>
        </p:txBody>
      </p:sp>
      <p:sp>
        <p:nvSpPr>
          <p:cNvPr id="41" name="TextBox 40">
            <a:extLst>
              <a:ext uri="{FF2B5EF4-FFF2-40B4-BE49-F238E27FC236}">
                <a16:creationId xmlns:a16="http://schemas.microsoft.com/office/drawing/2014/main" id="{2827A39D-6D9E-C241-A56A-D4B4025ADBBC}"/>
              </a:ext>
            </a:extLst>
          </p:cNvPr>
          <p:cNvSpPr txBox="1"/>
          <p:nvPr/>
        </p:nvSpPr>
        <p:spPr>
          <a:xfrm>
            <a:off x="2175541" y="4882859"/>
            <a:ext cx="453970" cy="230832"/>
          </a:xfrm>
          <a:prstGeom prst="rect">
            <a:avLst/>
          </a:prstGeom>
          <a:noFill/>
        </p:spPr>
        <p:txBody>
          <a:bodyPr wrap="none" rtlCol="0">
            <a:spAutoFit/>
          </a:bodyPr>
          <a:lstStyle/>
          <a:p>
            <a:r>
              <a:rPr lang="en-US" sz="900" dirty="0"/>
              <a:t>Miles</a:t>
            </a:r>
          </a:p>
        </p:txBody>
      </p:sp>
      <p:sp>
        <p:nvSpPr>
          <p:cNvPr id="43" name="TextBox 42">
            <a:extLst>
              <a:ext uri="{FF2B5EF4-FFF2-40B4-BE49-F238E27FC236}">
                <a16:creationId xmlns:a16="http://schemas.microsoft.com/office/drawing/2014/main" id="{5617C4A0-E980-F846-AFA2-5CDA3333A758}"/>
              </a:ext>
            </a:extLst>
          </p:cNvPr>
          <p:cNvSpPr txBox="1"/>
          <p:nvPr/>
        </p:nvSpPr>
        <p:spPr>
          <a:xfrm>
            <a:off x="7581133" y="2380402"/>
            <a:ext cx="1257075" cy="461665"/>
          </a:xfrm>
          <a:prstGeom prst="rect">
            <a:avLst/>
          </a:prstGeom>
          <a:noFill/>
        </p:spPr>
        <p:txBody>
          <a:bodyPr wrap="square" rtlCol="0">
            <a:spAutoFit/>
          </a:bodyPr>
          <a:lstStyle/>
          <a:p>
            <a:pPr algn="ctr"/>
            <a:r>
              <a:rPr lang="en-US" sz="1200" b="1" dirty="0">
                <a:solidFill>
                  <a:srgbClr val="FF0000"/>
                </a:solidFill>
                <a:effectLst>
                  <a:outerShdw blurRad="50800" dist="38100" dir="2700000" algn="tl" rotWithShape="0">
                    <a:prstClr val="black">
                      <a:alpha val="40000"/>
                    </a:prstClr>
                  </a:outerShdw>
                </a:effectLst>
              </a:rPr>
              <a:t>BIRD’S HEAD MICROPLATE</a:t>
            </a:r>
          </a:p>
        </p:txBody>
      </p:sp>
      <p:sp>
        <p:nvSpPr>
          <p:cNvPr id="20" name="Title 1">
            <a:extLst>
              <a:ext uri="{FF2B5EF4-FFF2-40B4-BE49-F238E27FC236}">
                <a16:creationId xmlns:a16="http://schemas.microsoft.com/office/drawing/2014/main" id="{908C7150-E613-4666-BFFA-851609E7D9D2}"/>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a:t>
            </a:r>
            <a:r>
              <a:rPr lang="en-US"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7.3 INDONESIA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Sunday,  July 14, 2019 at 09:10:50 UTC</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Tree>
    <p:extLst>
      <p:ext uri="{BB962C8B-B14F-4D97-AF65-F5344CB8AC3E}">
        <p14:creationId xmlns:p14="http://schemas.microsoft.com/office/powerpoint/2010/main" val="29428257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ose up of a map&#10;&#10;Description automatically generated">
            <a:extLst>
              <a:ext uri="{FF2B5EF4-FFF2-40B4-BE49-F238E27FC236}">
                <a16:creationId xmlns:a16="http://schemas.microsoft.com/office/drawing/2014/main" id="{D4DD1421-A809-9B46-A68E-30E4B9F8EA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50576" y="916354"/>
            <a:ext cx="7315200" cy="5103446"/>
          </a:xfrm>
          <a:prstGeom prst="rect">
            <a:avLst/>
          </a:prstGeom>
        </p:spPr>
      </p:pic>
      <p:sp>
        <p:nvSpPr>
          <p:cNvPr id="4" name="Rectangle 3">
            <a:extLst>
              <a:ext uri="{FF2B5EF4-FFF2-40B4-BE49-F238E27FC236}">
                <a16:creationId xmlns:a16="http://schemas.microsoft.com/office/drawing/2014/main" id="{CEC8BDFA-CE12-4968-8008-FE22BB202453}"/>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defRPr/>
            </a:pPr>
            <a:endParaRPr lang="en-US" altLang="en-US" sz="1800">
              <a:solidFill>
                <a:srgbClr val="FFFFFF"/>
              </a:solidFill>
              <a:cs typeface="Arial" panose="020B0604020202020204" pitchFamily="34" charset="0"/>
            </a:endParaRPr>
          </a:p>
        </p:txBody>
      </p:sp>
      <p:pic>
        <p:nvPicPr>
          <p:cNvPr id="14339" name="Picture 18" descr="IRIS_TMlogo.png">
            <a:extLst>
              <a:ext uri="{FF2B5EF4-FFF2-40B4-BE49-F238E27FC236}">
                <a16:creationId xmlns:a16="http://schemas.microsoft.com/office/drawing/2014/main" id="{5149D362-9893-4071-997B-66C71F1196C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0" name="TextBox 14">
            <a:extLst>
              <a:ext uri="{FF2B5EF4-FFF2-40B4-BE49-F238E27FC236}">
                <a16:creationId xmlns:a16="http://schemas.microsoft.com/office/drawing/2014/main" id="{F0EC4074-53E2-4CF6-B58B-37AC0C7EAB65}"/>
              </a:ext>
            </a:extLst>
          </p:cNvPr>
          <p:cNvSpPr txBox="1">
            <a:spLocks noChangeArrowheads="1"/>
          </p:cNvSpPr>
          <p:nvPr/>
        </p:nvSpPr>
        <p:spPr bwMode="auto">
          <a:xfrm>
            <a:off x="533400" y="6017846"/>
            <a:ext cx="8773886"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eaLnBrk="1" hangingPunct="1">
              <a:lnSpc>
                <a:spcPts val="1800"/>
              </a:lnSpc>
              <a:spcBef>
                <a:spcPct val="0"/>
              </a:spcBef>
              <a:buNone/>
            </a:pPr>
            <a:r>
              <a:rPr lang="en-US" altLang="en-US" sz="1800" dirty="0">
                <a:latin typeface="Arial" panose="020B0604020202020204" pitchFamily="34" charset="0"/>
              </a:rPr>
              <a:t>Locations of the July 14, 2019 earthquake and the 1000 most recent earthquakes are shown.  Notice the NE – SW distribution of aftershocks that probably indicates the M7.3 mainshock occurred on a NE – SW oriented intraplate strike-slip fault.</a:t>
            </a:r>
          </a:p>
        </p:txBody>
      </p:sp>
      <p:sp>
        <p:nvSpPr>
          <p:cNvPr id="14341" name="TextBox 16">
            <a:extLst>
              <a:ext uri="{FF2B5EF4-FFF2-40B4-BE49-F238E27FC236}">
                <a16:creationId xmlns:a16="http://schemas.microsoft.com/office/drawing/2014/main" id="{FAF77AA0-1CAA-4927-A6A8-844FD548AA03}"/>
              </a:ext>
            </a:extLst>
          </p:cNvPr>
          <p:cNvSpPr txBox="1">
            <a:spLocks noChangeArrowheads="1"/>
          </p:cNvSpPr>
          <p:nvPr/>
        </p:nvSpPr>
        <p:spPr bwMode="auto">
          <a:xfrm>
            <a:off x="5570237" y="5640783"/>
            <a:ext cx="342136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eaLnBrk="1" hangingPunct="1">
              <a:spcBef>
                <a:spcPct val="0"/>
              </a:spcBef>
              <a:buFontTx/>
              <a:buNone/>
            </a:pPr>
            <a:r>
              <a:rPr lang="en-US" altLang="en-US" sz="1200" i="1" dirty="0">
                <a:latin typeface="Arial" panose="020B0604020202020204" pitchFamily="34" charset="0"/>
              </a:rPr>
              <a:t>Map created with the IRIS Earthquake Browser</a:t>
            </a:r>
          </a:p>
        </p:txBody>
      </p:sp>
      <p:pic>
        <p:nvPicPr>
          <p:cNvPr id="20" name="Picture 7">
            <a:extLst>
              <a:ext uri="{FF2B5EF4-FFF2-40B4-BE49-F238E27FC236}">
                <a16:creationId xmlns:a16="http://schemas.microsoft.com/office/drawing/2014/main" id="{2BDEAE77-36D6-0941-966B-CCE96E7A67BC}"/>
              </a:ext>
            </a:extLst>
          </p:cNvPr>
          <p:cNvPicPr>
            <a:picLocks noChangeAspect="1"/>
          </p:cNvPicPr>
          <p:nvPr/>
        </p:nvPicPr>
        <p:blipFill>
          <a:blip r:embed="rId5">
            <a:extLst>
              <a:ext uri="{28A0092B-C50C-407E-A947-70E740481C1C}">
                <a14:useLocalDpi xmlns:a14="http://schemas.microsoft.com/office/drawing/2010/main" val="0"/>
              </a:ext>
            </a:extLst>
          </a:blip>
          <a:srcRect l="2101" t="1570" r="68369" b="20940"/>
          <a:stretch>
            <a:fillRect/>
          </a:stretch>
        </p:blipFill>
        <p:spPr bwMode="auto">
          <a:xfrm>
            <a:off x="1269576" y="4138246"/>
            <a:ext cx="339725" cy="187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 name="Straight Connector 9">
            <a:extLst>
              <a:ext uri="{FF2B5EF4-FFF2-40B4-BE49-F238E27FC236}">
                <a16:creationId xmlns:a16="http://schemas.microsoft.com/office/drawing/2014/main" id="{5D3F1467-8DDD-4C1A-992B-AD1587A57EB2}"/>
              </a:ext>
            </a:extLst>
          </p:cNvPr>
          <p:cNvCxnSpPr>
            <a:cxnSpLocks/>
          </p:cNvCxnSpPr>
          <p:nvPr/>
        </p:nvCxnSpPr>
        <p:spPr>
          <a:xfrm flipV="1">
            <a:off x="7772137" y="2679152"/>
            <a:ext cx="304800" cy="347389"/>
          </a:xfrm>
          <a:prstGeom prst="line">
            <a:avLst/>
          </a:prstGeom>
          <a:ln w="2222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B1FACCC3-9D65-4D02-9AD6-874E5642E85D}"/>
              </a:ext>
            </a:extLst>
          </p:cNvPr>
          <p:cNvSpPr txBox="1"/>
          <p:nvPr/>
        </p:nvSpPr>
        <p:spPr>
          <a:xfrm>
            <a:off x="7441996" y="2402152"/>
            <a:ext cx="1625804" cy="276999"/>
          </a:xfrm>
          <a:prstGeom prst="rect">
            <a:avLst/>
          </a:prstGeom>
          <a:noFill/>
        </p:spPr>
        <p:txBody>
          <a:bodyPr wrap="square" rtlCol="0">
            <a:spAutoFit/>
          </a:bodyPr>
          <a:lstStyle/>
          <a:p>
            <a:r>
              <a:rPr lang="en-US" sz="1200" b="1" dirty="0">
                <a:solidFill>
                  <a:srgbClr val="FF0000"/>
                </a:solidFill>
              </a:rPr>
              <a:t>M 7.3 Earthquake</a:t>
            </a:r>
          </a:p>
        </p:txBody>
      </p:sp>
      <p:sp>
        <p:nvSpPr>
          <p:cNvPr id="21" name="TextBox 20">
            <a:extLst>
              <a:ext uri="{FF2B5EF4-FFF2-40B4-BE49-F238E27FC236}">
                <a16:creationId xmlns:a16="http://schemas.microsoft.com/office/drawing/2014/main" id="{78AC524D-987C-AA4E-8194-960B1D83B4D9}"/>
              </a:ext>
            </a:extLst>
          </p:cNvPr>
          <p:cNvSpPr txBox="1"/>
          <p:nvPr/>
        </p:nvSpPr>
        <p:spPr>
          <a:xfrm>
            <a:off x="7518196" y="3330843"/>
            <a:ext cx="1092404" cy="276999"/>
          </a:xfrm>
          <a:prstGeom prst="rect">
            <a:avLst/>
          </a:prstGeom>
          <a:noFill/>
        </p:spPr>
        <p:txBody>
          <a:bodyPr wrap="square" rtlCol="0">
            <a:spAutoFit/>
          </a:bodyPr>
          <a:lstStyle/>
          <a:p>
            <a:r>
              <a:rPr lang="en-US" sz="1200" b="1" dirty="0">
                <a:solidFill>
                  <a:srgbClr val="FF0000"/>
                </a:solidFill>
              </a:rPr>
              <a:t>Aftershocks</a:t>
            </a:r>
          </a:p>
        </p:txBody>
      </p:sp>
      <p:sp>
        <p:nvSpPr>
          <p:cNvPr id="16" name="Oval 15">
            <a:extLst>
              <a:ext uri="{FF2B5EF4-FFF2-40B4-BE49-F238E27FC236}">
                <a16:creationId xmlns:a16="http://schemas.microsoft.com/office/drawing/2014/main" id="{7180A3DE-EDEE-D640-9DF3-C763C1944EE7}"/>
              </a:ext>
            </a:extLst>
          </p:cNvPr>
          <p:cNvSpPr/>
          <p:nvPr/>
        </p:nvSpPr>
        <p:spPr>
          <a:xfrm rot="2177373">
            <a:off x="7321032" y="2921039"/>
            <a:ext cx="837476" cy="378578"/>
          </a:xfrm>
          <a:prstGeom prst="ellipse">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DC0ECE8A-5058-4087-8E05-F3C4B9342886}"/>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a:t>
            </a:r>
            <a:r>
              <a:rPr lang="en-US"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7.3 INDONESIA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Sunday,  July 14, 2019 at 09:10:50 UTC</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Box 8">
            <a:extLst>
              <a:ext uri="{FF2B5EF4-FFF2-40B4-BE49-F238E27FC236}">
                <a16:creationId xmlns:a16="http://schemas.microsoft.com/office/drawing/2014/main" id="{B52260A4-EA9B-0B43-BC35-6402FC805359}"/>
              </a:ext>
            </a:extLst>
          </p:cNvPr>
          <p:cNvSpPr txBox="1">
            <a:spLocks noChangeArrowheads="1"/>
          </p:cNvSpPr>
          <p:nvPr/>
        </p:nvSpPr>
        <p:spPr bwMode="auto">
          <a:xfrm>
            <a:off x="4095392" y="5715000"/>
            <a:ext cx="4375507"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dirty="0">
                <a:latin typeface="Arial" panose="020B0604020202020204" pitchFamily="34" charset="0"/>
                <a:cs typeface="Arial" panose="020B0604020202020204" pitchFamily="34" charset="0"/>
              </a:rPr>
              <a:t>The tension axis (T) reflects the minimum compressive stress direction.  The pressure axis (P) reflects the maximum compressive stress direction.</a:t>
            </a:r>
            <a:endParaRPr lang="en-US" altLang="en-US" sz="1800" dirty="0">
              <a:latin typeface="Arial" panose="020B0604020202020204" pitchFamily="34" charset="0"/>
              <a:cs typeface="Arial" panose="020B0604020202020204" pitchFamily="34" charset="0"/>
            </a:endParaRPr>
          </a:p>
        </p:txBody>
      </p:sp>
      <p:sp>
        <p:nvSpPr>
          <p:cNvPr id="35843" name="TextBox 11">
            <a:extLst>
              <a:ext uri="{FF2B5EF4-FFF2-40B4-BE49-F238E27FC236}">
                <a16:creationId xmlns:a16="http://schemas.microsoft.com/office/drawing/2014/main" id="{72D3F39C-D510-3A49-81E6-FB5C579A2C2D}"/>
              </a:ext>
            </a:extLst>
          </p:cNvPr>
          <p:cNvSpPr txBox="1">
            <a:spLocks noChangeArrowheads="1"/>
          </p:cNvSpPr>
          <p:nvPr/>
        </p:nvSpPr>
        <p:spPr bwMode="auto">
          <a:xfrm>
            <a:off x="381000" y="6400800"/>
            <a:ext cx="3505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dirty="0">
                <a:latin typeface="Arial" panose="020B0604020202020204" pitchFamily="34" charset="0"/>
                <a:cs typeface="Arial" panose="020B0604020202020204" pitchFamily="34" charset="0"/>
              </a:rPr>
              <a:t>W-phase Moment Tensor Solution</a:t>
            </a:r>
            <a:endParaRPr lang="en-US" altLang="en-US" sz="1800" dirty="0">
              <a:latin typeface="Arial" panose="020B0604020202020204" pitchFamily="34" charset="0"/>
              <a:cs typeface="Arial" panose="020B0604020202020204" pitchFamily="34" charset="0"/>
            </a:endParaRPr>
          </a:p>
        </p:txBody>
      </p:sp>
      <p:sp>
        <p:nvSpPr>
          <p:cNvPr id="15" name="Rectangle 14">
            <a:extLst>
              <a:ext uri="{FF2B5EF4-FFF2-40B4-BE49-F238E27FC236}">
                <a16:creationId xmlns:a16="http://schemas.microsoft.com/office/drawing/2014/main" id="{6084BA5C-2649-4384-813C-D9068537919F}"/>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35845" name="Picture 8" descr="IRIS_TMlogo.png">
            <a:extLst>
              <a:ext uri="{FF2B5EF4-FFF2-40B4-BE49-F238E27FC236}">
                <a16:creationId xmlns:a16="http://schemas.microsoft.com/office/drawing/2014/main" id="{5E52D5B1-0966-8748-BE66-5E07518168F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6" name="Rectangle 7">
            <a:extLst>
              <a:ext uri="{FF2B5EF4-FFF2-40B4-BE49-F238E27FC236}">
                <a16:creationId xmlns:a16="http://schemas.microsoft.com/office/drawing/2014/main" id="{479D1D1E-ECC8-6949-AF03-D17D39FA78D6}"/>
              </a:ext>
            </a:extLst>
          </p:cNvPr>
          <p:cNvSpPr>
            <a:spLocks noChangeArrowheads="1"/>
          </p:cNvSpPr>
          <p:nvPr/>
        </p:nvSpPr>
        <p:spPr bwMode="auto">
          <a:xfrm>
            <a:off x="5232400" y="6489700"/>
            <a:ext cx="3911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n-US" altLang="en-US" sz="1400" i="1">
                <a:latin typeface="Arial" panose="020B0604020202020204" pitchFamily="34" charset="0"/>
                <a:cs typeface="Arial" panose="020B0604020202020204" pitchFamily="34" charset="0"/>
              </a:rPr>
              <a:t>Images courtesy of the U.S. Geological Survey</a:t>
            </a:r>
          </a:p>
        </p:txBody>
      </p:sp>
      <p:sp>
        <p:nvSpPr>
          <p:cNvPr id="35848" name="TextBox 4">
            <a:extLst>
              <a:ext uri="{FF2B5EF4-FFF2-40B4-BE49-F238E27FC236}">
                <a16:creationId xmlns:a16="http://schemas.microsoft.com/office/drawing/2014/main" id="{6C40407E-2380-2B44-B347-490E78778DEB}"/>
              </a:ext>
            </a:extLst>
          </p:cNvPr>
          <p:cNvSpPr txBox="1">
            <a:spLocks noChangeArrowheads="1"/>
          </p:cNvSpPr>
          <p:nvPr/>
        </p:nvSpPr>
        <p:spPr bwMode="auto">
          <a:xfrm>
            <a:off x="271688" y="1139498"/>
            <a:ext cx="8776058"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US" altLang="en-US" sz="1600" dirty="0"/>
              <a:t>The focal mechanism is how seismologists plot the 3-D stress orientations of an earthquake.  Because an earthquake occurs as slip on a fault, it generates primary waves in quadrants where the first pulse is compressional (shaded) and quadrants where the first pulse is extensional (white). The orientation of these quadrants determined from recorded seismic waves identifies the type of fault that produced the earthquake.</a:t>
            </a:r>
          </a:p>
        </p:txBody>
      </p:sp>
      <p:sp>
        <p:nvSpPr>
          <p:cNvPr id="2" name="TextBox 1">
            <a:extLst>
              <a:ext uri="{FF2B5EF4-FFF2-40B4-BE49-F238E27FC236}">
                <a16:creationId xmlns:a16="http://schemas.microsoft.com/office/drawing/2014/main" id="{52998C4A-6DC0-5549-A540-165A03EEA9A3}"/>
              </a:ext>
            </a:extLst>
          </p:cNvPr>
          <p:cNvSpPr txBox="1"/>
          <p:nvPr/>
        </p:nvSpPr>
        <p:spPr>
          <a:xfrm>
            <a:off x="260802" y="2462937"/>
            <a:ext cx="8610827" cy="1077218"/>
          </a:xfrm>
          <a:prstGeom prst="rect">
            <a:avLst/>
          </a:prstGeom>
          <a:noFill/>
        </p:spPr>
        <p:txBody>
          <a:bodyPr wrap="square" rtlCol="0">
            <a:spAutoFit/>
          </a:bodyPr>
          <a:lstStyle/>
          <a:p>
            <a:r>
              <a:rPr lang="en-US" altLang="en-US" sz="1600" dirty="0"/>
              <a:t>The </a:t>
            </a:r>
            <a:r>
              <a:rPr lang="en-US" sz="1600" dirty="0"/>
              <a:t>July 14, 2019 </a:t>
            </a:r>
            <a:r>
              <a:rPr lang="en-US" altLang="en-US" sz="1600" dirty="0"/>
              <a:t>earthquake </a:t>
            </a:r>
            <a:r>
              <a:rPr lang="en-US" sz="1600" dirty="0"/>
              <a:t>occurred as a result of oblique strike-slip faulting at shallow depth (</a:t>
            </a:r>
            <a:r>
              <a:rPr lang="en-US" sz="1600" dirty="0">
                <a:cs typeface="Arial" panose="020B0604020202020204" pitchFamily="34" charset="0"/>
              </a:rPr>
              <a:t>10</a:t>
            </a:r>
            <a:r>
              <a:rPr lang="en-US" altLang="en-US" sz="1600" dirty="0">
                <a:cs typeface="Arial" panose="020B0604020202020204" pitchFamily="34" charset="0"/>
              </a:rPr>
              <a:t> km = 6.2 miles) </a:t>
            </a:r>
            <a:r>
              <a:rPr lang="en-US" sz="1600" dirty="0"/>
              <a:t>within the </a:t>
            </a:r>
            <a:r>
              <a:rPr lang="en-US" sz="1600" dirty="0" err="1"/>
              <a:t>Sunda</a:t>
            </a:r>
            <a:r>
              <a:rPr lang="en-US" sz="1600" dirty="0"/>
              <a:t> Plate.  Given the NW – SE distribution of aftershocks shown on the next slide, the M7.3 earthquake probably resulted from left-lateral displacement on a NW – SE oriented strike-slip fault.</a:t>
            </a:r>
            <a:endParaRPr lang="en-US" altLang="en-US" sz="1600" dirty="0"/>
          </a:p>
        </p:txBody>
      </p:sp>
      <p:pic>
        <p:nvPicPr>
          <p:cNvPr id="8" name="Picture 7">
            <a:extLst>
              <a:ext uri="{FF2B5EF4-FFF2-40B4-BE49-F238E27FC236}">
                <a16:creationId xmlns:a16="http://schemas.microsoft.com/office/drawing/2014/main" id="{3BA63E10-23C3-457A-BD33-C3A03EB10BB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7871" y="3733537"/>
            <a:ext cx="2905815" cy="2460974"/>
          </a:xfrm>
          <a:prstGeom prst="rect">
            <a:avLst/>
          </a:prstGeom>
        </p:spPr>
      </p:pic>
      <p:sp>
        <p:nvSpPr>
          <p:cNvPr id="17" name="Title 1">
            <a:extLst>
              <a:ext uri="{FF2B5EF4-FFF2-40B4-BE49-F238E27FC236}">
                <a16:creationId xmlns:a16="http://schemas.microsoft.com/office/drawing/2014/main" id="{5ECBF27F-70A7-423E-BFB1-441715A907CC}"/>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a:t>
            </a:r>
            <a:r>
              <a:rPr lang="en-US"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7.3 INDONESIA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Sunday,  July 14, 2019 at 09:10:50 UTC</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pic>
        <p:nvPicPr>
          <p:cNvPr id="6" name="Picture 5">
            <a:extLst>
              <a:ext uri="{FF2B5EF4-FFF2-40B4-BE49-F238E27FC236}">
                <a16:creationId xmlns:a16="http://schemas.microsoft.com/office/drawing/2014/main" id="{E5621462-7A06-4F65-80EE-717AF94F19D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86200" y="3525453"/>
            <a:ext cx="4527163" cy="2182093"/>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ose up of a logo&#10;&#10;Description automatically generated">
            <a:extLst>
              <a:ext uri="{FF2B5EF4-FFF2-40B4-BE49-F238E27FC236}">
                <a16:creationId xmlns:a16="http://schemas.microsoft.com/office/drawing/2014/main" id="{45997D2A-821B-D74A-A596-12D987F5FB3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4940" y="1219200"/>
            <a:ext cx="6784050" cy="5486400"/>
          </a:xfrm>
          <a:prstGeom prst="rect">
            <a:avLst/>
          </a:prstGeom>
        </p:spPr>
      </p:pic>
      <p:sp>
        <p:nvSpPr>
          <p:cNvPr id="4" name="Rectangle 3">
            <a:extLst>
              <a:ext uri="{FF2B5EF4-FFF2-40B4-BE49-F238E27FC236}">
                <a16:creationId xmlns:a16="http://schemas.microsoft.com/office/drawing/2014/main" id="{94357E9E-39B4-FF40-8B57-7FA478B6BEA6}"/>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defRPr/>
            </a:pPr>
            <a:endParaRPr lang="en-US" altLang="en-US" sz="1800">
              <a:solidFill>
                <a:srgbClr val="FFFFFF"/>
              </a:solidFill>
              <a:ea typeface="ＭＳ Ｐゴシック" panose="020B0600070205080204" pitchFamily="34" charset="-128"/>
              <a:cs typeface="Arial" panose="020B0604020202020204" pitchFamily="34" charset="0"/>
            </a:endParaRPr>
          </a:p>
        </p:txBody>
      </p:sp>
      <p:pic>
        <p:nvPicPr>
          <p:cNvPr id="37892" name="Picture 18" descr="IRIS_TMlogo.png">
            <a:extLst>
              <a:ext uri="{FF2B5EF4-FFF2-40B4-BE49-F238E27FC236}">
                <a16:creationId xmlns:a16="http://schemas.microsoft.com/office/drawing/2014/main" id="{BF4739DB-681B-A74A-9BCC-E1868551358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4" name="TextBox 7">
            <a:extLst>
              <a:ext uri="{FF2B5EF4-FFF2-40B4-BE49-F238E27FC236}">
                <a16:creationId xmlns:a16="http://schemas.microsoft.com/office/drawing/2014/main" id="{D08F676C-B785-8749-AE00-3DD8B48531A2}"/>
              </a:ext>
            </a:extLst>
          </p:cNvPr>
          <p:cNvSpPr txBox="1">
            <a:spLocks noChangeArrowheads="1"/>
          </p:cNvSpPr>
          <p:nvPr/>
        </p:nvSpPr>
        <p:spPr bwMode="auto">
          <a:xfrm>
            <a:off x="1771989" y="1092976"/>
            <a:ext cx="6574632" cy="523220"/>
          </a:xfrm>
          <a:prstGeom prst="rect">
            <a:avLst/>
          </a:prstGeom>
          <a:solidFill>
            <a:schemeClr val="bg1"/>
          </a:solidFill>
          <a:ln>
            <a:noFill/>
          </a:ln>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dirty="0">
                <a:solidFill>
                  <a:srgbClr val="000000"/>
                </a:solidFill>
                <a:latin typeface="Arial" panose="020B0604020202020204" pitchFamily="34" charset="0"/>
              </a:rPr>
              <a:t>The record of the earthquake in Bend, Oregon (BNOR) is illustrated below. Bend is 11677 km (7256 miles, 105.2°) from the location of this earthquake. </a:t>
            </a:r>
          </a:p>
        </p:txBody>
      </p:sp>
      <p:sp>
        <p:nvSpPr>
          <p:cNvPr id="37897" name="TextBox 4">
            <a:extLst>
              <a:ext uri="{FF2B5EF4-FFF2-40B4-BE49-F238E27FC236}">
                <a16:creationId xmlns:a16="http://schemas.microsoft.com/office/drawing/2014/main" id="{DCB288F5-05FE-FA4A-91BC-9E3DFF15F3D0}"/>
              </a:ext>
            </a:extLst>
          </p:cNvPr>
          <p:cNvSpPr txBox="1">
            <a:spLocks noChangeArrowheads="1"/>
          </p:cNvSpPr>
          <p:nvPr/>
        </p:nvSpPr>
        <p:spPr bwMode="auto">
          <a:xfrm>
            <a:off x="2603709" y="2704548"/>
            <a:ext cx="304800" cy="30777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b="1" dirty="0">
                <a:latin typeface="Arial" panose="020B0604020202020204" pitchFamily="34" charset="0"/>
              </a:rPr>
              <a:t>P</a:t>
            </a:r>
          </a:p>
        </p:txBody>
      </p:sp>
      <p:sp>
        <p:nvSpPr>
          <p:cNvPr id="12" name="TextBox 11">
            <a:extLst>
              <a:ext uri="{FF2B5EF4-FFF2-40B4-BE49-F238E27FC236}">
                <a16:creationId xmlns:a16="http://schemas.microsoft.com/office/drawing/2014/main" id="{8069DAE2-EB9D-2846-BC89-B4D763167C37}"/>
              </a:ext>
            </a:extLst>
          </p:cNvPr>
          <p:cNvSpPr txBox="1"/>
          <p:nvPr/>
        </p:nvSpPr>
        <p:spPr>
          <a:xfrm>
            <a:off x="5752402" y="2809936"/>
            <a:ext cx="2152650" cy="307777"/>
          </a:xfrm>
          <a:prstGeom prst="rect">
            <a:avLst/>
          </a:prstGeom>
          <a:solidFill>
            <a:schemeClr val="bg1"/>
          </a:solidFill>
        </p:spPr>
        <p:txBody>
          <a:bodyPr>
            <a:spAutoFit/>
          </a:bodyPr>
          <a:lstStyle/>
          <a:p>
            <a:pPr eaLnBrk="1" hangingPunct="1">
              <a:defRPr/>
            </a:pPr>
            <a:r>
              <a:rPr lang="en-US" sz="1400" b="1" spc="200" dirty="0">
                <a:latin typeface="Arial" charset="0"/>
                <a:ea typeface="MS PGothic" charset="-128"/>
              </a:rPr>
              <a:t>Surface Waves</a:t>
            </a:r>
          </a:p>
        </p:txBody>
      </p:sp>
      <p:sp>
        <p:nvSpPr>
          <p:cNvPr id="22" name="Rectangle 21">
            <a:extLst>
              <a:ext uri="{FF2B5EF4-FFF2-40B4-BE49-F238E27FC236}">
                <a16:creationId xmlns:a16="http://schemas.microsoft.com/office/drawing/2014/main" id="{5FD27CAF-1FC4-A040-B18E-C7E412BE8B09}"/>
              </a:ext>
            </a:extLst>
          </p:cNvPr>
          <p:cNvSpPr/>
          <p:nvPr/>
        </p:nvSpPr>
        <p:spPr>
          <a:xfrm>
            <a:off x="6159709" y="5851604"/>
            <a:ext cx="1778000" cy="46029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898" name="TextBox 11">
            <a:extLst>
              <a:ext uri="{FF2B5EF4-FFF2-40B4-BE49-F238E27FC236}">
                <a16:creationId xmlns:a16="http://schemas.microsoft.com/office/drawing/2014/main" id="{4EC6129E-06CB-AB44-83F7-BD558F6AF908}"/>
              </a:ext>
            </a:extLst>
          </p:cNvPr>
          <p:cNvSpPr txBox="1">
            <a:spLocks noChangeArrowheads="1"/>
          </p:cNvSpPr>
          <p:nvPr/>
        </p:nvSpPr>
        <p:spPr bwMode="auto">
          <a:xfrm>
            <a:off x="3528016" y="2704547"/>
            <a:ext cx="304892" cy="30777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b="1" dirty="0">
                <a:latin typeface="Arial" panose="020B0604020202020204" pitchFamily="34" charset="0"/>
              </a:rPr>
              <a:t>S</a:t>
            </a:r>
          </a:p>
        </p:txBody>
      </p:sp>
      <p:sp>
        <p:nvSpPr>
          <p:cNvPr id="21" name="Rectangle 20">
            <a:extLst>
              <a:ext uri="{FF2B5EF4-FFF2-40B4-BE49-F238E27FC236}">
                <a16:creationId xmlns:a16="http://schemas.microsoft.com/office/drawing/2014/main" id="{5FD50EA3-2434-BC43-A195-54E92B3F90EB}"/>
              </a:ext>
            </a:extLst>
          </p:cNvPr>
          <p:cNvSpPr/>
          <p:nvPr/>
        </p:nvSpPr>
        <p:spPr>
          <a:xfrm>
            <a:off x="2464067" y="2367879"/>
            <a:ext cx="304800" cy="14414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extBox 4">
            <a:extLst>
              <a:ext uri="{FF2B5EF4-FFF2-40B4-BE49-F238E27FC236}">
                <a16:creationId xmlns:a16="http://schemas.microsoft.com/office/drawing/2014/main" id="{18F22BD6-1991-EC44-8CB0-C1A7E6C18537}"/>
              </a:ext>
            </a:extLst>
          </p:cNvPr>
          <p:cNvSpPr txBox="1">
            <a:spLocks noChangeArrowheads="1"/>
          </p:cNvSpPr>
          <p:nvPr/>
        </p:nvSpPr>
        <p:spPr bwMode="auto">
          <a:xfrm>
            <a:off x="2836702" y="2704548"/>
            <a:ext cx="453230" cy="30777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b="1" dirty="0">
                <a:latin typeface="Arial" panose="020B0604020202020204" pitchFamily="34" charset="0"/>
              </a:rPr>
              <a:t>PP</a:t>
            </a:r>
          </a:p>
        </p:txBody>
      </p:sp>
      <p:sp>
        <p:nvSpPr>
          <p:cNvPr id="25" name="TextBox 11">
            <a:extLst>
              <a:ext uri="{FF2B5EF4-FFF2-40B4-BE49-F238E27FC236}">
                <a16:creationId xmlns:a16="http://schemas.microsoft.com/office/drawing/2014/main" id="{F8ABDE4E-F164-1D42-9F61-80F0000B0DF2}"/>
              </a:ext>
            </a:extLst>
          </p:cNvPr>
          <p:cNvSpPr txBox="1">
            <a:spLocks noChangeArrowheads="1"/>
          </p:cNvSpPr>
          <p:nvPr/>
        </p:nvSpPr>
        <p:spPr bwMode="auto">
          <a:xfrm>
            <a:off x="4099090" y="2714001"/>
            <a:ext cx="425116" cy="30777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b="1" dirty="0">
                <a:latin typeface="Arial" panose="020B0604020202020204" pitchFamily="34" charset="0"/>
              </a:rPr>
              <a:t>SS</a:t>
            </a:r>
          </a:p>
        </p:txBody>
      </p:sp>
      <p:sp>
        <p:nvSpPr>
          <p:cNvPr id="26" name="Rectangle 25">
            <a:extLst>
              <a:ext uri="{FF2B5EF4-FFF2-40B4-BE49-F238E27FC236}">
                <a16:creationId xmlns:a16="http://schemas.microsoft.com/office/drawing/2014/main" id="{E292EA34-BB0A-B841-AC25-602908415629}"/>
              </a:ext>
            </a:extLst>
          </p:cNvPr>
          <p:cNvSpPr/>
          <p:nvPr/>
        </p:nvSpPr>
        <p:spPr>
          <a:xfrm>
            <a:off x="7754749" y="1671960"/>
            <a:ext cx="304800" cy="14414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895" name="TextBox 6">
            <a:extLst>
              <a:ext uri="{FF2B5EF4-FFF2-40B4-BE49-F238E27FC236}">
                <a16:creationId xmlns:a16="http://schemas.microsoft.com/office/drawing/2014/main" id="{5C563F1C-0B80-9846-9CDA-45BE984AB743}"/>
              </a:ext>
            </a:extLst>
          </p:cNvPr>
          <p:cNvSpPr txBox="1">
            <a:spLocks noChangeArrowheads="1"/>
          </p:cNvSpPr>
          <p:nvPr/>
        </p:nvSpPr>
        <p:spPr bwMode="auto">
          <a:xfrm>
            <a:off x="1893075" y="5438676"/>
            <a:ext cx="6816725" cy="7604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None/>
            </a:pPr>
            <a:r>
              <a:rPr lang="en-US" altLang="en-US" sz="1400" dirty="0">
                <a:solidFill>
                  <a:srgbClr val="000000"/>
                </a:solidFill>
                <a:latin typeface="Arial" panose="020B0604020202020204" pitchFamily="34" charset="0"/>
              </a:rPr>
              <a:t>Surface waves traveled the 11677 km (7256 miles) along the perimeter of the Earth from the earthquake to the recording station. </a:t>
            </a:r>
            <a:r>
              <a:rPr lang="en-US" altLang="en-US" sz="1400" dirty="0">
                <a:latin typeface="Arial" panose="020B0604020202020204" pitchFamily="34" charset="0"/>
              </a:rPr>
              <a:t>The surface waves began to arrive in Bend about 50 minutes </a:t>
            </a:r>
            <a:r>
              <a:rPr lang="en-US" altLang="en-US" sz="1400" dirty="0">
                <a:solidFill>
                  <a:srgbClr val="000000"/>
                </a:solidFill>
                <a:latin typeface="Arial" panose="020B0604020202020204" pitchFamily="34" charset="0"/>
              </a:rPr>
              <a:t>after the earthquake occurred</a:t>
            </a:r>
            <a:r>
              <a:rPr lang="en-US" altLang="en-US" sz="1400" dirty="0">
                <a:latin typeface="Arial" panose="020B0604020202020204" pitchFamily="34" charset="0"/>
              </a:rPr>
              <a:t>. </a:t>
            </a:r>
            <a:r>
              <a:rPr lang="en-US" altLang="en-US" sz="1400" dirty="0">
                <a:solidFill>
                  <a:srgbClr val="000000"/>
                </a:solidFill>
                <a:latin typeface="Arial" panose="020B0604020202020204" pitchFamily="34" charset="0"/>
              </a:rPr>
              <a:t> </a:t>
            </a:r>
          </a:p>
        </p:txBody>
      </p:sp>
      <p:sp>
        <p:nvSpPr>
          <p:cNvPr id="27" name="TextBox 5">
            <a:extLst>
              <a:ext uri="{FF2B5EF4-FFF2-40B4-BE49-F238E27FC236}">
                <a16:creationId xmlns:a16="http://schemas.microsoft.com/office/drawing/2014/main" id="{0463E08F-7087-E542-9997-FFFFA665684A}"/>
              </a:ext>
            </a:extLst>
          </p:cNvPr>
          <p:cNvSpPr txBox="1">
            <a:spLocks noChangeArrowheads="1"/>
          </p:cNvSpPr>
          <p:nvPr/>
        </p:nvSpPr>
        <p:spPr bwMode="auto">
          <a:xfrm>
            <a:off x="1662887" y="3103881"/>
            <a:ext cx="7277101" cy="116955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400" dirty="0">
                <a:latin typeface="Arial" panose="020B0604020202020204" pitchFamily="34" charset="0"/>
                <a:ea typeface="ＭＳ Ｐゴシック" panose="020B0600070205080204" pitchFamily="34" charset="-128"/>
              </a:rPr>
              <a:t>There was no direct </a:t>
            </a:r>
            <a:r>
              <a:rPr lang="en-US" altLang="en-US" sz="1400" b="1" dirty="0">
                <a:latin typeface="Arial" panose="020B0604020202020204" pitchFamily="34" charset="0"/>
                <a:ea typeface="ＭＳ Ｐゴシック" panose="020B0600070205080204" pitchFamily="34" charset="-128"/>
              </a:rPr>
              <a:t>P</a:t>
            </a:r>
            <a:r>
              <a:rPr lang="en-US" altLang="en-US" sz="1400" dirty="0">
                <a:latin typeface="Arial" panose="020B0604020202020204" pitchFamily="34" charset="0"/>
                <a:ea typeface="ＭＳ Ｐゴシック" panose="020B0600070205080204" pitchFamily="34" charset="-128"/>
              </a:rPr>
              <a:t> wave arrival from this earthquake because it is within the P wave shadow zone that extends from 104°to  140°.  The first arriving seismic wave from the Indonesia earthquake was the </a:t>
            </a:r>
            <a:r>
              <a:rPr lang="en-US" altLang="en-US" sz="1400" b="1" dirty="0">
                <a:latin typeface="Arial" panose="020B0604020202020204" pitchFamily="34" charset="0"/>
                <a:ea typeface="ＭＳ Ｐゴシック" panose="020B0600070205080204" pitchFamily="34" charset="-128"/>
              </a:rPr>
              <a:t>PP</a:t>
            </a:r>
            <a:r>
              <a:rPr lang="en-US" altLang="en-US" sz="1400" dirty="0">
                <a:latin typeface="Arial" panose="020B0604020202020204" pitchFamily="34" charset="0"/>
                <a:ea typeface="ＭＳ Ｐゴシック" panose="020B0600070205080204" pitchFamily="34" charset="-128"/>
              </a:rPr>
              <a:t> wave that began arriving </a:t>
            </a:r>
            <a:r>
              <a:rPr lang="en-US" altLang="en-US" sz="1400" dirty="0">
                <a:latin typeface="Arial" panose="020B0604020202020204" pitchFamily="34" charset="0"/>
              </a:rPr>
              <a:t>18</a:t>
            </a:r>
            <a:r>
              <a:rPr lang="en-US" altLang="en-US" sz="1400" dirty="0">
                <a:latin typeface="Arial" panose="020B0604020202020204" pitchFamily="34" charset="0"/>
                <a:ea typeface="ＭＳ Ｐゴシック" panose="020B0600070205080204" pitchFamily="34" charset="-128"/>
              </a:rPr>
              <a:t> minutes and </a:t>
            </a:r>
            <a:r>
              <a:rPr lang="en-US" altLang="en-US" sz="1400" dirty="0">
                <a:latin typeface="Arial" panose="020B0604020202020204" pitchFamily="34" charset="0"/>
              </a:rPr>
              <a:t>26</a:t>
            </a:r>
            <a:r>
              <a:rPr lang="en-US" altLang="en-US" sz="1400" dirty="0">
                <a:latin typeface="Arial" panose="020B0604020202020204" pitchFamily="34" charset="0"/>
                <a:ea typeface="ＭＳ Ｐゴシック" panose="020B0600070205080204" pitchFamily="34" charset="-128"/>
              </a:rPr>
              <a:t> seconds after the earthquake occurred in Indonesia.  PP waves are compressional waves that bounce off the Earth</a:t>
            </a:r>
            <a:r>
              <a:rPr lang="ja-JP" altLang="en-US" sz="1400" dirty="0">
                <a:latin typeface="Arial" panose="020B0604020202020204" pitchFamily="34" charset="0"/>
              </a:rPr>
              <a:t>’</a:t>
            </a:r>
            <a:r>
              <a:rPr lang="en-US" altLang="ja-JP" sz="1400" dirty="0">
                <a:latin typeface="Arial" panose="020B0604020202020204" pitchFamily="34" charset="0"/>
              </a:rPr>
              <a:t>s surface halfway between the earthquake and the station. </a:t>
            </a:r>
            <a:endParaRPr lang="en-US" altLang="en-US" sz="1400" dirty="0">
              <a:latin typeface="Arial" panose="020B0604020202020204" pitchFamily="34" charset="0"/>
              <a:ea typeface="ＭＳ Ｐゴシック" panose="020B0600070205080204" pitchFamily="34" charset="-128"/>
            </a:endParaRPr>
          </a:p>
        </p:txBody>
      </p:sp>
      <p:sp>
        <p:nvSpPr>
          <p:cNvPr id="28" name="TextBox 9">
            <a:extLst>
              <a:ext uri="{FF2B5EF4-FFF2-40B4-BE49-F238E27FC236}">
                <a16:creationId xmlns:a16="http://schemas.microsoft.com/office/drawing/2014/main" id="{19A96ED1-0BF8-974C-8130-BC14B842DB46}"/>
              </a:ext>
            </a:extLst>
          </p:cNvPr>
          <p:cNvSpPr txBox="1">
            <a:spLocks noChangeArrowheads="1"/>
          </p:cNvSpPr>
          <p:nvPr/>
        </p:nvSpPr>
        <p:spPr bwMode="auto">
          <a:xfrm>
            <a:off x="1672809" y="4379001"/>
            <a:ext cx="7257257" cy="95410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400" dirty="0">
                <a:latin typeface="Arial" panose="020B0604020202020204" pitchFamily="34" charset="0"/>
                <a:ea typeface="ＭＳ Ｐゴシック" panose="020B0600070205080204" pitchFamily="34" charset="-128"/>
              </a:rPr>
              <a:t>There was no </a:t>
            </a:r>
            <a:r>
              <a:rPr lang="en-US" altLang="en-US" sz="1400" b="1" dirty="0">
                <a:latin typeface="Arial" panose="020B0604020202020204" pitchFamily="34" charset="0"/>
                <a:ea typeface="ＭＳ Ｐゴシック" panose="020B0600070205080204" pitchFamily="34" charset="-128"/>
              </a:rPr>
              <a:t>S</a:t>
            </a:r>
            <a:r>
              <a:rPr lang="en-US" altLang="en-US" sz="1400" dirty="0">
                <a:latin typeface="Arial" panose="020B0604020202020204" pitchFamily="34" charset="0"/>
                <a:ea typeface="ＭＳ Ｐゴシック" panose="020B0600070205080204" pitchFamily="34" charset="-128"/>
              </a:rPr>
              <a:t> wave arrival because the earthquake is within the S wave shadow zone that includes all distances beyond 104°. </a:t>
            </a:r>
            <a:r>
              <a:rPr lang="en-US" altLang="en-US" sz="1400" b="1" dirty="0">
                <a:latin typeface="Arial" panose="020B0604020202020204" pitchFamily="34" charset="0"/>
                <a:ea typeface="ＭＳ Ｐゴシック" panose="020B0600070205080204" pitchFamily="34" charset="-128"/>
              </a:rPr>
              <a:t> SS</a:t>
            </a:r>
            <a:r>
              <a:rPr lang="en-US" altLang="en-US" sz="1400" dirty="0">
                <a:latin typeface="Arial" panose="020B0604020202020204" pitchFamily="34" charset="0"/>
                <a:ea typeface="ＭＳ Ｐゴシック" panose="020B0600070205080204" pitchFamily="34" charset="-128"/>
              </a:rPr>
              <a:t> waves are shear waves that followed the same path through the mantle as </a:t>
            </a:r>
            <a:r>
              <a:rPr lang="en-US" altLang="en-US" sz="1400" b="1" dirty="0">
                <a:latin typeface="Arial" panose="020B0604020202020204" pitchFamily="34" charset="0"/>
                <a:ea typeface="ＭＳ Ｐゴシック" panose="020B0600070205080204" pitchFamily="34" charset="-128"/>
              </a:rPr>
              <a:t>PP</a:t>
            </a:r>
            <a:r>
              <a:rPr lang="en-US" altLang="en-US" sz="1400" dirty="0">
                <a:latin typeface="Arial" panose="020B0604020202020204" pitchFamily="34" charset="0"/>
                <a:ea typeface="ＭＳ Ｐゴシック" panose="020B0600070205080204" pitchFamily="34" charset="-128"/>
              </a:rPr>
              <a:t> waves and these wave began arriving </a:t>
            </a:r>
            <a:r>
              <a:rPr lang="en-US" altLang="en-US" sz="1400" dirty="0">
                <a:latin typeface="Arial" panose="020B0604020202020204" pitchFamily="34" charset="0"/>
              </a:rPr>
              <a:t>33</a:t>
            </a:r>
            <a:r>
              <a:rPr lang="en-US" altLang="en-US" sz="1400" dirty="0">
                <a:latin typeface="Arial" panose="020B0604020202020204" pitchFamily="34" charset="0"/>
                <a:ea typeface="ＭＳ Ｐゴシック" panose="020B0600070205080204" pitchFamily="34" charset="-128"/>
              </a:rPr>
              <a:t> minutes and </a:t>
            </a:r>
            <a:r>
              <a:rPr lang="en-US" altLang="en-US" sz="1400" dirty="0">
                <a:latin typeface="Arial" panose="020B0604020202020204" pitchFamily="34" charset="0"/>
              </a:rPr>
              <a:t>21</a:t>
            </a:r>
            <a:r>
              <a:rPr lang="en-US" altLang="en-US" sz="1400" dirty="0">
                <a:latin typeface="Arial" panose="020B0604020202020204" pitchFamily="34" charset="0"/>
                <a:ea typeface="ＭＳ Ｐゴシック" panose="020B0600070205080204" pitchFamily="34" charset="-128"/>
              </a:rPr>
              <a:t> seconds after the earthquake occurred. </a:t>
            </a:r>
          </a:p>
        </p:txBody>
      </p:sp>
      <p:sp>
        <p:nvSpPr>
          <p:cNvPr id="18" name="Title 1">
            <a:extLst>
              <a:ext uri="{FF2B5EF4-FFF2-40B4-BE49-F238E27FC236}">
                <a16:creationId xmlns:a16="http://schemas.microsoft.com/office/drawing/2014/main" id="{D480B197-E733-4112-8A4F-CE1DB6CD4F63}"/>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a:t>
            </a:r>
            <a:r>
              <a:rPr lang="en-US"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7.3 INDONESIA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Sunday,  July 14, 2019 at 09:10:50 UTC</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Tree>
    <p:extLst>
      <p:ext uri="{BB962C8B-B14F-4D97-AF65-F5344CB8AC3E}">
        <p14:creationId xmlns:p14="http://schemas.microsoft.com/office/powerpoint/2010/main" val="150588859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10625</TotalTime>
  <Words>1074</Words>
  <Application>Microsoft Office PowerPoint</Application>
  <PresentationFormat>On-screen Show (4:3)</PresentationFormat>
  <Paragraphs>106</Paragraphs>
  <Slides>10</Slides>
  <Notes>10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10</vt:i4>
      </vt:variant>
    </vt:vector>
  </HeadingPairs>
  <TitlesOfParts>
    <vt:vector size="14" baseType="lpstr">
      <vt:lpstr>Arial</vt:lpstr>
      <vt:lpstr>Calibri</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tkb</dc:creator>
  <cp:lastModifiedBy>tkb</cp:lastModifiedBy>
  <cp:revision>830</cp:revision>
  <cp:lastPrinted>2013-04-07T18:50:57Z</cp:lastPrinted>
  <dcterms:created xsi:type="dcterms:W3CDTF">2009-05-31T20:07:40Z</dcterms:created>
  <dcterms:modified xsi:type="dcterms:W3CDTF">2019-07-14T20:49:59Z</dcterms:modified>
</cp:coreProperties>
</file>