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305" r:id="rId3"/>
    <p:sldId id="302" r:id="rId4"/>
    <p:sldId id="365" r:id="rId5"/>
    <p:sldId id="385" r:id="rId6"/>
    <p:sldId id="292" r:id="rId7"/>
    <p:sldId id="329" r:id="rId8"/>
    <p:sldId id="379" r:id="rId9"/>
    <p:sldId id="367" r:id="rId10"/>
    <p:sldId id="386" r:id="rId11"/>
    <p:sldId id="378" r:id="rId12"/>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9E1"/>
    <a:srgbClr val="99DBF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33" autoAdjust="0"/>
    <p:restoredTop sz="84336" autoAdjust="0"/>
  </p:normalViewPr>
  <p:slideViewPr>
    <p:cSldViewPr showGuides="1">
      <p:cViewPr>
        <p:scale>
          <a:sx n="130" d="100"/>
          <a:sy n="130" d="100"/>
        </p:scale>
        <p:origin x="784" y="-1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ED913CE-9B5F-49FE-96B9-4E6B9ACD0944}"/>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7EEB4504-09C1-40AB-AD3E-2A3ED8892AEE}"/>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cs typeface="Arial" panose="020B0604020202020204" pitchFamily="34" charset="0"/>
              </a:defRPr>
            </a:lvl1pPr>
          </a:lstStyle>
          <a:p>
            <a:pPr>
              <a:defRPr/>
            </a:pPr>
            <a:fld id="{22511E2C-2C59-CE45-A509-ED196653FA7D}" type="datetimeFigureOut">
              <a:rPr lang="en-US" altLang="en-US"/>
              <a:pPr>
                <a:defRPr/>
              </a:pPr>
              <a:t>7/16/19</a:t>
            </a:fld>
            <a:endParaRPr lang="en-US" altLang="en-US"/>
          </a:p>
        </p:txBody>
      </p:sp>
      <p:sp>
        <p:nvSpPr>
          <p:cNvPr id="4" name="Slide Image Placeholder 3">
            <a:extLst>
              <a:ext uri="{FF2B5EF4-FFF2-40B4-BE49-F238E27FC236}">
                <a16:creationId xmlns:a16="http://schemas.microsoft.com/office/drawing/2014/main" id="{EF4F28EE-D0FC-4369-94DE-C094C1E29ED1}"/>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3F366A77-B10D-4ACA-9632-A8B83195DA05}"/>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3D0D29D-F364-470C-AF3E-460672875AB9}"/>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DBCC401A-85C0-42C2-B2A9-E675021F3D14}"/>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defRPr>
            </a:lvl1pPr>
          </a:lstStyle>
          <a:p>
            <a:pPr>
              <a:defRPr/>
            </a:pPr>
            <a:fld id="{D0947AB7-9221-FF49-A9B3-C76B640952C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iris.edu/hq/inclass/animation/earthquake_intensity"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iris.edu/hq/inclass/animation/earthquake_foreshockmainshockaftershock"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iris.edu/hq/inclass/animation/focal_mechanisms_explained"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iris.edu/hq/inclass/animation/traveltime_curves_how_they_are_created"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www.iris.edu/hq/inclass/animation/seismic_shadow_zone_basic_introduction"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2C3724B6-A661-6C42-B5D3-37A8C0EBBE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75F02FC0-5782-2044-BA67-AB31E1EA92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VE" altLang="en-US"/>
          </a:p>
        </p:txBody>
      </p:sp>
      <p:sp>
        <p:nvSpPr>
          <p:cNvPr id="28676" name="Slide Number Placeholder 3">
            <a:extLst>
              <a:ext uri="{FF2B5EF4-FFF2-40B4-BE49-F238E27FC236}">
                <a16:creationId xmlns:a16="http://schemas.microsoft.com/office/drawing/2014/main" id="{DA7712DB-83FD-7440-AB75-606C9A4E8D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2C0C83D-EF78-A843-B0E6-EF246D20C2E3}" type="slidenum">
              <a:rPr lang="en-US" altLang="en-US" smtClean="0">
                <a:latin typeface="Calibri" panose="020F0502020204030204" pitchFamily="34" charset="0"/>
                <a:cs typeface="Arial" panose="020B0604020202020204" pitchFamily="34" charset="0"/>
              </a:rPr>
              <a:pPr/>
              <a:t>1</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10</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C3F513A-0E62-EF4F-A39E-005220386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B41A865-4906-5D4C-AA32-05EA841AFFC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n-US" dirty="0"/>
              <a:t>Escalas de intensidad de movimiento fueron desarrolladas para estandarizar las mediciones y facilitar la comparación de diferentes terremotos. La modificación de la escala de intensidad de  </a:t>
            </a:r>
            <a:r>
              <a:rPr lang="es-ES" altLang="en-US" dirty="0" err="1"/>
              <a:t>Marcelli</a:t>
            </a:r>
            <a:r>
              <a:rPr lang="es-ES" altLang="en-US" dirty="0"/>
              <a:t> es una escala de doce niveles, numeradas del  I al XII. Los números bajos representan los niveles de movimientos imperceptibles, XII representa destrucción total.</a:t>
            </a:r>
          </a:p>
        </p:txBody>
      </p:sp>
      <p:sp>
        <p:nvSpPr>
          <p:cNvPr id="30724" name="Slide Number Placeholder 3">
            <a:extLst>
              <a:ext uri="{FF2B5EF4-FFF2-40B4-BE49-F238E27FC236}">
                <a16:creationId xmlns:a16="http://schemas.microsoft.com/office/drawing/2014/main" id="{DBC69944-071E-A345-935F-570A5692A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D754EA-3A3C-164C-A46F-2DFA0D3E762B}"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n-US" dirty="0"/>
              <a:t>El mapa localizador del Servicio Geológico de los EE.UU. muestra la población expuesta a diferentes niveles de intensidad modificada Mercalli (MMI).  MMI describe la severidad de un terremoto en términos de sus efectos en estructuras humanas y es una vasta medida de la cantidad de movimientos telúricos en un lugar dado.</a:t>
            </a:r>
          </a:p>
          <a:p>
            <a:pPr eaLnBrk="1" hangingPunct="1">
              <a:spcBef>
                <a:spcPct val="0"/>
              </a:spcBef>
            </a:pPr>
            <a:endParaRPr lang="en-US" altLang="en-US" b="1" dirty="0"/>
          </a:p>
          <a:p>
            <a:pPr eaLnBrk="1" hangingPunct="1">
              <a:spcBef>
                <a:spcPct val="0"/>
              </a:spcBef>
            </a:pPr>
            <a:r>
              <a:rPr lang="es-ES_tradnl" altLang="en-US" b="1" noProof="0" dirty="0"/>
              <a:t>Animación Relevante: </a:t>
            </a:r>
          </a:p>
          <a:p>
            <a:pPr marL="0" marR="0" lvl="0" indent="0" algn="l" defTabSz="914400" rtl="0" eaLnBrk="1" fontAlgn="base" latinLnBrk="0" hangingPunct="1">
              <a:lnSpc>
                <a:spcPct val="100000"/>
              </a:lnSpc>
              <a:spcBef>
                <a:spcPct val="0"/>
              </a:spcBef>
              <a:spcAft>
                <a:spcPct val="0"/>
              </a:spcAft>
              <a:buClrTx/>
              <a:buSzTx/>
              <a:buFontTx/>
              <a:buNone/>
              <a:tabLst/>
              <a:defRPr/>
            </a:pPr>
            <a:r>
              <a:rPr lang="es-ES_tradnl" altLang="en-US" b="0" i="0" noProof="0" dirty="0"/>
              <a:t>Intensidad de Terremotos:  </a:t>
            </a:r>
            <a:r>
              <a:rPr lang="es-ES_tradnl" sz="1200" u="sng"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https://www.iris.edu/hq/inclass/animation/earthquake_intensity</a:t>
            </a:r>
            <a:endParaRPr lang="en-US" sz="1200" kern="1200" dirty="0">
              <a:solidFill>
                <a:schemeClr val="tx1"/>
              </a:solidFill>
              <a:effectLst/>
              <a:latin typeface="+mn-lt"/>
              <a:ea typeface="ＭＳ Ｐゴシック" panose="020B0600070205080204" pitchFamily="34" charset="-128"/>
              <a:cs typeface="ＭＳ Ｐゴシック" panose="020B0600070205080204" pitchFamily="34" charset="-128"/>
            </a:endParaRPr>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D0AD1675-F9EC-5C43-BE7F-FE98F22B26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7AE84F30-EAEC-D540-8757-62B9D5C4196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3555" name="Slide Number Placeholder 3">
            <a:extLst>
              <a:ext uri="{FF2B5EF4-FFF2-40B4-BE49-F238E27FC236}">
                <a16:creationId xmlns:a16="http://schemas.microsoft.com/office/drawing/2014/main" id="{59B0E596-C8FD-234C-AAEC-BEEFE13514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5AC0E44-17FE-2C47-8279-B615BDB5ADB5}" type="slidenum">
              <a:rPr lang="en-US" altLang="en-US" sz="1300" smtClean="0"/>
              <a:pPr>
                <a:spcBef>
                  <a:spcPct val="0"/>
                </a:spcBef>
              </a:pPr>
              <a:t>4</a:t>
            </a:fld>
            <a:endParaRPr lang="en-US" altLang="en-US" sz="1300"/>
          </a:p>
        </p:txBody>
      </p:sp>
    </p:spTree>
    <p:extLst>
      <p:ext uri="{BB962C8B-B14F-4D97-AF65-F5344CB8AC3E}">
        <p14:creationId xmlns:p14="http://schemas.microsoft.com/office/powerpoint/2010/main" val="2656181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93D63A34-BEF5-475D-90AC-B826075A305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D134793C-B05C-423D-A2CD-0AE472811CF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100" name="Slide Number Placeholder 3">
            <a:extLst>
              <a:ext uri="{FF2B5EF4-FFF2-40B4-BE49-F238E27FC236}">
                <a16:creationId xmlns:a16="http://schemas.microsoft.com/office/drawing/2014/main" id="{D0F2D428-BAF4-43D9-8EF4-66BC7E056AE4}"/>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0B2C41D-060C-463F-B313-276619C66FDD}" type="slidenum">
              <a:rPr lang="en-US" altLang="en-US">
                <a:latin typeface="Calibri" panose="020F0502020204030204" pitchFamily="34" charset="0"/>
              </a:rPr>
              <a:pPr eaLnBrk="1" hangingPunct="1"/>
              <a:t>5</a:t>
            </a:fld>
            <a:endParaRPr lang="en-US" altLang="en-US">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D0AD1675-F9EC-5C43-BE7F-FE98F22B26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7AE84F30-EAEC-D540-8757-62B9D5C4196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0" noProof="0" dirty="0">
                <a:latin typeface="Arial" panose="020B0604020202020204" pitchFamily="34" charset="0"/>
                <a:cs typeface="Arial" panose="020B0604020202020204" pitchFamily="34" charset="0"/>
              </a:rPr>
              <a:t>Referencia: Sismicidad de la Tierra 1900–2012, Java y alrededores. Reporte de archivo abierto del Servicio Geológico de los EEUU 2010-1083-N.</a:t>
            </a:r>
            <a:endParaRPr lang="es-ES_tradnl" altLang="en-US" noProof="0" dirty="0"/>
          </a:p>
        </p:txBody>
      </p:sp>
      <p:sp>
        <p:nvSpPr>
          <p:cNvPr id="23555" name="Slide Number Placeholder 3">
            <a:extLst>
              <a:ext uri="{FF2B5EF4-FFF2-40B4-BE49-F238E27FC236}">
                <a16:creationId xmlns:a16="http://schemas.microsoft.com/office/drawing/2014/main" id="{59B0E596-C8FD-234C-AAEC-BEEFE135144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5AC0E44-17FE-2C47-8279-B615BDB5ADB5}" type="slidenum">
              <a:rPr lang="en-US" altLang="en-US" sz="1300" smtClean="0"/>
              <a:pPr>
                <a:spcBef>
                  <a:spcPct val="0"/>
                </a:spcBef>
              </a:pPr>
              <a:t>6</a:t>
            </a:fld>
            <a:endParaRPr lang="en-US" altLang="en-US" sz="1300"/>
          </a:p>
        </p:txBody>
      </p:sp>
    </p:spTree>
    <p:extLst>
      <p:ext uri="{BB962C8B-B14F-4D97-AF65-F5344CB8AC3E}">
        <p14:creationId xmlns:p14="http://schemas.microsoft.com/office/powerpoint/2010/main" val="1521828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DE118424-91AB-4E37-BC65-2579701B16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CD8D034F-6422-4000-917E-EFC73756C7C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1" noProof="0" dirty="0">
                <a:solidFill>
                  <a:srgbClr val="393996"/>
                </a:solidFill>
              </a:rPr>
              <a:t>Explorando la Sismicidad:</a:t>
            </a:r>
          </a:p>
          <a:p>
            <a:r>
              <a:rPr lang="es-ES_tradnl" altLang="en-US" b="0" noProof="0" dirty="0"/>
              <a:t>Navegador Interactivo de Terremotos — Mapa Mundial o visualizador 3D</a:t>
            </a:r>
            <a:r>
              <a:rPr lang="es-ES_tradnl" altLang="en-US" noProof="0" dirty="0"/>
              <a:t> </a:t>
            </a:r>
            <a:r>
              <a:rPr lang="es-ES_tradnl" altLang="en-US" sz="1100" noProof="0" dirty="0">
                <a:hlinkClick r:id="rId3"/>
              </a:rPr>
              <a:t>http://www.iris.edu/ieb</a:t>
            </a:r>
            <a:endParaRPr lang="es-ES_tradnl" altLang="en-US" sz="1100" noProof="0" dirty="0"/>
          </a:p>
          <a:p>
            <a:endParaRPr lang="es-ES_tradnl" altLang="en-US" sz="1400" b="1" noProof="0" dirty="0">
              <a:solidFill>
                <a:srgbClr val="393996"/>
              </a:solidFill>
            </a:endParaRPr>
          </a:p>
          <a:p>
            <a:r>
              <a:rPr lang="es-ES_tradnl" altLang="en-US" sz="1400" b="1" noProof="0" dirty="0">
                <a:solidFill>
                  <a:srgbClr val="393996"/>
                </a:solidFill>
              </a:rPr>
              <a:t>Animación Relevante:</a:t>
            </a:r>
          </a:p>
          <a:p>
            <a:r>
              <a:rPr lang="es-ES_tradnl" altLang="en-US" sz="1400" i="0" noProof="0" dirty="0"/>
              <a:t>Sismo Inicial del terremoto – Sismo Principal – Réplica: </a:t>
            </a:r>
            <a:r>
              <a:rPr lang="en-US" sz="1400" dirty="0">
                <a:hlinkClick r:id="rId4"/>
              </a:rPr>
              <a:t>https://www.iris.edu/hq/inclass/animation/earthquake_foreshockmainshockaftershock</a:t>
            </a:r>
            <a:r>
              <a:rPr lang="en-US" sz="1400" dirty="0"/>
              <a:t> </a:t>
            </a:r>
            <a:endParaRPr lang="en-US" altLang="en-US" sz="1400" dirty="0"/>
          </a:p>
          <a:p>
            <a:pPr eaLnBrk="1" hangingPunct="1">
              <a:spcBef>
                <a:spcPct val="0"/>
              </a:spcBef>
            </a:pPr>
            <a:endParaRPr lang="en-US" altLang="en-US" sz="1400" dirty="0"/>
          </a:p>
        </p:txBody>
      </p:sp>
      <p:sp>
        <p:nvSpPr>
          <p:cNvPr id="15363" name="Slide Number Placeholder 3">
            <a:extLst>
              <a:ext uri="{FF2B5EF4-FFF2-40B4-BE49-F238E27FC236}">
                <a16:creationId xmlns:a16="http://schemas.microsoft.com/office/drawing/2014/main" id="{5D599AB3-0FB6-43AA-A78B-3A0EA03613B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5B73D51-CB2C-4780-B4CF-F4B05E156ACC}" type="slidenum">
              <a:rPr lang="en-US" altLang="en-US">
                <a:solidFill>
                  <a:srgbClr val="000000"/>
                </a:solidFill>
                <a:latin typeface="Calibri" panose="020F0502020204030204" pitchFamily="34" charset="0"/>
              </a:rPr>
              <a:pPr/>
              <a:t>7</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13230104-0FF0-B04B-A2ED-6B971AE6B0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FBCEE89-7C69-1945-AAB9-B87B1BDB32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VE" altLang="en-US" sz="2000" b="1" dirty="0">
                <a:solidFill>
                  <a:srgbClr val="393996"/>
                </a:solidFill>
              </a:rPr>
              <a:t>Animación Relevante:</a:t>
            </a:r>
          </a:p>
          <a:p>
            <a:r>
              <a:rPr lang="es-VE" altLang="en-US" sz="2000" dirty="0"/>
              <a:t>Mecanismos Focales Explicado: </a:t>
            </a:r>
            <a:r>
              <a:rPr lang="en-US" sz="1200" b="0" i="0"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https://www.iris.edu/hq/inclass/animation/focal_mechanisms_explained</a:t>
            </a:r>
            <a:endParaRPr lang="en-US" sz="1200" b="0" i="0" kern="1200" dirty="0">
              <a:solidFill>
                <a:schemeClr val="tx1"/>
              </a:solidFill>
              <a:effectLst/>
              <a:latin typeface="+mn-lt"/>
              <a:ea typeface="ＭＳ Ｐゴシック" panose="020B0600070205080204" pitchFamily="34" charset="-128"/>
              <a:cs typeface="ＭＳ Ｐゴシック" panose="020B0600070205080204" pitchFamily="34" charset="-128"/>
            </a:endParaRPr>
          </a:p>
        </p:txBody>
      </p:sp>
      <p:sp>
        <p:nvSpPr>
          <p:cNvPr id="36868" name="Slide Number Placeholder 3">
            <a:extLst>
              <a:ext uri="{FF2B5EF4-FFF2-40B4-BE49-F238E27FC236}">
                <a16:creationId xmlns:a16="http://schemas.microsoft.com/office/drawing/2014/main" id="{693D8EFD-7E14-644A-AEE0-EE966C63DD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5F1D5B4-884B-B748-BC90-084F6108323E}" type="slidenum">
              <a:rPr lang="en-US" altLang="en-US" smtClean="0">
                <a:latin typeface="Calibri" panose="020F0502020204030204" pitchFamily="34" charset="0"/>
                <a:cs typeface="Arial" panose="020B0604020202020204" pitchFamily="34" charset="0"/>
              </a:rPr>
              <a:pPr/>
              <a:t>8</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E908B865-8A61-D445-8858-51B1ECCB38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2BC74F01-FC98-224D-99C6-F0091701D99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1" noProof="0" dirty="0">
                <a:solidFill>
                  <a:srgbClr val="393996"/>
                </a:solidFill>
              </a:rPr>
              <a:t>Animación relevante:</a:t>
            </a:r>
          </a:p>
          <a:p>
            <a:r>
              <a:rPr lang="es-ES_tradnl" altLang="en-US" b="0" noProof="0" dirty="0">
                <a:solidFill>
                  <a:srgbClr val="393996"/>
                </a:solidFill>
              </a:rPr>
              <a:t>Curvas de tiempo de viaje: ¿Cómo se crean?</a:t>
            </a:r>
            <a:r>
              <a:rPr lang="es-ES_tradnl" altLang="en-US" b="0" noProof="0" dirty="0"/>
              <a:t> </a:t>
            </a:r>
            <a:r>
              <a:rPr lang="es-ES_tradnl" altLang="en-US" noProof="0" dirty="0">
                <a:hlinkClick r:id="rId3"/>
              </a:rPr>
              <a:t>https://www.iris.edu/hq/inclass/animation/traveltime_curves_how_they_are_created</a:t>
            </a:r>
            <a:endParaRPr lang="en-US" sz="14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panose="020B0600070205080204" pitchFamily="34" charset="-128"/>
                <a:cs typeface="MS PGothic" charset="0"/>
              </a:rPr>
              <a:t>Zonas de </a:t>
            </a:r>
            <a:r>
              <a:rPr lang="en-US" sz="1200" kern="1200" dirty="0" err="1">
                <a:solidFill>
                  <a:schemeClr val="tx1"/>
                </a:solidFill>
                <a:effectLst/>
                <a:latin typeface="+mn-lt"/>
                <a:ea typeface="ＭＳ Ｐゴシック" panose="020B0600070205080204" pitchFamily="34" charset="-128"/>
                <a:cs typeface="MS PGothic" charset="0"/>
              </a:rPr>
              <a:t>Sombra</a:t>
            </a:r>
            <a:r>
              <a:rPr lang="en-US" sz="1200" kern="1200" dirty="0">
                <a:solidFill>
                  <a:schemeClr val="tx1"/>
                </a:solidFill>
                <a:effectLst/>
                <a:latin typeface="+mn-lt"/>
                <a:ea typeface="ＭＳ Ｐゴシック" panose="020B0600070205080204" pitchFamily="34" charset="-128"/>
                <a:cs typeface="MS PGothic" charset="0"/>
              </a:rPr>
              <a:t>: </a:t>
            </a:r>
            <a:r>
              <a:rPr lang="en-US" sz="1200" u="sng" kern="1200" dirty="0">
                <a:solidFill>
                  <a:schemeClr val="tx1"/>
                </a:solidFill>
                <a:effectLst/>
                <a:latin typeface="+mn-lt"/>
                <a:ea typeface="ＭＳ Ｐゴシック" panose="020B0600070205080204" pitchFamily="34" charset="-128"/>
                <a:cs typeface="MS PGothic" charset="0"/>
                <a:hlinkClick r:id="rId4"/>
              </a:rPr>
              <a:t>https://www.iris.edu/hq/inclass/animation/seismic_shadow_zone_basic_introduction</a:t>
            </a:r>
            <a:r>
              <a:rPr lang="en-US" dirty="0">
                <a:effectLst/>
              </a:rPr>
              <a:t> </a:t>
            </a:r>
            <a:endParaRPr lang="en-US" altLang="en-US" dirty="0"/>
          </a:p>
        </p:txBody>
      </p:sp>
      <p:sp>
        <p:nvSpPr>
          <p:cNvPr id="38916" name="Slide Number Placeholder 3">
            <a:extLst>
              <a:ext uri="{FF2B5EF4-FFF2-40B4-BE49-F238E27FC236}">
                <a16:creationId xmlns:a16="http://schemas.microsoft.com/office/drawing/2014/main" id="{2B0036CD-A954-0D40-8E33-57F47EE75ED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6397666-A70B-8E4B-B19C-032F4EC0ED2B}" type="slidenum">
              <a:rPr lang="en-US" altLang="en-US" smtClean="0">
                <a:solidFill>
                  <a:srgbClr val="000000"/>
                </a:solidFill>
                <a:latin typeface="Calibri" panose="020F0502020204030204" pitchFamily="34" charset="0"/>
                <a:cs typeface="Arial" panose="020B0604020202020204" pitchFamily="34" charset="0"/>
              </a:rPr>
              <a:pPr/>
              <a:t>9</a:t>
            </a:fld>
            <a:endParaRPr lang="en-US" altLang="en-US">
              <a:solidFill>
                <a:srgbClr val="000000"/>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4325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1226A3C0-631F-9D4E-9A06-30B85DC368E9}"/>
              </a:ext>
            </a:extLst>
          </p:cNvPr>
          <p:cNvSpPr>
            <a:spLocks noGrp="1"/>
          </p:cNvSpPr>
          <p:nvPr>
            <p:ph type="dt" sz="half" idx="10"/>
          </p:nvPr>
        </p:nvSpPr>
        <p:spPr/>
        <p:txBody>
          <a:bodyPr/>
          <a:lstStyle>
            <a:lvl1pPr>
              <a:defRPr/>
            </a:lvl1pPr>
          </a:lstStyle>
          <a:p>
            <a:pPr>
              <a:defRPr/>
            </a:pPr>
            <a:fld id="{70C6DCE9-8E5D-CF4F-B905-C0ACF5AA86E1}" type="datetimeFigureOut">
              <a:rPr lang="en-US" altLang="en-US"/>
              <a:pPr>
                <a:defRPr/>
              </a:pPr>
              <a:t>7/16/19</a:t>
            </a:fld>
            <a:endParaRPr lang="en-US" altLang="en-US"/>
          </a:p>
        </p:txBody>
      </p:sp>
      <p:sp>
        <p:nvSpPr>
          <p:cNvPr id="5" name="Footer Placeholder 4">
            <a:extLst>
              <a:ext uri="{FF2B5EF4-FFF2-40B4-BE49-F238E27FC236}">
                <a16:creationId xmlns:a16="http://schemas.microsoft.com/office/drawing/2014/main" id="{5C771690-36B6-8E4E-9F86-76560A5E797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2A67F19-28DE-2C4D-9350-79AF9FB2ECB8}"/>
              </a:ext>
            </a:extLst>
          </p:cNvPr>
          <p:cNvSpPr>
            <a:spLocks noGrp="1"/>
          </p:cNvSpPr>
          <p:nvPr>
            <p:ph type="sldNum" sz="quarter" idx="12"/>
          </p:nvPr>
        </p:nvSpPr>
        <p:spPr/>
        <p:txBody>
          <a:bodyPr/>
          <a:lstStyle>
            <a:lvl1pPr>
              <a:defRPr/>
            </a:lvl1pPr>
          </a:lstStyle>
          <a:p>
            <a:pPr>
              <a:defRPr/>
            </a:pPr>
            <a:fld id="{896108FD-BA44-354B-B294-810F185A5B4F}" type="slidenum">
              <a:rPr lang="en-US" altLang="en-US"/>
              <a:pPr>
                <a:defRPr/>
              </a:pPr>
              <a:t>‹#›</a:t>
            </a:fld>
            <a:endParaRPr lang="en-US" altLang="en-US"/>
          </a:p>
        </p:txBody>
      </p:sp>
    </p:spTree>
    <p:extLst>
      <p:ext uri="{BB962C8B-B14F-4D97-AF65-F5344CB8AC3E}">
        <p14:creationId xmlns:p14="http://schemas.microsoft.com/office/powerpoint/2010/main" val="484688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6E436A-EA7C-F94C-ACBB-F3FCC7F83329}"/>
              </a:ext>
            </a:extLst>
          </p:cNvPr>
          <p:cNvSpPr>
            <a:spLocks noGrp="1"/>
          </p:cNvSpPr>
          <p:nvPr>
            <p:ph type="dt" sz="half" idx="10"/>
          </p:nvPr>
        </p:nvSpPr>
        <p:spPr/>
        <p:txBody>
          <a:bodyPr/>
          <a:lstStyle>
            <a:lvl1pPr>
              <a:defRPr/>
            </a:lvl1pPr>
          </a:lstStyle>
          <a:p>
            <a:pPr>
              <a:defRPr/>
            </a:pPr>
            <a:fld id="{CBD5CE84-AF9A-C246-A71D-ABD6102AF996}" type="datetimeFigureOut">
              <a:rPr lang="en-US" altLang="en-US"/>
              <a:pPr>
                <a:defRPr/>
              </a:pPr>
              <a:t>7/16/19</a:t>
            </a:fld>
            <a:endParaRPr lang="en-US" altLang="en-US"/>
          </a:p>
        </p:txBody>
      </p:sp>
      <p:sp>
        <p:nvSpPr>
          <p:cNvPr id="5" name="Footer Placeholder 4">
            <a:extLst>
              <a:ext uri="{FF2B5EF4-FFF2-40B4-BE49-F238E27FC236}">
                <a16:creationId xmlns:a16="http://schemas.microsoft.com/office/drawing/2014/main" id="{D1E2A93F-6C72-A04A-BBBB-5D9186E4CE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CD11F0E-7E48-8541-B20D-3BE0A3548C92}"/>
              </a:ext>
            </a:extLst>
          </p:cNvPr>
          <p:cNvSpPr>
            <a:spLocks noGrp="1"/>
          </p:cNvSpPr>
          <p:nvPr>
            <p:ph type="sldNum" sz="quarter" idx="12"/>
          </p:nvPr>
        </p:nvSpPr>
        <p:spPr/>
        <p:txBody>
          <a:bodyPr/>
          <a:lstStyle>
            <a:lvl1pPr>
              <a:defRPr/>
            </a:lvl1pPr>
          </a:lstStyle>
          <a:p>
            <a:pPr>
              <a:defRPr/>
            </a:pPr>
            <a:fld id="{A23CF487-B48D-B942-AE39-70CEEBD34225}" type="slidenum">
              <a:rPr lang="en-US" altLang="en-US"/>
              <a:pPr>
                <a:defRPr/>
              </a:pPr>
              <a:t>‹#›</a:t>
            </a:fld>
            <a:endParaRPr lang="en-US" altLang="en-US"/>
          </a:p>
        </p:txBody>
      </p:sp>
    </p:spTree>
    <p:extLst>
      <p:ext uri="{BB962C8B-B14F-4D97-AF65-F5344CB8AC3E}">
        <p14:creationId xmlns:p14="http://schemas.microsoft.com/office/powerpoint/2010/main" val="3291523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E2EC3-195B-B24E-947F-FE1359B58493}"/>
              </a:ext>
            </a:extLst>
          </p:cNvPr>
          <p:cNvSpPr>
            <a:spLocks noGrp="1"/>
          </p:cNvSpPr>
          <p:nvPr>
            <p:ph type="dt" sz="half" idx="10"/>
          </p:nvPr>
        </p:nvSpPr>
        <p:spPr/>
        <p:txBody>
          <a:bodyPr/>
          <a:lstStyle>
            <a:lvl1pPr>
              <a:defRPr/>
            </a:lvl1pPr>
          </a:lstStyle>
          <a:p>
            <a:pPr>
              <a:defRPr/>
            </a:pPr>
            <a:fld id="{42A2628A-7214-7745-A1B8-64B181509E68}" type="datetimeFigureOut">
              <a:rPr lang="en-US" altLang="en-US"/>
              <a:pPr>
                <a:defRPr/>
              </a:pPr>
              <a:t>7/16/19</a:t>
            </a:fld>
            <a:endParaRPr lang="en-US" altLang="en-US"/>
          </a:p>
        </p:txBody>
      </p:sp>
      <p:sp>
        <p:nvSpPr>
          <p:cNvPr id="5" name="Footer Placeholder 4">
            <a:extLst>
              <a:ext uri="{FF2B5EF4-FFF2-40B4-BE49-F238E27FC236}">
                <a16:creationId xmlns:a16="http://schemas.microsoft.com/office/drawing/2014/main" id="{833151E2-37BF-884A-8AD4-8B8189663C2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AAB0CAD-8C8F-4348-9168-94009932AEB8}"/>
              </a:ext>
            </a:extLst>
          </p:cNvPr>
          <p:cNvSpPr>
            <a:spLocks noGrp="1"/>
          </p:cNvSpPr>
          <p:nvPr>
            <p:ph type="sldNum" sz="quarter" idx="12"/>
          </p:nvPr>
        </p:nvSpPr>
        <p:spPr/>
        <p:txBody>
          <a:bodyPr/>
          <a:lstStyle>
            <a:lvl1pPr>
              <a:defRPr/>
            </a:lvl1pPr>
          </a:lstStyle>
          <a:p>
            <a:pPr>
              <a:defRPr/>
            </a:pPr>
            <a:fld id="{936B8CF8-902F-5A42-AF2F-97470FDE771B}" type="slidenum">
              <a:rPr lang="en-US" altLang="en-US"/>
              <a:pPr>
                <a:defRPr/>
              </a:pPr>
              <a:t>‹#›</a:t>
            </a:fld>
            <a:endParaRPr lang="en-US" altLang="en-US"/>
          </a:p>
        </p:txBody>
      </p:sp>
    </p:spTree>
    <p:extLst>
      <p:ext uri="{BB962C8B-B14F-4D97-AF65-F5344CB8AC3E}">
        <p14:creationId xmlns:p14="http://schemas.microsoft.com/office/powerpoint/2010/main" val="2523427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0D215F2-8B90-D54D-BB22-B6EFFF1BBB7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F18F6B0-0786-224F-A536-BA407BE90C4B}" type="datetimeFigureOut">
              <a:rPr lang="en-US" altLang="en-US"/>
              <a:pPr>
                <a:defRPr/>
              </a:pPr>
              <a:t>7/16/19</a:t>
            </a:fld>
            <a:endParaRPr lang="en-US" altLang="en-US"/>
          </a:p>
        </p:txBody>
      </p:sp>
      <p:sp>
        <p:nvSpPr>
          <p:cNvPr id="5" name="Footer Placeholder 4">
            <a:extLst>
              <a:ext uri="{FF2B5EF4-FFF2-40B4-BE49-F238E27FC236}">
                <a16:creationId xmlns:a16="http://schemas.microsoft.com/office/drawing/2014/main" id="{0AA15E70-BF1D-5149-80AA-0A8738511BF6}"/>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6E42DF32-B17A-0544-B4CA-5CB4F9A8E3AF}"/>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16C1BFC-67A6-6246-8D85-4DAA98BD99C7}" type="slidenum">
              <a:rPr lang="en-US" altLang="en-US"/>
              <a:pPr>
                <a:defRPr/>
              </a:pPr>
              <a:t>‹#›</a:t>
            </a:fld>
            <a:endParaRPr lang="en-US" altLang="en-US"/>
          </a:p>
        </p:txBody>
      </p:sp>
    </p:spTree>
    <p:extLst>
      <p:ext uri="{BB962C8B-B14F-4D97-AF65-F5344CB8AC3E}">
        <p14:creationId xmlns:p14="http://schemas.microsoft.com/office/powerpoint/2010/main" val="980134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27E592-F37B-8846-AF3D-CAB52CEED3C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EA125DA-8333-294A-9C95-8A02AA54AF01}" type="datetimeFigureOut">
              <a:rPr lang="en-US" altLang="en-US"/>
              <a:pPr>
                <a:defRPr/>
              </a:pPr>
              <a:t>7/16/19</a:t>
            </a:fld>
            <a:endParaRPr lang="en-US" altLang="en-US"/>
          </a:p>
        </p:txBody>
      </p:sp>
      <p:sp>
        <p:nvSpPr>
          <p:cNvPr id="5" name="Footer Placeholder 4">
            <a:extLst>
              <a:ext uri="{FF2B5EF4-FFF2-40B4-BE49-F238E27FC236}">
                <a16:creationId xmlns:a16="http://schemas.microsoft.com/office/drawing/2014/main" id="{70F36643-CA51-3F4E-94DB-A66A592FA52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1C7BAD62-07FC-344E-B61E-45F0B9184971}"/>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CD925D1-BEEF-4C44-B617-008ECDF71791}" type="slidenum">
              <a:rPr lang="en-US" altLang="en-US"/>
              <a:pPr>
                <a:defRPr/>
              </a:pPr>
              <a:t>‹#›</a:t>
            </a:fld>
            <a:endParaRPr lang="en-US" altLang="en-US"/>
          </a:p>
        </p:txBody>
      </p:sp>
    </p:spTree>
    <p:extLst>
      <p:ext uri="{BB962C8B-B14F-4D97-AF65-F5344CB8AC3E}">
        <p14:creationId xmlns:p14="http://schemas.microsoft.com/office/powerpoint/2010/main" val="4180669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E78DA5-C883-1A4E-9304-75C0CD8C60A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CB17FC71-0595-EF47-AD73-3BFAA3F08AB4}" type="datetimeFigureOut">
              <a:rPr lang="en-US" altLang="en-US"/>
              <a:pPr>
                <a:defRPr/>
              </a:pPr>
              <a:t>7/16/19</a:t>
            </a:fld>
            <a:endParaRPr lang="en-US" altLang="en-US"/>
          </a:p>
        </p:txBody>
      </p:sp>
      <p:sp>
        <p:nvSpPr>
          <p:cNvPr id="5" name="Footer Placeholder 4">
            <a:extLst>
              <a:ext uri="{FF2B5EF4-FFF2-40B4-BE49-F238E27FC236}">
                <a16:creationId xmlns:a16="http://schemas.microsoft.com/office/drawing/2014/main" id="{2451C4F8-D937-2940-B5CC-064FE13D07C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CDBE7433-D2A5-0E49-AEA9-B8C4AA08B8F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75BEFA6-DB51-C845-9A71-D954D0BEE112}" type="slidenum">
              <a:rPr lang="en-US" altLang="en-US"/>
              <a:pPr>
                <a:defRPr/>
              </a:pPr>
              <a:t>‹#›</a:t>
            </a:fld>
            <a:endParaRPr lang="en-US" altLang="en-US"/>
          </a:p>
        </p:txBody>
      </p:sp>
    </p:spTree>
    <p:extLst>
      <p:ext uri="{BB962C8B-B14F-4D97-AF65-F5344CB8AC3E}">
        <p14:creationId xmlns:p14="http://schemas.microsoft.com/office/powerpoint/2010/main" val="1601266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5CD070-DEE1-3140-90B0-1C885000164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56E34A40-400E-A844-B500-8165B8EA2068}" type="datetimeFigureOut">
              <a:rPr lang="en-US" altLang="en-US"/>
              <a:pPr>
                <a:defRPr/>
              </a:pPr>
              <a:t>7/16/19</a:t>
            </a:fld>
            <a:endParaRPr lang="en-US" altLang="en-US"/>
          </a:p>
        </p:txBody>
      </p:sp>
      <p:sp>
        <p:nvSpPr>
          <p:cNvPr id="6" name="Footer Placeholder 5">
            <a:extLst>
              <a:ext uri="{FF2B5EF4-FFF2-40B4-BE49-F238E27FC236}">
                <a16:creationId xmlns:a16="http://schemas.microsoft.com/office/drawing/2014/main" id="{BD645C65-6181-1044-BA23-919BA0B33FD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85B9E39A-44C1-4849-BF2A-F8FDD8E173D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FBE65B5A-D5CB-934C-8CD6-D27C9C0E1244}" type="slidenum">
              <a:rPr lang="en-US" altLang="en-US"/>
              <a:pPr>
                <a:defRPr/>
              </a:pPr>
              <a:t>‹#›</a:t>
            </a:fld>
            <a:endParaRPr lang="en-US" altLang="en-US"/>
          </a:p>
        </p:txBody>
      </p:sp>
    </p:spTree>
    <p:extLst>
      <p:ext uri="{BB962C8B-B14F-4D97-AF65-F5344CB8AC3E}">
        <p14:creationId xmlns:p14="http://schemas.microsoft.com/office/powerpoint/2010/main" val="3770858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22C110-F91E-7541-ABBD-AF7C94CF0F5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A8DC1207-00C3-9645-9650-B6573FCAA97C}" type="datetimeFigureOut">
              <a:rPr lang="en-US" altLang="en-US"/>
              <a:pPr>
                <a:defRPr/>
              </a:pPr>
              <a:t>7/16/19</a:t>
            </a:fld>
            <a:endParaRPr lang="en-US" altLang="en-US"/>
          </a:p>
        </p:txBody>
      </p:sp>
      <p:sp>
        <p:nvSpPr>
          <p:cNvPr id="8" name="Footer Placeholder 7">
            <a:extLst>
              <a:ext uri="{FF2B5EF4-FFF2-40B4-BE49-F238E27FC236}">
                <a16:creationId xmlns:a16="http://schemas.microsoft.com/office/drawing/2014/main" id="{DABDCA6D-1377-0F4C-A944-C3CB6DCA7AEE}"/>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9" name="Slide Number Placeholder 8">
            <a:extLst>
              <a:ext uri="{FF2B5EF4-FFF2-40B4-BE49-F238E27FC236}">
                <a16:creationId xmlns:a16="http://schemas.microsoft.com/office/drawing/2014/main" id="{979A1F9C-E3D8-3F44-8275-14FCE83FAE1C}"/>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7A7D458C-3F85-7243-AC03-C94D43F56D5E}" type="slidenum">
              <a:rPr lang="en-US" altLang="en-US"/>
              <a:pPr>
                <a:defRPr/>
              </a:pPr>
              <a:t>‹#›</a:t>
            </a:fld>
            <a:endParaRPr lang="en-US" altLang="en-US"/>
          </a:p>
        </p:txBody>
      </p:sp>
    </p:spTree>
    <p:extLst>
      <p:ext uri="{BB962C8B-B14F-4D97-AF65-F5344CB8AC3E}">
        <p14:creationId xmlns:p14="http://schemas.microsoft.com/office/powerpoint/2010/main" val="4023280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9DBF35-1D42-0B47-9776-E3845610392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9C1388E6-B8E5-7642-8775-1A3024DCF56D}" type="datetimeFigureOut">
              <a:rPr lang="en-US" altLang="en-US"/>
              <a:pPr>
                <a:defRPr/>
              </a:pPr>
              <a:t>7/16/19</a:t>
            </a:fld>
            <a:endParaRPr lang="en-US" altLang="en-US"/>
          </a:p>
        </p:txBody>
      </p:sp>
      <p:sp>
        <p:nvSpPr>
          <p:cNvPr id="4" name="Footer Placeholder 3">
            <a:extLst>
              <a:ext uri="{FF2B5EF4-FFF2-40B4-BE49-F238E27FC236}">
                <a16:creationId xmlns:a16="http://schemas.microsoft.com/office/drawing/2014/main" id="{8D262848-3FF8-0D4C-8EAE-80E2F99E3B24}"/>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0AEA5684-210A-3A48-996E-4A9133E9FA16}"/>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D753F5DD-CA16-B649-96C7-3F303C4847EB}" type="slidenum">
              <a:rPr lang="en-US" altLang="en-US"/>
              <a:pPr>
                <a:defRPr/>
              </a:pPr>
              <a:t>‹#›</a:t>
            </a:fld>
            <a:endParaRPr lang="en-US" altLang="en-US"/>
          </a:p>
        </p:txBody>
      </p:sp>
    </p:spTree>
    <p:extLst>
      <p:ext uri="{BB962C8B-B14F-4D97-AF65-F5344CB8AC3E}">
        <p14:creationId xmlns:p14="http://schemas.microsoft.com/office/powerpoint/2010/main" val="41388507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B82277-3B8E-AC4D-B941-4B87CCA21637}"/>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4B582C1D-391E-9F4E-8BB7-BFDBE5DB1527}" type="datetimeFigureOut">
              <a:rPr lang="en-US" altLang="en-US"/>
              <a:pPr>
                <a:defRPr/>
              </a:pPr>
              <a:t>7/16/19</a:t>
            </a:fld>
            <a:endParaRPr lang="en-US" altLang="en-US"/>
          </a:p>
        </p:txBody>
      </p:sp>
      <p:sp>
        <p:nvSpPr>
          <p:cNvPr id="3" name="Footer Placeholder 2">
            <a:extLst>
              <a:ext uri="{FF2B5EF4-FFF2-40B4-BE49-F238E27FC236}">
                <a16:creationId xmlns:a16="http://schemas.microsoft.com/office/drawing/2014/main" id="{D7995766-96C0-E64E-B7C6-89F3AB61C89A}"/>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4" name="Slide Number Placeholder 3">
            <a:extLst>
              <a:ext uri="{FF2B5EF4-FFF2-40B4-BE49-F238E27FC236}">
                <a16:creationId xmlns:a16="http://schemas.microsoft.com/office/drawing/2014/main" id="{428C4FAD-6B70-F049-8535-570017987A4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E80491A-47AD-B246-B9CC-F41F55426D07}" type="slidenum">
              <a:rPr lang="en-US" altLang="en-US"/>
              <a:pPr>
                <a:defRPr/>
              </a:pPr>
              <a:t>‹#›</a:t>
            </a:fld>
            <a:endParaRPr lang="en-US" altLang="en-US"/>
          </a:p>
        </p:txBody>
      </p:sp>
    </p:spTree>
    <p:extLst>
      <p:ext uri="{BB962C8B-B14F-4D97-AF65-F5344CB8AC3E}">
        <p14:creationId xmlns:p14="http://schemas.microsoft.com/office/powerpoint/2010/main" val="3609069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08B92DEA-206A-2D4F-9EC1-5A09D6213192}"/>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8BB20CC-E0D5-CE45-948E-D062F7BDA8A0}" type="datetimeFigureOut">
              <a:rPr lang="en-US" altLang="en-US"/>
              <a:pPr>
                <a:defRPr/>
              </a:pPr>
              <a:t>7/16/19</a:t>
            </a:fld>
            <a:endParaRPr lang="en-US" altLang="en-US"/>
          </a:p>
        </p:txBody>
      </p:sp>
      <p:sp>
        <p:nvSpPr>
          <p:cNvPr id="6" name="Footer Placeholder 5">
            <a:extLst>
              <a:ext uri="{FF2B5EF4-FFF2-40B4-BE49-F238E27FC236}">
                <a16:creationId xmlns:a16="http://schemas.microsoft.com/office/drawing/2014/main" id="{23F1ABF9-967E-924A-B1E2-8EE9446780F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52DD8885-21AA-2546-8998-C39EAE7548B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8428AFD2-06AF-8248-AEF7-2F438E42EA9B}" type="slidenum">
              <a:rPr lang="en-US" altLang="en-US"/>
              <a:pPr>
                <a:defRPr/>
              </a:pPr>
              <a:t>‹#›</a:t>
            </a:fld>
            <a:endParaRPr lang="en-US" altLang="en-US"/>
          </a:p>
        </p:txBody>
      </p:sp>
    </p:spTree>
    <p:extLst>
      <p:ext uri="{BB962C8B-B14F-4D97-AF65-F5344CB8AC3E}">
        <p14:creationId xmlns:p14="http://schemas.microsoft.com/office/powerpoint/2010/main" val="4053770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62E99E-DC7F-AE47-9D3E-2C9DBF9861C7}"/>
              </a:ext>
            </a:extLst>
          </p:cNvPr>
          <p:cNvSpPr>
            <a:spLocks noGrp="1"/>
          </p:cNvSpPr>
          <p:nvPr>
            <p:ph type="dt" sz="half" idx="10"/>
          </p:nvPr>
        </p:nvSpPr>
        <p:spPr/>
        <p:txBody>
          <a:bodyPr/>
          <a:lstStyle>
            <a:lvl1pPr>
              <a:defRPr/>
            </a:lvl1pPr>
          </a:lstStyle>
          <a:p>
            <a:pPr>
              <a:defRPr/>
            </a:pPr>
            <a:fld id="{CCCF0D1B-9347-E345-A9A8-B652E8E1A8DA}" type="datetimeFigureOut">
              <a:rPr lang="en-US" altLang="en-US"/>
              <a:pPr>
                <a:defRPr/>
              </a:pPr>
              <a:t>7/16/19</a:t>
            </a:fld>
            <a:endParaRPr lang="en-US" altLang="en-US"/>
          </a:p>
        </p:txBody>
      </p:sp>
      <p:sp>
        <p:nvSpPr>
          <p:cNvPr id="5" name="Footer Placeholder 4">
            <a:extLst>
              <a:ext uri="{FF2B5EF4-FFF2-40B4-BE49-F238E27FC236}">
                <a16:creationId xmlns:a16="http://schemas.microsoft.com/office/drawing/2014/main" id="{52F02550-8236-8A4D-A299-B54FB3F8D0B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09FD916-FBF1-A944-9F39-56C34B4A652E}"/>
              </a:ext>
            </a:extLst>
          </p:cNvPr>
          <p:cNvSpPr>
            <a:spLocks noGrp="1"/>
          </p:cNvSpPr>
          <p:nvPr>
            <p:ph type="sldNum" sz="quarter" idx="12"/>
          </p:nvPr>
        </p:nvSpPr>
        <p:spPr/>
        <p:txBody>
          <a:bodyPr/>
          <a:lstStyle>
            <a:lvl1pPr>
              <a:defRPr/>
            </a:lvl1pPr>
          </a:lstStyle>
          <a:p>
            <a:pPr>
              <a:defRPr/>
            </a:pPr>
            <a:fld id="{35126D77-59B5-304E-8D80-214E554AF06C}" type="slidenum">
              <a:rPr lang="en-US" altLang="en-US"/>
              <a:pPr>
                <a:defRPr/>
              </a:pPr>
              <a:t>‹#›</a:t>
            </a:fld>
            <a:endParaRPr lang="en-US" altLang="en-US"/>
          </a:p>
        </p:txBody>
      </p:sp>
    </p:spTree>
    <p:extLst>
      <p:ext uri="{BB962C8B-B14F-4D97-AF65-F5344CB8AC3E}">
        <p14:creationId xmlns:p14="http://schemas.microsoft.com/office/powerpoint/2010/main" val="20065128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5580BD5C-1CEA-6F40-B990-03AA4F2FEFE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ECD2B41A-DF8C-CF4B-B51E-63C9B0D8E5E8}" type="datetimeFigureOut">
              <a:rPr lang="en-US" altLang="en-US"/>
              <a:pPr>
                <a:defRPr/>
              </a:pPr>
              <a:t>7/16/19</a:t>
            </a:fld>
            <a:endParaRPr lang="en-US" altLang="en-US"/>
          </a:p>
        </p:txBody>
      </p:sp>
      <p:sp>
        <p:nvSpPr>
          <p:cNvPr id="6" name="Footer Placeholder 5">
            <a:extLst>
              <a:ext uri="{FF2B5EF4-FFF2-40B4-BE49-F238E27FC236}">
                <a16:creationId xmlns:a16="http://schemas.microsoft.com/office/drawing/2014/main" id="{30D68D85-8942-2E41-8F73-41012240B2E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E6DD1FC6-9874-FD4D-8847-555A22CC822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E7FD8BF-F242-5A49-B577-14F1B43D769E}" type="slidenum">
              <a:rPr lang="en-US" altLang="en-US"/>
              <a:pPr>
                <a:defRPr/>
              </a:pPr>
              <a:t>‹#›</a:t>
            </a:fld>
            <a:endParaRPr lang="en-US" altLang="en-US"/>
          </a:p>
        </p:txBody>
      </p:sp>
    </p:spTree>
    <p:extLst>
      <p:ext uri="{BB962C8B-B14F-4D97-AF65-F5344CB8AC3E}">
        <p14:creationId xmlns:p14="http://schemas.microsoft.com/office/powerpoint/2010/main" val="35795417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3DFB11-E0F4-F94E-8E0B-64E13023903F}"/>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3F41BDC-E1A4-0241-AABD-1F09BD6F61D7}" type="datetimeFigureOut">
              <a:rPr lang="en-US" altLang="en-US"/>
              <a:pPr>
                <a:defRPr/>
              </a:pPr>
              <a:t>7/16/19</a:t>
            </a:fld>
            <a:endParaRPr lang="en-US" altLang="en-US"/>
          </a:p>
        </p:txBody>
      </p:sp>
      <p:sp>
        <p:nvSpPr>
          <p:cNvPr id="5" name="Footer Placeholder 4">
            <a:extLst>
              <a:ext uri="{FF2B5EF4-FFF2-40B4-BE49-F238E27FC236}">
                <a16:creationId xmlns:a16="http://schemas.microsoft.com/office/drawing/2014/main" id="{C0E93C3C-2288-FA49-BB95-07C84990C1FF}"/>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5B62039C-1716-7845-8696-EB1A06689AC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2696524-69C2-C349-9CE4-2F37F5A63857}" type="slidenum">
              <a:rPr lang="en-US" altLang="en-US"/>
              <a:pPr>
                <a:defRPr/>
              </a:pPr>
              <a:t>‹#›</a:t>
            </a:fld>
            <a:endParaRPr lang="en-US" altLang="en-US"/>
          </a:p>
        </p:txBody>
      </p:sp>
    </p:spTree>
    <p:extLst>
      <p:ext uri="{BB962C8B-B14F-4D97-AF65-F5344CB8AC3E}">
        <p14:creationId xmlns:p14="http://schemas.microsoft.com/office/powerpoint/2010/main" val="1973768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417687-18F3-4C43-A187-A20581413DE0}"/>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A9E500F-22BA-7842-92D5-FD66ED3A7DE1}" type="datetimeFigureOut">
              <a:rPr lang="en-US" altLang="en-US"/>
              <a:pPr>
                <a:defRPr/>
              </a:pPr>
              <a:t>7/16/19</a:t>
            </a:fld>
            <a:endParaRPr lang="en-US" altLang="en-US"/>
          </a:p>
        </p:txBody>
      </p:sp>
      <p:sp>
        <p:nvSpPr>
          <p:cNvPr id="5" name="Footer Placeholder 4">
            <a:extLst>
              <a:ext uri="{FF2B5EF4-FFF2-40B4-BE49-F238E27FC236}">
                <a16:creationId xmlns:a16="http://schemas.microsoft.com/office/drawing/2014/main" id="{98F65695-DC43-FE4B-8C3B-ECDD010E42B1}"/>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9510DD71-5594-7341-BF1C-29E954C5A76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58BDD919-06FC-DA40-94E8-0AF6E28D0E34}" type="slidenum">
              <a:rPr lang="en-US" altLang="en-US"/>
              <a:pPr>
                <a:defRPr/>
              </a:pPr>
              <a:t>‹#›</a:t>
            </a:fld>
            <a:endParaRPr lang="en-US" altLang="en-US"/>
          </a:p>
        </p:txBody>
      </p:sp>
    </p:spTree>
    <p:extLst>
      <p:ext uri="{BB962C8B-B14F-4D97-AF65-F5344CB8AC3E}">
        <p14:creationId xmlns:p14="http://schemas.microsoft.com/office/powerpoint/2010/main" val="3335739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DECC02-32BF-DD4A-9B4B-7FEF4D36088D}"/>
              </a:ext>
            </a:extLst>
          </p:cNvPr>
          <p:cNvSpPr>
            <a:spLocks noGrp="1"/>
          </p:cNvSpPr>
          <p:nvPr>
            <p:ph type="dt" sz="half" idx="10"/>
          </p:nvPr>
        </p:nvSpPr>
        <p:spPr/>
        <p:txBody>
          <a:bodyPr/>
          <a:lstStyle>
            <a:lvl1pPr>
              <a:defRPr/>
            </a:lvl1pPr>
          </a:lstStyle>
          <a:p>
            <a:pPr>
              <a:defRPr/>
            </a:pPr>
            <a:fld id="{144A2C9E-E67F-8B40-857D-B525B561016B}" type="datetimeFigureOut">
              <a:rPr lang="en-US" altLang="en-US"/>
              <a:pPr>
                <a:defRPr/>
              </a:pPr>
              <a:t>7/16/19</a:t>
            </a:fld>
            <a:endParaRPr lang="en-US" altLang="en-US"/>
          </a:p>
        </p:txBody>
      </p:sp>
      <p:sp>
        <p:nvSpPr>
          <p:cNvPr id="5" name="Footer Placeholder 4">
            <a:extLst>
              <a:ext uri="{FF2B5EF4-FFF2-40B4-BE49-F238E27FC236}">
                <a16:creationId xmlns:a16="http://schemas.microsoft.com/office/drawing/2014/main" id="{EC599174-1C8D-A24D-814F-D0F37FB9A90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18DFBB8-1227-5E43-B3B5-2DF4ECDFB88C}"/>
              </a:ext>
            </a:extLst>
          </p:cNvPr>
          <p:cNvSpPr>
            <a:spLocks noGrp="1"/>
          </p:cNvSpPr>
          <p:nvPr>
            <p:ph type="sldNum" sz="quarter" idx="12"/>
          </p:nvPr>
        </p:nvSpPr>
        <p:spPr/>
        <p:txBody>
          <a:bodyPr/>
          <a:lstStyle>
            <a:lvl1pPr>
              <a:defRPr/>
            </a:lvl1pPr>
          </a:lstStyle>
          <a:p>
            <a:pPr>
              <a:defRPr/>
            </a:pPr>
            <a:fld id="{85175A9F-734E-7143-B61B-6EA719171B20}" type="slidenum">
              <a:rPr lang="en-US" altLang="en-US"/>
              <a:pPr>
                <a:defRPr/>
              </a:pPr>
              <a:t>‹#›</a:t>
            </a:fld>
            <a:endParaRPr lang="en-US" altLang="en-US"/>
          </a:p>
        </p:txBody>
      </p:sp>
    </p:spTree>
    <p:extLst>
      <p:ext uri="{BB962C8B-B14F-4D97-AF65-F5344CB8AC3E}">
        <p14:creationId xmlns:p14="http://schemas.microsoft.com/office/powerpoint/2010/main" val="2697010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B4EE4E3-92A1-7E48-A652-8156C9663F99}"/>
              </a:ext>
            </a:extLst>
          </p:cNvPr>
          <p:cNvSpPr>
            <a:spLocks noGrp="1"/>
          </p:cNvSpPr>
          <p:nvPr>
            <p:ph type="dt" sz="half" idx="10"/>
          </p:nvPr>
        </p:nvSpPr>
        <p:spPr/>
        <p:txBody>
          <a:bodyPr/>
          <a:lstStyle>
            <a:lvl1pPr>
              <a:defRPr/>
            </a:lvl1pPr>
          </a:lstStyle>
          <a:p>
            <a:pPr>
              <a:defRPr/>
            </a:pPr>
            <a:fld id="{1E87C4C6-B066-7A4C-A479-2EF62B52E7A4}" type="datetimeFigureOut">
              <a:rPr lang="en-US" altLang="en-US"/>
              <a:pPr>
                <a:defRPr/>
              </a:pPr>
              <a:t>7/16/19</a:t>
            </a:fld>
            <a:endParaRPr lang="en-US" altLang="en-US"/>
          </a:p>
        </p:txBody>
      </p:sp>
      <p:sp>
        <p:nvSpPr>
          <p:cNvPr id="6" name="Footer Placeholder 4">
            <a:extLst>
              <a:ext uri="{FF2B5EF4-FFF2-40B4-BE49-F238E27FC236}">
                <a16:creationId xmlns:a16="http://schemas.microsoft.com/office/drawing/2014/main" id="{2CACB876-143D-1148-94CB-8784E55B2F4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6273FD4-CB24-8146-A5F2-45AA85625E0D}"/>
              </a:ext>
            </a:extLst>
          </p:cNvPr>
          <p:cNvSpPr>
            <a:spLocks noGrp="1"/>
          </p:cNvSpPr>
          <p:nvPr>
            <p:ph type="sldNum" sz="quarter" idx="12"/>
          </p:nvPr>
        </p:nvSpPr>
        <p:spPr/>
        <p:txBody>
          <a:bodyPr/>
          <a:lstStyle>
            <a:lvl1pPr>
              <a:defRPr/>
            </a:lvl1pPr>
          </a:lstStyle>
          <a:p>
            <a:pPr>
              <a:defRPr/>
            </a:pPr>
            <a:fld id="{FA456CC3-D03B-A14D-8F01-E960D94ACD96}" type="slidenum">
              <a:rPr lang="en-US" altLang="en-US"/>
              <a:pPr>
                <a:defRPr/>
              </a:pPr>
              <a:t>‹#›</a:t>
            </a:fld>
            <a:endParaRPr lang="en-US" altLang="en-US"/>
          </a:p>
        </p:txBody>
      </p:sp>
    </p:spTree>
    <p:extLst>
      <p:ext uri="{BB962C8B-B14F-4D97-AF65-F5344CB8AC3E}">
        <p14:creationId xmlns:p14="http://schemas.microsoft.com/office/powerpoint/2010/main" val="3158131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EDAB298B-8F4F-B14D-B3B2-0B4F2E81325E}"/>
              </a:ext>
            </a:extLst>
          </p:cNvPr>
          <p:cNvSpPr>
            <a:spLocks noGrp="1"/>
          </p:cNvSpPr>
          <p:nvPr>
            <p:ph type="dt" sz="half" idx="10"/>
          </p:nvPr>
        </p:nvSpPr>
        <p:spPr/>
        <p:txBody>
          <a:bodyPr/>
          <a:lstStyle>
            <a:lvl1pPr>
              <a:defRPr/>
            </a:lvl1pPr>
          </a:lstStyle>
          <a:p>
            <a:pPr>
              <a:defRPr/>
            </a:pPr>
            <a:fld id="{A49B8282-F5E8-734F-9A15-F51F4E4A537B}" type="datetimeFigureOut">
              <a:rPr lang="en-US" altLang="en-US"/>
              <a:pPr>
                <a:defRPr/>
              </a:pPr>
              <a:t>7/16/19</a:t>
            </a:fld>
            <a:endParaRPr lang="en-US" altLang="en-US"/>
          </a:p>
        </p:txBody>
      </p:sp>
      <p:sp>
        <p:nvSpPr>
          <p:cNvPr id="8" name="Footer Placeholder 4">
            <a:extLst>
              <a:ext uri="{FF2B5EF4-FFF2-40B4-BE49-F238E27FC236}">
                <a16:creationId xmlns:a16="http://schemas.microsoft.com/office/drawing/2014/main" id="{581634A6-3E5D-B545-96D6-9D178009EF3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31AC87D-E490-EE40-97A9-FE41661BBA5D}"/>
              </a:ext>
            </a:extLst>
          </p:cNvPr>
          <p:cNvSpPr>
            <a:spLocks noGrp="1"/>
          </p:cNvSpPr>
          <p:nvPr>
            <p:ph type="sldNum" sz="quarter" idx="12"/>
          </p:nvPr>
        </p:nvSpPr>
        <p:spPr/>
        <p:txBody>
          <a:bodyPr/>
          <a:lstStyle>
            <a:lvl1pPr>
              <a:defRPr/>
            </a:lvl1pPr>
          </a:lstStyle>
          <a:p>
            <a:pPr>
              <a:defRPr/>
            </a:pPr>
            <a:fld id="{7AC2A8F0-C3C6-F84F-B2D7-4A0175961A1A}" type="slidenum">
              <a:rPr lang="en-US" altLang="en-US"/>
              <a:pPr>
                <a:defRPr/>
              </a:pPr>
              <a:t>‹#›</a:t>
            </a:fld>
            <a:endParaRPr lang="en-US" altLang="en-US"/>
          </a:p>
        </p:txBody>
      </p:sp>
    </p:spTree>
    <p:extLst>
      <p:ext uri="{BB962C8B-B14F-4D97-AF65-F5344CB8AC3E}">
        <p14:creationId xmlns:p14="http://schemas.microsoft.com/office/powerpoint/2010/main" val="3045247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DD3CAE48-784C-6C44-A018-F91B7F1546CD}"/>
              </a:ext>
            </a:extLst>
          </p:cNvPr>
          <p:cNvSpPr>
            <a:spLocks noGrp="1"/>
          </p:cNvSpPr>
          <p:nvPr>
            <p:ph type="dt" sz="half" idx="10"/>
          </p:nvPr>
        </p:nvSpPr>
        <p:spPr/>
        <p:txBody>
          <a:bodyPr/>
          <a:lstStyle>
            <a:lvl1pPr>
              <a:defRPr/>
            </a:lvl1pPr>
          </a:lstStyle>
          <a:p>
            <a:pPr>
              <a:defRPr/>
            </a:pPr>
            <a:fld id="{BAD5E3E4-754A-9740-AE2F-D137ED5397AE}" type="datetimeFigureOut">
              <a:rPr lang="en-US" altLang="en-US"/>
              <a:pPr>
                <a:defRPr/>
              </a:pPr>
              <a:t>7/16/19</a:t>
            </a:fld>
            <a:endParaRPr lang="en-US" altLang="en-US"/>
          </a:p>
        </p:txBody>
      </p:sp>
      <p:sp>
        <p:nvSpPr>
          <p:cNvPr id="4" name="Footer Placeholder 4">
            <a:extLst>
              <a:ext uri="{FF2B5EF4-FFF2-40B4-BE49-F238E27FC236}">
                <a16:creationId xmlns:a16="http://schemas.microsoft.com/office/drawing/2014/main" id="{018D2582-5FB8-FF46-BEC9-46FBB11735C3}"/>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64FA38EF-374D-B948-98A1-D94989ADCE56}"/>
              </a:ext>
            </a:extLst>
          </p:cNvPr>
          <p:cNvSpPr>
            <a:spLocks noGrp="1"/>
          </p:cNvSpPr>
          <p:nvPr>
            <p:ph type="sldNum" sz="quarter" idx="12"/>
          </p:nvPr>
        </p:nvSpPr>
        <p:spPr/>
        <p:txBody>
          <a:bodyPr/>
          <a:lstStyle>
            <a:lvl1pPr>
              <a:defRPr/>
            </a:lvl1pPr>
          </a:lstStyle>
          <a:p>
            <a:pPr>
              <a:defRPr/>
            </a:pPr>
            <a:fld id="{8921956C-F54D-E542-AD2D-AA059CDA0C3F}" type="slidenum">
              <a:rPr lang="en-US" altLang="en-US"/>
              <a:pPr>
                <a:defRPr/>
              </a:pPr>
              <a:t>‹#›</a:t>
            </a:fld>
            <a:endParaRPr lang="en-US" altLang="en-US"/>
          </a:p>
        </p:txBody>
      </p:sp>
    </p:spTree>
    <p:extLst>
      <p:ext uri="{BB962C8B-B14F-4D97-AF65-F5344CB8AC3E}">
        <p14:creationId xmlns:p14="http://schemas.microsoft.com/office/powerpoint/2010/main" val="797243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8617F6A-BB09-F241-B802-AAB94ECFC131}"/>
              </a:ext>
            </a:extLst>
          </p:cNvPr>
          <p:cNvSpPr>
            <a:spLocks noGrp="1"/>
          </p:cNvSpPr>
          <p:nvPr>
            <p:ph type="dt" sz="half" idx="10"/>
          </p:nvPr>
        </p:nvSpPr>
        <p:spPr/>
        <p:txBody>
          <a:bodyPr/>
          <a:lstStyle>
            <a:lvl1pPr>
              <a:defRPr/>
            </a:lvl1pPr>
          </a:lstStyle>
          <a:p>
            <a:pPr>
              <a:defRPr/>
            </a:pPr>
            <a:fld id="{C1C6B422-D359-2542-86EE-F85E06113DD1}" type="datetimeFigureOut">
              <a:rPr lang="en-US" altLang="en-US"/>
              <a:pPr>
                <a:defRPr/>
              </a:pPr>
              <a:t>7/16/19</a:t>
            </a:fld>
            <a:endParaRPr lang="en-US" altLang="en-US"/>
          </a:p>
        </p:txBody>
      </p:sp>
      <p:sp>
        <p:nvSpPr>
          <p:cNvPr id="3" name="Footer Placeholder 4">
            <a:extLst>
              <a:ext uri="{FF2B5EF4-FFF2-40B4-BE49-F238E27FC236}">
                <a16:creationId xmlns:a16="http://schemas.microsoft.com/office/drawing/2014/main" id="{C9744656-89A9-7C42-A24E-C706B7A7C4F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440583A6-3F2E-8342-81E2-703343353547}"/>
              </a:ext>
            </a:extLst>
          </p:cNvPr>
          <p:cNvSpPr>
            <a:spLocks noGrp="1"/>
          </p:cNvSpPr>
          <p:nvPr>
            <p:ph type="sldNum" sz="quarter" idx="12"/>
          </p:nvPr>
        </p:nvSpPr>
        <p:spPr/>
        <p:txBody>
          <a:bodyPr/>
          <a:lstStyle>
            <a:lvl1pPr>
              <a:defRPr/>
            </a:lvl1pPr>
          </a:lstStyle>
          <a:p>
            <a:pPr>
              <a:defRPr/>
            </a:pPr>
            <a:fld id="{C7AD4DC3-D32A-1040-A13D-0BCF014ED247}" type="slidenum">
              <a:rPr lang="en-US" altLang="en-US"/>
              <a:pPr>
                <a:defRPr/>
              </a:pPr>
              <a:t>‹#›</a:t>
            </a:fld>
            <a:endParaRPr lang="en-US" altLang="en-US"/>
          </a:p>
        </p:txBody>
      </p:sp>
    </p:spTree>
    <p:extLst>
      <p:ext uri="{BB962C8B-B14F-4D97-AF65-F5344CB8AC3E}">
        <p14:creationId xmlns:p14="http://schemas.microsoft.com/office/powerpoint/2010/main" val="106895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5B590B2D-166A-874C-A583-E60390282B2D}"/>
              </a:ext>
            </a:extLst>
          </p:cNvPr>
          <p:cNvSpPr>
            <a:spLocks noGrp="1"/>
          </p:cNvSpPr>
          <p:nvPr>
            <p:ph type="dt" sz="half" idx="10"/>
          </p:nvPr>
        </p:nvSpPr>
        <p:spPr/>
        <p:txBody>
          <a:bodyPr/>
          <a:lstStyle>
            <a:lvl1pPr>
              <a:defRPr/>
            </a:lvl1pPr>
          </a:lstStyle>
          <a:p>
            <a:pPr>
              <a:defRPr/>
            </a:pPr>
            <a:fld id="{7B33EB1E-EA80-4948-AE3C-5EB25F1356B4}" type="datetimeFigureOut">
              <a:rPr lang="en-US" altLang="en-US"/>
              <a:pPr>
                <a:defRPr/>
              </a:pPr>
              <a:t>7/16/19</a:t>
            </a:fld>
            <a:endParaRPr lang="en-US" altLang="en-US"/>
          </a:p>
        </p:txBody>
      </p:sp>
      <p:sp>
        <p:nvSpPr>
          <p:cNvPr id="6" name="Footer Placeholder 4">
            <a:extLst>
              <a:ext uri="{FF2B5EF4-FFF2-40B4-BE49-F238E27FC236}">
                <a16:creationId xmlns:a16="http://schemas.microsoft.com/office/drawing/2014/main" id="{5449A60C-D3D7-914E-A198-E3D2834630B8}"/>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2BD10F7-A732-CA43-A8F7-649572B0C176}"/>
              </a:ext>
            </a:extLst>
          </p:cNvPr>
          <p:cNvSpPr>
            <a:spLocks noGrp="1"/>
          </p:cNvSpPr>
          <p:nvPr>
            <p:ph type="sldNum" sz="quarter" idx="12"/>
          </p:nvPr>
        </p:nvSpPr>
        <p:spPr/>
        <p:txBody>
          <a:bodyPr/>
          <a:lstStyle>
            <a:lvl1pPr>
              <a:defRPr/>
            </a:lvl1pPr>
          </a:lstStyle>
          <a:p>
            <a:pPr>
              <a:defRPr/>
            </a:pPr>
            <a:fld id="{D88084C7-61A0-3242-8148-D4566699165C}" type="slidenum">
              <a:rPr lang="en-US" altLang="en-US"/>
              <a:pPr>
                <a:defRPr/>
              </a:pPr>
              <a:t>‹#›</a:t>
            </a:fld>
            <a:endParaRPr lang="en-US" altLang="en-US"/>
          </a:p>
        </p:txBody>
      </p:sp>
    </p:spTree>
    <p:extLst>
      <p:ext uri="{BB962C8B-B14F-4D97-AF65-F5344CB8AC3E}">
        <p14:creationId xmlns:p14="http://schemas.microsoft.com/office/powerpoint/2010/main" val="3165479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BB3A6ED-A541-324F-B617-05B1C7F6E4B9}"/>
              </a:ext>
            </a:extLst>
          </p:cNvPr>
          <p:cNvSpPr>
            <a:spLocks noGrp="1"/>
          </p:cNvSpPr>
          <p:nvPr>
            <p:ph type="dt" sz="half" idx="10"/>
          </p:nvPr>
        </p:nvSpPr>
        <p:spPr/>
        <p:txBody>
          <a:bodyPr/>
          <a:lstStyle>
            <a:lvl1pPr>
              <a:defRPr/>
            </a:lvl1pPr>
          </a:lstStyle>
          <a:p>
            <a:pPr>
              <a:defRPr/>
            </a:pPr>
            <a:fld id="{EB63BD09-CE68-754D-904F-BF2884500A11}" type="datetimeFigureOut">
              <a:rPr lang="en-US" altLang="en-US"/>
              <a:pPr>
                <a:defRPr/>
              </a:pPr>
              <a:t>7/16/19</a:t>
            </a:fld>
            <a:endParaRPr lang="en-US" altLang="en-US"/>
          </a:p>
        </p:txBody>
      </p:sp>
      <p:sp>
        <p:nvSpPr>
          <p:cNvPr id="6" name="Footer Placeholder 4">
            <a:extLst>
              <a:ext uri="{FF2B5EF4-FFF2-40B4-BE49-F238E27FC236}">
                <a16:creationId xmlns:a16="http://schemas.microsoft.com/office/drawing/2014/main" id="{020AA0DD-34F7-4141-940B-F5F82AAB46E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9601EF4-D815-A042-9426-C0034E863EE9}"/>
              </a:ext>
            </a:extLst>
          </p:cNvPr>
          <p:cNvSpPr>
            <a:spLocks noGrp="1"/>
          </p:cNvSpPr>
          <p:nvPr>
            <p:ph type="sldNum" sz="quarter" idx="12"/>
          </p:nvPr>
        </p:nvSpPr>
        <p:spPr/>
        <p:txBody>
          <a:bodyPr/>
          <a:lstStyle>
            <a:lvl1pPr>
              <a:defRPr/>
            </a:lvl1pPr>
          </a:lstStyle>
          <a:p>
            <a:pPr>
              <a:defRPr/>
            </a:pPr>
            <a:fld id="{D59B618E-D416-8F45-9B01-4415C7B2BD60}" type="slidenum">
              <a:rPr lang="en-US" altLang="en-US"/>
              <a:pPr>
                <a:defRPr/>
              </a:pPr>
              <a:t>‹#›</a:t>
            </a:fld>
            <a:endParaRPr lang="en-US" altLang="en-US"/>
          </a:p>
        </p:txBody>
      </p:sp>
    </p:spTree>
    <p:extLst>
      <p:ext uri="{BB962C8B-B14F-4D97-AF65-F5344CB8AC3E}">
        <p14:creationId xmlns:p14="http://schemas.microsoft.com/office/powerpoint/2010/main" val="3213362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2D59D50-4BD0-6845-9984-076EE191477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1BF20E93-AB26-D243-AE67-286A0B3B0A1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DC1EE49D-C51A-450C-A4C1-09FDE13673BE}"/>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04E419C4-5BF2-CE45-924B-F79D29DA3D5A}" type="datetimeFigureOut">
              <a:rPr lang="en-US" altLang="en-US"/>
              <a:pPr>
                <a:defRPr/>
              </a:pPr>
              <a:t>7/16/19</a:t>
            </a:fld>
            <a:endParaRPr lang="en-US" altLang="en-US"/>
          </a:p>
        </p:txBody>
      </p:sp>
      <p:sp>
        <p:nvSpPr>
          <p:cNvPr id="5" name="Footer Placeholder 4">
            <a:extLst>
              <a:ext uri="{FF2B5EF4-FFF2-40B4-BE49-F238E27FC236}">
                <a16:creationId xmlns:a16="http://schemas.microsoft.com/office/drawing/2014/main" id="{13F2C082-40AB-450F-87D2-D5F325485E6A}"/>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BB41485C-2312-44A3-981D-8A83FC42CF08}"/>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FB33FEE8-D070-0441-A1A7-D7BC7C556EE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00" r:id="rId1"/>
    <p:sldLayoutId id="2147484301" r:id="rId2"/>
    <p:sldLayoutId id="2147484302" r:id="rId3"/>
    <p:sldLayoutId id="2147484303" r:id="rId4"/>
    <p:sldLayoutId id="2147484304" r:id="rId5"/>
    <p:sldLayoutId id="2147484305" r:id="rId6"/>
    <p:sldLayoutId id="2147484306" r:id="rId7"/>
    <p:sldLayoutId id="2147484307" r:id="rId8"/>
    <p:sldLayoutId id="2147484308" r:id="rId9"/>
    <p:sldLayoutId id="2147484309" r:id="rId10"/>
    <p:sldLayoutId id="214748431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1D66A6F6-7392-5446-B542-AC04A2CA4D9D}"/>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62DD48ED-8423-D944-A2A4-303C60131A34}"/>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373894F-D6E4-46A7-88A4-D83729486117}"/>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0E53859B-29F7-B348-AB8A-9CE1849952A2}" type="datetimeFigureOut">
              <a:rPr lang="en-US" altLang="en-US"/>
              <a:pPr>
                <a:defRPr/>
              </a:pPr>
              <a:t>7/16/19</a:t>
            </a:fld>
            <a:endParaRPr lang="en-US" altLang="en-US"/>
          </a:p>
        </p:txBody>
      </p:sp>
      <p:sp>
        <p:nvSpPr>
          <p:cNvPr id="5" name="Footer Placeholder 4">
            <a:extLst>
              <a:ext uri="{FF2B5EF4-FFF2-40B4-BE49-F238E27FC236}">
                <a16:creationId xmlns:a16="http://schemas.microsoft.com/office/drawing/2014/main" id="{ED76B351-4B89-4513-AED4-7FF684C6050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ＭＳ Ｐゴシック" pitchFamily="34" charset="-128"/>
                <a:cs typeface="+mn-cs"/>
              </a:defRPr>
            </a:lvl1pPr>
          </a:lstStyle>
          <a:p>
            <a:pPr>
              <a:defRPr/>
            </a:pPr>
            <a:endParaRPr lang="en-US"/>
          </a:p>
        </p:txBody>
      </p:sp>
      <p:sp>
        <p:nvSpPr>
          <p:cNvPr id="6" name="Slide Number Placeholder 5">
            <a:extLst>
              <a:ext uri="{FF2B5EF4-FFF2-40B4-BE49-F238E27FC236}">
                <a16:creationId xmlns:a16="http://schemas.microsoft.com/office/drawing/2014/main" id="{C90E5396-A8F5-46EE-A9C5-88BC74D289E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5127CEBF-B343-EF46-8A1C-DCF4AB9E0AF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1"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hyperlink" Target="http://www.iris.edu/hq/retm"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hyperlink" Target="mailto:tkb@iris.edu" TargetMode="External"/><Relationship Id="rId5" Type="http://schemas.openxmlformats.org/officeDocument/2006/relationships/image" Target="../media/image20.pn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BE55331-B441-4E76-89CF-00F210B11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27652" name="Picture 8" descr="IRIS_TMlogo.png">
            <a:extLst>
              <a:ext uri="{FF2B5EF4-FFF2-40B4-BE49-F238E27FC236}">
                <a16:creationId xmlns:a16="http://schemas.microsoft.com/office/drawing/2014/main" id="{EF9E18C8-FAB2-F443-802D-707D4FA90BF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Box 14">
            <a:extLst>
              <a:ext uri="{FF2B5EF4-FFF2-40B4-BE49-F238E27FC236}">
                <a16:creationId xmlns:a16="http://schemas.microsoft.com/office/drawing/2014/main" id="{A7ABB2C8-B15E-1D4A-BB4E-FBB4C7EDF736}"/>
              </a:ext>
            </a:extLst>
          </p:cNvPr>
          <p:cNvSpPr txBox="1">
            <a:spLocks noChangeArrowheads="1"/>
          </p:cNvSpPr>
          <p:nvPr/>
        </p:nvSpPr>
        <p:spPr bwMode="auto">
          <a:xfrm>
            <a:off x="241300" y="1082675"/>
            <a:ext cx="84455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None/>
            </a:pPr>
            <a:r>
              <a:rPr lang="es-ES_tradnl" altLang="en-US" sz="1800">
                <a:latin typeface="Arial" panose="020B0604020202020204" pitchFamily="34" charset="0"/>
                <a:cs typeface="Arial" panose="020B0604020202020204" pitchFamily="34" charset="0"/>
              </a:rPr>
              <a:t>Un terremoto de magnitud 7,3 sacudió las islas Moluccas este domingo 165,9 km (103,1 mi) SSE de Ternate, Indonesia, a una profundidad de 10 km (6,2 millas).</a:t>
            </a:r>
          </a:p>
          <a:p>
            <a:pPr>
              <a:spcBef>
                <a:spcPct val="0"/>
              </a:spcBef>
              <a:buNone/>
            </a:pPr>
            <a:endParaRPr lang="es-ES_tradnl" altLang="en-US" sz="1800">
              <a:latin typeface="Arial" panose="020B0604020202020204" pitchFamily="34" charset="0"/>
              <a:cs typeface="Arial" panose="020B0604020202020204" pitchFamily="34" charset="0"/>
            </a:endParaRPr>
          </a:p>
          <a:p>
            <a:pPr>
              <a:spcBef>
                <a:spcPct val="0"/>
              </a:spcBef>
              <a:buNone/>
            </a:pPr>
            <a:r>
              <a:rPr lang="es-ES_tradnl" altLang="en-US" sz="1800">
                <a:latin typeface="Arial" panose="020B0604020202020204" pitchFamily="34" charset="0"/>
                <a:cs typeface="Arial" panose="020B0604020202020204" pitchFamily="34" charset="0"/>
              </a:rPr>
              <a:t>Los primeros informes indican daños a las casas en el este de Indonesia, pero no lesiones o muertes.</a:t>
            </a:r>
            <a:endParaRPr lang="es-ES_tradnl" altLang="en-US" sz="1800">
              <a:solidFill>
                <a:srgbClr val="FF0000"/>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A0CCDA21-FE4B-42CD-98B4-F9394E406A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38754" y="2580976"/>
            <a:ext cx="7379848" cy="4048424"/>
          </a:xfrm>
          <a:prstGeom prst="rect">
            <a:avLst/>
          </a:prstGeom>
        </p:spPr>
      </p:pic>
      <p:sp>
        <p:nvSpPr>
          <p:cNvPr id="7" name="Title 1">
            <a:extLst>
              <a:ext uri="{FF2B5EF4-FFF2-40B4-BE49-F238E27FC236}">
                <a16:creationId xmlns:a16="http://schemas.microsoft.com/office/drawing/2014/main" id="{9B022574-5489-D246-A40D-C40C0DE91DC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Domingo, 14 de Julio, 2019 a las 09:10:50 UTC</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
        <p:nvSpPr>
          <p:cNvPr id="2" name="5-Point Star 1">
            <a:extLst>
              <a:ext uri="{FF2B5EF4-FFF2-40B4-BE49-F238E27FC236}">
                <a16:creationId xmlns:a16="http://schemas.microsoft.com/office/drawing/2014/main" id="{9C61AD39-A178-824E-A475-D6A9A799DE96}"/>
              </a:ext>
            </a:extLst>
          </p:cNvPr>
          <p:cNvSpPr/>
          <p:nvPr/>
        </p:nvSpPr>
        <p:spPr>
          <a:xfrm>
            <a:off x="4038600" y="3124200"/>
            <a:ext cx="228600" cy="228600"/>
          </a:xfrm>
          <a:prstGeom prst="star5">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325086D-25A9-2E4E-B6DF-1A26182B4ECE}"/>
              </a:ext>
            </a:extLst>
          </p:cNvPr>
          <p:cNvSpPr/>
          <p:nvPr/>
        </p:nvSpPr>
        <p:spPr>
          <a:xfrm>
            <a:off x="4343400" y="4724400"/>
            <a:ext cx="152400" cy="152400"/>
          </a:xfrm>
          <a:prstGeom prst="rect">
            <a:avLst/>
          </a:prstGeom>
          <a:solidFill>
            <a:srgbClr val="99DBF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9">
            <a:extLst>
              <a:ext uri="{FF2B5EF4-FFF2-40B4-BE49-F238E27FC236}">
                <a16:creationId xmlns:a16="http://schemas.microsoft.com/office/drawing/2014/main" id="{4B08885B-B7D3-3E4B-A4CD-A81ECB2F6A0E}"/>
              </a:ext>
            </a:extLst>
          </p:cNvPr>
          <p:cNvSpPr txBox="1">
            <a:spLocks noChangeArrowheads="1"/>
          </p:cNvSpPr>
          <p:nvPr/>
        </p:nvSpPr>
        <p:spPr bwMode="auto">
          <a:xfrm>
            <a:off x="709613" y="773113"/>
            <a:ext cx="7977187"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_tradnl" altLang="en-US" sz="1800" b="1" dirty="0">
                <a:solidFill>
                  <a:srgbClr val="393996"/>
                </a:solidFill>
                <a:latin typeface="Arial" panose="020B0604020202020204" pitchFamily="34" charset="0"/>
              </a:rPr>
              <a:t>Momentos de Enseñanzas son un servicio de</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Las Instituciones de Investigación Incorporadas para la Sismología</a:t>
            </a:r>
          </a:p>
          <a:p>
            <a:pPr algn="ctr" eaLnBrk="1" hangingPunct="1">
              <a:spcBef>
                <a:spcPct val="0"/>
              </a:spcBef>
              <a:buFontTx/>
              <a:buNone/>
            </a:pPr>
            <a:r>
              <a:rPr lang="es-ES_tradnl" altLang="en-US" sz="1800" dirty="0">
                <a:latin typeface="Arial" panose="020B0604020202020204" pitchFamily="34" charset="0"/>
              </a:rPr>
              <a:t> Educación &amp; Alcance Público </a:t>
            </a:r>
          </a:p>
          <a:p>
            <a:pPr algn="ctr" eaLnBrk="1" hangingPunct="1">
              <a:spcBef>
                <a:spcPct val="0"/>
              </a:spcBef>
              <a:buFontTx/>
              <a:buNone/>
            </a:pPr>
            <a:r>
              <a:rPr lang="es-ES_tradnl" altLang="en-US" sz="1800" dirty="0">
                <a:latin typeface="Arial" panose="020B0604020202020204" pitchFamily="34" charset="0"/>
              </a:rPr>
              <a:t>y </a:t>
            </a:r>
          </a:p>
          <a:p>
            <a:pPr algn="ctr" eaLnBrk="1" hangingPunct="1">
              <a:spcBef>
                <a:spcPct val="0"/>
              </a:spcBef>
              <a:buFontTx/>
              <a:buNone/>
            </a:pPr>
            <a:r>
              <a:rPr lang="es-ES_tradnl" altLang="en-US" sz="1800" dirty="0">
                <a:latin typeface="Arial" panose="020B0604020202020204" pitchFamily="34" charset="0"/>
              </a:rPr>
              <a:t>La Universidad de Portland </a:t>
            </a: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Por favor enviar comentarios a </a:t>
            </a:r>
            <a:r>
              <a:rPr lang="es-ES_tradnl" altLang="en-US" sz="1800" dirty="0">
                <a:latin typeface="Arial" panose="020B0604020202020204" pitchFamily="34" charset="0"/>
                <a:hlinkClick r:id="rId6"/>
              </a:rPr>
              <a:t>tkb@iris.edu</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r>
              <a:rPr lang="es-ES_tradnl" altLang="en-US" sz="1800" dirty="0">
                <a:latin typeface="Arial" panose="020B0604020202020204" pitchFamily="34" charset="0"/>
              </a:rPr>
              <a:t>Para recibir notificaciones automáticas de nuevos Momentos de Enseñanzas suscribirse en </a:t>
            </a:r>
            <a:r>
              <a:rPr lang="es-ES_tradnl" altLang="en-US" sz="1800" dirty="0">
                <a:latin typeface="Arial" panose="020B0604020202020204" pitchFamily="34" charset="0"/>
                <a:hlinkClick r:id="rId7"/>
              </a:rPr>
              <a:t>www.iris.edu/hq/retm</a:t>
            </a: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endParaRPr lang="es-ES_tradnl" altLang="en-US" sz="1800" dirty="0">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map&#10;&#10;Description automatically generated">
            <a:extLst>
              <a:ext uri="{FF2B5EF4-FFF2-40B4-BE49-F238E27FC236}">
                <a16:creationId xmlns:a16="http://schemas.microsoft.com/office/drawing/2014/main" id="{3C94F375-255D-6C4A-B8E4-CEF193758CFA}"/>
              </a:ext>
            </a:extLst>
          </p:cNvPr>
          <p:cNvPicPr>
            <a:picLocks noChangeAspect="1"/>
          </p:cNvPicPr>
          <p:nvPr/>
        </p:nvPicPr>
        <p:blipFill rotWithShape="1">
          <a:blip r:embed="rId3">
            <a:extLst>
              <a:ext uri="{28A0092B-C50C-407E-A947-70E740481C1C}">
                <a14:useLocalDpi xmlns:a14="http://schemas.microsoft.com/office/drawing/2010/main" val="0"/>
              </a:ext>
            </a:extLst>
          </a:blip>
          <a:srcRect l="1629"/>
          <a:stretch/>
        </p:blipFill>
        <p:spPr>
          <a:xfrm>
            <a:off x="2949256" y="1371600"/>
            <a:ext cx="6042343" cy="4846320"/>
          </a:xfrm>
          <a:prstGeom prst="rect">
            <a:avLst/>
          </a:prstGeom>
        </p:spPr>
      </p:pic>
      <p:sp>
        <p:nvSpPr>
          <p:cNvPr id="4" name="Rectangle 3">
            <a:extLst>
              <a:ext uri="{FF2B5EF4-FFF2-40B4-BE49-F238E27FC236}">
                <a16:creationId xmlns:a16="http://schemas.microsoft.com/office/drawing/2014/main" id="{4900342F-5378-4688-945B-366EC6994B3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700" name="TextBox 15">
            <a:extLst>
              <a:ext uri="{FF2B5EF4-FFF2-40B4-BE49-F238E27FC236}">
                <a16:creationId xmlns:a16="http://schemas.microsoft.com/office/drawing/2014/main" id="{00744420-C97D-2741-85E6-0CB2DE7A5C93}"/>
              </a:ext>
            </a:extLst>
          </p:cNvPr>
          <p:cNvSpPr txBox="1">
            <a:spLocks noChangeArrowheads="1"/>
          </p:cNvSpPr>
          <p:nvPr/>
        </p:nvSpPr>
        <p:spPr bwMode="auto">
          <a:xfrm>
            <a:off x="3733800" y="6321425"/>
            <a:ext cx="52578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dirty="0">
                <a:solidFill>
                  <a:srgbClr val="000000"/>
                </a:solidFill>
                <a:latin typeface="Arial" panose="020B0604020202020204" pitchFamily="34" charset="0"/>
              </a:rPr>
              <a:t>USGS</a:t>
            </a:r>
            <a:r>
              <a:rPr lang="es-ES" altLang="en-US" sz="1400" i="1" dirty="0">
                <a:solidFill>
                  <a:srgbClr val="000000"/>
                </a:solidFill>
                <a:latin typeface="Arial" panose="020B0604020202020204" pitchFamily="34" charset="0"/>
              </a:rPr>
              <a:t> Intensidad de Movimiento Estimada del terremoto M7,3</a:t>
            </a:r>
            <a:endParaRPr lang="en-US" altLang="en-US" sz="1400" i="1" dirty="0">
              <a:latin typeface="Arial" panose="020B0604020202020204" pitchFamily="34" charset="0"/>
              <a:cs typeface="Arial" panose="020B0604020202020204" pitchFamily="34" charset="0"/>
            </a:endParaRPr>
          </a:p>
        </p:txBody>
      </p:sp>
      <p:sp>
        <p:nvSpPr>
          <p:cNvPr id="29701" name="TextBox 15">
            <a:extLst>
              <a:ext uri="{FF2B5EF4-FFF2-40B4-BE49-F238E27FC236}">
                <a16:creationId xmlns:a16="http://schemas.microsoft.com/office/drawing/2014/main" id="{7F72B5DA-FF56-C64D-9F48-21F402B932FC}"/>
              </a:ext>
            </a:extLst>
          </p:cNvPr>
          <p:cNvSpPr txBox="1">
            <a:spLocks noChangeArrowheads="1"/>
          </p:cNvSpPr>
          <p:nvPr/>
        </p:nvSpPr>
        <p:spPr bwMode="auto">
          <a:xfrm>
            <a:off x="252413" y="1066800"/>
            <a:ext cx="2596831"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buNone/>
            </a:pPr>
            <a:r>
              <a:rPr lang="es-ES" sz="1800" dirty="0">
                <a:latin typeface="Arial" panose="020B0604020202020204" pitchFamily="34" charset="0"/>
                <a:cs typeface="Arial" panose="020B0604020202020204" pitchFamily="34" charset="0"/>
              </a:rPr>
              <a:t>La escala de Intensidad de Mercalli Modificada (MMI) es una escala de doce niveles numeradas del I al XII, que indican la severidad de los movimientos telúricos.</a:t>
            </a:r>
            <a:endParaRPr lang="en-US" sz="1800" dirty="0">
              <a:latin typeface="Arial" panose="020B0604020202020204" pitchFamily="34" charset="0"/>
              <a:cs typeface="Arial" panose="020B0604020202020204" pitchFamily="34" charset="0"/>
            </a:endParaRPr>
          </a:p>
        </p:txBody>
      </p:sp>
      <p:pic>
        <p:nvPicPr>
          <p:cNvPr id="29702" name="Picture 8" descr="IRIS_TMlogo.png">
            <a:extLst>
              <a:ext uri="{FF2B5EF4-FFF2-40B4-BE49-F238E27FC236}">
                <a16:creationId xmlns:a16="http://schemas.microsoft.com/office/drawing/2014/main" id="{9CF46DD6-070A-BF4B-B95C-9F65EAF1200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B512B995-3D12-E440-A790-C3CA63FC1A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74478" y="5858193"/>
            <a:ext cx="542925" cy="274320"/>
          </a:xfrm>
          <a:prstGeom prst="rect">
            <a:avLst/>
          </a:prstGeom>
        </p:spPr>
      </p:pic>
      <p:sp>
        <p:nvSpPr>
          <p:cNvPr id="14" name="Title 1">
            <a:extLst>
              <a:ext uri="{FF2B5EF4-FFF2-40B4-BE49-F238E27FC236}">
                <a16:creationId xmlns:a16="http://schemas.microsoft.com/office/drawing/2014/main" id="{FC256929-A3D2-F447-BDB6-106060985936}"/>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Domingo, 14 de Julio, 2019 a las 09:10:50 UTC</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
        <p:nvSpPr>
          <p:cNvPr id="15" name="TextBox 13">
            <a:extLst>
              <a:ext uri="{FF2B5EF4-FFF2-40B4-BE49-F238E27FC236}">
                <a16:creationId xmlns:a16="http://schemas.microsoft.com/office/drawing/2014/main" id="{7F62089B-04D9-414E-9D90-E82005834BA0}"/>
              </a:ext>
            </a:extLst>
          </p:cNvPr>
          <p:cNvSpPr txBox="1">
            <a:spLocks noChangeArrowheads="1"/>
          </p:cNvSpPr>
          <p:nvPr/>
        </p:nvSpPr>
        <p:spPr bwMode="auto">
          <a:xfrm>
            <a:off x="722313" y="3614737"/>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a:latin typeface="Arial" panose="020B0604020202020204" pitchFamily="34" charset="0"/>
                <a:cs typeface="Arial" panose="020B0604020202020204" pitchFamily="34" charset="0"/>
              </a:rPr>
              <a:t>MMI</a:t>
            </a:r>
          </a:p>
        </p:txBody>
      </p:sp>
      <p:pic>
        <p:nvPicPr>
          <p:cNvPr id="16" name="Picture 5">
            <a:extLst>
              <a:ext uri="{FF2B5EF4-FFF2-40B4-BE49-F238E27FC236}">
                <a16:creationId xmlns:a16="http://schemas.microsoft.com/office/drawing/2014/main" id="{EAD9C7C6-2393-5048-AD6F-35E0842987D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3957637"/>
            <a:ext cx="75247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4">
            <a:extLst>
              <a:ext uri="{FF2B5EF4-FFF2-40B4-BE49-F238E27FC236}">
                <a16:creationId xmlns:a16="http://schemas.microsoft.com/office/drawing/2014/main" id="{C0942786-3F99-F245-877D-4E980092B687}"/>
              </a:ext>
            </a:extLst>
          </p:cNvPr>
          <p:cNvSpPr txBox="1">
            <a:spLocks noChangeArrowheads="1"/>
          </p:cNvSpPr>
          <p:nvPr/>
        </p:nvSpPr>
        <p:spPr bwMode="auto">
          <a:xfrm>
            <a:off x="1266544" y="3429000"/>
            <a:ext cx="1538287" cy="287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VE" altLang="en-US" sz="1400" b="1" dirty="0">
                <a:latin typeface="Arial" panose="020B0604020202020204" pitchFamily="34" charset="0"/>
              </a:rPr>
              <a:t>Temblor Percibido</a:t>
            </a:r>
          </a:p>
          <a:p>
            <a:pPr algn="ctr" eaLnBrk="1" hangingPunct="1">
              <a:spcBef>
                <a:spcPct val="0"/>
              </a:spcBef>
              <a:spcAft>
                <a:spcPts val="400"/>
              </a:spcAft>
              <a:buFontTx/>
              <a:buNone/>
            </a:pPr>
            <a:r>
              <a:rPr lang="es-VE" altLang="en-US" sz="1400" b="1" dirty="0">
                <a:solidFill>
                  <a:srgbClr val="C00000"/>
                </a:solidFill>
                <a:latin typeface="Arial" panose="020B0604020202020204" pitchFamily="34" charset="0"/>
              </a:rPr>
              <a:t>Extremo </a:t>
            </a:r>
          </a:p>
          <a:p>
            <a:pPr algn="ctr" eaLnBrk="1" hangingPunct="1">
              <a:spcBef>
                <a:spcPct val="0"/>
              </a:spcBef>
              <a:spcAft>
                <a:spcPts val="400"/>
              </a:spcAft>
              <a:buFontTx/>
              <a:buNone/>
            </a:pPr>
            <a:r>
              <a:rPr lang="es-VE" altLang="en-US" sz="1400" b="1" dirty="0">
                <a:solidFill>
                  <a:srgbClr val="FF0000"/>
                </a:solidFill>
                <a:latin typeface="Arial" panose="020B0604020202020204" pitchFamily="34" charset="0"/>
              </a:rPr>
              <a:t>Violento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Severo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Muy Fuerte</a:t>
            </a:r>
          </a:p>
          <a:p>
            <a:pPr algn="ctr" eaLnBrk="1" hangingPunct="1">
              <a:spcBef>
                <a:spcPct val="0"/>
              </a:spcBef>
              <a:spcAft>
                <a:spcPts val="400"/>
              </a:spcAft>
              <a:buFontTx/>
              <a:buNone/>
            </a:pPr>
            <a:r>
              <a:rPr lang="es-VE" altLang="en-US" sz="1400" b="1" dirty="0">
                <a:solidFill>
                  <a:srgbClr val="FFFF00"/>
                </a:solidFill>
                <a:latin typeface="Arial" panose="020B0604020202020204" pitchFamily="34" charset="0"/>
              </a:rPr>
              <a:t>Fuerte</a:t>
            </a:r>
          </a:p>
          <a:p>
            <a:pPr algn="ctr" eaLnBrk="1" hangingPunct="1">
              <a:spcBef>
                <a:spcPct val="0"/>
              </a:spcBef>
              <a:spcAft>
                <a:spcPts val="400"/>
              </a:spcAft>
              <a:buFontTx/>
              <a:buNone/>
            </a:pPr>
            <a:r>
              <a:rPr lang="es-VE" altLang="en-US" sz="1400" dirty="0">
                <a:latin typeface="Arial" panose="020B0604020202020204" pitchFamily="34" charset="0"/>
              </a:rPr>
              <a:t>Moderado</a:t>
            </a:r>
          </a:p>
          <a:p>
            <a:pPr algn="ctr" eaLnBrk="1" hangingPunct="1">
              <a:spcBef>
                <a:spcPct val="0"/>
              </a:spcBef>
              <a:spcAft>
                <a:spcPts val="400"/>
              </a:spcAft>
              <a:buFontTx/>
              <a:buNone/>
            </a:pPr>
            <a:r>
              <a:rPr lang="es-VE" altLang="en-US" sz="1400" dirty="0">
                <a:latin typeface="Arial" panose="020B0604020202020204" pitchFamily="34" charset="0"/>
              </a:rPr>
              <a:t>Ligero</a:t>
            </a:r>
          </a:p>
          <a:p>
            <a:pPr algn="ctr" eaLnBrk="1" hangingPunct="1">
              <a:spcBef>
                <a:spcPct val="0"/>
              </a:spcBef>
              <a:spcAft>
                <a:spcPts val="400"/>
              </a:spcAft>
              <a:buFontTx/>
              <a:buNone/>
            </a:pPr>
            <a:r>
              <a:rPr lang="es-VE" altLang="en-US" sz="1400" dirty="0">
                <a:latin typeface="Arial" panose="020B0604020202020204" pitchFamily="34" charset="0"/>
              </a:rPr>
              <a:t>Débil</a:t>
            </a:r>
          </a:p>
          <a:p>
            <a:pPr algn="ctr" eaLnBrk="1" hangingPunct="1">
              <a:spcBef>
                <a:spcPct val="0"/>
              </a:spcBef>
              <a:spcAft>
                <a:spcPts val="400"/>
              </a:spcAft>
              <a:buFontTx/>
              <a:buNone/>
            </a:pPr>
            <a:r>
              <a:rPr lang="es-VE" altLang="en-US" sz="1400" dirty="0">
                <a:latin typeface="Arial" panose="020B0604020202020204" pitchFamily="34" charset="0"/>
              </a:rPr>
              <a:t>Imperceptible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TextBox 18">
            <a:extLst>
              <a:ext uri="{FF2B5EF4-FFF2-40B4-BE49-F238E27FC236}">
                <a16:creationId xmlns:a16="http://schemas.microsoft.com/office/drawing/2014/main" id="{9BE500DF-A1B2-064C-A9DF-FDC61E4FF999}"/>
              </a:ext>
            </a:extLst>
          </p:cNvPr>
          <p:cNvSpPr txBox="1">
            <a:spLocks noChangeArrowheads="1"/>
          </p:cNvSpPr>
          <p:nvPr/>
        </p:nvSpPr>
        <p:spPr bwMode="auto">
          <a:xfrm>
            <a:off x="242888" y="1095375"/>
            <a:ext cx="440531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600" dirty="0">
                <a:latin typeface="Arial" panose="020B0604020202020204" pitchFamily="34" charset="0"/>
              </a:rPr>
              <a:t>El mapa de USGS PAGER muestra la población expuesta a diferentes niveles de Intensidad de Mercalli Modificada (MMI).</a:t>
            </a:r>
          </a:p>
          <a:p>
            <a:pPr eaLnBrk="1" hangingPunct="1">
              <a:spcBef>
                <a:spcPct val="0"/>
              </a:spcBef>
              <a:buFontTx/>
              <a:buNone/>
            </a:pPr>
            <a:endParaRPr lang="en-US" altLang="en-US" sz="1600" dirty="0">
              <a:latin typeface="Arial" panose="020B0604020202020204" pitchFamily="34" charset="0"/>
            </a:endParaRPr>
          </a:p>
          <a:p>
            <a:pPr eaLnBrk="1" hangingPunct="1">
              <a:spcBef>
                <a:spcPct val="0"/>
              </a:spcBef>
              <a:buFontTx/>
              <a:buNone/>
            </a:pPr>
            <a:r>
              <a:rPr lang="en-US" altLang="en-US" sz="1600" dirty="0">
                <a:latin typeface="Arial" panose="020B0604020202020204" pitchFamily="34" charset="0"/>
              </a:rPr>
              <a:t>10,000 personas </a:t>
            </a:r>
            <a:r>
              <a:rPr lang="en-US" altLang="en-US" sz="1600" dirty="0" err="1">
                <a:latin typeface="Arial" panose="020B0604020202020204" pitchFamily="34" charset="0"/>
              </a:rPr>
              <a:t>fueron</a:t>
            </a:r>
            <a:r>
              <a:rPr lang="en-US" altLang="en-US" sz="1600" dirty="0">
                <a:latin typeface="Arial" panose="020B0604020202020204" pitchFamily="34" charset="0"/>
              </a:rPr>
              <a:t> </a:t>
            </a:r>
            <a:r>
              <a:rPr lang="en-US" altLang="en-US" sz="1600" dirty="0" err="1">
                <a:latin typeface="Arial" panose="020B0604020202020204" pitchFamily="34" charset="0"/>
              </a:rPr>
              <a:t>expuestas</a:t>
            </a:r>
            <a:r>
              <a:rPr lang="en-US" altLang="en-US" sz="1600" dirty="0">
                <a:latin typeface="Arial" panose="020B0604020202020204" pitchFamily="34" charset="0"/>
              </a:rPr>
              <a:t> a </a:t>
            </a:r>
            <a:r>
              <a:rPr lang="en-US" altLang="en-US" sz="1600" dirty="0" err="1">
                <a:latin typeface="Arial" panose="020B0604020202020204" pitchFamily="34" charset="0"/>
              </a:rPr>
              <a:t>fuertes</a:t>
            </a:r>
            <a:r>
              <a:rPr lang="en-US" altLang="en-US" sz="1600" dirty="0">
                <a:latin typeface="Arial" panose="020B0604020202020204" pitchFamily="34" charset="0"/>
              </a:rPr>
              <a:t> </a:t>
            </a:r>
            <a:r>
              <a:rPr lang="en-US" altLang="en-US" sz="1600" dirty="0" err="1">
                <a:latin typeface="Arial" panose="020B0604020202020204" pitchFamily="34" charset="0"/>
              </a:rPr>
              <a:t>sacudidas</a:t>
            </a:r>
            <a:r>
              <a:rPr lang="en-US" altLang="en-US" sz="1600" dirty="0">
                <a:latin typeface="Arial" panose="020B0604020202020204" pitchFamily="34" charset="0"/>
              </a:rPr>
              <a:t> </a:t>
            </a:r>
            <a:r>
              <a:rPr lang="en-US" altLang="en-US" sz="1600" dirty="0" err="1">
                <a:latin typeface="Arial" panose="020B0604020202020204" pitchFamily="34" charset="0"/>
              </a:rPr>
              <a:t>por</a:t>
            </a:r>
            <a:r>
              <a:rPr lang="en-US" altLang="en-US" sz="1600" dirty="0">
                <a:latin typeface="Arial" panose="020B0604020202020204" pitchFamily="34" charset="0"/>
              </a:rPr>
              <a:t> </a:t>
            </a:r>
            <a:r>
              <a:rPr lang="en-US" altLang="en-US" sz="1600" dirty="0" err="1">
                <a:latin typeface="Arial" panose="020B0604020202020204" pitchFamily="34" charset="0"/>
              </a:rPr>
              <a:t>este</a:t>
            </a:r>
            <a:r>
              <a:rPr lang="en-US" altLang="en-US" sz="1600" dirty="0">
                <a:latin typeface="Arial" panose="020B0604020202020204" pitchFamily="34" charset="0"/>
              </a:rPr>
              <a:t> </a:t>
            </a:r>
            <a:r>
              <a:rPr lang="en-US" altLang="en-US" sz="1600" dirty="0" err="1">
                <a:latin typeface="Arial" panose="020B0604020202020204" pitchFamily="34" charset="0"/>
              </a:rPr>
              <a:t>terremoto</a:t>
            </a:r>
            <a:r>
              <a:rPr lang="en-US" altLang="en-US" sz="1600" dirty="0">
                <a:latin typeface="Arial" panose="020B0604020202020204" pitchFamily="34" charset="0"/>
              </a:rPr>
              <a:t>.</a:t>
            </a:r>
          </a:p>
        </p:txBody>
      </p:sp>
      <p:pic>
        <p:nvPicPr>
          <p:cNvPr id="3" name="Picture 2">
            <a:extLst>
              <a:ext uri="{FF2B5EF4-FFF2-40B4-BE49-F238E27FC236}">
                <a16:creationId xmlns:a16="http://schemas.microsoft.com/office/drawing/2014/main" id="{4399AAA9-75CA-4ACA-BA39-448574D581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5940" y="1219101"/>
            <a:ext cx="4268733" cy="4262635"/>
          </a:xfrm>
          <a:prstGeom prst="rect">
            <a:avLst/>
          </a:prstGeom>
        </p:spPr>
      </p:pic>
      <p:pic>
        <p:nvPicPr>
          <p:cNvPr id="9" name="Picture 8">
            <a:extLst>
              <a:ext uri="{FF2B5EF4-FFF2-40B4-BE49-F238E27FC236}">
                <a16:creationId xmlns:a16="http://schemas.microsoft.com/office/drawing/2014/main" id="{B54A6FED-4C8D-4D1B-83C0-5266205DCC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6617" y="2901485"/>
            <a:ext cx="2447583" cy="3880315"/>
          </a:xfrm>
          <a:prstGeom prst="rect">
            <a:avLst/>
          </a:prstGeom>
        </p:spPr>
      </p:pic>
      <p:sp>
        <p:nvSpPr>
          <p:cNvPr id="11" name="Title 1">
            <a:extLst>
              <a:ext uri="{FF2B5EF4-FFF2-40B4-BE49-F238E27FC236}">
                <a16:creationId xmlns:a16="http://schemas.microsoft.com/office/drawing/2014/main" id="{881A9335-D257-AC46-A49F-C8DD31E76015}"/>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Domingo, 14 de Julio, 2019 a las 09:10:50 UTC</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
        <p:nvSpPr>
          <p:cNvPr id="12" name="TextBox 15">
            <a:extLst>
              <a:ext uri="{FF2B5EF4-FFF2-40B4-BE49-F238E27FC236}">
                <a16:creationId xmlns:a16="http://schemas.microsoft.com/office/drawing/2014/main" id="{81D4924B-9233-A048-AA09-7C2089B60B9D}"/>
              </a:ext>
            </a:extLst>
          </p:cNvPr>
          <p:cNvSpPr txBox="1">
            <a:spLocks noChangeArrowheads="1"/>
          </p:cNvSpPr>
          <p:nvPr/>
        </p:nvSpPr>
        <p:spPr bwMode="auto">
          <a:xfrm>
            <a:off x="4876800" y="695980"/>
            <a:ext cx="41957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s-ES" altLang="en-US" sz="1400" i="1">
                <a:latin typeface="Arial" panose="020B0604020202020204" pitchFamily="34" charset="0"/>
              </a:rPr>
              <a:t>USGS PAGER </a:t>
            </a:r>
          </a:p>
          <a:p>
            <a:pPr algn="r" eaLnBrk="1" hangingPunct="1">
              <a:spcBef>
                <a:spcPct val="0"/>
              </a:spcBef>
              <a:buFontTx/>
              <a:buNone/>
            </a:pPr>
            <a:r>
              <a:rPr lang="es-ES" altLang="en-US" sz="1400" i="1">
                <a:latin typeface="Arial" panose="020B0604020202020204" pitchFamily="34" charset="0"/>
              </a:rPr>
              <a:t>Población Expuesta a los Movimientos Telúricos</a:t>
            </a:r>
          </a:p>
        </p:txBody>
      </p:sp>
      <p:sp>
        <p:nvSpPr>
          <p:cNvPr id="13" name="TextBox 15">
            <a:extLst>
              <a:ext uri="{FF2B5EF4-FFF2-40B4-BE49-F238E27FC236}">
                <a16:creationId xmlns:a16="http://schemas.microsoft.com/office/drawing/2014/main" id="{707528DF-0987-4C4D-A452-72FE285C5AC8}"/>
              </a:ext>
            </a:extLst>
          </p:cNvPr>
          <p:cNvSpPr txBox="1">
            <a:spLocks noChangeArrowheads="1"/>
          </p:cNvSpPr>
          <p:nvPr/>
        </p:nvSpPr>
        <p:spPr bwMode="auto">
          <a:xfrm>
            <a:off x="5119689" y="6473825"/>
            <a:ext cx="39481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200" i="1" dirty="0">
                <a:latin typeface="Arial" panose="020B0604020202020204" pitchFamily="34" charset="0"/>
              </a:rPr>
              <a:t>Imagen Cortesía del Servicio Geológico de los EE.UU.</a:t>
            </a:r>
          </a:p>
        </p:txBody>
      </p:sp>
      <p:sp>
        <p:nvSpPr>
          <p:cNvPr id="14" name="TextBox 20">
            <a:extLst>
              <a:ext uri="{FF2B5EF4-FFF2-40B4-BE49-F238E27FC236}">
                <a16:creationId xmlns:a16="http://schemas.microsoft.com/office/drawing/2014/main" id="{F75D2D91-B821-B140-9016-591F4CE5C2B4}"/>
              </a:ext>
            </a:extLst>
          </p:cNvPr>
          <p:cNvSpPr txBox="1">
            <a:spLocks noChangeArrowheads="1"/>
          </p:cNvSpPr>
          <p:nvPr/>
        </p:nvSpPr>
        <p:spPr bwMode="auto">
          <a:xfrm>
            <a:off x="3333750" y="5521325"/>
            <a:ext cx="5767388"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s-ES" altLang="en-US" sz="1300" dirty="0">
                <a:latin typeface="Arial" panose="020B0604020202020204" pitchFamily="34" charset="0"/>
              </a:rPr>
              <a:t>El código de colores de las líneas de contorno marca las regiones de intensidad MMI. La población total expuesta a un valor MMI dado es obtenida sumando la población entre las líneas de contorno. La estimación de la población expuesta a cada intensidad  MMI es mostrada en la tabla.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1">
            <a:extLst>
              <a:ext uri="{FF2B5EF4-FFF2-40B4-BE49-F238E27FC236}">
                <a16:creationId xmlns:a16="http://schemas.microsoft.com/office/drawing/2014/main" id="{5F0317CA-1614-6342-9538-2D4FA273DFD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838201"/>
            <a:ext cx="7234571" cy="4947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2FE49FDE-9BCA-034D-AA7E-C095C30C824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2530" name="Picture 8" descr="IRIS_TMlogo.png">
            <a:extLst>
              <a:ext uri="{FF2B5EF4-FFF2-40B4-BE49-F238E27FC236}">
                <a16:creationId xmlns:a16="http://schemas.microsoft.com/office/drawing/2014/main" id="{8924BAAE-CD8C-5544-AC86-89A76E1ABA5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extBox 14">
            <a:extLst>
              <a:ext uri="{FF2B5EF4-FFF2-40B4-BE49-F238E27FC236}">
                <a16:creationId xmlns:a16="http://schemas.microsoft.com/office/drawing/2014/main" id="{AF5F2FE9-46CB-5245-9D5C-271DD69978F8}"/>
              </a:ext>
            </a:extLst>
          </p:cNvPr>
          <p:cNvSpPr txBox="1">
            <a:spLocks noChangeArrowheads="1"/>
          </p:cNvSpPr>
          <p:nvPr/>
        </p:nvSpPr>
        <p:spPr bwMode="auto">
          <a:xfrm>
            <a:off x="457200" y="5785476"/>
            <a:ext cx="870857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es-ES_tradnl" altLang="en-US" sz="1500" dirty="0">
                <a:latin typeface="Arial" panose="020B0604020202020204" pitchFamily="34" charset="0"/>
              </a:rPr>
              <a:t>Las Placas del Pacífico, Filipinas, Euroasiática y Australiana se encuentran en un complejo arreglo de zonas de subducción en el Océano Pacífico occidental. En detalle, hay numerosas </a:t>
            </a:r>
            <a:r>
              <a:rPr lang="es-ES_tradnl" altLang="en-US" sz="1500" dirty="0" err="1">
                <a:latin typeface="Arial" panose="020B0604020202020204" pitchFamily="34" charset="0"/>
              </a:rPr>
              <a:t>microplacas</a:t>
            </a:r>
            <a:r>
              <a:rPr lang="es-ES_tradnl" altLang="en-US" sz="1500" dirty="0">
                <a:latin typeface="Arial" panose="020B0604020202020204" pitchFamily="34" charset="0"/>
              </a:rPr>
              <a:t> (fragmentos de placas más grandes) con límites convergentes, divergentes y transformantes (laterales) entre ellas. La siguiente diapositiva ilustra la tectónica en el área del cuadrado rojo.</a:t>
            </a:r>
          </a:p>
        </p:txBody>
      </p:sp>
      <p:sp>
        <p:nvSpPr>
          <p:cNvPr id="7" name="Rectangle 6">
            <a:extLst>
              <a:ext uri="{FF2B5EF4-FFF2-40B4-BE49-F238E27FC236}">
                <a16:creationId xmlns:a16="http://schemas.microsoft.com/office/drawing/2014/main" id="{95F43F63-FFA6-3F4D-9C93-2B52D5A8D485}"/>
              </a:ext>
            </a:extLst>
          </p:cNvPr>
          <p:cNvSpPr/>
          <p:nvPr/>
        </p:nvSpPr>
        <p:spPr>
          <a:xfrm>
            <a:off x="1728787" y="3410397"/>
            <a:ext cx="1143000" cy="533401"/>
          </a:xfrm>
          <a:prstGeom prst="rect">
            <a:avLst/>
          </a:prstGeom>
          <a:noFill/>
          <a:ln w="31750">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540" name="TextBox 15">
            <a:extLst>
              <a:ext uri="{FF2B5EF4-FFF2-40B4-BE49-F238E27FC236}">
                <a16:creationId xmlns:a16="http://schemas.microsoft.com/office/drawing/2014/main" id="{455140D3-EC7B-424C-8003-C76045789E84}"/>
              </a:ext>
            </a:extLst>
          </p:cNvPr>
          <p:cNvSpPr txBox="1">
            <a:spLocks noChangeArrowheads="1"/>
          </p:cNvSpPr>
          <p:nvPr/>
        </p:nvSpPr>
        <p:spPr bwMode="auto">
          <a:xfrm>
            <a:off x="3810000" y="5484120"/>
            <a:ext cx="4776333" cy="307777"/>
          </a:xfrm>
          <a:prstGeom prst="rect">
            <a:avLst/>
          </a:prstGeom>
          <a:solidFill>
            <a:schemeClr val="bg1">
              <a:alpha val="48000"/>
            </a:schemeClr>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n-US" sz="1400" i="1" dirty="0">
                <a:latin typeface="Arial" panose="020B0604020202020204" pitchFamily="34" charset="0"/>
              </a:rPr>
              <a:t>Imagen Cortesía del Servicio Geológico de los EE.UU.</a:t>
            </a:r>
          </a:p>
        </p:txBody>
      </p:sp>
      <p:sp>
        <p:nvSpPr>
          <p:cNvPr id="10" name="Title 1">
            <a:extLst>
              <a:ext uri="{FF2B5EF4-FFF2-40B4-BE49-F238E27FC236}">
                <a16:creationId xmlns:a16="http://schemas.microsoft.com/office/drawing/2014/main" id="{5473A1CD-0460-0D4B-B10A-FB18DBF505D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Domingo, 14 de Julio, 2019 a las 09:10:50 UTC</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35375854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44DA71D-4037-4A91-B1FC-1E60FA052D7B}"/>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147" name="Picture 18" descr="IRIS_TMlogo.png">
            <a:extLst>
              <a:ext uri="{FF2B5EF4-FFF2-40B4-BE49-F238E27FC236}">
                <a16:creationId xmlns:a16="http://schemas.microsoft.com/office/drawing/2014/main" id="{F1A3FE3A-61F1-4FFC-85A1-F2A8B6DC286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 name="Straight Arrow Connector 18">
            <a:extLst>
              <a:ext uri="{FF2B5EF4-FFF2-40B4-BE49-F238E27FC236}">
                <a16:creationId xmlns:a16="http://schemas.microsoft.com/office/drawing/2014/main" id="{9437747E-843A-47C2-8E7E-31BADFB5554B}"/>
              </a:ext>
            </a:extLst>
          </p:cNvPr>
          <p:cNvCxnSpPr/>
          <p:nvPr/>
        </p:nvCxnSpPr>
        <p:spPr>
          <a:xfrm rot="10800000" flipV="1">
            <a:off x="6432550" y="4349750"/>
            <a:ext cx="304800" cy="74612"/>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pic>
        <p:nvPicPr>
          <p:cNvPr id="6149" name="Picture 10" descr="Aust-Sunda Map.tiff">
            <a:extLst>
              <a:ext uri="{FF2B5EF4-FFF2-40B4-BE49-F238E27FC236}">
                <a16:creationId xmlns:a16="http://schemas.microsoft.com/office/drawing/2014/main" id="{624E1CBE-7094-437F-BBF8-E73B30AADA48}"/>
              </a:ext>
            </a:extLst>
          </p:cNvPr>
          <p:cNvPicPr>
            <a:picLocks noChangeAspect="1"/>
          </p:cNvPicPr>
          <p:nvPr/>
        </p:nvPicPr>
        <p:blipFill>
          <a:blip r:embed="rId4">
            <a:extLst>
              <a:ext uri="{28A0092B-C50C-407E-A947-70E740481C1C}">
                <a14:useLocalDpi xmlns:a14="http://schemas.microsoft.com/office/drawing/2010/main" val="0"/>
              </a:ext>
            </a:extLst>
          </a:blip>
          <a:srcRect t="13293"/>
          <a:stretch>
            <a:fillRect/>
          </a:stretch>
        </p:blipFill>
        <p:spPr bwMode="auto">
          <a:xfrm>
            <a:off x="457200" y="1066800"/>
            <a:ext cx="8521700" cy="394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Subtitle 2">
            <a:extLst>
              <a:ext uri="{FF2B5EF4-FFF2-40B4-BE49-F238E27FC236}">
                <a16:creationId xmlns:a16="http://schemas.microsoft.com/office/drawing/2014/main" id="{6576A572-301F-47FB-BD90-F3CC93EB03F5}"/>
              </a:ext>
            </a:extLst>
          </p:cNvPr>
          <p:cNvSpPr>
            <a:spLocks noGrp="1"/>
          </p:cNvSpPr>
          <p:nvPr>
            <p:ph type="subTitle" idx="1"/>
          </p:nvPr>
        </p:nvSpPr>
        <p:spPr>
          <a:xfrm>
            <a:off x="487817" y="5014912"/>
            <a:ext cx="8521700" cy="1766888"/>
          </a:xfrm>
        </p:spPr>
        <p:txBody>
          <a:bodyPr/>
          <a:lstStyle/>
          <a:p>
            <a:pPr algn="l"/>
            <a:r>
              <a:rPr lang="es-ES_tradnl" altLang="en-US" sz="1400" dirty="0">
                <a:solidFill>
                  <a:schemeClr val="tx1"/>
                </a:solidFill>
                <a:latin typeface="Arial" panose="020B0604020202020204" pitchFamily="34" charset="0"/>
                <a:cs typeface="Arial" panose="020B0604020202020204" pitchFamily="34" charset="0"/>
              </a:rPr>
              <a:t>El mapa de parte superior muestra los límites de las placas entre las placas de </a:t>
            </a:r>
            <a:r>
              <a:rPr lang="es-ES_tradnl" altLang="en-US" sz="1400" dirty="0" err="1">
                <a:solidFill>
                  <a:schemeClr val="tx1"/>
                </a:solidFill>
                <a:latin typeface="Arial" panose="020B0604020202020204" pitchFamily="34" charset="0"/>
                <a:cs typeface="Arial" panose="020B0604020202020204" pitchFamily="34" charset="0"/>
              </a:rPr>
              <a:t>Sunda</a:t>
            </a:r>
            <a:r>
              <a:rPr lang="es-ES_tradnl" altLang="en-US" sz="1400" dirty="0">
                <a:solidFill>
                  <a:schemeClr val="tx1"/>
                </a:solidFill>
                <a:latin typeface="Arial" panose="020B0604020202020204" pitchFamily="34" charset="0"/>
                <a:cs typeface="Arial" panose="020B0604020202020204" pitchFamily="34" charset="0"/>
              </a:rPr>
              <a:t>, Pacífico y Australia que rodean Papúa Nueva Guinea. La Placa de </a:t>
            </a:r>
            <a:r>
              <a:rPr lang="es-ES_tradnl" altLang="en-US" sz="1400" dirty="0" err="1">
                <a:solidFill>
                  <a:schemeClr val="tx1"/>
                </a:solidFill>
                <a:latin typeface="Arial" panose="020B0604020202020204" pitchFamily="34" charset="0"/>
                <a:cs typeface="Arial" panose="020B0604020202020204" pitchFamily="34" charset="0"/>
              </a:rPr>
              <a:t>Sunda</a:t>
            </a:r>
            <a:r>
              <a:rPr lang="es-ES_tradnl" altLang="en-US" sz="1400" dirty="0">
                <a:solidFill>
                  <a:schemeClr val="tx1"/>
                </a:solidFill>
                <a:latin typeface="Arial" panose="020B0604020202020204" pitchFamily="34" charset="0"/>
                <a:cs typeface="Arial" panose="020B0604020202020204" pitchFamily="34" charset="0"/>
              </a:rPr>
              <a:t> es el promontorio del sureste de la Placa de Eurasia. Las flechas con números indican los movimientos relativos de la placa a través de límites específicos en mm / año. Las líneas negras con "dientes" son límites de placas convergentes con los dientes en la placa superior. Por ejemplo, al norte del terremoto del 14 de julio de 2019 marcado por la estrella, la Placa del Pacífico se subduce debajo de la Placa </a:t>
            </a:r>
            <a:r>
              <a:rPr lang="es-ES_tradnl" altLang="en-US" sz="1400" dirty="0" err="1">
                <a:solidFill>
                  <a:schemeClr val="tx1"/>
                </a:solidFill>
                <a:latin typeface="Arial" panose="020B0604020202020204" pitchFamily="34" charset="0"/>
                <a:cs typeface="Arial" panose="020B0604020202020204" pitchFamily="34" charset="0"/>
              </a:rPr>
              <a:t>Sunda</a:t>
            </a:r>
            <a:r>
              <a:rPr lang="es-ES_tradnl" altLang="en-US" sz="1400" dirty="0">
                <a:solidFill>
                  <a:schemeClr val="tx1"/>
                </a:solidFill>
                <a:latin typeface="Arial" panose="020B0604020202020204" pitchFamily="34" charset="0"/>
                <a:cs typeface="Arial" panose="020B0604020202020204" pitchFamily="34" charset="0"/>
              </a:rPr>
              <a:t> a 90 mm / año = 9 cm / año. Los detalles dentro del contorno discontinuo se muestran en la siguiente diapositiva.</a:t>
            </a:r>
          </a:p>
        </p:txBody>
      </p:sp>
      <p:sp>
        <p:nvSpPr>
          <p:cNvPr id="6151" name="TextBox 13">
            <a:extLst>
              <a:ext uri="{FF2B5EF4-FFF2-40B4-BE49-F238E27FC236}">
                <a16:creationId xmlns:a16="http://schemas.microsoft.com/office/drawing/2014/main" id="{17714B7A-7959-4996-9AC3-4BA9E842EEAD}"/>
              </a:ext>
            </a:extLst>
          </p:cNvPr>
          <p:cNvSpPr txBox="1">
            <a:spLocks noChangeArrowheads="1"/>
          </p:cNvSpPr>
          <p:nvPr/>
        </p:nvSpPr>
        <p:spPr bwMode="auto">
          <a:xfrm>
            <a:off x="487818" y="4645347"/>
            <a:ext cx="804658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s-ES_tradnl" altLang="en-US" sz="1100"/>
              <a:t>Mapa del reporte de archivo abierto del USGS  2010-1083-H Sismicidad de la Tierra 1900–2010 Nueva Guinea y alrededores</a:t>
            </a:r>
          </a:p>
        </p:txBody>
      </p:sp>
      <p:sp>
        <p:nvSpPr>
          <p:cNvPr id="13" name="TextBox 12">
            <a:extLst>
              <a:ext uri="{FF2B5EF4-FFF2-40B4-BE49-F238E27FC236}">
                <a16:creationId xmlns:a16="http://schemas.microsoft.com/office/drawing/2014/main" id="{1BAE42AF-2DCF-444A-9121-7D09D1F7D691}"/>
              </a:ext>
            </a:extLst>
          </p:cNvPr>
          <p:cNvSpPr txBox="1"/>
          <p:nvPr/>
        </p:nvSpPr>
        <p:spPr>
          <a:xfrm>
            <a:off x="1266145" y="1392918"/>
            <a:ext cx="1258678" cy="430887"/>
          </a:xfrm>
          <a:prstGeom prst="rect">
            <a:avLst/>
          </a:prstGeom>
          <a:solidFill>
            <a:schemeClr val="bg1">
              <a:alpha val="39000"/>
            </a:schemeClr>
          </a:solidFill>
        </p:spPr>
        <p:txBody>
          <a:bodyPr wrap="none" rtlCol="0">
            <a:spAutoFit/>
          </a:bodyPr>
          <a:lstStyle/>
          <a:p>
            <a:r>
              <a:rPr lang="es-ES_tradnl" sz="1100" dirty="0">
                <a:solidFill>
                  <a:srgbClr val="FF0000"/>
                </a:solidFill>
              </a:rPr>
              <a:t>Terremoto M7,3 </a:t>
            </a:r>
          </a:p>
          <a:p>
            <a:r>
              <a:rPr lang="es-ES_tradnl" sz="1100" dirty="0">
                <a:solidFill>
                  <a:srgbClr val="FF0000"/>
                </a:solidFill>
              </a:rPr>
              <a:t>14 de Julio, 2019</a:t>
            </a:r>
          </a:p>
        </p:txBody>
      </p:sp>
      <p:cxnSp>
        <p:nvCxnSpPr>
          <p:cNvPr id="5" name="Straight Arrow Connector 4">
            <a:extLst>
              <a:ext uri="{FF2B5EF4-FFF2-40B4-BE49-F238E27FC236}">
                <a16:creationId xmlns:a16="http://schemas.microsoft.com/office/drawing/2014/main" id="{E2D84F92-9225-B244-9273-C3041333A6CF}"/>
              </a:ext>
            </a:extLst>
          </p:cNvPr>
          <p:cNvCxnSpPr/>
          <p:nvPr/>
        </p:nvCxnSpPr>
        <p:spPr>
          <a:xfrm>
            <a:off x="2275681" y="1671184"/>
            <a:ext cx="319088" cy="241300"/>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259FDBA8-0EB6-0C47-A011-0EF9A7181205}"/>
              </a:ext>
            </a:extLst>
          </p:cNvPr>
          <p:cNvSpPr/>
          <p:nvPr/>
        </p:nvSpPr>
        <p:spPr>
          <a:xfrm>
            <a:off x="1429998" y="1912483"/>
            <a:ext cx="1389402" cy="903515"/>
          </a:xfrm>
          <a:prstGeom prst="rect">
            <a:avLst/>
          </a:prstGeom>
          <a:noFill/>
          <a:ln w="31750">
            <a:solidFill>
              <a:srgbClr val="7030A0"/>
            </a:solidFill>
            <a:prstDash val="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5-Point Star 11">
            <a:extLst>
              <a:ext uri="{FF2B5EF4-FFF2-40B4-BE49-F238E27FC236}">
                <a16:creationId xmlns:a16="http://schemas.microsoft.com/office/drawing/2014/main" id="{DCD604A7-70FF-7841-986A-884AEC76DED4}"/>
              </a:ext>
            </a:extLst>
          </p:cNvPr>
          <p:cNvSpPr/>
          <p:nvPr/>
        </p:nvSpPr>
        <p:spPr>
          <a:xfrm>
            <a:off x="2514600" y="1858055"/>
            <a:ext cx="228600" cy="228600"/>
          </a:xfrm>
          <a:prstGeom prst="star5">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itle 1">
            <a:extLst>
              <a:ext uri="{FF2B5EF4-FFF2-40B4-BE49-F238E27FC236}">
                <a16:creationId xmlns:a16="http://schemas.microsoft.com/office/drawing/2014/main" id="{0D5F54C7-5BA8-A74A-AFB8-98FBFBB2C66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Domingo, 14 de Julio, 2019 a las 09:10:50 UTC</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close up of a map&#10;&#10;Description automatically generated">
            <a:extLst>
              <a:ext uri="{FF2B5EF4-FFF2-40B4-BE49-F238E27FC236}">
                <a16:creationId xmlns:a16="http://schemas.microsoft.com/office/drawing/2014/main" id="{1D1CE2F9-13C9-8E46-A2E6-94BFC446F4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337" y="1130703"/>
            <a:ext cx="8686800" cy="4188604"/>
          </a:xfrm>
          <a:prstGeom prst="rect">
            <a:avLst/>
          </a:prstGeom>
        </p:spPr>
      </p:pic>
      <p:sp>
        <p:nvSpPr>
          <p:cNvPr id="15" name="Rectangle 14">
            <a:extLst>
              <a:ext uri="{FF2B5EF4-FFF2-40B4-BE49-F238E27FC236}">
                <a16:creationId xmlns:a16="http://schemas.microsoft.com/office/drawing/2014/main" id="{36EF06E8-B5F4-9947-97D3-D1F8669BE429}"/>
              </a:ext>
            </a:extLst>
          </p:cNvPr>
          <p:cNvSpPr/>
          <p:nvPr/>
        </p:nvSpPr>
        <p:spPr>
          <a:xfrm>
            <a:off x="8809831" y="4053672"/>
            <a:ext cx="164306" cy="365927"/>
          </a:xfrm>
          <a:prstGeom prst="rect">
            <a:avLst/>
          </a:prstGeom>
          <a:solidFill>
            <a:srgbClr val="FDFA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E49FDE-9BCA-034D-AA7E-C095C30C824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2530" name="Picture 8" descr="IRIS_TMlogo.png">
            <a:extLst>
              <a:ext uri="{FF2B5EF4-FFF2-40B4-BE49-F238E27FC236}">
                <a16:creationId xmlns:a16="http://schemas.microsoft.com/office/drawing/2014/main" id="{8924BAAE-CD8C-5544-AC86-89A76E1ABA5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25">
            <a:extLst>
              <a:ext uri="{FF2B5EF4-FFF2-40B4-BE49-F238E27FC236}">
                <a16:creationId xmlns:a16="http://schemas.microsoft.com/office/drawing/2014/main" id="{6433F18D-ECBE-FC46-8B1E-F9A70C5A01FB}"/>
              </a:ext>
            </a:extLst>
          </p:cNvPr>
          <p:cNvSpPr txBox="1"/>
          <p:nvPr/>
        </p:nvSpPr>
        <p:spPr>
          <a:xfrm>
            <a:off x="3679639" y="3242706"/>
            <a:ext cx="1669401" cy="584775"/>
          </a:xfrm>
          <a:prstGeom prst="rect">
            <a:avLst/>
          </a:prstGeom>
          <a:noFill/>
        </p:spPr>
        <p:txBody>
          <a:bodyPr wrap="square" rtlCol="0">
            <a:spAutoFit/>
          </a:bodyPr>
          <a:lstStyle/>
          <a:p>
            <a:pPr algn="ctr"/>
            <a:r>
              <a:rPr lang="en-US" sz="1600" b="1" dirty="0">
                <a:solidFill>
                  <a:srgbClr val="FF0000"/>
                </a:solidFill>
                <a:effectLst>
                  <a:outerShdw blurRad="50800" dist="38100" dir="2700000" algn="tl" rotWithShape="0">
                    <a:prstClr val="black">
                      <a:alpha val="40000"/>
                    </a:prstClr>
                  </a:outerShdw>
                </a:effectLst>
              </a:rPr>
              <a:t>PLACA DE SUNDA</a:t>
            </a:r>
          </a:p>
        </p:txBody>
      </p:sp>
      <p:sp>
        <p:nvSpPr>
          <p:cNvPr id="29" name="TextBox 15">
            <a:extLst>
              <a:ext uri="{FF2B5EF4-FFF2-40B4-BE49-F238E27FC236}">
                <a16:creationId xmlns:a16="http://schemas.microsoft.com/office/drawing/2014/main" id="{5D891E62-A280-F445-B7C2-60B9C9E937E3}"/>
              </a:ext>
            </a:extLst>
          </p:cNvPr>
          <p:cNvSpPr txBox="1">
            <a:spLocks noChangeArrowheads="1"/>
          </p:cNvSpPr>
          <p:nvPr/>
        </p:nvSpPr>
        <p:spPr bwMode="auto">
          <a:xfrm>
            <a:off x="4284663" y="5281222"/>
            <a:ext cx="47069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s-ES" altLang="en-US" sz="1400" i="1" dirty="0"/>
              <a:t>Imagen Cortesía del Servicio Geológico de los EE.UU.</a:t>
            </a:r>
          </a:p>
        </p:txBody>
      </p:sp>
      <p:sp>
        <p:nvSpPr>
          <p:cNvPr id="13" name="TextBox 12">
            <a:extLst>
              <a:ext uri="{FF2B5EF4-FFF2-40B4-BE49-F238E27FC236}">
                <a16:creationId xmlns:a16="http://schemas.microsoft.com/office/drawing/2014/main" id="{376783D0-7148-0B47-B42F-F966B872148B}"/>
              </a:ext>
            </a:extLst>
          </p:cNvPr>
          <p:cNvSpPr txBox="1"/>
          <p:nvPr/>
        </p:nvSpPr>
        <p:spPr>
          <a:xfrm>
            <a:off x="1377355" y="3320555"/>
            <a:ext cx="1107996" cy="369332"/>
          </a:xfrm>
          <a:prstGeom prst="rect">
            <a:avLst/>
          </a:prstGeom>
          <a:noFill/>
        </p:spPr>
        <p:txBody>
          <a:bodyPr wrap="none" rtlCol="0">
            <a:spAutoFit/>
          </a:bodyPr>
          <a:lstStyle/>
          <a:p>
            <a:r>
              <a:rPr lang="en-US" i="1" dirty="0"/>
              <a:t>Sulawesi</a:t>
            </a:r>
          </a:p>
        </p:txBody>
      </p:sp>
      <p:sp>
        <p:nvSpPr>
          <p:cNvPr id="35" name="TextBox 7">
            <a:extLst>
              <a:ext uri="{FF2B5EF4-FFF2-40B4-BE49-F238E27FC236}">
                <a16:creationId xmlns:a16="http://schemas.microsoft.com/office/drawing/2014/main" id="{27CFE391-7866-4844-9E7C-88265AB0B131}"/>
              </a:ext>
            </a:extLst>
          </p:cNvPr>
          <p:cNvSpPr txBox="1">
            <a:spLocks noChangeArrowheads="1"/>
          </p:cNvSpPr>
          <p:nvPr/>
        </p:nvSpPr>
        <p:spPr bwMode="auto">
          <a:xfrm>
            <a:off x="287337" y="5541926"/>
            <a:ext cx="8686800" cy="124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1800"/>
              </a:lnSpc>
              <a:spcBef>
                <a:spcPct val="0"/>
              </a:spcBef>
              <a:buFontTx/>
              <a:buNone/>
            </a:pPr>
            <a:r>
              <a:rPr lang="es-ES_tradnl" altLang="en-US" sz="1500" dirty="0">
                <a:latin typeface="Arial" panose="020B0604020202020204" pitchFamily="34" charset="0"/>
              </a:rPr>
              <a:t>La Placa de </a:t>
            </a:r>
            <a:r>
              <a:rPr lang="es-ES_tradnl" altLang="en-US" sz="1500" dirty="0" err="1">
                <a:latin typeface="Arial" panose="020B0604020202020204" pitchFamily="34" charset="0"/>
              </a:rPr>
              <a:t>Sunda</a:t>
            </a:r>
            <a:r>
              <a:rPr lang="es-ES_tradnl" altLang="en-US" sz="1500" dirty="0">
                <a:latin typeface="Arial" panose="020B0604020202020204" pitchFamily="34" charset="0"/>
              </a:rPr>
              <a:t> en el mar de </a:t>
            </a:r>
            <a:r>
              <a:rPr lang="es-ES_tradnl" altLang="en-US" sz="1500" dirty="0" err="1">
                <a:latin typeface="Arial" panose="020B0604020202020204" pitchFamily="34" charset="0"/>
              </a:rPr>
              <a:t>Molucca</a:t>
            </a:r>
            <a:r>
              <a:rPr lang="es-ES_tradnl" altLang="en-US" sz="1500" dirty="0">
                <a:latin typeface="Arial" panose="020B0604020202020204" pitchFamily="34" charset="0"/>
              </a:rPr>
              <a:t> y la región del Mar de Banda está rodeada por las Placas del Pacífico y Australia y converge entre ellas. La </a:t>
            </a:r>
            <a:r>
              <a:rPr lang="es-ES_tradnl" altLang="en-US" sz="1500" dirty="0" err="1">
                <a:latin typeface="Arial" panose="020B0604020202020204" pitchFamily="34" charset="0"/>
              </a:rPr>
              <a:t>microplaca</a:t>
            </a:r>
            <a:r>
              <a:rPr lang="es-ES_tradnl" altLang="en-US" sz="1500" dirty="0">
                <a:latin typeface="Arial" panose="020B0604020202020204" pitchFamily="34" charset="0"/>
              </a:rPr>
              <a:t> Cabeza de Pájaro en el borde derecho del área del mapa es una pieza de la Placa de Australia que se subduce en la Fosa de </a:t>
            </a:r>
            <a:r>
              <a:rPr lang="es-ES_tradnl" altLang="en-US" sz="1500" dirty="0" err="1">
                <a:latin typeface="Arial" panose="020B0604020202020204" pitchFamily="34" charset="0"/>
              </a:rPr>
              <a:t>Seram</a:t>
            </a:r>
            <a:r>
              <a:rPr lang="es-ES_tradnl" altLang="en-US" sz="1500" dirty="0">
                <a:latin typeface="Arial" panose="020B0604020202020204" pitchFamily="34" charset="0"/>
              </a:rPr>
              <a:t>. Los terremotos y las fallas mapeadas indican la deformación interna de la Placa </a:t>
            </a:r>
            <a:r>
              <a:rPr lang="es-ES_tradnl" altLang="en-US" sz="1500" dirty="0" err="1">
                <a:latin typeface="Arial" panose="020B0604020202020204" pitchFamily="34" charset="0"/>
              </a:rPr>
              <a:t>Sunda</a:t>
            </a:r>
            <a:r>
              <a:rPr lang="es-ES_tradnl" altLang="en-US" sz="1500" dirty="0">
                <a:latin typeface="Arial" panose="020B0604020202020204" pitchFamily="34" charset="0"/>
              </a:rPr>
              <a:t>. El terremoto del 14 de julio de 2019 probablemente ocurrió en una falla lateral dentro de la Placa </a:t>
            </a:r>
            <a:r>
              <a:rPr lang="es-ES_tradnl" altLang="en-US" sz="1500" dirty="0" err="1">
                <a:latin typeface="Arial" panose="020B0604020202020204" pitchFamily="34" charset="0"/>
              </a:rPr>
              <a:t>Sunda</a:t>
            </a:r>
            <a:r>
              <a:rPr lang="es-ES_tradnl" altLang="en-US" sz="1500" dirty="0">
                <a:latin typeface="Arial" panose="020B0604020202020204" pitchFamily="34" charset="0"/>
              </a:rPr>
              <a:t>.</a:t>
            </a:r>
            <a:endParaRPr lang="es-ES_tradnl" altLang="en-US" sz="1500" dirty="0">
              <a:solidFill>
                <a:srgbClr val="FF0000"/>
              </a:solidFill>
              <a:latin typeface="Arial" panose="020B0604020202020204" pitchFamily="34" charset="0"/>
            </a:endParaRPr>
          </a:p>
        </p:txBody>
      </p:sp>
      <p:sp>
        <p:nvSpPr>
          <p:cNvPr id="23" name="5-Point Star 22">
            <a:extLst>
              <a:ext uri="{FF2B5EF4-FFF2-40B4-BE49-F238E27FC236}">
                <a16:creationId xmlns:a16="http://schemas.microsoft.com/office/drawing/2014/main" id="{BC5D29E1-EB94-114C-97D7-27CD40640D24}"/>
              </a:ext>
            </a:extLst>
          </p:cNvPr>
          <p:cNvSpPr/>
          <p:nvPr/>
        </p:nvSpPr>
        <p:spPr>
          <a:xfrm>
            <a:off x="6887367" y="1760949"/>
            <a:ext cx="228600" cy="228600"/>
          </a:xfrm>
          <a:prstGeom prst="star5">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480D5290-91F8-6E4E-AFCD-302519670C93}"/>
              </a:ext>
            </a:extLst>
          </p:cNvPr>
          <p:cNvSpPr txBox="1"/>
          <p:nvPr/>
        </p:nvSpPr>
        <p:spPr>
          <a:xfrm>
            <a:off x="6909138" y="894264"/>
            <a:ext cx="1257075" cy="430887"/>
          </a:xfrm>
          <a:prstGeom prst="rect">
            <a:avLst/>
          </a:prstGeom>
          <a:solidFill>
            <a:schemeClr val="bg1">
              <a:alpha val="39000"/>
            </a:schemeClr>
          </a:solidFill>
        </p:spPr>
        <p:txBody>
          <a:bodyPr wrap="none" rtlCol="0">
            <a:spAutoFit/>
          </a:bodyPr>
          <a:lstStyle/>
          <a:p>
            <a:r>
              <a:rPr lang="es-ES_tradnl" sz="1100" dirty="0">
                <a:solidFill>
                  <a:srgbClr val="FF0000"/>
                </a:solidFill>
              </a:rPr>
              <a:t>Terremoto M7,3 </a:t>
            </a:r>
          </a:p>
          <a:p>
            <a:r>
              <a:rPr lang="es-ES_tradnl" sz="1100" dirty="0">
                <a:solidFill>
                  <a:srgbClr val="FF0000"/>
                </a:solidFill>
              </a:rPr>
              <a:t>14 de Julio, 2019</a:t>
            </a:r>
          </a:p>
        </p:txBody>
      </p:sp>
      <p:cxnSp>
        <p:nvCxnSpPr>
          <p:cNvPr id="30" name="Straight Arrow Connector 29">
            <a:extLst>
              <a:ext uri="{FF2B5EF4-FFF2-40B4-BE49-F238E27FC236}">
                <a16:creationId xmlns:a16="http://schemas.microsoft.com/office/drawing/2014/main" id="{106A15C8-7327-4F4F-ADE7-2D5EEE8A3635}"/>
              </a:ext>
            </a:extLst>
          </p:cNvPr>
          <p:cNvCxnSpPr>
            <a:cxnSpLocks/>
          </p:cNvCxnSpPr>
          <p:nvPr/>
        </p:nvCxnSpPr>
        <p:spPr>
          <a:xfrm flipH="1">
            <a:off x="7099218" y="1322494"/>
            <a:ext cx="215982" cy="467276"/>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36" name="Picture 35" descr="A screenshot of a cell phone&#10;&#10;Description automatically generated">
            <a:extLst>
              <a:ext uri="{FF2B5EF4-FFF2-40B4-BE49-F238E27FC236}">
                <a16:creationId xmlns:a16="http://schemas.microsoft.com/office/drawing/2014/main" id="{125C4CC5-873F-3142-A962-99A367736F3D}"/>
              </a:ext>
            </a:extLst>
          </p:cNvPr>
          <p:cNvPicPr>
            <a:picLocks noChangeAspect="1"/>
          </p:cNvPicPr>
          <p:nvPr/>
        </p:nvPicPr>
        <p:blipFill rotWithShape="1">
          <a:blip r:embed="rId5">
            <a:extLst>
              <a:ext uri="{28A0092B-C50C-407E-A947-70E740481C1C}">
                <a14:useLocalDpi xmlns:a14="http://schemas.microsoft.com/office/drawing/2010/main" val="0"/>
              </a:ext>
            </a:extLst>
          </a:blip>
          <a:srcRect t="23203" r="77663" b="38383"/>
          <a:stretch/>
        </p:blipFill>
        <p:spPr>
          <a:xfrm>
            <a:off x="1759001" y="4910583"/>
            <a:ext cx="1452699" cy="329305"/>
          </a:xfrm>
          <a:prstGeom prst="rect">
            <a:avLst/>
          </a:prstGeom>
        </p:spPr>
      </p:pic>
      <p:pic>
        <p:nvPicPr>
          <p:cNvPr id="21" name="Picture 20" descr="A screenshot of a cell phone&#10;&#10;Description automatically generated">
            <a:extLst>
              <a:ext uri="{FF2B5EF4-FFF2-40B4-BE49-F238E27FC236}">
                <a16:creationId xmlns:a16="http://schemas.microsoft.com/office/drawing/2014/main" id="{CBBCCF28-90A0-2B4A-A111-AC6B554035B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5792" y="1532383"/>
            <a:ext cx="1041400" cy="3759200"/>
          </a:xfrm>
          <a:prstGeom prst="rect">
            <a:avLst/>
          </a:prstGeom>
          <a:effectLst>
            <a:outerShdw blurRad="50800" dist="50800" dir="5400000" sx="90000" sy="90000" algn="ctr" rotWithShape="0">
              <a:srgbClr val="000000"/>
            </a:outerShdw>
          </a:effectLst>
        </p:spPr>
      </p:pic>
      <p:pic>
        <p:nvPicPr>
          <p:cNvPr id="39" name="Picture 38" descr="A screenshot of a cell phone&#10;&#10;Description automatically generated">
            <a:extLst>
              <a:ext uri="{FF2B5EF4-FFF2-40B4-BE49-F238E27FC236}">
                <a16:creationId xmlns:a16="http://schemas.microsoft.com/office/drawing/2014/main" id="{AC80E860-46DE-DC4F-8F7D-495983DA52A9}"/>
              </a:ext>
            </a:extLst>
          </p:cNvPr>
          <p:cNvPicPr>
            <a:picLocks noChangeAspect="1"/>
          </p:cNvPicPr>
          <p:nvPr/>
        </p:nvPicPr>
        <p:blipFill rotWithShape="1">
          <a:blip r:embed="rId5">
            <a:extLst>
              <a:ext uri="{28A0092B-C50C-407E-A947-70E740481C1C}">
                <a14:useLocalDpi xmlns:a14="http://schemas.microsoft.com/office/drawing/2010/main" val="0"/>
              </a:ext>
            </a:extLst>
          </a:blip>
          <a:srcRect l="12842" t="57529" r="57867" b="5306"/>
          <a:stretch/>
        </p:blipFill>
        <p:spPr>
          <a:xfrm>
            <a:off x="3276600" y="4921287"/>
            <a:ext cx="1905000" cy="318601"/>
          </a:xfrm>
          <a:prstGeom prst="rect">
            <a:avLst/>
          </a:prstGeom>
        </p:spPr>
      </p:pic>
      <p:sp>
        <p:nvSpPr>
          <p:cNvPr id="37" name="TextBox 36">
            <a:extLst>
              <a:ext uri="{FF2B5EF4-FFF2-40B4-BE49-F238E27FC236}">
                <a16:creationId xmlns:a16="http://schemas.microsoft.com/office/drawing/2014/main" id="{080A5870-8ECD-7D47-A1E2-55A78B519BE5}"/>
              </a:ext>
            </a:extLst>
          </p:cNvPr>
          <p:cNvSpPr txBox="1"/>
          <p:nvPr/>
        </p:nvSpPr>
        <p:spPr>
          <a:xfrm>
            <a:off x="3460274" y="4873705"/>
            <a:ext cx="729687" cy="230832"/>
          </a:xfrm>
          <a:prstGeom prst="rect">
            <a:avLst/>
          </a:prstGeom>
          <a:noFill/>
        </p:spPr>
        <p:txBody>
          <a:bodyPr wrap="none" rtlCol="0">
            <a:spAutoFit/>
          </a:bodyPr>
          <a:lstStyle/>
          <a:p>
            <a:r>
              <a:rPr lang="en-US" sz="900" dirty="0"/>
              <a:t>Kilometers</a:t>
            </a:r>
          </a:p>
        </p:txBody>
      </p:sp>
      <p:sp>
        <p:nvSpPr>
          <p:cNvPr id="41" name="TextBox 40">
            <a:extLst>
              <a:ext uri="{FF2B5EF4-FFF2-40B4-BE49-F238E27FC236}">
                <a16:creationId xmlns:a16="http://schemas.microsoft.com/office/drawing/2014/main" id="{2827A39D-6D9E-C241-A56A-D4B4025ADBBC}"/>
              </a:ext>
            </a:extLst>
          </p:cNvPr>
          <p:cNvSpPr txBox="1"/>
          <p:nvPr/>
        </p:nvSpPr>
        <p:spPr>
          <a:xfrm>
            <a:off x="2175541" y="4882859"/>
            <a:ext cx="453970" cy="230832"/>
          </a:xfrm>
          <a:prstGeom prst="rect">
            <a:avLst/>
          </a:prstGeom>
          <a:noFill/>
        </p:spPr>
        <p:txBody>
          <a:bodyPr wrap="none" rtlCol="0">
            <a:spAutoFit/>
          </a:bodyPr>
          <a:lstStyle/>
          <a:p>
            <a:r>
              <a:rPr lang="en-US" sz="900" dirty="0"/>
              <a:t>Miles</a:t>
            </a:r>
          </a:p>
        </p:txBody>
      </p:sp>
      <p:sp>
        <p:nvSpPr>
          <p:cNvPr id="43" name="TextBox 42">
            <a:extLst>
              <a:ext uri="{FF2B5EF4-FFF2-40B4-BE49-F238E27FC236}">
                <a16:creationId xmlns:a16="http://schemas.microsoft.com/office/drawing/2014/main" id="{5617C4A0-E980-F846-AFA2-5CDA3333A758}"/>
              </a:ext>
            </a:extLst>
          </p:cNvPr>
          <p:cNvSpPr txBox="1"/>
          <p:nvPr/>
        </p:nvSpPr>
        <p:spPr>
          <a:xfrm>
            <a:off x="7099219" y="2380402"/>
            <a:ext cx="1738990" cy="646331"/>
          </a:xfrm>
          <a:prstGeom prst="rect">
            <a:avLst/>
          </a:prstGeom>
          <a:noFill/>
        </p:spPr>
        <p:txBody>
          <a:bodyPr wrap="square" rtlCol="0">
            <a:spAutoFit/>
          </a:bodyPr>
          <a:lstStyle/>
          <a:p>
            <a:pPr algn="ctr"/>
            <a:r>
              <a:rPr lang="es-ES_tradnl" sz="1200" b="1" dirty="0">
                <a:solidFill>
                  <a:srgbClr val="FF0000"/>
                </a:solidFill>
                <a:effectLst>
                  <a:outerShdw blurRad="50800" dist="38100" dir="2700000" algn="tl" rotWithShape="0">
                    <a:prstClr val="black">
                      <a:alpha val="40000"/>
                    </a:prstClr>
                  </a:outerShdw>
                </a:effectLst>
              </a:rPr>
              <a:t>MICROPLACA</a:t>
            </a:r>
          </a:p>
          <a:p>
            <a:pPr algn="ctr"/>
            <a:r>
              <a:rPr lang="es-ES_tradnl" sz="1200" b="1" dirty="0">
                <a:solidFill>
                  <a:srgbClr val="FF0000"/>
                </a:solidFill>
                <a:effectLst>
                  <a:outerShdw blurRad="50800" dist="38100" dir="2700000" algn="tl" rotWithShape="0">
                    <a:prstClr val="black">
                      <a:alpha val="40000"/>
                    </a:prstClr>
                  </a:outerShdw>
                </a:effectLst>
              </a:rPr>
              <a:t>CABEZA DE PÁJARO</a:t>
            </a:r>
          </a:p>
        </p:txBody>
      </p:sp>
      <p:sp>
        <p:nvSpPr>
          <p:cNvPr id="22" name="Title 1">
            <a:extLst>
              <a:ext uri="{FF2B5EF4-FFF2-40B4-BE49-F238E27FC236}">
                <a16:creationId xmlns:a16="http://schemas.microsoft.com/office/drawing/2014/main" id="{DAEF1D3D-F966-5F45-9E54-585C4C4D0FC0}"/>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Domingo, 14 de Julio, 2019 a las 09:10:50 UTC</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2942825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map&#10;&#10;Description automatically generated">
            <a:extLst>
              <a:ext uri="{FF2B5EF4-FFF2-40B4-BE49-F238E27FC236}">
                <a16:creationId xmlns:a16="http://schemas.microsoft.com/office/drawing/2014/main" id="{D4DD1421-A809-9B46-A68E-30E4B9F8EA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0576" y="916354"/>
            <a:ext cx="7315200" cy="5103446"/>
          </a:xfrm>
          <a:prstGeom prst="rect">
            <a:avLst/>
          </a:prstGeom>
        </p:spPr>
      </p:pic>
      <p:sp>
        <p:nvSpPr>
          <p:cNvPr id="4" name="Rectangle 3">
            <a:extLst>
              <a:ext uri="{FF2B5EF4-FFF2-40B4-BE49-F238E27FC236}">
                <a16:creationId xmlns:a16="http://schemas.microsoft.com/office/drawing/2014/main" id="{CEC8BDFA-CE12-4968-8008-FE22BB20245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pic>
        <p:nvPicPr>
          <p:cNvPr id="14339" name="Picture 18" descr="IRIS_TMlogo.png">
            <a:extLst>
              <a:ext uri="{FF2B5EF4-FFF2-40B4-BE49-F238E27FC236}">
                <a16:creationId xmlns:a16="http://schemas.microsoft.com/office/drawing/2014/main" id="{5149D362-9893-4071-997B-66C71F1196C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14">
            <a:extLst>
              <a:ext uri="{FF2B5EF4-FFF2-40B4-BE49-F238E27FC236}">
                <a16:creationId xmlns:a16="http://schemas.microsoft.com/office/drawing/2014/main" id="{F0EC4074-53E2-4CF6-B58B-37AC0C7EAB65}"/>
              </a:ext>
            </a:extLst>
          </p:cNvPr>
          <p:cNvSpPr txBox="1">
            <a:spLocks noChangeArrowheads="1"/>
          </p:cNvSpPr>
          <p:nvPr/>
        </p:nvSpPr>
        <p:spPr bwMode="auto">
          <a:xfrm>
            <a:off x="533400" y="6017846"/>
            <a:ext cx="8773886"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lnSpc>
                <a:spcPts val="1800"/>
              </a:lnSpc>
              <a:spcBef>
                <a:spcPct val="0"/>
              </a:spcBef>
              <a:buNone/>
            </a:pPr>
            <a:r>
              <a:rPr lang="es-ES_tradnl" altLang="en-US" sz="1600" dirty="0">
                <a:latin typeface="Arial" panose="020B0604020202020204" pitchFamily="34" charset="0"/>
              </a:rPr>
              <a:t>Se muestran las ubicaciones del terremoto del 14 de julio de 2019 y los 1000 terremotos más recientes. Observe la distribución NE - SO de réplicas que probablemente indica que el M7,3 sismo principal tuvo lugar sobre una falla lateral de intraplaca orientada  NE - SO.</a:t>
            </a:r>
          </a:p>
        </p:txBody>
      </p:sp>
      <p:sp>
        <p:nvSpPr>
          <p:cNvPr id="14341" name="TextBox 16">
            <a:extLst>
              <a:ext uri="{FF2B5EF4-FFF2-40B4-BE49-F238E27FC236}">
                <a16:creationId xmlns:a16="http://schemas.microsoft.com/office/drawing/2014/main" id="{FAF77AA0-1CAA-4927-A6A8-844FD548AA03}"/>
              </a:ext>
            </a:extLst>
          </p:cNvPr>
          <p:cNvSpPr txBox="1">
            <a:spLocks noChangeArrowheads="1"/>
          </p:cNvSpPr>
          <p:nvPr/>
        </p:nvSpPr>
        <p:spPr bwMode="auto">
          <a:xfrm>
            <a:off x="4343401" y="5715000"/>
            <a:ext cx="46482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None/>
            </a:pPr>
            <a:r>
              <a:rPr lang="es-ES_tradnl" altLang="en-US" sz="1200" i="1" dirty="0">
                <a:latin typeface="Arial" panose="020B0604020202020204" pitchFamily="34" charset="0"/>
                <a:cs typeface="Arial" panose="020B0604020202020204" pitchFamily="34" charset="0"/>
              </a:rPr>
              <a:t>Mapa creado </a:t>
            </a:r>
            <a:r>
              <a:rPr lang="es-ES_tradnl" altLang="en-US" sz="1200" dirty="0">
                <a:latin typeface="Arial" panose="020B0604020202020204" pitchFamily="34" charset="0"/>
                <a:cs typeface="Arial" panose="020B0604020202020204" pitchFamily="34" charset="0"/>
              </a:rPr>
              <a:t> usando el navegador de terremotos de IRIS </a:t>
            </a:r>
            <a:r>
              <a:rPr lang="es-ES_tradnl" altLang="en-US" sz="1200" i="1" dirty="0">
                <a:latin typeface="Arial" panose="020B0604020202020204" pitchFamily="34" charset="0"/>
                <a:cs typeface="Arial" panose="020B0604020202020204" pitchFamily="34" charset="0"/>
              </a:rPr>
              <a:t>(IEB).</a:t>
            </a:r>
          </a:p>
        </p:txBody>
      </p:sp>
      <p:pic>
        <p:nvPicPr>
          <p:cNvPr id="20" name="Picture 7">
            <a:extLst>
              <a:ext uri="{FF2B5EF4-FFF2-40B4-BE49-F238E27FC236}">
                <a16:creationId xmlns:a16="http://schemas.microsoft.com/office/drawing/2014/main" id="{2BDEAE77-36D6-0941-966B-CCE96E7A67BC}"/>
              </a:ext>
            </a:extLst>
          </p:cNvPr>
          <p:cNvPicPr>
            <a:picLocks noChangeAspect="1"/>
          </p:cNvPicPr>
          <p:nvPr/>
        </p:nvPicPr>
        <p:blipFill>
          <a:blip r:embed="rId5">
            <a:extLst>
              <a:ext uri="{28A0092B-C50C-407E-A947-70E740481C1C}">
                <a14:useLocalDpi xmlns:a14="http://schemas.microsoft.com/office/drawing/2010/main" val="0"/>
              </a:ext>
            </a:extLst>
          </a:blip>
          <a:srcRect l="2101" t="1570" r="68369" b="20940"/>
          <a:stretch>
            <a:fillRect/>
          </a:stretch>
        </p:blipFill>
        <p:spPr bwMode="auto">
          <a:xfrm>
            <a:off x="1269576" y="4138246"/>
            <a:ext cx="339725"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a:extLst>
              <a:ext uri="{FF2B5EF4-FFF2-40B4-BE49-F238E27FC236}">
                <a16:creationId xmlns:a16="http://schemas.microsoft.com/office/drawing/2014/main" id="{5D3F1467-8DDD-4C1A-992B-AD1587A57EB2}"/>
              </a:ext>
            </a:extLst>
          </p:cNvPr>
          <p:cNvCxnSpPr>
            <a:cxnSpLocks/>
          </p:cNvCxnSpPr>
          <p:nvPr/>
        </p:nvCxnSpPr>
        <p:spPr>
          <a:xfrm flipV="1">
            <a:off x="7772137" y="2679152"/>
            <a:ext cx="304800" cy="347389"/>
          </a:xfrm>
          <a:prstGeom prst="line">
            <a:avLst/>
          </a:prstGeom>
          <a:ln w="2222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1FACCC3-9D65-4D02-9AD6-874E5642E85D}"/>
              </a:ext>
            </a:extLst>
          </p:cNvPr>
          <p:cNvSpPr txBox="1"/>
          <p:nvPr/>
        </p:nvSpPr>
        <p:spPr>
          <a:xfrm>
            <a:off x="7441996" y="2402152"/>
            <a:ext cx="1625804" cy="276999"/>
          </a:xfrm>
          <a:prstGeom prst="rect">
            <a:avLst/>
          </a:prstGeom>
          <a:noFill/>
        </p:spPr>
        <p:txBody>
          <a:bodyPr wrap="square" rtlCol="0">
            <a:spAutoFit/>
          </a:bodyPr>
          <a:lstStyle/>
          <a:p>
            <a:r>
              <a:rPr lang="es-ES_tradnl" sz="1200" b="1">
                <a:solidFill>
                  <a:srgbClr val="FF0000"/>
                </a:solidFill>
              </a:rPr>
              <a:t>Terremoto M 7,3</a:t>
            </a:r>
          </a:p>
        </p:txBody>
      </p:sp>
      <p:sp>
        <p:nvSpPr>
          <p:cNvPr id="21" name="TextBox 20">
            <a:extLst>
              <a:ext uri="{FF2B5EF4-FFF2-40B4-BE49-F238E27FC236}">
                <a16:creationId xmlns:a16="http://schemas.microsoft.com/office/drawing/2014/main" id="{78AC524D-987C-AA4E-8194-960B1D83B4D9}"/>
              </a:ext>
            </a:extLst>
          </p:cNvPr>
          <p:cNvSpPr txBox="1"/>
          <p:nvPr/>
        </p:nvSpPr>
        <p:spPr>
          <a:xfrm>
            <a:off x="7518196" y="3330843"/>
            <a:ext cx="1092404" cy="276999"/>
          </a:xfrm>
          <a:prstGeom prst="rect">
            <a:avLst/>
          </a:prstGeom>
          <a:noFill/>
        </p:spPr>
        <p:txBody>
          <a:bodyPr wrap="square" rtlCol="0">
            <a:spAutoFit/>
          </a:bodyPr>
          <a:lstStyle/>
          <a:p>
            <a:r>
              <a:rPr lang="es-ES_tradnl" sz="1200" b="1" dirty="0">
                <a:solidFill>
                  <a:srgbClr val="FF0000"/>
                </a:solidFill>
              </a:rPr>
              <a:t>Réplicas</a:t>
            </a:r>
          </a:p>
        </p:txBody>
      </p:sp>
      <p:sp>
        <p:nvSpPr>
          <p:cNvPr id="16" name="Oval 15">
            <a:extLst>
              <a:ext uri="{FF2B5EF4-FFF2-40B4-BE49-F238E27FC236}">
                <a16:creationId xmlns:a16="http://schemas.microsoft.com/office/drawing/2014/main" id="{7180A3DE-EDEE-D640-9DF3-C763C1944EE7}"/>
              </a:ext>
            </a:extLst>
          </p:cNvPr>
          <p:cNvSpPr/>
          <p:nvPr/>
        </p:nvSpPr>
        <p:spPr>
          <a:xfrm rot="2177373">
            <a:off x="7321032" y="2921039"/>
            <a:ext cx="837476" cy="378578"/>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4191EF72-5727-EE43-A2A3-3583ACA807E1}"/>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Domingo, 14 de Julio, 2019 a las 09:10:50 UTC</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8">
            <a:extLst>
              <a:ext uri="{FF2B5EF4-FFF2-40B4-BE49-F238E27FC236}">
                <a16:creationId xmlns:a16="http://schemas.microsoft.com/office/drawing/2014/main" id="{B52260A4-EA9B-0B43-BC35-6402FC805359}"/>
              </a:ext>
            </a:extLst>
          </p:cNvPr>
          <p:cNvSpPr txBox="1">
            <a:spLocks noChangeArrowheads="1"/>
          </p:cNvSpPr>
          <p:nvPr/>
        </p:nvSpPr>
        <p:spPr bwMode="auto">
          <a:xfrm>
            <a:off x="4095392" y="5715000"/>
            <a:ext cx="437550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cs typeface="Arial" panose="020B0604020202020204" pitchFamily="34" charset="0"/>
              </a:rPr>
              <a:t>El eje de tensión (T) refleja la dirección mínima del esfuerzo de compresión. El eje de presión (P) refleja la dirección máxima del esfuerzo de compresión.</a:t>
            </a:r>
          </a:p>
        </p:txBody>
      </p:sp>
      <p:sp>
        <p:nvSpPr>
          <p:cNvPr id="35843" name="TextBox 11">
            <a:extLst>
              <a:ext uri="{FF2B5EF4-FFF2-40B4-BE49-F238E27FC236}">
                <a16:creationId xmlns:a16="http://schemas.microsoft.com/office/drawing/2014/main" id="{72D3F39C-D510-3A49-81E6-FB5C579A2C2D}"/>
              </a:ext>
            </a:extLst>
          </p:cNvPr>
          <p:cNvSpPr txBox="1">
            <a:spLocks noChangeArrowheads="1"/>
          </p:cNvSpPr>
          <p:nvPr/>
        </p:nvSpPr>
        <p:spPr bwMode="auto">
          <a:xfrm>
            <a:off x="381000" y="6248400"/>
            <a:ext cx="35052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400" dirty="0">
                <a:latin typeface="Arial" panose="020B0604020202020204" pitchFamily="34" charset="0"/>
                <a:cs typeface="Arial" panose="020B0604020202020204" pitchFamily="34" charset="0"/>
              </a:rPr>
              <a:t>Fase W Solución Tensor  Momento Sísmico</a:t>
            </a:r>
          </a:p>
        </p:txBody>
      </p:sp>
      <p:sp>
        <p:nvSpPr>
          <p:cNvPr id="15" name="Rectangle 14">
            <a:extLst>
              <a:ext uri="{FF2B5EF4-FFF2-40B4-BE49-F238E27FC236}">
                <a16:creationId xmlns:a16="http://schemas.microsoft.com/office/drawing/2014/main" id="{6084BA5C-2649-4384-813C-D9068537919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5845" name="Picture 8" descr="IRIS_TMlogo.png">
            <a:extLst>
              <a:ext uri="{FF2B5EF4-FFF2-40B4-BE49-F238E27FC236}">
                <a16:creationId xmlns:a16="http://schemas.microsoft.com/office/drawing/2014/main" id="{5E52D5B1-0966-8748-BE66-5E07518168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6" name="Rectangle 7">
            <a:extLst>
              <a:ext uri="{FF2B5EF4-FFF2-40B4-BE49-F238E27FC236}">
                <a16:creationId xmlns:a16="http://schemas.microsoft.com/office/drawing/2014/main" id="{479D1D1E-ECC8-6949-AF03-D17D39FA78D6}"/>
              </a:ext>
            </a:extLst>
          </p:cNvPr>
          <p:cNvSpPr>
            <a:spLocks noChangeArrowheads="1"/>
          </p:cNvSpPr>
          <p:nvPr/>
        </p:nvSpPr>
        <p:spPr bwMode="auto">
          <a:xfrm>
            <a:off x="4572000" y="6489700"/>
            <a:ext cx="4572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400" i="1" dirty="0">
                <a:latin typeface="Arial" panose="020B0604020202020204" pitchFamily="34" charset="0"/>
              </a:rPr>
              <a:t>Imagen Cortesía del Servicio Geológico de los EE.UU.</a:t>
            </a:r>
          </a:p>
        </p:txBody>
      </p:sp>
      <p:sp>
        <p:nvSpPr>
          <p:cNvPr id="35848" name="TextBox 4">
            <a:extLst>
              <a:ext uri="{FF2B5EF4-FFF2-40B4-BE49-F238E27FC236}">
                <a16:creationId xmlns:a16="http://schemas.microsoft.com/office/drawing/2014/main" id="{6C40407E-2380-2B44-B347-490E78778DEB}"/>
              </a:ext>
            </a:extLst>
          </p:cNvPr>
          <p:cNvSpPr txBox="1">
            <a:spLocks noChangeArrowheads="1"/>
          </p:cNvSpPr>
          <p:nvPr/>
        </p:nvSpPr>
        <p:spPr bwMode="auto">
          <a:xfrm>
            <a:off x="271688" y="1139498"/>
            <a:ext cx="877605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s-ES_tradnl" altLang="en-US" sz="1600"/>
              <a:t>El mecanismo focal es la forma en que los sismólogos trazan las orientaciones tridimensionales del estrés de un terremoto. Dado que un terremoto se produce como deslizamiento en una falla, genera ondas primarias (P) en cuadrantes de compresión (sombreado) y extensión (blanco). La orientación de estos cuadrantes determinada a partir de ondas sísmicas registradas determina el tipo de falla que produjo el terremoto.</a:t>
            </a:r>
          </a:p>
        </p:txBody>
      </p:sp>
      <p:sp>
        <p:nvSpPr>
          <p:cNvPr id="2" name="TextBox 1">
            <a:extLst>
              <a:ext uri="{FF2B5EF4-FFF2-40B4-BE49-F238E27FC236}">
                <a16:creationId xmlns:a16="http://schemas.microsoft.com/office/drawing/2014/main" id="{52998C4A-6DC0-5549-A540-165A03EEA9A3}"/>
              </a:ext>
            </a:extLst>
          </p:cNvPr>
          <p:cNvSpPr txBox="1"/>
          <p:nvPr/>
        </p:nvSpPr>
        <p:spPr>
          <a:xfrm>
            <a:off x="260802" y="2462937"/>
            <a:ext cx="8610827" cy="1077218"/>
          </a:xfrm>
          <a:prstGeom prst="rect">
            <a:avLst/>
          </a:prstGeom>
          <a:noFill/>
        </p:spPr>
        <p:txBody>
          <a:bodyPr wrap="square" rtlCol="0">
            <a:spAutoFit/>
          </a:bodyPr>
          <a:lstStyle/>
          <a:p>
            <a:r>
              <a:rPr lang="es-ES_tradnl" altLang="en-US" sz="1600" dirty="0"/>
              <a:t>El terremoto del 14 de julio de 2019 ocurrió como resultado de fallas laterales oblicuas a poca profundidad (10 km = 6,2 millas) dentro de la Placa </a:t>
            </a:r>
            <a:r>
              <a:rPr lang="es-ES_tradnl" altLang="en-US" sz="1600" dirty="0" err="1"/>
              <a:t>Sunda</a:t>
            </a:r>
            <a:r>
              <a:rPr lang="es-ES_tradnl" altLang="en-US" sz="1600" dirty="0"/>
              <a:t>. Dada la distribución NO - SE de réplicas que se muestra en la siguiente diapositiva, el terremoto M7,3 probablemente se debió a un desplazamiento lateral izquierdo sobre una falla lateral orientada NO - SE.</a:t>
            </a:r>
          </a:p>
        </p:txBody>
      </p:sp>
      <p:pic>
        <p:nvPicPr>
          <p:cNvPr id="8" name="Picture 7">
            <a:extLst>
              <a:ext uri="{FF2B5EF4-FFF2-40B4-BE49-F238E27FC236}">
                <a16:creationId xmlns:a16="http://schemas.microsoft.com/office/drawing/2014/main" id="{3BA63E10-23C3-457A-BD33-C3A03EB10B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7871" y="3733537"/>
            <a:ext cx="2905815" cy="2460974"/>
          </a:xfrm>
          <a:prstGeom prst="rect">
            <a:avLst/>
          </a:prstGeom>
        </p:spPr>
      </p:pic>
      <p:pic>
        <p:nvPicPr>
          <p:cNvPr id="6" name="Picture 5">
            <a:extLst>
              <a:ext uri="{FF2B5EF4-FFF2-40B4-BE49-F238E27FC236}">
                <a16:creationId xmlns:a16="http://schemas.microsoft.com/office/drawing/2014/main" id="{E5621462-7A06-4F65-80EE-717AF94F19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6200" y="3525453"/>
            <a:ext cx="4527163" cy="2182093"/>
          </a:xfrm>
          <a:prstGeom prst="rect">
            <a:avLst/>
          </a:prstGeom>
        </p:spPr>
      </p:pic>
      <p:sp>
        <p:nvSpPr>
          <p:cNvPr id="12" name="Title 1">
            <a:extLst>
              <a:ext uri="{FF2B5EF4-FFF2-40B4-BE49-F238E27FC236}">
                <a16:creationId xmlns:a16="http://schemas.microsoft.com/office/drawing/2014/main" id="{77ABDEA0-A7AA-824E-B683-6C1BBF05084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Domingo, 14 de Julio, 2019 a las 09:10:50 UTC</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45997D2A-821B-D74A-A596-12D987F5FB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4940" y="1219200"/>
            <a:ext cx="6784050" cy="5486400"/>
          </a:xfrm>
          <a:prstGeom prst="rect">
            <a:avLst/>
          </a:prstGeom>
        </p:spPr>
      </p:pic>
      <p:sp>
        <p:nvSpPr>
          <p:cNvPr id="4" name="Rectangle 3">
            <a:extLst>
              <a:ext uri="{FF2B5EF4-FFF2-40B4-BE49-F238E27FC236}">
                <a16:creationId xmlns:a16="http://schemas.microsoft.com/office/drawing/2014/main" id="{94357E9E-39B4-FF40-8B57-7FA478B6B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cs typeface="Arial" panose="020B0604020202020204" pitchFamily="34" charset="0"/>
            </a:endParaRPr>
          </a:p>
        </p:txBody>
      </p:sp>
      <p:pic>
        <p:nvPicPr>
          <p:cNvPr id="37892" name="Picture 18" descr="IRIS_TMlogo.png">
            <a:extLst>
              <a:ext uri="{FF2B5EF4-FFF2-40B4-BE49-F238E27FC236}">
                <a16:creationId xmlns:a16="http://schemas.microsoft.com/office/drawing/2014/main" id="{BF4739DB-681B-A74A-9BCC-E1868551358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4" name="TextBox 7">
            <a:extLst>
              <a:ext uri="{FF2B5EF4-FFF2-40B4-BE49-F238E27FC236}">
                <a16:creationId xmlns:a16="http://schemas.microsoft.com/office/drawing/2014/main" id="{D08F676C-B785-8749-AE00-3DD8B48531A2}"/>
              </a:ext>
            </a:extLst>
          </p:cNvPr>
          <p:cNvSpPr txBox="1">
            <a:spLocks noChangeArrowheads="1"/>
          </p:cNvSpPr>
          <p:nvPr/>
        </p:nvSpPr>
        <p:spPr bwMode="auto">
          <a:xfrm>
            <a:off x="1771989" y="1092976"/>
            <a:ext cx="6574632" cy="738664"/>
          </a:xfrm>
          <a:prstGeom prst="rect">
            <a:avLst/>
          </a:prstGeom>
          <a:solidFill>
            <a:schemeClr val="bg1"/>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a:solidFill>
                  <a:srgbClr val="000000"/>
                </a:solidFill>
                <a:latin typeface="Arial" panose="020B0604020202020204" pitchFamily="34" charset="0"/>
              </a:rPr>
              <a:t>El registro del terremoto en Bend, Oregón (BNOR) se ilustra a continuación. Bend se encuentra 11677 km (7256 millas, 105.2 °) desde la ubicación de este terremoto.</a:t>
            </a:r>
          </a:p>
        </p:txBody>
      </p:sp>
      <p:sp>
        <p:nvSpPr>
          <p:cNvPr id="37897" name="TextBox 4">
            <a:extLst>
              <a:ext uri="{FF2B5EF4-FFF2-40B4-BE49-F238E27FC236}">
                <a16:creationId xmlns:a16="http://schemas.microsoft.com/office/drawing/2014/main" id="{DCB288F5-05FE-FA4A-91BC-9E3DFF15F3D0}"/>
              </a:ext>
            </a:extLst>
          </p:cNvPr>
          <p:cNvSpPr txBox="1">
            <a:spLocks noChangeArrowheads="1"/>
          </p:cNvSpPr>
          <p:nvPr/>
        </p:nvSpPr>
        <p:spPr bwMode="auto">
          <a:xfrm>
            <a:off x="2603709" y="2704548"/>
            <a:ext cx="304800"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rPr>
              <a:t>P</a:t>
            </a:r>
          </a:p>
        </p:txBody>
      </p:sp>
      <p:sp>
        <p:nvSpPr>
          <p:cNvPr id="12" name="TextBox 11">
            <a:extLst>
              <a:ext uri="{FF2B5EF4-FFF2-40B4-BE49-F238E27FC236}">
                <a16:creationId xmlns:a16="http://schemas.microsoft.com/office/drawing/2014/main" id="{8069DAE2-EB9D-2846-BC89-B4D763167C37}"/>
              </a:ext>
            </a:extLst>
          </p:cNvPr>
          <p:cNvSpPr txBox="1"/>
          <p:nvPr/>
        </p:nvSpPr>
        <p:spPr>
          <a:xfrm>
            <a:off x="5752401" y="2809936"/>
            <a:ext cx="2509581" cy="307777"/>
          </a:xfrm>
          <a:prstGeom prst="rect">
            <a:avLst/>
          </a:prstGeom>
          <a:solidFill>
            <a:schemeClr val="bg1"/>
          </a:solidFill>
        </p:spPr>
        <p:txBody>
          <a:bodyPr wrap="square">
            <a:spAutoFit/>
          </a:bodyPr>
          <a:lstStyle/>
          <a:p>
            <a:pPr eaLnBrk="1" hangingPunct="1">
              <a:defRPr/>
            </a:pPr>
            <a:r>
              <a:rPr lang="es-ES_tradnl" sz="1400" b="1" spc="200">
                <a:latin typeface="Arial" charset="0"/>
                <a:ea typeface="MS PGothic" charset="-128"/>
              </a:rPr>
              <a:t>Ondas de Superficie</a:t>
            </a:r>
          </a:p>
        </p:txBody>
      </p:sp>
      <p:sp>
        <p:nvSpPr>
          <p:cNvPr id="22" name="Rectangle 21">
            <a:extLst>
              <a:ext uri="{FF2B5EF4-FFF2-40B4-BE49-F238E27FC236}">
                <a16:creationId xmlns:a16="http://schemas.microsoft.com/office/drawing/2014/main" id="{5FD27CAF-1FC4-A040-B18E-C7E412BE8B09}"/>
              </a:ext>
            </a:extLst>
          </p:cNvPr>
          <p:cNvSpPr/>
          <p:nvPr/>
        </p:nvSpPr>
        <p:spPr>
          <a:xfrm>
            <a:off x="6159709" y="5851604"/>
            <a:ext cx="1778000" cy="46029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898" name="TextBox 11">
            <a:extLst>
              <a:ext uri="{FF2B5EF4-FFF2-40B4-BE49-F238E27FC236}">
                <a16:creationId xmlns:a16="http://schemas.microsoft.com/office/drawing/2014/main" id="{4EC6129E-06CB-AB44-83F7-BD558F6AF908}"/>
              </a:ext>
            </a:extLst>
          </p:cNvPr>
          <p:cNvSpPr txBox="1">
            <a:spLocks noChangeArrowheads="1"/>
          </p:cNvSpPr>
          <p:nvPr/>
        </p:nvSpPr>
        <p:spPr bwMode="auto">
          <a:xfrm>
            <a:off x="3528016" y="2704547"/>
            <a:ext cx="304892"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rPr>
              <a:t>S</a:t>
            </a:r>
          </a:p>
        </p:txBody>
      </p:sp>
      <p:sp>
        <p:nvSpPr>
          <p:cNvPr id="21" name="Rectangle 20">
            <a:extLst>
              <a:ext uri="{FF2B5EF4-FFF2-40B4-BE49-F238E27FC236}">
                <a16:creationId xmlns:a16="http://schemas.microsoft.com/office/drawing/2014/main" id="{5FD50EA3-2434-BC43-A195-54E92B3F90EB}"/>
              </a:ext>
            </a:extLst>
          </p:cNvPr>
          <p:cNvSpPr/>
          <p:nvPr/>
        </p:nvSpPr>
        <p:spPr>
          <a:xfrm>
            <a:off x="2464067" y="2367879"/>
            <a:ext cx="304800" cy="1441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4">
            <a:extLst>
              <a:ext uri="{FF2B5EF4-FFF2-40B4-BE49-F238E27FC236}">
                <a16:creationId xmlns:a16="http://schemas.microsoft.com/office/drawing/2014/main" id="{18F22BD6-1991-EC44-8CB0-C1A7E6C18537}"/>
              </a:ext>
            </a:extLst>
          </p:cNvPr>
          <p:cNvSpPr txBox="1">
            <a:spLocks noChangeArrowheads="1"/>
          </p:cNvSpPr>
          <p:nvPr/>
        </p:nvSpPr>
        <p:spPr bwMode="auto">
          <a:xfrm>
            <a:off x="2836702" y="2704548"/>
            <a:ext cx="453230"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rPr>
              <a:t>PP</a:t>
            </a:r>
          </a:p>
        </p:txBody>
      </p:sp>
      <p:sp>
        <p:nvSpPr>
          <p:cNvPr id="25" name="TextBox 11">
            <a:extLst>
              <a:ext uri="{FF2B5EF4-FFF2-40B4-BE49-F238E27FC236}">
                <a16:creationId xmlns:a16="http://schemas.microsoft.com/office/drawing/2014/main" id="{F8ABDE4E-F164-1D42-9F61-80F0000B0DF2}"/>
              </a:ext>
            </a:extLst>
          </p:cNvPr>
          <p:cNvSpPr txBox="1">
            <a:spLocks noChangeArrowheads="1"/>
          </p:cNvSpPr>
          <p:nvPr/>
        </p:nvSpPr>
        <p:spPr bwMode="auto">
          <a:xfrm>
            <a:off x="4099090" y="2714001"/>
            <a:ext cx="425116" cy="30777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rPr>
              <a:t>SS</a:t>
            </a:r>
          </a:p>
        </p:txBody>
      </p:sp>
      <p:sp>
        <p:nvSpPr>
          <p:cNvPr id="26" name="Rectangle 25">
            <a:extLst>
              <a:ext uri="{FF2B5EF4-FFF2-40B4-BE49-F238E27FC236}">
                <a16:creationId xmlns:a16="http://schemas.microsoft.com/office/drawing/2014/main" id="{E292EA34-BB0A-B841-AC25-602908415629}"/>
              </a:ext>
            </a:extLst>
          </p:cNvPr>
          <p:cNvSpPr/>
          <p:nvPr/>
        </p:nvSpPr>
        <p:spPr>
          <a:xfrm>
            <a:off x="7754749" y="1671960"/>
            <a:ext cx="304800" cy="14414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895" name="TextBox 6">
            <a:extLst>
              <a:ext uri="{FF2B5EF4-FFF2-40B4-BE49-F238E27FC236}">
                <a16:creationId xmlns:a16="http://schemas.microsoft.com/office/drawing/2014/main" id="{5C563F1C-0B80-9846-9CDA-45BE984AB743}"/>
              </a:ext>
            </a:extLst>
          </p:cNvPr>
          <p:cNvSpPr txBox="1">
            <a:spLocks noChangeArrowheads="1"/>
          </p:cNvSpPr>
          <p:nvPr/>
        </p:nvSpPr>
        <p:spPr bwMode="auto">
          <a:xfrm>
            <a:off x="1893075" y="5438676"/>
            <a:ext cx="6816725" cy="760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s-ES_tradnl" altLang="en-US" sz="1400">
                <a:solidFill>
                  <a:srgbClr val="000000"/>
                </a:solidFill>
                <a:latin typeface="Arial" panose="020B0604020202020204" pitchFamily="34" charset="0"/>
              </a:rPr>
              <a:t>Las ondas superficiales viajaron los 11677 km (7256 millas) a lo largo del perímetro de la Tierra desde el terremoto hasta la estación de registro. Las ondas de superficie comenzaron a llegar a Bend unos 50 minutos después del terremoto. </a:t>
            </a:r>
          </a:p>
        </p:txBody>
      </p:sp>
      <p:sp>
        <p:nvSpPr>
          <p:cNvPr id="27" name="TextBox 5">
            <a:extLst>
              <a:ext uri="{FF2B5EF4-FFF2-40B4-BE49-F238E27FC236}">
                <a16:creationId xmlns:a16="http://schemas.microsoft.com/office/drawing/2014/main" id="{0463E08F-7087-E542-9997-FFFFA665684A}"/>
              </a:ext>
            </a:extLst>
          </p:cNvPr>
          <p:cNvSpPr txBox="1">
            <a:spLocks noChangeArrowheads="1"/>
          </p:cNvSpPr>
          <p:nvPr/>
        </p:nvSpPr>
        <p:spPr bwMode="auto">
          <a:xfrm>
            <a:off x="1662887" y="3103881"/>
            <a:ext cx="7277101" cy="138499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350" dirty="0">
                <a:latin typeface="Arial" panose="020B0604020202020204" pitchFamily="34" charset="0"/>
              </a:rPr>
              <a:t>No hubo un arribo de onda </a:t>
            </a:r>
            <a:r>
              <a:rPr lang="es-ES_tradnl" altLang="en-US" sz="1350" b="1" dirty="0">
                <a:latin typeface="Arial" panose="020B0604020202020204" pitchFamily="34" charset="0"/>
              </a:rPr>
              <a:t>P</a:t>
            </a:r>
            <a:r>
              <a:rPr lang="es-ES_tradnl" altLang="en-US" sz="1350" dirty="0">
                <a:latin typeface="Arial" panose="020B0604020202020204" pitchFamily="34" charset="0"/>
              </a:rPr>
              <a:t> directa desde este terremoto porque está dentro de la zona de sombra de la onda P que se extiende desde 104 ° a 140 °. La primera onda sísmica que llegó desde el terremoto de Indonesia fue la onda  </a:t>
            </a:r>
            <a:r>
              <a:rPr lang="es-ES_tradnl" altLang="en-US" sz="1350" b="1" dirty="0">
                <a:latin typeface="Arial" panose="020B0604020202020204" pitchFamily="34" charset="0"/>
              </a:rPr>
              <a:t>PP</a:t>
            </a:r>
            <a:r>
              <a:rPr lang="es-ES_tradnl" altLang="en-US" sz="1350" dirty="0">
                <a:latin typeface="Arial" panose="020B0604020202020204" pitchFamily="34" charset="0"/>
              </a:rPr>
              <a:t> que comenzó a llegar 18 minutos y 26 segundos después de que ocurriera el terremoto en Indonesia. Las ondas PP son ondas </a:t>
            </a:r>
            <a:r>
              <a:rPr lang="es-ES_tradnl" altLang="en-US" sz="1350" dirty="0" err="1">
                <a:latin typeface="Arial" panose="020B0604020202020204" pitchFamily="34" charset="0"/>
              </a:rPr>
              <a:t>compresionales</a:t>
            </a:r>
            <a:r>
              <a:rPr lang="es-ES_tradnl" altLang="en-US" sz="1350" dirty="0">
                <a:latin typeface="Arial" panose="020B0604020202020204" pitchFamily="34" charset="0"/>
              </a:rPr>
              <a:t> que rebotan en la superficie de la Tierra a medio camino entre el terremoto y la estación.</a:t>
            </a:r>
            <a:endParaRPr lang="es-ES_tradnl" altLang="en-US" sz="1350" dirty="0">
              <a:latin typeface="Arial" panose="020B0604020202020204" pitchFamily="34" charset="0"/>
              <a:ea typeface="ＭＳ Ｐゴシック" panose="020B0600070205080204" pitchFamily="34" charset="-128"/>
            </a:endParaRPr>
          </a:p>
        </p:txBody>
      </p:sp>
      <p:sp>
        <p:nvSpPr>
          <p:cNvPr id="28" name="TextBox 9">
            <a:extLst>
              <a:ext uri="{FF2B5EF4-FFF2-40B4-BE49-F238E27FC236}">
                <a16:creationId xmlns:a16="http://schemas.microsoft.com/office/drawing/2014/main" id="{19A96ED1-0BF8-974C-8130-BC14B842DB46}"/>
              </a:ext>
            </a:extLst>
          </p:cNvPr>
          <p:cNvSpPr txBox="1">
            <a:spLocks noChangeArrowheads="1"/>
          </p:cNvSpPr>
          <p:nvPr/>
        </p:nvSpPr>
        <p:spPr bwMode="auto">
          <a:xfrm>
            <a:off x="1672809" y="4379001"/>
            <a:ext cx="7257257" cy="95410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400">
                <a:latin typeface="Arial" panose="020B0604020202020204" pitchFamily="34" charset="0"/>
              </a:rPr>
              <a:t>No hubo arribo de la onda </a:t>
            </a:r>
            <a:r>
              <a:rPr lang="es-ES_tradnl" altLang="en-US" sz="1400" b="1">
                <a:latin typeface="Arial" panose="020B0604020202020204" pitchFamily="34" charset="0"/>
              </a:rPr>
              <a:t>S</a:t>
            </a:r>
            <a:r>
              <a:rPr lang="es-ES_tradnl" altLang="en-US" sz="1400">
                <a:latin typeface="Arial" panose="020B0604020202020204" pitchFamily="34" charset="0"/>
              </a:rPr>
              <a:t> porque el terremoto está dentro de la zona de sombra de la onda S que incluye todas las distancias más allá de 104 °. Las ondas </a:t>
            </a:r>
            <a:r>
              <a:rPr lang="es-ES_tradnl" altLang="en-US" sz="1400" b="1">
                <a:latin typeface="Arial" panose="020B0604020202020204" pitchFamily="34" charset="0"/>
              </a:rPr>
              <a:t>SS</a:t>
            </a:r>
            <a:r>
              <a:rPr lang="es-ES_tradnl" altLang="en-US" sz="1400">
                <a:latin typeface="Arial" panose="020B0604020202020204" pitchFamily="34" charset="0"/>
              </a:rPr>
              <a:t> son ondas de corte que siguieron el mismo camino a través del manto que las ondas </a:t>
            </a:r>
            <a:r>
              <a:rPr lang="es-ES_tradnl" altLang="en-US" sz="1400" b="1">
                <a:latin typeface="Arial" panose="020B0604020202020204" pitchFamily="34" charset="0"/>
              </a:rPr>
              <a:t>PP</a:t>
            </a:r>
            <a:r>
              <a:rPr lang="es-ES_tradnl" altLang="en-US" sz="1400">
                <a:latin typeface="Arial" panose="020B0604020202020204" pitchFamily="34" charset="0"/>
              </a:rPr>
              <a:t> y estas ondas comenzaron a llegar 33 minutos y 21 segundos después de que ocurriera el terremoto.</a:t>
            </a:r>
            <a:endParaRPr lang="es-ES_tradnl" altLang="en-US" sz="1400">
              <a:latin typeface="Arial" panose="020B0604020202020204" pitchFamily="34" charset="0"/>
              <a:ea typeface="ＭＳ Ｐゴシック" panose="020B0600070205080204" pitchFamily="34" charset="-128"/>
            </a:endParaRPr>
          </a:p>
        </p:txBody>
      </p:sp>
      <p:sp>
        <p:nvSpPr>
          <p:cNvPr id="19" name="Title 1">
            <a:extLst>
              <a:ext uri="{FF2B5EF4-FFF2-40B4-BE49-F238E27FC236}">
                <a16:creationId xmlns:a16="http://schemas.microsoft.com/office/drawing/2014/main" id="{CB2A2D5D-83BA-8A44-97D5-219B00C8ACB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INDONESIA</a:t>
            </a:r>
            <a:br>
              <a:rPr lang="es-ES_tradnl" sz="4300" b="1" dirty="0">
                <a:solidFill>
                  <a:schemeClr val="tx2">
                    <a:satMod val="130000"/>
                  </a:schemeClr>
                </a:solidFill>
                <a:effectLst>
                  <a:outerShdw blurRad="50000" dist="30000" dir="5400000" algn="tl" rotWithShape="0">
                    <a:srgbClr val="000000">
                      <a:alpha val="30000"/>
                    </a:srgbClr>
                  </a:outerShdw>
                </a:effectLst>
                <a:ea typeface="+mj-ea"/>
              </a:rPr>
            </a:br>
            <a:r>
              <a:rPr lang="es-ES_tradnl"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Domingo, 14 de Julio, 2019 a las 09:10:50 UTC</a:t>
            </a:r>
            <a:endParaRPr lang="es-ES_tradnl" dirty="0">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15058885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10870</TotalTime>
  <Words>1439</Words>
  <Application>Microsoft Macintosh PowerPoint</Application>
  <PresentationFormat>On-screen Show (4:3)</PresentationFormat>
  <Paragraphs>105</Paragraphs>
  <Slides>10</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ＭＳ Ｐゴシック</vt:lpstr>
      <vt:lpstr>ＭＳ Ｐゴシック</vt:lpstr>
      <vt:lpstr>Arial</vt:lpstr>
      <vt:lpstr>Calibri</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Douglas Alfredo Bravo Bustamante</cp:lastModifiedBy>
  <cp:revision>852</cp:revision>
  <cp:lastPrinted>2013-04-07T18:50:57Z</cp:lastPrinted>
  <dcterms:created xsi:type="dcterms:W3CDTF">2009-05-31T20:07:40Z</dcterms:created>
  <dcterms:modified xsi:type="dcterms:W3CDTF">2019-07-17T05:15:59Z</dcterms:modified>
</cp:coreProperties>
</file>