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305" r:id="rId3"/>
    <p:sldId id="302" r:id="rId4"/>
    <p:sldId id="365" r:id="rId5"/>
    <p:sldId id="388" r:id="rId6"/>
    <p:sldId id="389" r:id="rId7"/>
    <p:sldId id="390" r:id="rId8"/>
    <p:sldId id="391" r:id="rId9"/>
    <p:sldId id="392" r:id="rId10"/>
    <p:sldId id="367" r:id="rId11"/>
    <p:sldId id="386" r:id="rId12"/>
    <p:sldId id="378" r:id="rId13"/>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9E1"/>
    <a:srgbClr val="99DB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44" autoAdjust="0"/>
    <p:restoredTop sz="84328" autoAdjust="0"/>
  </p:normalViewPr>
  <p:slideViewPr>
    <p:cSldViewPr showGuides="1">
      <p:cViewPr>
        <p:scale>
          <a:sx n="60" d="100"/>
          <a:sy n="60" d="100"/>
        </p:scale>
        <p:origin x="76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11/14/2019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Animations:</a:t>
            </a:r>
          </a:p>
          <a:p>
            <a:r>
              <a:rPr lang="en-US" altLang="en-US" sz="1400" dirty="0"/>
              <a:t>Travel-time Curves: How are they created? </a:t>
            </a:r>
            <a:r>
              <a:rPr lang="en-US" sz="1400" dirty="0">
                <a:hlinkClick r:id="rId3"/>
              </a:rPr>
              <a:t>https://www.iris.edu/hq/inclass/animation/traveltime_curves_how_they_are_created</a:t>
            </a:r>
            <a:endParaRPr lang="en-US" sz="14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Shadow Zones: https://</a:t>
            </a:r>
            <a:r>
              <a:rPr lang="en-US" altLang="en-US" dirty="0" err="1"/>
              <a:t>www.iris.edu</a:t>
            </a:r>
            <a:r>
              <a:rPr lang="en-US" altLang="en-US" dirty="0"/>
              <a:t>/</a:t>
            </a:r>
            <a:r>
              <a:rPr lang="en-US" altLang="en-US" dirty="0" err="1"/>
              <a:t>hq</a:t>
            </a:r>
            <a:r>
              <a:rPr lang="en-US" altLang="en-US" dirty="0"/>
              <a:t>/</a:t>
            </a:r>
            <a:r>
              <a:rPr lang="en-US" altLang="en-US" dirty="0" err="1"/>
              <a:t>inclass</a:t>
            </a:r>
            <a:r>
              <a:rPr lang="en-US" altLang="en-US" dirty="0"/>
              <a:t>/animation/</a:t>
            </a:r>
            <a:r>
              <a:rPr lang="en-US" altLang="en-US" dirty="0" err="1"/>
              <a:t>seismic_shadow_zone_basic_introduction</a:t>
            </a:r>
            <a:r>
              <a:rPr lang="en-US" altLang="en-US" dirty="0"/>
              <a:t> </a:t>
            </a:r>
          </a:p>
          <a:p>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10</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325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11</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3A71944-B71B-4C36-BC85-25D0CBBDF0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B119AFD-DECB-4D37-803C-37BF683D58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3" name="Slide Number Placeholder 3">
            <a:extLst>
              <a:ext uri="{FF2B5EF4-FFF2-40B4-BE49-F238E27FC236}">
                <a16:creationId xmlns:a16="http://schemas.microsoft.com/office/drawing/2014/main" id="{A1717ABB-8ECC-4EA8-900B-17B780D897F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3C6D3FE-D5FB-41C8-A88A-77A7BEE3776F}"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1707330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9E862938-7DBF-4D47-ACE8-600FCC19035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7D03DA77-AF2F-489A-8A72-750FE47B49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1" name="Slide Number Placeholder 3">
            <a:extLst>
              <a:ext uri="{FF2B5EF4-FFF2-40B4-BE49-F238E27FC236}">
                <a16:creationId xmlns:a16="http://schemas.microsoft.com/office/drawing/2014/main" id="{998D8E03-4C9D-4080-A194-55D9FF6F3B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E3EEDD-AFDA-45D5-A258-1A9C6445456B}" type="slidenum">
              <a:rPr lang="en-US" altLang="en-US" sz="1300" smtClean="0"/>
              <a:pPr>
                <a:spcBef>
                  <a:spcPct val="0"/>
                </a:spcBef>
              </a:pPr>
              <a:t>5</a:t>
            </a:fld>
            <a:endParaRPr lang="en-US" altLang="en-US" sz="1300"/>
          </a:p>
        </p:txBody>
      </p:sp>
    </p:spTree>
    <p:extLst>
      <p:ext uri="{BB962C8B-B14F-4D97-AF65-F5344CB8AC3E}">
        <p14:creationId xmlns:p14="http://schemas.microsoft.com/office/powerpoint/2010/main" val="144414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FBCA6C4B-CE98-4DBE-AD1D-294C744C4C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67050A10-ED37-4614-B716-075B703434F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Explore the seismicity further:  </a:t>
            </a:r>
            <a:r>
              <a:rPr lang="en-US" altLang="en-US">
                <a:ea typeface="ＭＳ Ｐゴシック" panose="020B0600070205080204" pitchFamily="34" charset="-128"/>
              </a:rPr>
              <a:t>Explore historical seismicity using the IRIS Earthquake Browser (www.iris.edu/ieb)</a:t>
            </a:r>
          </a:p>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BFEF9D8F-2D43-488F-9CE7-79BE282D222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6436CAB-F3B6-4573-8152-7A09798DE687}"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3328669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3FB26C84-7F0B-4ED6-B135-195FEF7F94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34CE658C-F4D7-4B81-9027-823B0D54CD2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2BE2562B-84A5-46F9-BDD4-D683853CC2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4844B5-FD41-45E3-A83A-87723619B80F}"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913994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3FB26C84-7F0B-4ED6-B135-195FEF7F94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34CE658C-F4D7-4B81-9027-823B0D54CD2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2BE2562B-84A5-46F9-BDD4-D683853CC2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4844B5-FD41-45E3-A83A-87723619B80F}"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4226571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9</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11/14/2019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11/14/2019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11/14/2019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11/14/2019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11/14/2019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11/14/2019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11/14/2019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11/14/2019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11/14/2019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11/14/2019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11/14/2019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11/14/2019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11/14/2019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12.xml"/><Relationship Id="rId7" Type="http://schemas.openxmlformats.org/officeDocument/2006/relationships/image" Target="../media/image19.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8.png"/><Relationship Id="rId5" Type="http://schemas.openxmlformats.org/officeDocument/2006/relationships/image" Target="../media/image1.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320842" y="1082675"/>
            <a:ext cx="84455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n-US" altLang="en-US" sz="1800" dirty="0">
                <a:latin typeface="Arial" panose="020B0604020202020204" pitchFamily="34" charset="0"/>
                <a:cs typeface="Arial" panose="020B0604020202020204" pitchFamily="34" charset="0"/>
              </a:rPr>
              <a:t>A magnitude 7.1 earthquake occurred 134 km (83 miles) from the port city of Ternate at a depth of 45.1 km (30 miles). There were no immediate reports of injury or damage.</a:t>
            </a:r>
          </a:p>
        </p:txBody>
      </p:sp>
      <p:sp>
        <p:nvSpPr>
          <p:cNvPr id="7" name="Title 1">
            <a:extLst>
              <a:ext uri="{FF2B5EF4-FFF2-40B4-BE49-F238E27FC236}">
                <a16:creationId xmlns:a16="http://schemas.microsoft.com/office/drawing/2014/main" id="{9B022574-5489-D246-A40D-C40C0DE91DC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8" name="Picture 7">
            <a:extLst>
              <a:ext uri="{FF2B5EF4-FFF2-40B4-BE49-F238E27FC236}">
                <a16:creationId xmlns:a16="http://schemas.microsoft.com/office/drawing/2014/main" id="{442A209C-2D30-4D6A-8074-27D4DAEE83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252" y="2429694"/>
            <a:ext cx="5048955" cy="4191585"/>
          </a:xfrm>
          <a:prstGeom prst="rect">
            <a:avLst/>
          </a:prstGeom>
        </p:spPr>
      </p:pic>
      <p:sp>
        <p:nvSpPr>
          <p:cNvPr id="11" name="Rectangle 10">
            <a:extLst>
              <a:ext uri="{FF2B5EF4-FFF2-40B4-BE49-F238E27FC236}">
                <a16:creationId xmlns:a16="http://schemas.microsoft.com/office/drawing/2014/main" id="{70771623-217A-4017-918C-A5C26609FADB}"/>
              </a:ext>
            </a:extLst>
          </p:cNvPr>
          <p:cNvSpPr/>
          <p:nvPr/>
        </p:nvSpPr>
        <p:spPr>
          <a:xfrm>
            <a:off x="3077496" y="4281948"/>
            <a:ext cx="304800" cy="228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noFill/>
            </a:endParaRPr>
          </a:p>
        </p:txBody>
      </p:sp>
      <p:cxnSp>
        <p:nvCxnSpPr>
          <p:cNvPr id="13" name="Straight Connector 12">
            <a:extLst>
              <a:ext uri="{FF2B5EF4-FFF2-40B4-BE49-F238E27FC236}">
                <a16:creationId xmlns:a16="http://schemas.microsoft.com/office/drawing/2014/main" id="{DBACCB0F-19D0-4004-A43E-592B6EBDBAA0}"/>
              </a:ext>
            </a:extLst>
          </p:cNvPr>
          <p:cNvCxnSpPr>
            <a:cxnSpLocks/>
          </p:cNvCxnSpPr>
          <p:nvPr/>
        </p:nvCxnSpPr>
        <p:spPr>
          <a:xfrm flipV="1">
            <a:off x="3077496" y="2006005"/>
            <a:ext cx="2105692" cy="22759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0B20F9E-03B8-43CF-BE9A-C54D551FC458}"/>
              </a:ext>
            </a:extLst>
          </p:cNvPr>
          <p:cNvCxnSpPr>
            <a:cxnSpLocks/>
          </p:cNvCxnSpPr>
          <p:nvPr/>
        </p:nvCxnSpPr>
        <p:spPr>
          <a:xfrm flipV="1">
            <a:off x="3382296" y="3581400"/>
            <a:ext cx="5384046" cy="9328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1E2B9B-810D-4C3C-AF25-0FAB3C7EC502}"/>
              </a:ext>
            </a:extLst>
          </p:cNvPr>
          <p:cNvSpPr txBox="1"/>
          <p:nvPr/>
        </p:nvSpPr>
        <p:spPr>
          <a:xfrm>
            <a:off x="6759268" y="3780472"/>
            <a:ext cx="2133600" cy="1477328"/>
          </a:xfrm>
          <a:prstGeom prst="rect">
            <a:avLst/>
          </a:prstGeom>
          <a:noFill/>
        </p:spPr>
        <p:txBody>
          <a:bodyPr wrap="square" rtlCol="0">
            <a:spAutoFit/>
          </a:bodyPr>
          <a:lstStyle/>
          <a:p>
            <a:pPr algn="r"/>
            <a:r>
              <a:rPr lang="en-US" dirty="0"/>
              <a:t>Earthquake Location:</a:t>
            </a:r>
          </a:p>
          <a:p>
            <a:pPr algn="r"/>
            <a:r>
              <a:rPr lang="en-US" dirty="0"/>
              <a:t>1.589°N 126.416°E</a:t>
            </a:r>
          </a:p>
          <a:p>
            <a:endParaRPr lang="en-US" dirty="0"/>
          </a:p>
        </p:txBody>
      </p:sp>
      <p:pic>
        <p:nvPicPr>
          <p:cNvPr id="20" name="Picture 19">
            <a:extLst>
              <a:ext uri="{FF2B5EF4-FFF2-40B4-BE49-F238E27FC236}">
                <a16:creationId xmlns:a16="http://schemas.microsoft.com/office/drawing/2014/main" id="{C611DB20-CE3F-4E31-9F89-4232FD0828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3188" y="2006005"/>
            <a:ext cx="3584798" cy="15753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logo&#10;&#10;Description automatically generated">
            <a:extLst>
              <a:ext uri="{FF2B5EF4-FFF2-40B4-BE49-F238E27FC236}">
                <a16:creationId xmlns:a16="http://schemas.microsoft.com/office/drawing/2014/main" id="{60F4B92E-FFF2-5F4D-88BB-B9C5EF8210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652" y="1252210"/>
            <a:ext cx="6633107" cy="5486400"/>
          </a:xfrm>
          <a:prstGeom prst="rect">
            <a:avLst/>
          </a:prstGeom>
        </p:spPr>
      </p:pic>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2014121" y="990600"/>
            <a:ext cx="6574632" cy="523220"/>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11636 km (7231 miles, 104.8°) from the location of this earthquake. </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667000" y="2412225"/>
            <a:ext cx="3048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815693" y="2517613"/>
            <a:ext cx="2152650" cy="307777"/>
          </a:xfrm>
          <a:prstGeom prst="rect">
            <a:avLst/>
          </a:prstGeom>
          <a:solidFill>
            <a:schemeClr val="bg1"/>
          </a:solidFill>
        </p:spPr>
        <p:txBody>
          <a:bodyPr>
            <a:spAutoFit/>
          </a:bodyPr>
          <a:lstStyle/>
          <a:p>
            <a:pPr eaLnBrk="1" hangingPunct="1">
              <a:defRPr/>
            </a:pPr>
            <a:r>
              <a:rPr lang="en-US" sz="1400" b="1" spc="200" dirty="0">
                <a:latin typeface="Arial" charset="0"/>
                <a:ea typeface="MS PGothic" charset="-128"/>
              </a:rPr>
              <a:t>Surface Waves</a:t>
            </a:r>
          </a:p>
        </p:txBody>
      </p:sp>
      <p:sp>
        <p:nvSpPr>
          <p:cNvPr id="22" name="Rectangle 21">
            <a:extLst>
              <a:ext uri="{FF2B5EF4-FFF2-40B4-BE49-F238E27FC236}">
                <a16:creationId xmlns:a16="http://schemas.microsoft.com/office/drawing/2014/main" id="{5FD27CAF-1FC4-A040-B18E-C7E412BE8B09}"/>
              </a:ext>
            </a:extLst>
          </p:cNvPr>
          <p:cNvSpPr/>
          <p:nvPr/>
        </p:nvSpPr>
        <p:spPr>
          <a:xfrm>
            <a:off x="6159709" y="5749228"/>
            <a:ext cx="1778000" cy="4602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591307" y="2412224"/>
            <a:ext cx="30489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a:t>
            </a:r>
          </a:p>
        </p:txBody>
      </p:sp>
      <p:sp>
        <p:nvSpPr>
          <p:cNvPr id="21" name="Rectangle 20">
            <a:extLst>
              <a:ext uri="{FF2B5EF4-FFF2-40B4-BE49-F238E27FC236}">
                <a16:creationId xmlns:a16="http://schemas.microsoft.com/office/drawing/2014/main" id="{5FD50EA3-2434-BC43-A195-54E92B3F90EB}"/>
              </a:ext>
            </a:extLst>
          </p:cNvPr>
          <p:cNvSpPr/>
          <p:nvPr/>
        </p:nvSpPr>
        <p:spPr>
          <a:xfrm>
            <a:off x="2464067" y="2265503"/>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4">
            <a:extLst>
              <a:ext uri="{FF2B5EF4-FFF2-40B4-BE49-F238E27FC236}">
                <a16:creationId xmlns:a16="http://schemas.microsoft.com/office/drawing/2014/main" id="{18F22BD6-1991-EC44-8CB0-C1A7E6C18537}"/>
              </a:ext>
            </a:extLst>
          </p:cNvPr>
          <p:cNvSpPr txBox="1">
            <a:spLocks noChangeArrowheads="1"/>
          </p:cNvSpPr>
          <p:nvPr/>
        </p:nvSpPr>
        <p:spPr bwMode="auto">
          <a:xfrm>
            <a:off x="2955943" y="2414423"/>
            <a:ext cx="45323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PP</a:t>
            </a:r>
          </a:p>
        </p:txBody>
      </p:sp>
      <p:sp>
        <p:nvSpPr>
          <p:cNvPr id="25" name="TextBox 11">
            <a:extLst>
              <a:ext uri="{FF2B5EF4-FFF2-40B4-BE49-F238E27FC236}">
                <a16:creationId xmlns:a16="http://schemas.microsoft.com/office/drawing/2014/main" id="{F8ABDE4E-F164-1D42-9F61-80F0000B0DF2}"/>
              </a:ext>
            </a:extLst>
          </p:cNvPr>
          <p:cNvSpPr txBox="1">
            <a:spLocks noChangeArrowheads="1"/>
          </p:cNvSpPr>
          <p:nvPr/>
        </p:nvSpPr>
        <p:spPr bwMode="auto">
          <a:xfrm>
            <a:off x="4162381" y="2421678"/>
            <a:ext cx="4251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SS</a:t>
            </a:r>
          </a:p>
        </p:txBody>
      </p:sp>
      <p:sp>
        <p:nvSpPr>
          <p:cNvPr id="26" name="Rectangle 25">
            <a:extLst>
              <a:ext uri="{FF2B5EF4-FFF2-40B4-BE49-F238E27FC236}">
                <a16:creationId xmlns:a16="http://schemas.microsoft.com/office/drawing/2014/main" id="{E292EA34-BB0A-B841-AC25-602908415629}"/>
              </a:ext>
            </a:extLst>
          </p:cNvPr>
          <p:cNvSpPr/>
          <p:nvPr/>
        </p:nvSpPr>
        <p:spPr>
          <a:xfrm>
            <a:off x="7754749" y="1569584"/>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893075" y="5540145"/>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11636 km (7231 miles) along the perimeter of the Earth from the earthquake to the recording station. </a:t>
            </a:r>
            <a:r>
              <a:rPr lang="en-US" altLang="en-US" sz="1400" dirty="0">
                <a:latin typeface="Arial" panose="020B0604020202020204" pitchFamily="34" charset="0"/>
              </a:rPr>
              <a:t>The surface waves began to arrive in Bend about 50 minutes </a:t>
            </a:r>
            <a:r>
              <a:rPr lang="en-US" altLang="en-US" sz="1400" dirty="0">
                <a:solidFill>
                  <a:srgbClr val="000000"/>
                </a:solidFill>
                <a:latin typeface="Arial" panose="020B0604020202020204" pitchFamily="34" charset="0"/>
              </a:rPr>
              <a:t>after the earthquake occurred</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27" name="TextBox 5">
            <a:extLst>
              <a:ext uri="{FF2B5EF4-FFF2-40B4-BE49-F238E27FC236}">
                <a16:creationId xmlns:a16="http://schemas.microsoft.com/office/drawing/2014/main" id="{0463E08F-7087-E542-9997-FFFFA665684A}"/>
              </a:ext>
            </a:extLst>
          </p:cNvPr>
          <p:cNvSpPr txBox="1">
            <a:spLocks noChangeArrowheads="1"/>
          </p:cNvSpPr>
          <p:nvPr/>
        </p:nvSpPr>
        <p:spPr bwMode="auto">
          <a:xfrm>
            <a:off x="1662887" y="3001505"/>
            <a:ext cx="7277101" cy="11695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direct </a:t>
            </a:r>
            <a:r>
              <a:rPr lang="en-US" altLang="en-US" sz="1400" b="1" dirty="0">
                <a:latin typeface="Arial" panose="020B0604020202020204" pitchFamily="34" charset="0"/>
                <a:ea typeface="ＭＳ Ｐゴシック" panose="020B0600070205080204" pitchFamily="34" charset="-128"/>
              </a:rPr>
              <a:t>P</a:t>
            </a:r>
            <a:r>
              <a:rPr lang="en-US" altLang="en-US" sz="1400" dirty="0">
                <a:latin typeface="Arial" panose="020B0604020202020204" pitchFamily="34" charset="0"/>
                <a:ea typeface="ＭＳ Ｐゴシック" panose="020B0600070205080204" pitchFamily="34" charset="-128"/>
              </a:rPr>
              <a:t> wave arrival from this earthquake because it is within the P wave shadow zone that extends from 104°to  140°.  The first arriving seismic wave from the Indonesia earthquake was the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 that began arriving 18 minutes and 19 seconds after the earthquake occurred in Indonesia.  PP waves are compressional waves that bounce off the Earth</a:t>
            </a:r>
            <a:r>
              <a:rPr lang="ja-JP" altLang="en-US" sz="1400" dirty="0">
                <a:latin typeface="Arial" panose="020B0604020202020204" pitchFamily="34" charset="0"/>
              </a:rPr>
              <a:t>’</a:t>
            </a:r>
            <a:r>
              <a:rPr lang="en-US" altLang="ja-JP" sz="1400" dirty="0">
                <a:latin typeface="Arial" panose="020B0604020202020204" pitchFamily="34" charset="0"/>
              </a:rPr>
              <a:t>s surface halfway between the earthquake and the station. </a:t>
            </a:r>
            <a:endParaRPr lang="en-US" altLang="en-US" sz="1400" dirty="0">
              <a:latin typeface="Arial" panose="020B0604020202020204" pitchFamily="34" charset="0"/>
              <a:ea typeface="ＭＳ Ｐゴシック" panose="020B0600070205080204" pitchFamily="34" charset="-128"/>
            </a:endParaRPr>
          </a:p>
        </p:txBody>
      </p:sp>
      <p:sp>
        <p:nvSpPr>
          <p:cNvPr id="28" name="TextBox 9">
            <a:extLst>
              <a:ext uri="{FF2B5EF4-FFF2-40B4-BE49-F238E27FC236}">
                <a16:creationId xmlns:a16="http://schemas.microsoft.com/office/drawing/2014/main" id="{19A96ED1-0BF8-974C-8130-BC14B842DB46}"/>
              </a:ext>
            </a:extLst>
          </p:cNvPr>
          <p:cNvSpPr txBox="1">
            <a:spLocks noChangeArrowheads="1"/>
          </p:cNvSpPr>
          <p:nvPr/>
        </p:nvSpPr>
        <p:spPr bwMode="auto">
          <a:xfrm>
            <a:off x="1672809" y="4378547"/>
            <a:ext cx="7257257"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ea typeface="ＭＳ Ｐゴシック" panose="020B0600070205080204" pitchFamily="34" charset="-128"/>
              </a:rPr>
              <a:t>There was no </a:t>
            </a:r>
            <a:r>
              <a:rPr lang="en-US" altLang="en-US" sz="1400" b="1" dirty="0">
                <a:latin typeface="Arial" panose="020B0604020202020204" pitchFamily="34" charset="0"/>
                <a:ea typeface="ＭＳ Ｐゴシック" panose="020B0600070205080204" pitchFamily="34" charset="-128"/>
              </a:rPr>
              <a:t>S</a:t>
            </a:r>
            <a:r>
              <a:rPr lang="en-US" altLang="en-US" sz="1400" dirty="0">
                <a:latin typeface="Arial" panose="020B0604020202020204" pitchFamily="34" charset="0"/>
                <a:ea typeface="ＭＳ Ｐゴシック" panose="020B0600070205080204" pitchFamily="34" charset="-128"/>
              </a:rPr>
              <a:t> wave arrival because the earthquake is within the S wave shadow zone that includes all distances beyond 104°. </a:t>
            </a:r>
            <a:r>
              <a:rPr lang="en-US" altLang="en-US" sz="1400" b="1" dirty="0">
                <a:latin typeface="Arial" panose="020B0604020202020204" pitchFamily="34" charset="0"/>
                <a:ea typeface="ＭＳ Ｐゴシック" panose="020B0600070205080204" pitchFamily="34" charset="-128"/>
              </a:rPr>
              <a:t> SS</a:t>
            </a:r>
            <a:r>
              <a:rPr lang="en-US" altLang="en-US" sz="1400" dirty="0">
                <a:latin typeface="Arial" panose="020B0604020202020204" pitchFamily="34" charset="0"/>
                <a:ea typeface="ＭＳ Ｐゴシック" panose="020B0600070205080204" pitchFamily="34" charset="-128"/>
              </a:rPr>
              <a:t> waves are shear waves that followed the same path through the mantle as </a:t>
            </a:r>
            <a:r>
              <a:rPr lang="en-US" altLang="en-US" sz="1400" b="1" dirty="0">
                <a:latin typeface="Arial" panose="020B0604020202020204" pitchFamily="34" charset="0"/>
                <a:ea typeface="ＭＳ Ｐゴシック" panose="020B0600070205080204" pitchFamily="34" charset="-128"/>
              </a:rPr>
              <a:t>PP</a:t>
            </a:r>
            <a:r>
              <a:rPr lang="en-US" altLang="en-US" sz="1400" dirty="0">
                <a:latin typeface="Arial" panose="020B0604020202020204" pitchFamily="34" charset="0"/>
                <a:ea typeface="ＭＳ Ｐゴシック" panose="020B0600070205080204" pitchFamily="34" charset="-128"/>
              </a:rPr>
              <a:t> waves.  </a:t>
            </a:r>
            <a:r>
              <a:rPr lang="en-US" altLang="en-US" sz="1400" dirty="0">
                <a:latin typeface="Arial" panose="020B0604020202020204" pitchFamily="34" charset="0"/>
              </a:rPr>
              <a:t>From this earthquake,</a:t>
            </a:r>
            <a:r>
              <a:rPr lang="en-US" altLang="en-US" sz="1400" dirty="0">
                <a:latin typeface="Arial" panose="020B0604020202020204" pitchFamily="34" charset="0"/>
                <a:ea typeface="ＭＳ Ｐゴシック" panose="020B0600070205080204" pitchFamily="34" charset="-128"/>
              </a:rPr>
              <a:t> the SS arrival is expected at 33</a:t>
            </a:r>
            <a:r>
              <a:rPr lang="en-US" altLang="en-US" sz="1400" dirty="0">
                <a:latin typeface="Arial" panose="020B0604020202020204" pitchFamily="34" charset="0"/>
              </a:rPr>
              <a:t> minutes and 8 seconds</a:t>
            </a:r>
            <a:r>
              <a:rPr lang="en-US" altLang="en-US" sz="1400" dirty="0">
                <a:latin typeface="Arial" panose="020B0604020202020204" pitchFamily="34" charset="0"/>
                <a:ea typeface="ＭＳ Ｐゴシック" panose="020B0600070205080204" pitchFamily="34" charset="-128"/>
              </a:rPr>
              <a:t> but is obscured by local noise. </a:t>
            </a:r>
          </a:p>
        </p:txBody>
      </p:sp>
      <p:sp>
        <p:nvSpPr>
          <p:cNvPr id="6" name="TextBox 5">
            <a:extLst>
              <a:ext uri="{FF2B5EF4-FFF2-40B4-BE49-F238E27FC236}">
                <a16:creationId xmlns:a16="http://schemas.microsoft.com/office/drawing/2014/main" id="{4247675A-9B53-0E4F-B74D-F4546AAC69ED}"/>
              </a:ext>
            </a:extLst>
          </p:cNvPr>
          <p:cNvSpPr txBox="1"/>
          <p:nvPr/>
        </p:nvSpPr>
        <p:spPr>
          <a:xfrm>
            <a:off x="1861651" y="1797065"/>
            <a:ext cx="739305" cy="646331"/>
          </a:xfrm>
          <a:prstGeom prst="rect">
            <a:avLst/>
          </a:prstGeom>
          <a:solidFill>
            <a:srgbClr val="FFFFFF">
              <a:alpha val="80000"/>
            </a:srgbClr>
          </a:solidFill>
        </p:spPr>
        <p:txBody>
          <a:bodyPr wrap="none" rtlCol="0">
            <a:spAutoFit/>
          </a:bodyPr>
          <a:lstStyle/>
          <a:p>
            <a:r>
              <a:rPr lang="en-US" sz="1200" dirty="0"/>
              <a:t>Local </a:t>
            </a:r>
          </a:p>
          <a:p>
            <a:r>
              <a:rPr lang="en-US" sz="1200" dirty="0"/>
              <a:t>seismic </a:t>
            </a:r>
          </a:p>
          <a:p>
            <a:r>
              <a:rPr lang="en-US" sz="1200" dirty="0"/>
              <a:t>source</a:t>
            </a:r>
          </a:p>
        </p:txBody>
      </p:sp>
      <p:sp>
        <p:nvSpPr>
          <p:cNvPr id="19" name="Title 1">
            <a:extLst>
              <a:ext uri="{FF2B5EF4-FFF2-40B4-BE49-F238E27FC236}">
                <a16:creationId xmlns:a16="http://schemas.microsoft.com/office/drawing/2014/main" id="{4ED34195-05E3-44D1-A787-DEAF0CE399C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1505888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114800" y="6321425"/>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7.1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316581" y="1217613"/>
            <a:ext cx="259683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612775" y="3429000"/>
            <a:ext cx="1978025" cy="3278188"/>
            <a:chOff x="6483077" y="1520825"/>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241902" y="1520825"/>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6595790" y="1735138"/>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3077" y="2078038"/>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7">
            <a:extLst>
              <a:ext uri="{FF2B5EF4-FFF2-40B4-BE49-F238E27FC236}">
                <a16:creationId xmlns:a16="http://schemas.microsoft.com/office/drawing/2014/main" id="{B512B995-3D12-E440-A790-C3CA63FC1A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4478" y="5858193"/>
            <a:ext cx="542925" cy="274320"/>
          </a:xfrm>
          <a:prstGeom prst="rect">
            <a:avLst/>
          </a:prstGeom>
        </p:spPr>
      </p:pic>
      <p:pic>
        <p:nvPicPr>
          <p:cNvPr id="5" name="Picture 4">
            <a:extLst>
              <a:ext uri="{FF2B5EF4-FFF2-40B4-BE49-F238E27FC236}">
                <a16:creationId xmlns:a16="http://schemas.microsoft.com/office/drawing/2014/main" id="{5A23F4B3-FC13-4E19-9159-79B50F28A7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9430" y="891908"/>
            <a:ext cx="5435970" cy="5408880"/>
          </a:xfrm>
          <a:prstGeom prst="rect">
            <a:avLst/>
          </a:prstGeom>
        </p:spPr>
      </p:pic>
      <p:sp>
        <p:nvSpPr>
          <p:cNvPr id="15" name="Title 1">
            <a:extLst>
              <a:ext uri="{FF2B5EF4-FFF2-40B4-BE49-F238E27FC236}">
                <a16:creationId xmlns:a16="http://schemas.microsoft.com/office/drawing/2014/main" id="{250CE72E-6C8C-4877-9571-B7DB251CAD1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763,000 people were exposed to moderate shaking from this earthquake.</a:t>
            </a:r>
          </a:p>
        </p:txBody>
      </p:sp>
      <p:pic>
        <p:nvPicPr>
          <p:cNvPr id="5" name="Picture 4">
            <a:extLst>
              <a:ext uri="{FF2B5EF4-FFF2-40B4-BE49-F238E27FC236}">
                <a16:creationId xmlns:a16="http://schemas.microsoft.com/office/drawing/2014/main" id="{FDA945AF-C0FB-4498-A799-71D4503F92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13965"/>
            <a:ext cx="4313522" cy="4307360"/>
          </a:xfrm>
          <a:prstGeom prst="rect">
            <a:avLst/>
          </a:prstGeom>
        </p:spPr>
      </p:pic>
      <p:pic>
        <p:nvPicPr>
          <p:cNvPr id="7" name="Picture 6">
            <a:extLst>
              <a:ext uri="{FF2B5EF4-FFF2-40B4-BE49-F238E27FC236}">
                <a16:creationId xmlns:a16="http://schemas.microsoft.com/office/drawing/2014/main" id="{BEA9B518-0936-4539-9FED-9A3E6330D2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7677" y="2834148"/>
            <a:ext cx="2320323" cy="4023632"/>
          </a:xfrm>
          <a:prstGeom prst="rect">
            <a:avLst/>
          </a:prstGeom>
        </p:spPr>
      </p:pic>
      <p:sp>
        <p:nvSpPr>
          <p:cNvPr id="15" name="Title 1">
            <a:extLst>
              <a:ext uri="{FF2B5EF4-FFF2-40B4-BE49-F238E27FC236}">
                <a16:creationId xmlns:a16="http://schemas.microsoft.com/office/drawing/2014/main" id="{7A893DAE-574A-483F-9974-B7A5142F6DC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AECCE48-DC38-4154-A710-DEDC7195AD0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338" name="Picture 8">
            <a:extLst>
              <a:ext uri="{FF2B5EF4-FFF2-40B4-BE49-F238E27FC236}">
                <a16:creationId xmlns:a16="http://schemas.microsoft.com/office/drawing/2014/main" id="{CABFA311-5B56-4006-911A-CA05A1EF6F6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extBox 14">
            <a:extLst>
              <a:ext uri="{FF2B5EF4-FFF2-40B4-BE49-F238E27FC236}">
                <a16:creationId xmlns:a16="http://schemas.microsoft.com/office/drawing/2014/main" id="{C822634F-9FCD-4F10-8A01-32274CC2144D}"/>
              </a:ext>
            </a:extLst>
          </p:cNvPr>
          <p:cNvSpPr txBox="1">
            <a:spLocks noChangeArrowheads="1"/>
          </p:cNvSpPr>
          <p:nvPr/>
        </p:nvSpPr>
        <p:spPr bwMode="auto">
          <a:xfrm>
            <a:off x="690563" y="5573713"/>
            <a:ext cx="8305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latin typeface="Arial" panose="020B0604020202020204" pitchFamily="34" charset="0"/>
              </a:rPr>
              <a:t>The Pacific, Philippine, Eurasian, and Australian plates meet in a complex arrangement of subduction zones and microplates.  The southeast part of the Eurasian Plate is often referred to as the Sunda Plate.  Features within the region outlined by the red square are shown on the next slide.</a:t>
            </a:r>
          </a:p>
        </p:txBody>
      </p:sp>
      <p:pic>
        <p:nvPicPr>
          <p:cNvPr id="14340" name="Picture 1">
            <a:extLst>
              <a:ext uri="{FF2B5EF4-FFF2-40B4-BE49-F238E27FC236}">
                <a16:creationId xmlns:a16="http://schemas.microsoft.com/office/drawing/2014/main" id="{46D92948-1D74-43A8-B28B-4622E0F1729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58900" y="1003300"/>
            <a:ext cx="6564313" cy="448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08F16D4E-5DBD-45B5-B8DD-1DC366B40218}"/>
              </a:ext>
            </a:extLst>
          </p:cNvPr>
          <p:cNvSpPr/>
          <p:nvPr/>
        </p:nvSpPr>
        <p:spPr>
          <a:xfrm>
            <a:off x="1752600" y="3048000"/>
            <a:ext cx="533400"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343" name="TextBox 15">
            <a:extLst>
              <a:ext uri="{FF2B5EF4-FFF2-40B4-BE49-F238E27FC236}">
                <a16:creationId xmlns:a16="http://schemas.microsoft.com/office/drawing/2014/main" id="{54D0CBC8-4B6E-4D11-9B0F-9B345A1CE8F1}"/>
              </a:ext>
            </a:extLst>
          </p:cNvPr>
          <p:cNvSpPr txBox="1">
            <a:spLocks noChangeArrowheads="1"/>
          </p:cNvSpPr>
          <p:nvPr/>
        </p:nvSpPr>
        <p:spPr bwMode="auto">
          <a:xfrm>
            <a:off x="4191000" y="5170488"/>
            <a:ext cx="3732213" cy="307975"/>
          </a:xfrm>
          <a:prstGeom prst="rect">
            <a:avLst/>
          </a:prstGeom>
          <a:solidFill>
            <a:srgbClr val="FFFFFF">
              <a:alpha val="6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9" name="Title 1">
            <a:extLst>
              <a:ext uri="{FF2B5EF4-FFF2-40B4-BE49-F238E27FC236}">
                <a16:creationId xmlns:a16="http://schemas.microsoft.com/office/drawing/2014/main" id="{6B2A386B-C512-45AE-B591-BA6BB05AD9F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388152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1A89E2-DD98-431B-A093-4F887F217ED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6386" name="Picture 8">
            <a:extLst>
              <a:ext uri="{FF2B5EF4-FFF2-40B4-BE49-F238E27FC236}">
                <a16:creationId xmlns:a16="http://schemas.microsoft.com/office/drawing/2014/main" id="{5F683977-D4F9-4B45-BD76-5471EE90528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Box 14">
            <a:extLst>
              <a:ext uri="{FF2B5EF4-FFF2-40B4-BE49-F238E27FC236}">
                <a16:creationId xmlns:a16="http://schemas.microsoft.com/office/drawing/2014/main" id="{22EEB36F-6650-49E8-A72C-A5C46A0C6305}"/>
              </a:ext>
            </a:extLst>
          </p:cNvPr>
          <p:cNvSpPr txBox="1">
            <a:spLocks noChangeArrowheads="1"/>
          </p:cNvSpPr>
          <p:nvPr/>
        </p:nvSpPr>
        <p:spPr bwMode="auto">
          <a:xfrm>
            <a:off x="820820" y="5972843"/>
            <a:ext cx="8283074"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dirty="0">
                <a:latin typeface="Arial" panose="020B0604020202020204" pitchFamily="34" charset="0"/>
              </a:rPr>
              <a:t>In this complicated region of convergence between four tectonic plates, lithosphere underlying the Molucca Sea is subducting into the </a:t>
            </a:r>
            <a:r>
              <a:rPr lang="en-US" altLang="en-US" sz="1600" dirty="0" err="1">
                <a:latin typeface="Arial" panose="020B0604020202020204" pitchFamily="34" charset="0"/>
              </a:rPr>
              <a:t>Sanghie</a:t>
            </a:r>
            <a:r>
              <a:rPr lang="en-US" altLang="en-US" sz="1600" dirty="0">
                <a:latin typeface="Arial" panose="020B0604020202020204" pitchFamily="34" charset="0"/>
              </a:rPr>
              <a:t> Trench to the west and into the Halmahera Trench to the east.  The epicenter of this earthquake is shown by the star.</a:t>
            </a:r>
          </a:p>
        </p:txBody>
      </p:sp>
      <p:pic>
        <p:nvPicPr>
          <p:cNvPr id="16389" name="Picture 2" descr="A close up of a rock&#10;&#10;Description automatically generated">
            <a:extLst>
              <a:ext uri="{FF2B5EF4-FFF2-40B4-BE49-F238E27FC236}">
                <a16:creationId xmlns:a16="http://schemas.microsoft.com/office/drawing/2014/main" id="{770C4971-D858-46D7-9F13-5A5B1A78D6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4845" b="2367"/>
          <a:stretch>
            <a:fillRect/>
          </a:stretch>
        </p:blipFill>
        <p:spPr bwMode="auto">
          <a:xfrm>
            <a:off x="1294064" y="806116"/>
            <a:ext cx="7518400" cy="50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4">
            <a:extLst>
              <a:ext uri="{FF2B5EF4-FFF2-40B4-BE49-F238E27FC236}">
                <a16:creationId xmlns:a16="http://schemas.microsoft.com/office/drawing/2014/main" id="{A5AD40A8-707B-4E08-B6F4-9A0679C58EA5}"/>
              </a:ext>
            </a:extLst>
          </p:cNvPr>
          <p:cNvSpPr txBox="1">
            <a:spLocks noChangeArrowheads="1"/>
          </p:cNvSpPr>
          <p:nvPr/>
        </p:nvSpPr>
        <p:spPr bwMode="auto">
          <a:xfrm>
            <a:off x="3681664" y="848979"/>
            <a:ext cx="2943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solidFill>
                  <a:schemeClr val="bg1"/>
                </a:solidFill>
                <a:latin typeface="Arial" panose="020B0604020202020204" pitchFamily="34" charset="0"/>
              </a:rPr>
              <a:t>Philippine Sea Plate</a:t>
            </a:r>
          </a:p>
        </p:txBody>
      </p:sp>
      <p:sp>
        <p:nvSpPr>
          <p:cNvPr id="16391" name="TextBox 22">
            <a:extLst>
              <a:ext uri="{FF2B5EF4-FFF2-40B4-BE49-F238E27FC236}">
                <a16:creationId xmlns:a16="http://schemas.microsoft.com/office/drawing/2014/main" id="{862261CB-F20B-4412-AE48-B38E0B897BC1}"/>
              </a:ext>
            </a:extLst>
          </p:cNvPr>
          <p:cNvSpPr txBox="1">
            <a:spLocks noChangeArrowheads="1"/>
          </p:cNvSpPr>
          <p:nvPr/>
        </p:nvSpPr>
        <p:spPr bwMode="auto">
          <a:xfrm>
            <a:off x="6424864" y="3512804"/>
            <a:ext cx="1879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solidFill>
                  <a:schemeClr val="bg1"/>
                </a:solidFill>
                <a:latin typeface="Arial" panose="020B0604020202020204" pitchFamily="34" charset="0"/>
              </a:rPr>
              <a:t>Pacific Plate</a:t>
            </a:r>
          </a:p>
        </p:txBody>
      </p:sp>
      <p:sp>
        <p:nvSpPr>
          <p:cNvPr id="16392" name="TextBox 23">
            <a:extLst>
              <a:ext uri="{FF2B5EF4-FFF2-40B4-BE49-F238E27FC236}">
                <a16:creationId xmlns:a16="http://schemas.microsoft.com/office/drawing/2014/main" id="{E18A3C0A-042A-4185-B586-80A295194721}"/>
              </a:ext>
            </a:extLst>
          </p:cNvPr>
          <p:cNvSpPr txBox="1">
            <a:spLocks noChangeArrowheads="1"/>
          </p:cNvSpPr>
          <p:nvPr/>
        </p:nvSpPr>
        <p:spPr bwMode="auto">
          <a:xfrm>
            <a:off x="1602039" y="2857166"/>
            <a:ext cx="10747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2400">
                <a:solidFill>
                  <a:schemeClr val="bg1"/>
                </a:solidFill>
                <a:latin typeface="Arial" panose="020B0604020202020204" pitchFamily="34" charset="0"/>
              </a:rPr>
              <a:t>Sunda</a:t>
            </a:r>
          </a:p>
          <a:p>
            <a:pPr algn="ctr">
              <a:spcBef>
                <a:spcPct val="0"/>
              </a:spcBef>
              <a:buFontTx/>
              <a:buNone/>
            </a:pPr>
            <a:r>
              <a:rPr lang="en-US" altLang="en-US" sz="2400">
                <a:solidFill>
                  <a:schemeClr val="bg1"/>
                </a:solidFill>
                <a:latin typeface="Arial" panose="020B0604020202020204" pitchFamily="34" charset="0"/>
              </a:rPr>
              <a:t>Plate</a:t>
            </a:r>
          </a:p>
        </p:txBody>
      </p:sp>
      <p:sp>
        <p:nvSpPr>
          <p:cNvPr id="16393" name="TextBox 24">
            <a:extLst>
              <a:ext uri="{FF2B5EF4-FFF2-40B4-BE49-F238E27FC236}">
                <a16:creationId xmlns:a16="http://schemas.microsoft.com/office/drawing/2014/main" id="{71877413-091B-4771-8F5E-C21C45999244}"/>
              </a:ext>
            </a:extLst>
          </p:cNvPr>
          <p:cNvSpPr txBox="1">
            <a:spLocks noChangeArrowheads="1"/>
          </p:cNvSpPr>
          <p:nvPr/>
        </p:nvSpPr>
        <p:spPr bwMode="auto">
          <a:xfrm>
            <a:off x="1760789" y="1760204"/>
            <a:ext cx="10699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a:solidFill>
                  <a:schemeClr val="bg1"/>
                </a:solidFill>
                <a:latin typeface="Arial" panose="020B0604020202020204" pitchFamily="34" charset="0"/>
              </a:rPr>
              <a:t>Philippine</a:t>
            </a:r>
          </a:p>
          <a:p>
            <a:pPr algn="ctr">
              <a:spcBef>
                <a:spcPct val="0"/>
              </a:spcBef>
              <a:buFontTx/>
              <a:buNone/>
            </a:pPr>
            <a:r>
              <a:rPr lang="en-US" altLang="en-US" sz="1600">
                <a:solidFill>
                  <a:schemeClr val="bg1"/>
                </a:solidFill>
                <a:latin typeface="Arial" panose="020B0604020202020204" pitchFamily="34" charset="0"/>
              </a:rPr>
              <a:t>Islands</a:t>
            </a:r>
          </a:p>
        </p:txBody>
      </p:sp>
      <p:sp>
        <p:nvSpPr>
          <p:cNvPr id="16394" name="TextBox 25">
            <a:extLst>
              <a:ext uri="{FF2B5EF4-FFF2-40B4-BE49-F238E27FC236}">
                <a16:creationId xmlns:a16="http://schemas.microsoft.com/office/drawing/2014/main" id="{6B6EAC12-3DAB-4DA0-99AD-029AF1C11A70}"/>
              </a:ext>
            </a:extLst>
          </p:cNvPr>
          <p:cNvSpPr txBox="1">
            <a:spLocks noChangeArrowheads="1"/>
          </p:cNvSpPr>
          <p:nvPr/>
        </p:nvSpPr>
        <p:spPr bwMode="auto">
          <a:xfrm rot="4623262">
            <a:off x="2910933" y="2095960"/>
            <a:ext cx="1069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solidFill>
                  <a:schemeClr val="bg1"/>
                </a:solidFill>
                <a:latin typeface="Arial" panose="020B0604020202020204" pitchFamily="34" charset="0"/>
              </a:rPr>
              <a:t>Philippine</a:t>
            </a:r>
          </a:p>
        </p:txBody>
      </p:sp>
      <p:sp>
        <p:nvSpPr>
          <p:cNvPr id="16395" name="TextBox 26">
            <a:extLst>
              <a:ext uri="{FF2B5EF4-FFF2-40B4-BE49-F238E27FC236}">
                <a16:creationId xmlns:a16="http://schemas.microsoft.com/office/drawing/2014/main" id="{D844165C-7B24-480B-B7D2-EEA0CA279E45}"/>
              </a:ext>
            </a:extLst>
          </p:cNvPr>
          <p:cNvSpPr txBox="1">
            <a:spLocks noChangeArrowheads="1"/>
          </p:cNvSpPr>
          <p:nvPr/>
        </p:nvSpPr>
        <p:spPr bwMode="auto">
          <a:xfrm rot="3946179">
            <a:off x="3272883" y="3057985"/>
            <a:ext cx="815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solidFill>
                  <a:schemeClr val="bg1"/>
                </a:solidFill>
                <a:latin typeface="Arial" panose="020B0604020202020204" pitchFamily="34" charset="0"/>
              </a:rPr>
              <a:t>Trench</a:t>
            </a:r>
          </a:p>
        </p:txBody>
      </p:sp>
      <p:sp>
        <p:nvSpPr>
          <p:cNvPr id="16396" name="TextBox 28">
            <a:extLst>
              <a:ext uri="{FF2B5EF4-FFF2-40B4-BE49-F238E27FC236}">
                <a16:creationId xmlns:a16="http://schemas.microsoft.com/office/drawing/2014/main" id="{BE9C9FA3-FFD4-441A-90A6-A03B571B295B}"/>
              </a:ext>
            </a:extLst>
          </p:cNvPr>
          <p:cNvSpPr txBox="1">
            <a:spLocks noChangeArrowheads="1"/>
          </p:cNvSpPr>
          <p:nvPr/>
        </p:nvSpPr>
        <p:spPr bwMode="auto">
          <a:xfrm rot="20657409">
            <a:off x="6761414" y="1641141"/>
            <a:ext cx="923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solidFill>
                  <a:schemeClr val="bg1"/>
                </a:solidFill>
                <a:latin typeface="Arial" panose="020B0604020202020204" pitchFamily="34" charset="0"/>
              </a:rPr>
              <a:t>Mariana</a:t>
            </a:r>
          </a:p>
        </p:txBody>
      </p:sp>
      <p:sp>
        <p:nvSpPr>
          <p:cNvPr id="16397" name="TextBox 30">
            <a:extLst>
              <a:ext uri="{FF2B5EF4-FFF2-40B4-BE49-F238E27FC236}">
                <a16:creationId xmlns:a16="http://schemas.microsoft.com/office/drawing/2014/main" id="{DA8FE068-5D74-4BDB-AC9F-DE83FEC0E3F6}"/>
              </a:ext>
            </a:extLst>
          </p:cNvPr>
          <p:cNvSpPr txBox="1">
            <a:spLocks noChangeArrowheads="1"/>
          </p:cNvSpPr>
          <p:nvPr/>
        </p:nvSpPr>
        <p:spPr bwMode="auto">
          <a:xfrm rot="19959978">
            <a:off x="7634539" y="1360154"/>
            <a:ext cx="8143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solidFill>
                  <a:schemeClr val="bg1"/>
                </a:solidFill>
                <a:latin typeface="Arial" panose="020B0604020202020204" pitchFamily="34" charset="0"/>
              </a:rPr>
              <a:t>Trench</a:t>
            </a:r>
          </a:p>
        </p:txBody>
      </p:sp>
      <p:sp>
        <p:nvSpPr>
          <p:cNvPr id="16398" name="TextBox 31">
            <a:extLst>
              <a:ext uri="{FF2B5EF4-FFF2-40B4-BE49-F238E27FC236}">
                <a16:creationId xmlns:a16="http://schemas.microsoft.com/office/drawing/2014/main" id="{7AE81F1F-B7E8-4778-A981-51F39D4B7B95}"/>
              </a:ext>
            </a:extLst>
          </p:cNvPr>
          <p:cNvSpPr txBox="1">
            <a:spLocks noChangeArrowheads="1"/>
          </p:cNvSpPr>
          <p:nvPr/>
        </p:nvSpPr>
        <p:spPr bwMode="auto">
          <a:xfrm>
            <a:off x="6077202" y="5559091"/>
            <a:ext cx="1311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a:solidFill>
                  <a:schemeClr val="bg1"/>
                </a:solidFill>
                <a:latin typeface="Arial" panose="020B0604020202020204" pitchFamily="34" charset="0"/>
              </a:rPr>
              <a:t>New Guinea</a:t>
            </a:r>
          </a:p>
        </p:txBody>
      </p:sp>
      <p:sp>
        <p:nvSpPr>
          <p:cNvPr id="16399" name="TextBox 32">
            <a:extLst>
              <a:ext uri="{FF2B5EF4-FFF2-40B4-BE49-F238E27FC236}">
                <a16:creationId xmlns:a16="http://schemas.microsoft.com/office/drawing/2014/main" id="{299C8261-F47D-412D-9A82-17437E798857}"/>
              </a:ext>
            </a:extLst>
          </p:cNvPr>
          <p:cNvSpPr txBox="1">
            <a:spLocks noChangeArrowheads="1"/>
          </p:cNvSpPr>
          <p:nvPr/>
        </p:nvSpPr>
        <p:spPr bwMode="auto">
          <a:xfrm>
            <a:off x="3053014" y="5370179"/>
            <a:ext cx="2341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solidFill>
                  <a:schemeClr val="bg1"/>
                </a:solidFill>
                <a:latin typeface="Arial" panose="020B0604020202020204" pitchFamily="34" charset="0"/>
              </a:rPr>
              <a:t>Australian Plate</a:t>
            </a:r>
          </a:p>
        </p:txBody>
      </p:sp>
      <p:sp>
        <p:nvSpPr>
          <p:cNvPr id="16400" name="TextBox 33">
            <a:extLst>
              <a:ext uri="{FF2B5EF4-FFF2-40B4-BE49-F238E27FC236}">
                <a16:creationId xmlns:a16="http://schemas.microsoft.com/office/drawing/2014/main" id="{4198AD76-C3E8-46E2-9CB7-7CC18ADD82FF}"/>
              </a:ext>
            </a:extLst>
          </p:cNvPr>
          <p:cNvSpPr txBox="1">
            <a:spLocks noChangeArrowheads="1"/>
          </p:cNvSpPr>
          <p:nvPr/>
        </p:nvSpPr>
        <p:spPr bwMode="auto">
          <a:xfrm rot="1282535">
            <a:off x="5640639" y="4860591"/>
            <a:ext cx="19970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solidFill>
                  <a:schemeClr val="bg1"/>
                </a:solidFill>
                <a:latin typeface="Arial" panose="020B0604020202020204" pitchFamily="34" charset="0"/>
              </a:rPr>
              <a:t>New Guinea Trench</a:t>
            </a:r>
          </a:p>
        </p:txBody>
      </p:sp>
      <p:sp>
        <p:nvSpPr>
          <p:cNvPr id="16401" name="TextBox 34">
            <a:extLst>
              <a:ext uri="{FF2B5EF4-FFF2-40B4-BE49-F238E27FC236}">
                <a16:creationId xmlns:a16="http://schemas.microsoft.com/office/drawing/2014/main" id="{8741AF43-CD10-4F07-AFCC-20EDACA67D05}"/>
              </a:ext>
            </a:extLst>
          </p:cNvPr>
          <p:cNvSpPr txBox="1">
            <a:spLocks noChangeArrowheads="1"/>
          </p:cNvSpPr>
          <p:nvPr/>
        </p:nvSpPr>
        <p:spPr bwMode="auto">
          <a:xfrm>
            <a:off x="1448052" y="4406566"/>
            <a:ext cx="1003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a:solidFill>
                  <a:schemeClr val="bg1"/>
                </a:solidFill>
                <a:latin typeface="Arial" panose="020B0604020202020204" pitchFamily="34" charset="0"/>
              </a:rPr>
              <a:t>Sulawesi</a:t>
            </a:r>
          </a:p>
        </p:txBody>
      </p:sp>
      <p:sp>
        <p:nvSpPr>
          <p:cNvPr id="16402" name="TextBox 35">
            <a:extLst>
              <a:ext uri="{FF2B5EF4-FFF2-40B4-BE49-F238E27FC236}">
                <a16:creationId xmlns:a16="http://schemas.microsoft.com/office/drawing/2014/main" id="{E73366E5-6D39-4FD6-A1D8-481D54E10359}"/>
              </a:ext>
            </a:extLst>
          </p:cNvPr>
          <p:cNvSpPr txBox="1">
            <a:spLocks noChangeArrowheads="1"/>
          </p:cNvSpPr>
          <p:nvPr/>
        </p:nvSpPr>
        <p:spPr bwMode="auto">
          <a:xfrm>
            <a:off x="3495927" y="4368466"/>
            <a:ext cx="8445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a:solidFill>
                  <a:schemeClr val="bg1"/>
                </a:solidFill>
                <a:latin typeface="Arial" panose="020B0604020202020204" pitchFamily="34" charset="0"/>
              </a:rPr>
              <a:t>Maluku</a:t>
            </a:r>
          </a:p>
          <a:p>
            <a:pPr algn="ctr">
              <a:spcBef>
                <a:spcPct val="0"/>
              </a:spcBef>
              <a:buFontTx/>
              <a:buNone/>
            </a:pPr>
            <a:r>
              <a:rPr lang="en-US" altLang="en-US" sz="1600">
                <a:solidFill>
                  <a:schemeClr val="bg1"/>
                </a:solidFill>
                <a:latin typeface="Arial" panose="020B0604020202020204" pitchFamily="34" charset="0"/>
              </a:rPr>
              <a:t>Islands</a:t>
            </a:r>
          </a:p>
        </p:txBody>
      </p:sp>
      <p:sp>
        <p:nvSpPr>
          <p:cNvPr id="16403" name="TextBox 34">
            <a:extLst>
              <a:ext uri="{FF2B5EF4-FFF2-40B4-BE49-F238E27FC236}">
                <a16:creationId xmlns:a16="http://schemas.microsoft.com/office/drawing/2014/main" id="{DC6E6ABB-1735-4B31-BD6A-6E1686C088E9}"/>
              </a:ext>
            </a:extLst>
          </p:cNvPr>
          <p:cNvSpPr txBox="1">
            <a:spLocks noChangeArrowheads="1"/>
          </p:cNvSpPr>
          <p:nvPr/>
        </p:nvSpPr>
        <p:spPr bwMode="auto">
          <a:xfrm rot="17033305">
            <a:off x="2326733" y="4167647"/>
            <a:ext cx="1684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400">
                <a:solidFill>
                  <a:schemeClr val="bg1"/>
                </a:solidFill>
                <a:latin typeface="Arial" panose="020B0604020202020204" pitchFamily="34" charset="0"/>
              </a:rPr>
              <a:t>Molucca        Sea</a:t>
            </a:r>
          </a:p>
        </p:txBody>
      </p:sp>
      <p:sp>
        <p:nvSpPr>
          <p:cNvPr id="25" name="5-Point Star 24">
            <a:extLst>
              <a:ext uri="{FF2B5EF4-FFF2-40B4-BE49-F238E27FC236}">
                <a16:creationId xmlns:a16="http://schemas.microsoft.com/office/drawing/2014/main" id="{26D8A67B-01D4-4F03-9919-FFA1E483E180}"/>
              </a:ext>
            </a:extLst>
          </p:cNvPr>
          <p:cNvSpPr/>
          <p:nvPr/>
        </p:nvSpPr>
        <p:spPr>
          <a:xfrm>
            <a:off x="3130802" y="4017629"/>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405" name="TextBox 33">
            <a:extLst>
              <a:ext uri="{FF2B5EF4-FFF2-40B4-BE49-F238E27FC236}">
                <a16:creationId xmlns:a16="http://schemas.microsoft.com/office/drawing/2014/main" id="{6B693082-2A23-40AE-BDB0-AFB32268E26D}"/>
              </a:ext>
            </a:extLst>
          </p:cNvPr>
          <p:cNvSpPr txBox="1">
            <a:spLocks noChangeArrowheads="1"/>
          </p:cNvSpPr>
          <p:nvPr/>
        </p:nvSpPr>
        <p:spPr bwMode="auto">
          <a:xfrm rot="16643554">
            <a:off x="2964114" y="4446254"/>
            <a:ext cx="8747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100">
                <a:solidFill>
                  <a:schemeClr val="bg1"/>
                </a:solidFill>
                <a:latin typeface="Arial" panose="020B0604020202020204" pitchFamily="34" charset="0"/>
              </a:rPr>
              <a:t>Halmahera</a:t>
            </a:r>
          </a:p>
        </p:txBody>
      </p:sp>
      <p:sp>
        <p:nvSpPr>
          <p:cNvPr id="16406" name="TextBox 33">
            <a:extLst>
              <a:ext uri="{FF2B5EF4-FFF2-40B4-BE49-F238E27FC236}">
                <a16:creationId xmlns:a16="http://schemas.microsoft.com/office/drawing/2014/main" id="{0FD11439-1981-474F-A9D5-1838986E4BBB}"/>
              </a:ext>
            </a:extLst>
          </p:cNvPr>
          <p:cNvSpPr txBox="1">
            <a:spLocks noChangeArrowheads="1"/>
          </p:cNvSpPr>
          <p:nvPr/>
        </p:nvSpPr>
        <p:spPr bwMode="auto">
          <a:xfrm rot="17590478">
            <a:off x="3245102" y="3849354"/>
            <a:ext cx="6238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100">
                <a:solidFill>
                  <a:schemeClr val="bg1"/>
                </a:solidFill>
                <a:latin typeface="Arial" panose="020B0604020202020204" pitchFamily="34" charset="0"/>
              </a:rPr>
              <a:t>Trench</a:t>
            </a:r>
          </a:p>
        </p:txBody>
      </p:sp>
      <p:sp>
        <p:nvSpPr>
          <p:cNvPr id="16407" name="TextBox 33">
            <a:extLst>
              <a:ext uri="{FF2B5EF4-FFF2-40B4-BE49-F238E27FC236}">
                <a16:creationId xmlns:a16="http://schemas.microsoft.com/office/drawing/2014/main" id="{CCF2757B-2139-4B7C-8734-27398FF8339A}"/>
              </a:ext>
            </a:extLst>
          </p:cNvPr>
          <p:cNvSpPr txBox="1">
            <a:spLocks noChangeArrowheads="1"/>
          </p:cNvSpPr>
          <p:nvPr/>
        </p:nvSpPr>
        <p:spPr bwMode="auto">
          <a:xfrm rot="17059751">
            <a:off x="2790283" y="3673935"/>
            <a:ext cx="6238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100">
                <a:solidFill>
                  <a:schemeClr val="bg1"/>
                </a:solidFill>
                <a:latin typeface="Arial" panose="020B0604020202020204" pitchFamily="34" charset="0"/>
              </a:rPr>
              <a:t>Trench</a:t>
            </a:r>
          </a:p>
        </p:txBody>
      </p:sp>
      <p:sp>
        <p:nvSpPr>
          <p:cNvPr id="16408" name="TextBox 33">
            <a:extLst>
              <a:ext uri="{FF2B5EF4-FFF2-40B4-BE49-F238E27FC236}">
                <a16:creationId xmlns:a16="http://schemas.microsoft.com/office/drawing/2014/main" id="{9E0EAADB-A9B2-40C5-8548-8F03AB2AF8F9}"/>
              </a:ext>
            </a:extLst>
          </p:cNvPr>
          <p:cNvSpPr txBox="1">
            <a:spLocks noChangeArrowheads="1"/>
          </p:cNvSpPr>
          <p:nvPr/>
        </p:nvSpPr>
        <p:spPr bwMode="auto">
          <a:xfrm rot="17157695">
            <a:off x="2602958" y="4188285"/>
            <a:ext cx="7048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100">
                <a:solidFill>
                  <a:schemeClr val="bg1"/>
                </a:solidFill>
                <a:latin typeface="Arial" panose="020B0604020202020204" pitchFamily="34" charset="0"/>
              </a:rPr>
              <a:t>Sanghie</a:t>
            </a:r>
          </a:p>
        </p:txBody>
      </p:sp>
      <p:sp>
        <p:nvSpPr>
          <p:cNvPr id="16409" name="TextBox 24">
            <a:extLst>
              <a:ext uri="{FF2B5EF4-FFF2-40B4-BE49-F238E27FC236}">
                <a16:creationId xmlns:a16="http://schemas.microsoft.com/office/drawing/2014/main" id="{B2E6B1A1-7EE8-453E-AC4E-F4BC7B3704CC}"/>
              </a:ext>
            </a:extLst>
          </p:cNvPr>
          <p:cNvSpPr txBox="1">
            <a:spLocks noChangeArrowheads="1"/>
          </p:cNvSpPr>
          <p:nvPr/>
        </p:nvSpPr>
        <p:spPr bwMode="auto">
          <a:xfrm>
            <a:off x="3808664" y="4036679"/>
            <a:ext cx="1546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400">
                <a:solidFill>
                  <a:schemeClr val="bg1"/>
                </a:solidFill>
                <a:latin typeface="Arial" panose="020B0604020202020204" pitchFamily="34" charset="0"/>
              </a:rPr>
              <a:t>M7.1 Earthquake</a:t>
            </a:r>
          </a:p>
        </p:txBody>
      </p:sp>
      <p:cxnSp>
        <p:nvCxnSpPr>
          <p:cNvPr id="3" name="Straight Connector 2">
            <a:extLst>
              <a:ext uri="{FF2B5EF4-FFF2-40B4-BE49-F238E27FC236}">
                <a16:creationId xmlns:a16="http://schemas.microsoft.com/office/drawing/2014/main" id="{B3E3CE2F-C543-4E0C-923C-907CD3AC7B24}"/>
              </a:ext>
            </a:extLst>
          </p:cNvPr>
          <p:cNvCxnSpPr>
            <a:cxnSpLocks/>
            <a:endCxn id="16409" idx="1"/>
          </p:cNvCxnSpPr>
          <p:nvPr/>
        </p:nvCxnSpPr>
        <p:spPr>
          <a:xfrm>
            <a:off x="3314952" y="4184316"/>
            <a:ext cx="493712" cy="6350"/>
          </a:xfrm>
          <a:prstGeom prst="line">
            <a:avLst/>
          </a:prstGeom>
          <a:ln>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itle 1">
            <a:extLst>
              <a:ext uri="{FF2B5EF4-FFF2-40B4-BE49-F238E27FC236}">
                <a16:creationId xmlns:a16="http://schemas.microsoft.com/office/drawing/2014/main" id="{A58C66E6-92E4-4028-A7E5-9BDB439178D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07910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449DAE-E629-4327-8F8D-8671B85069D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8434" name="Picture 8">
            <a:extLst>
              <a:ext uri="{FF2B5EF4-FFF2-40B4-BE49-F238E27FC236}">
                <a16:creationId xmlns:a16="http://schemas.microsoft.com/office/drawing/2014/main" id="{4FE4F47F-732A-4C5D-A67C-9CC6429F41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20DBC027-DE16-4DF2-89D6-4C27ABE9B343}"/>
              </a:ext>
            </a:extLst>
          </p:cNvPr>
          <p:cNvSpPr txBox="1">
            <a:spLocks noChangeArrowheads="1"/>
          </p:cNvSpPr>
          <p:nvPr/>
        </p:nvSpPr>
        <p:spPr bwMode="auto">
          <a:xfrm>
            <a:off x="257175" y="1096963"/>
            <a:ext cx="4010025"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latin typeface="Arial" panose="020B0604020202020204" pitchFamily="34" charset="0"/>
              </a:rPr>
              <a:t>Historical seismicity is plotted in the region of the earthquake. Tectonics in eastern Indonesia are extremely complex.  At the location of this earthquake, the Sunda and Philippine Plates are converging in an east-west direction at a rate of approximately 109 mm/yr.</a:t>
            </a:r>
          </a:p>
          <a:p>
            <a:pPr>
              <a:spcBef>
                <a:spcPct val="0"/>
              </a:spcBef>
              <a:buFontTx/>
              <a:buNone/>
            </a:pPr>
            <a:endParaRPr lang="en-US" altLang="en-US" sz="1800">
              <a:latin typeface="Arial" panose="020B0604020202020204" pitchFamily="34" charset="0"/>
            </a:endParaRPr>
          </a:p>
          <a:p>
            <a:pPr>
              <a:spcBef>
                <a:spcPct val="0"/>
              </a:spcBef>
              <a:buFontTx/>
              <a:buNone/>
            </a:pPr>
            <a:r>
              <a:rPr lang="en-US" altLang="en-US" sz="1800">
                <a:latin typeface="Arial" panose="020B0604020202020204" pitchFamily="34" charset="0"/>
              </a:rPr>
              <a:t>A cross section reveals both deep earthquakes within the subducting Philipine Plate and a pattern of shallow seismicity in the region.</a:t>
            </a:r>
          </a:p>
        </p:txBody>
      </p:sp>
      <p:pic>
        <p:nvPicPr>
          <p:cNvPr id="18436" name="Picture 1">
            <a:extLst>
              <a:ext uri="{FF2B5EF4-FFF2-40B4-BE49-F238E27FC236}">
                <a16:creationId xmlns:a16="http://schemas.microsoft.com/office/drawing/2014/main" id="{ACB15EFA-445A-45EC-819C-2FED5CCFB79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81500" y="1219200"/>
            <a:ext cx="4633913" cy="463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4">
            <a:extLst>
              <a:ext uri="{FF2B5EF4-FFF2-40B4-BE49-F238E27FC236}">
                <a16:creationId xmlns:a16="http://schemas.microsoft.com/office/drawing/2014/main" id="{A27108CD-34FB-4C26-BB9A-A4AC0C4FDB2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4803775"/>
            <a:ext cx="2343150"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15">
            <a:extLst>
              <a:ext uri="{FF2B5EF4-FFF2-40B4-BE49-F238E27FC236}">
                <a16:creationId xmlns:a16="http://schemas.microsoft.com/office/drawing/2014/main" id="{01C0E9A5-8A55-47B0-A892-381BBA6016DD}"/>
              </a:ext>
            </a:extLst>
          </p:cNvPr>
          <p:cNvSpPr txBox="1">
            <a:spLocks noChangeArrowheads="1"/>
          </p:cNvSpPr>
          <p:nvPr/>
        </p:nvSpPr>
        <p:spPr bwMode="auto">
          <a:xfrm>
            <a:off x="5257800" y="6015038"/>
            <a:ext cx="3797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400" i="1">
                <a:latin typeface="Arial" panose="020B0604020202020204" pitchFamily="34" charset="0"/>
              </a:rPr>
              <a:t>Image courtesy of the US Geological Survey</a:t>
            </a:r>
          </a:p>
        </p:txBody>
      </p:sp>
      <p:grpSp>
        <p:nvGrpSpPr>
          <p:cNvPr id="18439" name="Group 5">
            <a:extLst>
              <a:ext uri="{FF2B5EF4-FFF2-40B4-BE49-F238E27FC236}">
                <a16:creationId xmlns:a16="http://schemas.microsoft.com/office/drawing/2014/main" id="{BC8555F9-5E0A-489B-9655-0EDB6D87FBF2}"/>
              </a:ext>
            </a:extLst>
          </p:cNvPr>
          <p:cNvGrpSpPr>
            <a:grpSpLocks/>
          </p:cNvGrpSpPr>
          <p:nvPr/>
        </p:nvGrpSpPr>
        <p:grpSpPr bwMode="auto">
          <a:xfrm>
            <a:off x="4267200" y="3581400"/>
            <a:ext cx="1400175" cy="2352675"/>
            <a:chOff x="4195349" y="3581400"/>
            <a:chExt cx="1400370" cy="2353003"/>
          </a:xfrm>
        </p:grpSpPr>
        <p:pic>
          <p:nvPicPr>
            <p:cNvPr id="18442" name="Picture 2">
              <a:extLst>
                <a:ext uri="{FF2B5EF4-FFF2-40B4-BE49-F238E27FC236}">
                  <a16:creationId xmlns:a16="http://schemas.microsoft.com/office/drawing/2014/main" id="{E9514F96-14A9-4CB7-B217-652163731EA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95349" y="3581400"/>
              <a:ext cx="1400370" cy="2353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5-Point Star 14">
              <a:extLst>
                <a:ext uri="{FF2B5EF4-FFF2-40B4-BE49-F238E27FC236}">
                  <a16:creationId xmlns:a16="http://schemas.microsoft.com/office/drawing/2014/main" id="{CCF638C3-C786-4333-9325-0BA7E340BD7B}"/>
                </a:ext>
              </a:extLst>
            </p:cNvPr>
            <p:cNvSpPr/>
            <p:nvPr/>
          </p:nvSpPr>
          <p:spPr>
            <a:xfrm>
              <a:off x="4360472" y="3951340"/>
              <a:ext cx="46044" cy="44456"/>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7" name="5-Point Star 16">
            <a:extLst>
              <a:ext uri="{FF2B5EF4-FFF2-40B4-BE49-F238E27FC236}">
                <a16:creationId xmlns:a16="http://schemas.microsoft.com/office/drawing/2014/main" id="{C1D4AABB-4988-4335-AE32-FB58D2C72CC4}"/>
              </a:ext>
            </a:extLst>
          </p:cNvPr>
          <p:cNvSpPr/>
          <p:nvPr/>
        </p:nvSpPr>
        <p:spPr>
          <a:xfrm>
            <a:off x="7375525" y="3276600"/>
            <a:ext cx="155575" cy="155575"/>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Title 1">
            <a:extLst>
              <a:ext uri="{FF2B5EF4-FFF2-40B4-BE49-F238E27FC236}">
                <a16:creationId xmlns:a16="http://schemas.microsoft.com/office/drawing/2014/main" id="{C96ECBDA-95E3-40D7-A515-51C9716BC56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91370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9FFC8F-82D1-41EA-9730-E7663F94530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pic>
        <p:nvPicPr>
          <p:cNvPr id="18434" name="Picture 8">
            <a:extLst>
              <a:ext uri="{FF2B5EF4-FFF2-40B4-BE49-F238E27FC236}">
                <a16:creationId xmlns:a16="http://schemas.microsoft.com/office/drawing/2014/main" id="{963077DE-073D-4202-A345-0E0C0456F7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870F5AA9-7FCF-4134-B45E-A2FC5172F527}"/>
              </a:ext>
            </a:extLst>
          </p:cNvPr>
          <p:cNvSpPr txBox="1">
            <a:spLocks noChangeArrowheads="1"/>
          </p:cNvSpPr>
          <p:nvPr/>
        </p:nvSpPr>
        <p:spPr bwMode="auto">
          <a:xfrm>
            <a:off x="401638" y="969462"/>
            <a:ext cx="8293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Arial" panose="020B0604020202020204" pitchFamily="34" charset="0"/>
              </a:rPr>
              <a:t>A closer look at the 3D view through this earthquake reveals that it occurred between two subduction zones dipping in opposite directions. This is consistent with the east - west </a:t>
            </a:r>
            <a:r>
              <a:rPr lang="en-US" altLang="en-US" sz="1800" dirty="0" err="1">
                <a:latin typeface="Arial" panose="020B0604020202020204" pitchFamily="34" charset="0"/>
              </a:rPr>
              <a:t>interplate</a:t>
            </a:r>
            <a:r>
              <a:rPr lang="en-US" altLang="en-US" sz="1800" dirty="0">
                <a:latin typeface="Arial" panose="020B0604020202020204" pitchFamily="34" charset="0"/>
              </a:rPr>
              <a:t> and intraplate convergence across the region. The 3D view and interpreted tectonic cartoon are shown on the right.</a:t>
            </a:r>
          </a:p>
        </p:txBody>
      </p:sp>
      <p:sp>
        <p:nvSpPr>
          <p:cNvPr id="18436" name="TextBox 14">
            <a:extLst>
              <a:ext uri="{FF2B5EF4-FFF2-40B4-BE49-F238E27FC236}">
                <a16:creationId xmlns:a16="http://schemas.microsoft.com/office/drawing/2014/main" id="{347AFAED-0BF7-450C-9D14-6B778573A57A}"/>
              </a:ext>
            </a:extLst>
          </p:cNvPr>
          <p:cNvSpPr txBox="1">
            <a:spLocks noChangeArrowheads="1"/>
          </p:cNvSpPr>
          <p:nvPr/>
        </p:nvSpPr>
        <p:spPr bwMode="auto">
          <a:xfrm>
            <a:off x="674687" y="5783263"/>
            <a:ext cx="458311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a:latin typeface="Arial" panose="020B0604020202020204" pitchFamily="34" charset="0"/>
              </a:rPr>
              <a:t>Map from the IRIS </a:t>
            </a:r>
            <a:r>
              <a:rPr lang="en-US" altLang="en-US" sz="1600" i="1">
                <a:latin typeface="Arial" panose="020B0604020202020204" pitchFamily="34" charset="0"/>
              </a:rPr>
              <a:t>Interactive Earthquake Browser </a:t>
            </a:r>
            <a:r>
              <a:rPr lang="en-US" altLang="en-US" sz="1600">
                <a:latin typeface="Arial" panose="020B0604020202020204" pitchFamily="34" charset="0"/>
              </a:rPr>
              <a:t>showing 10 years of M&gt;5 earthquakes. Volcanic arcs shown by red triangles. Yellow lines are convergent plate boundaries.</a:t>
            </a:r>
          </a:p>
        </p:txBody>
      </p:sp>
      <p:pic>
        <p:nvPicPr>
          <p:cNvPr id="18438" name="Picture 7">
            <a:extLst>
              <a:ext uri="{FF2B5EF4-FFF2-40B4-BE49-F238E27FC236}">
                <a16:creationId xmlns:a16="http://schemas.microsoft.com/office/drawing/2014/main" id="{B54A5AE9-E92B-41FC-B003-0C75C38D392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04259" y="4508667"/>
            <a:ext cx="2722563" cy="2289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8439" name="Picture 9">
            <a:extLst>
              <a:ext uri="{FF2B5EF4-FFF2-40B4-BE49-F238E27FC236}">
                <a16:creationId xmlns:a16="http://schemas.microsoft.com/office/drawing/2014/main" id="{84C815B1-65EE-4C6A-9499-3E7914389E8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76938" y="2165684"/>
            <a:ext cx="2717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2">
            <a:extLst>
              <a:ext uri="{FF2B5EF4-FFF2-40B4-BE49-F238E27FC236}">
                <a16:creationId xmlns:a16="http://schemas.microsoft.com/office/drawing/2014/main" id="{599BA59C-13BD-44CF-B158-B1E9C767575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58516" y="2257926"/>
            <a:ext cx="3623945" cy="3465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8441" name="TextBox 13">
            <a:extLst>
              <a:ext uri="{FF2B5EF4-FFF2-40B4-BE49-F238E27FC236}">
                <a16:creationId xmlns:a16="http://schemas.microsoft.com/office/drawing/2014/main" id="{77B78CD1-BB69-4F05-BB34-4A1865D6A3CB}"/>
              </a:ext>
            </a:extLst>
          </p:cNvPr>
          <p:cNvSpPr txBox="1">
            <a:spLocks noChangeArrowheads="1"/>
          </p:cNvSpPr>
          <p:nvPr/>
        </p:nvSpPr>
        <p:spPr bwMode="auto">
          <a:xfrm>
            <a:off x="3724943" y="2290011"/>
            <a:ext cx="8128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Arial" panose="020B0604020202020204" pitchFamily="34" charset="0"/>
              </a:rPr>
              <a:t>10 </a:t>
            </a:r>
            <a:r>
              <a:rPr lang="en-US" altLang="en-US" sz="1800" dirty="0" err="1">
                <a:latin typeface="Arial" panose="020B0604020202020204" pitchFamily="34" charset="0"/>
              </a:rPr>
              <a:t>yrs</a:t>
            </a:r>
            <a:endParaRPr lang="en-US" altLang="en-US" sz="1800" dirty="0">
              <a:latin typeface="Arial" panose="020B0604020202020204" pitchFamily="34" charset="0"/>
            </a:endParaRPr>
          </a:p>
          <a:p>
            <a:pPr>
              <a:spcBef>
                <a:spcPct val="0"/>
              </a:spcBef>
              <a:buFontTx/>
              <a:buNone/>
            </a:pPr>
            <a:r>
              <a:rPr lang="en-US" altLang="en-US" sz="1800" dirty="0">
                <a:latin typeface="Arial" panose="020B0604020202020204" pitchFamily="34" charset="0"/>
              </a:rPr>
              <a:t>  &gt;M5</a:t>
            </a:r>
          </a:p>
          <a:p>
            <a:pPr>
              <a:spcBef>
                <a:spcPct val="0"/>
              </a:spcBef>
              <a:buFontTx/>
              <a:buNone/>
            </a:pPr>
            <a:endParaRPr lang="en-US" altLang="en-US" sz="1800" dirty="0">
              <a:latin typeface="Arial" panose="020B0604020202020204" pitchFamily="34" charset="0"/>
            </a:endParaRPr>
          </a:p>
        </p:txBody>
      </p:sp>
      <p:sp>
        <p:nvSpPr>
          <p:cNvPr id="18442" name="TextBox 14">
            <a:extLst>
              <a:ext uri="{FF2B5EF4-FFF2-40B4-BE49-F238E27FC236}">
                <a16:creationId xmlns:a16="http://schemas.microsoft.com/office/drawing/2014/main" id="{1C403E06-11A9-41F8-A8E8-ACF288A3189C}"/>
              </a:ext>
            </a:extLst>
          </p:cNvPr>
          <p:cNvSpPr txBox="1">
            <a:spLocks noChangeArrowheads="1"/>
          </p:cNvSpPr>
          <p:nvPr/>
        </p:nvSpPr>
        <p:spPr bwMode="auto">
          <a:xfrm>
            <a:off x="6477000" y="3956384"/>
            <a:ext cx="2438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dirty="0">
                <a:solidFill>
                  <a:schemeClr val="bg2"/>
                </a:solidFill>
                <a:latin typeface="Arial" panose="020B0604020202020204" pitchFamily="34" charset="0"/>
              </a:rPr>
              <a:t>3-D view of map at left</a:t>
            </a:r>
          </a:p>
        </p:txBody>
      </p:sp>
      <p:sp>
        <p:nvSpPr>
          <p:cNvPr id="18443" name="TextBox 27">
            <a:extLst>
              <a:ext uri="{FF2B5EF4-FFF2-40B4-BE49-F238E27FC236}">
                <a16:creationId xmlns:a16="http://schemas.microsoft.com/office/drawing/2014/main" id="{D4B0ED5B-8FC1-4FC3-BFC7-D260AC081B62}"/>
              </a:ext>
            </a:extLst>
          </p:cNvPr>
          <p:cNvSpPr txBox="1">
            <a:spLocks noChangeArrowheads="1"/>
          </p:cNvSpPr>
          <p:nvPr/>
        </p:nvSpPr>
        <p:spPr bwMode="auto">
          <a:xfrm>
            <a:off x="6509084" y="6308892"/>
            <a:ext cx="2438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dirty="0">
                <a:solidFill>
                  <a:schemeClr val="bg2"/>
                </a:solidFill>
                <a:latin typeface="Arial" panose="020B0604020202020204" pitchFamily="34" charset="0"/>
              </a:rPr>
              <a:t>Sketched interpretation</a:t>
            </a:r>
          </a:p>
        </p:txBody>
      </p:sp>
      <p:sp>
        <p:nvSpPr>
          <p:cNvPr id="13" name="Title 1">
            <a:extLst>
              <a:ext uri="{FF2B5EF4-FFF2-40B4-BE49-F238E27FC236}">
                <a16:creationId xmlns:a16="http://schemas.microsoft.com/office/drawing/2014/main" id="{138F2AAF-7B57-4FC8-ADF8-74406C0EF5C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260368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9FFC8F-82D1-41EA-9730-E7663F94530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pic>
        <p:nvPicPr>
          <p:cNvPr id="18434" name="Picture 8">
            <a:extLst>
              <a:ext uri="{FF2B5EF4-FFF2-40B4-BE49-F238E27FC236}">
                <a16:creationId xmlns:a16="http://schemas.microsoft.com/office/drawing/2014/main" id="{963077DE-073D-4202-A345-0E0C0456F7A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870F5AA9-7FCF-4134-B45E-A2FC5172F527}"/>
              </a:ext>
            </a:extLst>
          </p:cNvPr>
          <p:cNvSpPr txBox="1">
            <a:spLocks noChangeArrowheads="1"/>
          </p:cNvSpPr>
          <p:nvPr/>
        </p:nvSpPr>
        <p:spPr bwMode="auto">
          <a:xfrm>
            <a:off x="401638" y="1026332"/>
            <a:ext cx="868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Arial" panose="020B0604020202020204" pitchFamily="34" charset="0"/>
              </a:rPr>
              <a:t>An animation of the map on the previous slide showing 10 years of M&gt;5 earthquakes. Yellow lines are convergent plate boundaries. </a:t>
            </a:r>
          </a:p>
        </p:txBody>
      </p:sp>
      <p:sp>
        <p:nvSpPr>
          <p:cNvPr id="13" name="Title 1">
            <a:extLst>
              <a:ext uri="{FF2B5EF4-FFF2-40B4-BE49-F238E27FC236}">
                <a16:creationId xmlns:a16="http://schemas.microsoft.com/office/drawing/2014/main" id="{138F2AAF-7B57-4FC8-ADF8-74406C0EF5C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2" name="MoluccaSea_191115.mp4">
            <a:hlinkClick r:id="" action="ppaction://media"/>
            <a:extLst>
              <a:ext uri="{FF2B5EF4-FFF2-40B4-BE49-F238E27FC236}">
                <a16:creationId xmlns:a16="http://schemas.microsoft.com/office/drawing/2014/main" id="{735A0259-13C1-4A31-929B-1F37873FD0AA}"/>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126958" y="1752600"/>
            <a:ext cx="6572250" cy="4328067"/>
          </a:xfrm>
          <a:prstGeom prst="rect">
            <a:avLst/>
          </a:prstGeom>
        </p:spPr>
      </p:pic>
    </p:spTree>
    <p:extLst>
      <p:ext uri="{BB962C8B-B14F-4D97-AF65-F5344CB8AC3E}">
        <p14:creationId xmlns:p14="http://schemas.microsoft.com/office/powerpoint/2010/main" val="258031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5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539893" y="5660023"/>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531383" y="6170612"/>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W-phase Moment Tensor Solution</a:t>
            </a:r>
            <a:endParaRPr lang="en-US" altLang="en-US" sz="18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03309" y="64770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71688" y="1139498"/>
            <a:ext cx="49607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p:txBody>
      </p:sp>
      <p:pic>
        <p:nvPicPr>
          <p:cNvPr id="4" name="Picture 3">
            <a:extLst>
              <a:ext uri="{FF2B5EF4-FFF2-40B4-BE49-F238E27FC236}">
                <a16:creationId xmlns:a16="http://schemas.microsoft.com/office/drawing/2014/main" id="{C317D1AB-E1A2-41E1-9676-869BF24976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887" y="4157803"/>
            <a:ext cx="2164513" cy="1938197"/>
          </a:xfrm>
          <a:prstGeom prst="rect">
            <a:avLst/>
          </a:prstGeom>
        </p:spPr>
      </p:pic>
      <p:pic>
        <p:nvPicPr>
          <p:cNvPr id="14" name="Picture 4">
            <a:extLst>
              <a:ext uri="{FF2B5EF4-FFF2-40B4-BE49-F238E27FC236}">
                <a16:creationId xmlns:a16="http://schemas.microsoft.com/office/drawing/2014/main" id="{556CE3C9-D64D-4428-8AFB-5CBF45AE8E2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39893" y="3810000"/>
            <a:ext cx="42672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49721E96-B163-4283-BA94-0EBCE85AB56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Thursday,  November 14, 2019 at 16:17:41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5" name="Fault_Reverse_WB_SHORT">
            <a:hlinkClick r:id="" action="ppaction://media"/>
            <a:extLst>
              <a:ext uri="{FF2B5EF4-FFF2-40B4-BE49-F238E27FC236}">
                <a16:creationId xmlns:a16="http://schemas.microsoft.com/office/drawing/2014/main" id="{49733EB9-3461-4078-8974-931375493E17}"/>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518484" y="1149609"/>
            <a:ext cx="3242388" cy="24317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89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11168</TotalTime>
  <Words>982</Words>
  <Application>Microsoft Office PowerPoint</Application>
  <PresentationFormat>On-screen Show (4:3)</PresentationFormat>
  <Paragraphs>123</Paragraphs>
  <Slides>11</Slides>
  <Notes>11</Notes>
  <HiddenSlides>0</HiddenSlides>
  <MMClips>2</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848</cp:revision>
  <cp:lastPrinted>2013-04-07T18:50:57Z</cp:lastPrinted>
  <dcterms:created xsi:type="dcterms:W3CDTF">2009-05-31T20:07:40Z</dcterms:created>
  <dcterms:modified xsi:type="dcterms:W3CDTF">2019-11-15T03:48:22Z</dcterms:modified>
</cp:coreProperties>
</file>