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305" r:id="rId3"/>
    <p:sldId id="302" r:id="rId4"/>
    <p:sldId id="365" r:id="rId5"/>
    <p:sldId id="388" r:id="rId6"/>
    <p:sldId id="389" r:id="rId7"/>
    <p:sldId id="390" r:id="rId8"/>
    <p:sldId id="391" r:id="rId9"/>
    <p:sldId id="392" r:id="rId10"/>
    <p:sldId id="367" r:id="rId11"/>
    <p:sldId id="386" r:id="rId12"/>
    <p:sldId id="378" r:id="rId13"/>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9E1"/>
    <a:srgbClr val="99DB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33" autoAdjust="0"/>
    <p:restoredTop sz="84336" autoAdjust="0"/>
  </p:normalViewPr>
  <p:slideViewPr>
    <p:cSldViewPr showGuides="1">
      <p:cViewPr>
        <p:scale>
          <a:sx n="121" d="100"/>
          <a:sy n="121" d="100"/>
        </p:scale>
        <p:origin x="1024" y="1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11/16/19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iris.edu/hq/inclass/animation/traveltime_curves_how_they_are_created"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www.iris.edu/hq/inclass/animation/seismic_shadow_zone_basic_introduction"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ris.edu/hq/inclass/animation/earthquake_intensit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Animación relevante:</a:t>
            </a:r>
          </a:p>
          <a:p>
            <a:r>
              <a:rPr lang="es-ES_tradnl" altLang="en-US" b="0" noProof="0" dirty="0">
                <a:solidFill>
                  <a:srgbClr val="393996"/>
                </a:solidFill>
              </a:rPr>
              <a:t>Curvas de tiempo de viaje: ¿Cómo se crean?</a:t>
            </a:r>
            <a:r>
              <a:rPr lang="es-ES_tradnl" altLang="en-US" b="0" noProof="0" dirty="0"/>
              <a:t> </a:t>
            </a:r>
            <a:r>
              <a:rPr lang="es-ES_tradnl" altLang="en-US" noProof="0" dirty="0">
                <a:hlinkClick r:id="rId3"/>
              </a:rPr>
              <a:t>https://www.iris.edu/hq/inclass/animation/traveltime_curves_how_they_are_created</a:t>
            </a:r>
            <a:endParaRPr lang="en-US" sz="14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anose="020B0600070205080204" pitchFamily="34" charset="-128"/>
                <a:cs typeface="MS PGothic" charset="0"/>
              </a:rPr>
              <a:t>Zonas de </a:t>
            </a:r>
            <a:r>
              <a:rPr lang="en-US" sz="1200" kern="1200" dirty="0" err="1">
                <a:solidFill>
                  <a:schemeClr val="tx1"/>
                </a:solidFill>
                <a:effectLst/>
                <a:latin typeface="+mn-lt"/>
                <a:ea typeface="ＭＳ Ｐゴシック" panose="020B0600070205080204" pitchFamily="34" charset="-128"/>
                <a:cs typeface="MS PGothic" charset="0"/>
              </a:rPr>
              <a:t>Sombra</a:t>
            </a:r>
            <a:r>
              <a:rPr lang="en-US" sz="1200" kern="1200" dirty="0">
                <a:solidFill>
                  <a:schemeClr val="tx1"/>
                </a:solidFill>
                <a:effectLst/>
                <a:latin typeface="+mn-lt"/>
                <a:ea typeface="ＭＳ Ｐゴシック" panose="020B0600070205080204" pitchFamily="34" charset="-128"/>
                <a:cs typeface="MS PGothic" charset="0"/>
              </a:rPr>
              <a:t>: </a:t>
            </a:r>
            <a:r>
              <a:rPr lang="en-US" sz="1200" u="sng" kern="1200" dirty="0">
                <a:solidFill>
                  <a:schemeClr val="tx1"/>
                </a:solidFill>
                <a:effectLst/>
                <a:latin typeface="+mn-lt"/>
                <a:ea typeface="ＭＳ Ｐゴシック" panose="020B0600070205080204" pitchFamily="34" charset="-128"/>
                <a:cs typeface="MS PGothic" charset="0"/>
                <a:hlinkClick r:id="rId4"/>
              </a:rPr>
              <a:t>https://www.iris.edu/hq/inclass/animation/seismic_shadow_zone_basic_introduction</a:t>
            </a:r>
            <a:r>
              <a:rPr lang="en-US" dirty="0">
                <a:effectLst/>
              </a:rPr>
              <a:t> </a:t>
            </a:r>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10</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4325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11</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El mapa localizador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p>
          <a:p>
            <a:pPr eaLnBrk="1" hangingPunct="1">
              <a:spcBef>
                <a:spcPct val="0"/>
              </a:spcBef>
            </a:pPr>
            <a:endParaRPr lang="en-US" altLang="en-US" b="1" dirty="0"/>
          </a:p>
          <a:p>
            <a:pPr eaLnBrk="1" hangingPunct="1">
              <a:spcBef>
                <a:spcPct val="0"/>
              </a:spcBef>
            </a:pPr>
            <a:r>
              <a:rPr lang="es-ES_tradnl" altLang="en-US" b="1" noProof="0" dirty="0"/>
              <a:t>Animación Relevante: </a:t>
            </a:r>
          </a:p>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0" i="0" noProof="0" dirty="0"/>
              <a:t>Intensidad de Terremotos:  </a:t>
            </a:r>
            <a:r>
              <a:rPr lang="es-ES_tradnl"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https://www.iris.edu/hq/inclass/animation/earthquake_intensity</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E3A71944-B71B-4C36-BC85-25D0CBBDF0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2B119AFD-DECB-4D37-803C-37BF683D58E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3" name="Slide Number Placeholder 3">
            <a:extLst>
              <a:ext uri="{FF2B5EF4-FFF2-40B4-BE49-F238E27FC236}">
                <a16:creationId xmlns:a16="http://schemas.microsoft.com/office/drawing/2014/main" id="{A1717ABB-8ECC-4EA8-900B-17B780D897F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3C6D3FE-D5FB-41C8-A88A-77A7BEE3776F}" type="slidenum">
              <a:rPr lang="en-US" altLang="en-US" sz="1300" smtClean="0"/>
              <a:pPr>
                <a:spcBef>
                  <a:spcPct val="0"/>
                </a:spcBef>
              </a:pPr>
              <a:t>4</a:t>
            </a:fld>
            <a:endParaRPr lang="en-US" altLang="en-US" sz="1300"/>
          </a:p>
        </p:txBody>
      </p:sp>
    </p:spTree>
    <p:extLst>
      <p:ext uri="{BB962C8B-B14F-4D97-AF65-F5344CB8AC3E}">
        <p14:creationId xmlns:p14="http://schemas.microsoft.com/office/powerpoint/2010/main" val="1707330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9E862938-7DBF-4D47-ACE8-600FCC19035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7D03DA77-AF2F-489A-8A72-750FE47B49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7411" name="Slide Number Placeholder 3">
            <a:extLst>
              <a:ext uri="{FF2B5EF4-FFF2-40B4-BE49-F238E27FC236}">
                <a16:creationId xmlns:a16="http://schemas.microsoft.com/office/drawing/2014/main" id="{998D8E03-4C9D-4080-A194-55D9FF6F3B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E3EEDD-AFDA-45D5-A258-1A9C6445456B}" type="slidenum">
              <a:rPr lang="en-US" altLang="en-US" sz="1300" smtClean="0"/>
              <a:pPr>
                <a:spcBef>
                  <a:spcPct val="0"/>
                </a:spcBef>
              </a:pPr>
              <a:t>5</a:t>
            </a:fld>
            <a:endParaRPr lang="en-US" altLang="en-US" sz="1300"/>
          </a:p>
        </p:txBody>
      </p:sp>
    </p:spTree>
    <p:extLst>
      <p:ext uri="{BB962C8B-B14F-4D97-AF65-F5344CB8AC3E}">
        <p14:creationId xmlns:p14="http://schemas.microsoft.com/office/powerpoint/2010/main" val="1444148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FBCA6C4B-CE98-4DBE-AD1D-294C744C4CE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67050A10-ED37-4614-B716-075B703434F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_tradnl" altLang="en-US" b="1" noProof="0" dirty="0">
                <a:ea typeface="ＭＳ Ｐゴシック" panose="020B0600070205080204" pitchFamily="34" charset="-128"/>
              </a:rPr>
              <a:t>Explore más la sismicidad: </a:t>
            </a:r>
            <a:r>
              <a:rPr lang="es-ES_tradnl" altLang="en-US" b="0" noProof="0" dirty="0">
                <a:ea typeface="ＭＳ Ｐゴシック" panose="020B0600070205080204" pitchFamily="34" charset="-128"/>
              </a:rPr>
              <a:t>Explore la sismicidad histórica utilizando el Navegador de terremotos IRIS (</a:t>
            </a:r>
            <a:r>
              <a:rPr lang="es-ES_tradnl" altLang="en-US" b="0" noProof="0" dirty="0" err="1">
                <a:ea typeface="ＭＳ Ｐゴシック" panose="020B0600070205080204" pitchFamily="34" charset="-128"/>
              </a:rPr>
              <a:t>www.iris.edu</a:t>
            </a:r>
            <a:r>
              <a:rPr lang="es-ES_tradnl" altLang="en-US" b="0" noProof="0" dirty="0">
                <a:ea typeface="ＭＳ Ｐゴシック" panose="020B0600070205080204" pitchFamily="34" charset="-128"/>
              </a:rPr>
              <a:t>/</a:t>
            </a:r>
            <a:r>
              <a:rPr lang="es-ES_tradnl" altLang="en-US" b="0" noProof="0" dirty="0" err="1">
                <a:ea typeface="ＭＳ Ｐゴシック" panose="020B0600070205080204" pitchFamily="34" charset="-128"/>
              </a:rPr>
              <a:t>ieb</a:t>
            </a:r>
            <a:r>
              <a:rPr lang="es-ES_tradnl" altLang="en-US" b="0" noProof="0" dirty="0">
                <a:ea typeface="ＭＳ Ｐゴシック" panose="020B0600070205080204" pitchFamily="34" charset="-128"/>
              </a:rPr>
              <a:t>)</a:t>
            </a:r>
            <a:endParaRPr lang="es-ES_tradnl" altLang="en-US" b="0" noProof="0" dirty="0"/>
          </a:p>
        </p:txBody>
      </p:sp>
      <p:sp>
        <p:nvSpPr>
          <p:cNvPr id="19459" name="Slide Number Placeholder 3">
            <a:extLst>
              <a:ext uri="{FF2B5EF4-FFF2-40B4-BE49-F238E27FC236}">
                <a16:creationId xmlns:a16="http://schemas.microsoft.com/office/drawing/2014/main" id="{BFEF9D8F-2D43-488F-9CE7-79BE282D222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6436CAB-F3B6-4573-8152-7A09798DE687}" type="slidenum">
              <a:rPr lang="en-US" altLang="en-US" sz="1300" smtClean="0"/>
              <a:pPr>
                <a:spcBef>
                  <a:spcPct val="0"/>
                </a:spcBef>
              </a:pPr>
              <a:t>6</a:t>
            </a:fld>
            <a:endParaRPr lang="en-US" altLang="en-US" sz="1300"/>
          </a:p>
        </p:txBody>
      </p:sp>
    </p:spTree>
    <p:extLst>
      <p:ext uri="{BB962C8B-B14F-4D97-AF65-F5344CB8AC3E}">
        <p14:creationId xmlns:p14="http://schemas.microsoft.com/office/powerpoint/2010/main" val="3328669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3FB26C84-7F0B-4ED6-B135-195FEF7F94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34CE658C-F4D7-4B81-9027-823B0D54CD2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2BE2562B-84A5-46F9-BDD4-D683853CC2C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4844B5-FD41-45E3-A83A-87723619B80F}" type="slidenum">
              <a:rPr lang="en-US" altLang="en-US" sz="1300" smtClean="0"/>
              <a:pPr>
                <a:spcBef>
                  <a:spcPct val="0"/>
                </a:spcBef>
              </a:pPr>
              <a:t>7</a:t>
            </a:fld>
            <a:endParaRPr lang="en-US" altLang="en-US" sz="1300"/>
          </a:p>
        </p:txBody>
      </p:sp>
    </p:spTree>
    <p:extLst>
      <p:ext uri="{BB962C8B-B14F-4D97-AF65-F5344CB8AC3E}">
        <p14:creationId xmlns:p14="http://schemas.microsoft.com/office/powerpoint/2010/main" val="1913994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3FB26C84-7F0B-4ED6-B135-195FEF7F94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34CE658C-F4D7-4B81-9027-823B0D54CD2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9459" name="Slide Number Placeholder 3">
            <a:extLst>
              <a:ext uri="{FF2B5EF4-FFF2-40B4-BE49-F238E27FC236}">
                <a16:creationId xmlns:a16="http://schemas.microsoft.com/office/drawing/2014/main" id="{2BE2562B-84A5-46F9-BDD4-D683853CC2C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4844B5-FD41-45E3-A83A-87723619B80F}"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4226571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2000" b="1" dirty="0">
                <a:solidFill>
                  <a:srgbClr val="393996"/>
                </a:solidFill>
              </a:rPr>
              <a:t>Animación Relevante:</a:t>
            </a:r>
          </a:p>
          <a:p>
            <a:r>
              <a:rPr lang="es-VE" altLang="en-US" sz="2000" dirty="0"/>
              <a:t>Mecanismos Focales Explicado: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9</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11/16/19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11/16/19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11/16/19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11/16/19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11/16/19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11/16/19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11/16/19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11/16/19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11/16/19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11/16/19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11/16/19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11/16/19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11/16/19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hyperlink" Target="http://www.iris.edu/hq/retm"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mailto:tkb@iris.edu" TargetMode="External"/><Relationship Id="rId5" Type="http://schemas.openxmlformats.org/officeDocument/2006/relationships/image" Target="../media/image2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7.png"/><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Layout" Target="../slideLayouts/slideLayout12.xml"/><Relationship Id="rId7" Type="http://schemas.openxmlformats.org/officeDocument/2006/relationships/image" Target="../media/image19.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18.png"/><Relationship Id="rId5" Type="http://schemas.openxmlformats.org/officeDocument/2006/relationships/image" Target="../media/image1.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320842" y="1082675"/>
            <a:ext cx="84455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s-ES_tradnl" altLang="en-US" sz="1800">
                <a:latin typeface="Arial" panose="020B0604020202020204" pitchFamily="34" charset="0"/>
                <a:cs typeface="Arial" panose="020B0604020202020204" pitchFamily="34" charset="0"/>
              </a:rPr>
              <a:t>Un terremoto de magnitud 7.1 ocurrió a 134 km (83 millas) de la ciudad portuaria de Ternate a una profundidad de 45.1 km (30 millas). No hubo informes inmediatos de lesiones o daños.</a:t>
            </a:r>
          </a:p>
        </p:txBody>
      </p:sp>
      <p:pic>
        <p:nvPicPr>
          <p:cNvPr id="8" name="Picture 7">
            <a:extLst>
              <a:ext uri="{FF2B5EF4-FFF2-40B4-BE49-F238E27FC236}">
                <a16:creationId xmlns:a16="http://schemas.microsoft.com/office/drawing/2014/main" id="{442A209C-2D30-4D6A-8074-27D4DAEE83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252" y="2429694"/>
            <a:ext cx="5048955" cy="4191585"/>
          </a:xfrm>
          <a:prstGeom prst="rect">
            <a:avLst/>
          </a:prstGeom>
        </p:spPr>
      </p:pic>
      <p:sp>
        <p:nvSpPr>
          <p:cNvPr id="11" name="Rectangle 10">
            <a:extLst>
              <a:ext uri="{FF2B5EF4-FFF2-40B4-BE49-F238E27FC236}">
                <a16:creationId xmlns:a16="http://schemas.microsoft.com/office/drawing/2014/main" id="{70771623-217A-4017-918C-A5C26609FADB}"/>
              </a:ext>
            </a:extLst>
          </p:cNvPr>
          <p:cNvSpPr/>
          <p:nvPr/>
        </p:nvSpPr>
        <p:spPr>
          <a:xfrm>
            <a:off x="3077496" y="4281948"/>
            <a:ext cx="304800" cy="2286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ln>
                <a:solidFill>
                  <a:srgbClr val="FF0000"/>
                </a:solidFill>
              </a:ln>
              <a:noFill/>
            </a:endParaRPr>
          </a:p>
        </p:txBody>
      </p:sp>
      <p:cxnSp>
        <p:nvCxnSpPr>
          <p:cNvPr id="13" name="Straight Connector 12">
            <a:extLst>
              <a:ext uri="{FF2B5EF4-FFF2-40B4-BE49-F238E27FC236}">
                <a16:creationId xmlns:a16="http://schemas.microsoft.com/office/drawing/2014/main" id="{DBACCB0F-19D0-4004-A43E-592B6EBDBAA0}"/>
              </a:ext>
            </a:extLst>
          </p:cNvPr>
          <p:cNvCxnSpPr>
            <a:cxnSpLocks/>
          </p:cNvCxnSpPr>
          <p:nvPr/>
        </p:nvCxnSpPr>
        <p:spPr>
          <a:xfrm flipV="1">
            <a:off x="3077496" y="2006005"/>
            <a:ext cx="2105692" cy="22759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0B20F9E-03B8-43CF-BE9A-C54D551FC458}"/>
              </a:ext>
            </a:extLst>
          </p:cNvPr>
          <p:cNvCxnSpPr>
            <a:cxnSpLocks/>
          </p:cNvCxnSpPr>
          <p:nvPr/>
        </p:nvCxnSpPr>
        <p:spPr>
          <a:xfrm flipV="1">
            <a:off x="3382296" y="3581400"/>
            <a:ext cx="5384046" cy="9328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1E2B9B-810D-4C3C-AF25-0FAB3C7EC502}"/>
              </a:ext>
            </a:extLst>
          </p:cNvPr>
          <p:cNvSpPr txBox="1"/>
          <p:nvPr/>
        </p:nvSpPr>
        <p:spPr>
          <a:xfrm>
            <a:off x="6759268" y="3780472"/>
            <a:ext cx="2133600" cy="1477328"/>
          </a:xfrm>
          <a:prstGeom prst="rect">
            <a:avLst/>
          </a:prstGeom>
          <a:noFill/>
        </p:spPr>
        <p:txBody>
          <a:bodyPr wrap="square" rtlCol="0">
            <a:spAutoFit/>
          </a:bodyPr>
          <a:lstStyle/>
          <a:p>
            <a:pPr algn="r"/>
            <a:r>
              <a:rPr lang="es-ES_tradnl" dirty="0"/>
              <a:t>Localización del Terremoto:</a:t>
            </a:r>
          </a:p>
          <a:p>
            <a:pPr algn="r"/>
            <a:r>
              <a:rPr lang="es-ES_tradnl" dirty="0"/>
              <a:t>1.589°N 126.416°E</a:t>
            </a:r>
          </a:p>
          <a:p>
            <a:endParaRPr lang="es-ES_tradnl" dirty="0"/>
          </a:p>
        </p:txBody>
      </p:sp>
      <p:pic>
        <p:nvPicPr>
          <p:cNvPr id="20" name="Picture 19">
            <a:extLst>
              <a:ext uri="{FF2B5EF4-FFF2-40B4-BE49-F238E27FC236}">
                <a16:creationId xmlns:a16="http://schemas.microsoft.com/office/drawing/2014/main" id="{C611DB20-CE3F-4E31-9F89-4232FD0828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3188" y="2006005"/>
            <a:ext cx="3584798" cy="1575395"/>
          </a:xfrm>
          <a:prstGeom prst="rect">
            <a:avLst/>
          </a:prstGeom>
        </p:spPr>
      </p:pic>
      <p:sp>
        <p:nvSpPr>
          <p:cNvPr id="12" name="Title 1">
            <a:extLst>
              <a:ext uri="{FF2B5EF4-FFF2-40B4-BE49-F238E27FC236}">
                <a16:creationId xmlns:a16="http://schemas.microsoft.com/office/drawing/2014/main" id="{CDEDBF22-8DDB-8347-BF46-21016E8C20C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logo&#10;&#10;Description automatically generated">
            <a:extLst>
              <a:ext uri="{FF2B5EF4-FFF2-40B4-BE49-F238E27FC236}">
                <a16:creationId xmlns:a16="http://schemas.microsoft.com/office/drawing/2014/main" id="{60F4B92E-FFF2-5F4D-88BB-B9C5EF8210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7652" y="1252210"/>
            <a:ext cx="6633107" cy="5486400"/>
          </a:xfrm>
          <a:prstGeom prst="rect">
            <a:avLst/>
          </a:prstGeom>
        </p:spPr>
      </p:pic>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s-ES_tradnl"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2014121" y="990600"/>
            <a:ext cx="6574632" cy="523220"/>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solidFill>
                  <a:srgbClr val="000000"/>
                </a:solidFill>
                <a:latin typeface="Arial" panose="020B0604020202020204" pitchFamily="34" charset="0"/>
              </a:rPr>
              <a:t>El registro del terremoto en Bend, Oregon (BNOR) se ilustra a continuación. Bend está a 11636 km (7231 millas, 104.8 °) de la ubicación de este terremoto.</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2667000" y="2412225"/>
            <a:ext cx="30480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b="1">
                <a:latin typeface="Arial" panose="020B0604020202020204" pitchFamily="34" charset="0"/>
              </a:rPr>
              <a:t>P</a:t>
            </a:r>
          </a:p>
        </p:txBody>
      </p:sp>
      <p:sp>
        <p:nvSpPr>
          <p:cNvPr id="12" name="TextBox 11">
            <a:extLst>
              <a:ext uri="{FF2B5EF4-FFF2-40B4-BE49-F238E27FC236}">
                <a16:creationId xmlns:a16="http://schemas.microsoft.com/office/drawing/2014/main" id="{8069DAE2-EB9D-2846-BC89-B4D763167C37}"/>
              </a:ext>
            </a:extLst>
          </p:cNvPr>
          <p:cNvSpPr txBox="1"/>
          <p:nvPr/>
        </p:nvSpPr>
        <p:spPr>
          <a:xfrm>
            <a:off x="5410200" y="2517613"/>
            <a:ext cx="2558143" cy="307777"/>
          </a:xfrm>
          <a:prstGeom prst="rect">
            <a:avLst/>
          </a:prstGeom>
          <a:solidFill>
            <a:schemeClr val="bg1"/>
          </a:solidFill>
        </p:spPr>
        <p:txBody>
          <a:bodyPr wrap="square">
            <a:spAutoFit/>
          </a:bodyPr>
          <a:lstStyle/>
          <a:p>
            <a:pPr eaLnBrk="1" hangingPunct="1">
              <a:defRPr/>
            </a:pPr>
            <a:r>
              <a:rPr lang="es-ES_tradnl" sz="1400" b="1" spc="200">
                <a:latin typeface="Arial" charset="0"/>
                <a:ea typeface="MS PGothic" charset="-128"/>
              </a:rPr>
              <a:t>Ondas de Superficie</a:t>
            </a:r>
          </a:p>
        </p:txBody>
      </p:sp>
      <p:sp>
        <p:nvSpPr>
          <p:cNvPr id="22" name="Rectangle 21">
            <a:extLst>
              <a:ext uri="{FF2B5EF4-FFF2-40B4-BE49-F238E27FC236}">
                <a16:creationId xmlns:a16="http://schemas.microsoft.com/office/drawing/2014/main" id="{5FD27CAF-1FC4-A040-B18E-C7E412BE8B09}"/>
              </a:ext>
            </a:extLst>
          </p:cNvPr>
          <p:cNvSpPr/>
          <p:nvPr/>
        </p:nvSpPr>
        <p:spPr>
          <a:xfrm>
            <a:off x="6159709" y="5749228"/>
            <a:ext cx="1778000" cy="4602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3591307" y="2412224"/>
            <a:ext cx="304892"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b="1">
                <a:latin typeface="Arial" panose="020B0604020202020204" pitchFamily="34" charset="0"/>
              </a:rPr>
              <a:t>S</a:t>
            </a:r>
          </a:p>
        </p:txBody>
      </p:sp>
      <p:sp>
        <p:nvSpPr>
          <p:cNvPr id="21" name="Rectangle 20">
            <a:extLst>
              <a:ext uri="{FF2B5EF4-FFF2-40B4-BE49-F238E27FC236}">
                <a16:creationId xmlns:a16="http://schemas.microsoft.com/office/drawing/2014/main" id="{5FD50EA3-2434-BC43-A195-54E92B3F90EB}"/>
              </a:ext>
            </a:extLst>
          </p:cNvPr>
          <p:cNvSpPr/>
          <p:nvPr/>
        </p:nvSpPr>
        <p:spPr>
          <a:xfrm>
            <a:off x="2464067" y="2265503"/>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4" name="TextBox 4">
            <a:extLst>
              <a:ext uri="{FF2B5EF4-FFF2-40B4-BE49-F238E27FC236}">
                <a16:creationId xmlns:a16="http://schemas.microsoft.com/office/drawing/2014/main" id="{18F22BD6-1991-EC44-8CB0-C1A7E6C18537}"/>
              </a:ext>
            </a:extLst>
          </p:cNvPr>
          <p:cNvSpPr txBox="1">
            <a:spLocks noChangeArrowheads="1"/>
          </p:cNvSpPr>
          <p:nvPr/>
        </p:nvSpPr>
        <p:spPr bwMode="auto">
          <a:xfrm>
            <a:off x="2955943" y="2414423"/>
            <a:ext cx="45323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b="1">
                <a:latin typeface="Arial" panose="020B0604020202020204" pitchFamily="34" charset="0"/>
              </a:rPr>
              <a:t>PP</a:t>
            </a:r>
          </a:p>
        </p:txBody>
      </p:sp>
      <p:sp>
        <p:nvSpPr>
          <p:cNvPr id="25" name="TextBox 11">
            <a:extLst>
              <a:ext uri="{FF2B5EF4-FFF2-40B4-BE49-F238E27FC236}">
                <a16:creationId xmlns:a16="http://schemas.microsoft.com/office/drawing/2014/main" id="{F8ABDE4E-F164-1D42-9F61-80F0000B0DF2}"/>
              </a:ext>
            </a:extLst>
          </p:cNvPr>
          <p:cNvSpPr txBox="1">
            <a:spLocks noChangeArrowheads="1"/>
          </p:cNvSpPr>
          <p:nvPr/>
        </p:nvSpPr>
        <p:spPr bwMode="auto">
          <a:xfrm>
            <a:off x="4162381" y="2421678"/>
            <a:ext cx="425116"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b="1">
                <a:latin typeface="Arial" panose="020B0604020202020204" pitchFamily="34" charset="0"/>
              </a:rPr>
              <a:t>SS</a:t>
            </a:r>
          </a:p>
        </p:txBody>
      </p:sp>
      <p:sp>
        <p:nvSpPr>
          <p:cNvPr id="26" name="Rectangle 25">
            <a:extLst>
              <a:ext uri="{FF2B5EF4-FFF2-40B4-BE49-F238E27FC236}">
                <a16:creationId xmlns:a16="http://schemas.microsoft.com/office/drawing/2014/main" id="{E292EA34-BB0A-B841-AC25-602908415629}"/>
              </a:ext>
            </a:extLst>
          </p:cNvPr>
          <p:cNvSpPr/>
          <p:nvPr/>
        </p:nvSpPr>
        <p:spPr>
          <a:xfrm>
            <a:off x="7754749" y="1569584"/>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1893075" y="5540145"/>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400">
                <a:solidFill>
                  <a:srgbClr val="000000"/>
                </a:solidFill>
                <a:latin typeface="Arial" panose="020B0604020202020204" pitchFamily="34" charset="0"/>
              </a:rPr>
              <a:t>Las ondas superficiales viajaron los 11636 km (7231 millas) a lo largo del perímetro de la Tierra desde el terremoto hasta la estación de registro. Las ondas de superficie comenzaron a llegar a Bend unos 50 minutos después del terremoto. </a:t>
            </a:r>
          </a:p>
        </p:txBody>
      </p:sp>
      <p:sp>
        <p:nvSpPr>
          <p:cNvPr id="27" name="TextBox 5">
            <a:extLst>
              <a:ext uri="{FF2B5EF4-FFF2-40B4-BE49-F238E27FC236}">
                <a16:creationId xmlns:a16="http://schemas.microsoft.com/office/drawing/2014/main" id="{0463E08F-7087-E542-9997-FFFFA665684A}"/>
              </a:ext>
            </a:extLst>
          </p:cNvPr>
          <p:cNvSpPr txBox="1">
            <a:spLocks noChangeArrowheads="1"/>
          </p:cNvSpPr>
          <p:nvPr/>
        </p:nvSpPr>
        <p:spPr bwMode="auto">
          <a:xfrm>
            <a:off x="1662887" y="3001505"/>
            <a:ext cx="7277101" cy="13849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a:latin typeface="Arial" panose="020B0604020202020204" pitchFamily="34" charset="0"/>
              </a:rPr>
              <a:t>No hubo un arribo de onda </a:t>
            </a:r>
            <a:r>
              <a:rPr lang="es-ES_tradnl" altLang="en-US" sz="1400" b="1">
                <a:latin typeface="Arial" panose="020B0604020202020204" pitchFamily="34" charset="0"/>
              </a:rPr>
              <a:t>P</a:t>
            </a:r>
            <a:r>
              <a:rPr lang="es-ES_tradnl" altLang="en-US" sz="1400">
                <a:latin typeface="Arial" panose="020B0604020202020204" pitchFamily="34" charset="0"/>
              </a:rPr>
              <a:t> directa desde este terremoto porque está dentro de la zona de sombra de la onda P que se extiende desde 104 ° a 140 °. La primera onda sísmica que llegó desde el terremoto de Indonesia fue la onda  </a:t>
            </a:r>
            <a:r>
              <a:rPr lang="es-ES_tradnl" altLang="en-US" sz="1400" b="1">
                <a:latin typeface="Arial" panose="020B0604020202020204" pitchFamily="34" charset="0"/>
              </a:rPr>
              <a:t>PP</a:t>
            </a:r>
            <a:r>
              <a:rPr lang="es-ES_tradnl" altLang="en-US" sz="1400">
                <a:latin typeface="Arial" panose="020B0604020202020204" pitchFamily="34" charset="0"/>
              </a:rPr>
              <a:t> que comenzó a llegar 18 minutos y 19 segundos después de que ocurriera el terremoto en Indonesia. Las ondas PP son ondas compresionales que rebotan en la superficie de la Tierra a medio camino entre el terremoto y la estación.</a:t>
            </a:r>
          </a:p>
        </p:txBody>
      </p:sp>
      <p:sp>
        <p:nvSpPr>
          <p:cNvPr id="28" name="TextBox 9">
            <a:extLst>
              <a:ext uri="{FF2B5EF4-FFF2-40B4-BE49-F238E27FC236}">
                <a16:creationId xmlns:a16="http://schemas.microsoft.com/office/drawing/2014/main" id="{19A96ED1-0BF8-974C-8130-BC14B842DB46}"/>
              </a:ext>
            </a:extLst>
          </p:cNvPr>
          <p:cNvSpPr txBox="1">
            <a:spLocks noChangeArrowheads="1"/>
          </p:cNvSpPr>
          <p:nvPr/>
        </p:nvSpPr>
        <p:spPr bwMode="auto">
          <a:xfrm>
            <a:off x="1672809" y="4378547"/>
            <a:ext cx="7257257"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a:latin typeface="Arial" panose="020B0604020202020204" pitchFamily="34" charset="0"/>
              </a:rPr>
              <a:t>No hubo arribo de la onda </a:t>
            </a:r>
            <a:r>
              <a:rPr lang="es-ES_tradnl" altLang="en-US" sz="1400" b="1">
                <a:latin typeface="Arial" panose="020B0604020202020204" pitchFamily="34" charset="0"/>
              </a:rPr>
              <a:t>S</a:t>
            </a:r>
            <a:r>
              <a:rPr lang="es-ES_tradnl" altLang="en-US" sz="1400">
                <a:latin typeface="Arial" panose="020B0604020202020204" pitchFamily="34" charset="0"/>
              </a:rPr>
              <a:t> porque el terremoto está dentro de la zona de sombra de la onda S que incluye todas las distancias más allá de 104 °. Las ondas </a:t>
            </a:r>
            <a:r>
              <a:rPr lang="es-ES_tradnl" altLang="en-US" sz="1400" b="1">
                <a:latin typeface="Arial" panose="020B0604020202020204" pitchFamily="34" charset="0"/>
              </a:rPr>
              <a:t>SS</a:t>
            </a:r>
            <a:r>
              <a:rPr lang="es-ES_tradnl" altLang="en-US" sz="1400">
                <a:latin typeface="Arial" panose="020B0604020202020204" pitchFamily="34" charset="0"/>
              </a:rPr>
              <a:t> son ondas de corte que siguieron el mismo camino a través del manto que las ondas </a:t>
            </a:r>
            <a:r>
              <a:rPr lang="es-ES_tradnl" altLang="en-US" sz="1400" b="1">
                <a:latin typeface="Arial" panose="020B0604020202020204" pitchFamily="34" charset="0"/>
              </a:rPr>
              <a:t>PP</a:t>
            </a:r>
            <a:r>
              <a:rPr lang="es-ES_tradnl" altLang="en-US" sz="1400">
                <a:latin typeface="Arial" panose="020B0604020202020204" pitchFamily="34" charset="0"/>
              </a:rPr>
              <a:t> y estas ondas comenzaron a llegar 33 minutos y 8 segundos después de que ocurriera el terremoto.</a:t>
            </a:r>
          </a:p>
        </p:txBody>
      </p:sp>
      <p:sp>
        <p:nvSpPr>
          <p:cNvPr id="6" name="TextBox 5">
            <a:extLst>
              <a:ext uri="{FF2B5EF4-FFF2-40B4-BE49-F238E27FC236}">
                <a16:creationId xmlns:a16="http://schemas.microsoft.com/office/drawing/2014/main" id="{4247675A-9B53-0E4F-B74D-F4546AAC69ED}"/>
              </a:ext>
            </a:extLst>
          </p:cNvPr>
          <p:cNvSpPr txBox="1"/>
          <p:nvPr/>
        </p:nvSpPr>
        <p:spPr>
          <a:xfrm>
            <a:off x="1861651" y="1797065"/>
            <a:ext cx="764953" cy="646331"/>
          </a:xfrm>
          <a:prstGeom prst="rect">
            <a:avLst/>
          </a:prstGeom>
          <a:solidFill>
            <a:srgbClr val="FFFFFF">
              <a:alpha val="80000"/>
            </a:srgbClr>
          </a:solidFill>
        </p:spPr>
        <p:txBody>
          <a:bodyPr wrap="none" rtlCol="0">
            <a:spAutoFit/>
          </a:bodyPr>
          <a:lstStyle/>
          <a:p>
            <a:r>
              <a:rPr lang="es-ES_tradnl" sz="1200"/>
              <a:t>Fuente </a:t>
            </a:r>
          </a:p>
          <a:p>
            <a:r>
              <a:rPr lang="es-ES_tradnl" sz="1200"/>
              <a:t>Sismica </a:t>
            </a:r>
          </a:p>
          <a:p>
            <a:r>
              <a:rPr lang="es-ES_tradnl" sz="1200"/>
              <a:t>Local</a:t>
            </a:r>
          </a:p>
        </p:txBody>
      </p:sp>
      <p:sp>
        <p:nvSpPr>
          <p:cNvPr id="20" name="Title 1">
            <a:extLst>
              <a:ext uri="{FF2B5EF4-FFF2-40B4-BE49-F238E27FC236}">
                <a16:creationId xmlns:a16="http://schemas.microsoft.com/office/drawing/2014/main" id="{B7688400-7FC8-5543-ADFB-C5B3CA62114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1505888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F46FC14C-0438-0141-A177-11A4F8517F50}"/>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612775" y="3643313"/>
            <a:ext cx="858838" cy="2657475"/>
            <a:chOff x="6483077" y="1735138"/>
            <a:chExt cx="858838" cy="2657475"/>
          </a:xfrm>
        </p:grpSpPr>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6595790" y="1735138"/>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3077" y="2078038"/>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7">
            <a:extLst>
              <a:ext uri="{FF2B5EF4-FFF2-40B4-BE49-F238E27FC236}">
                <a16:creationId xmlns:a16="http://schemas.microsoft.com/office/drawing/2014/main" id="{B512B995-3D12-E440-A790-C3CA63FC1A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4478" y="5858193"/>
            <a:ext cx="542925" cy="274320"/>
          </a:xfrm>
          <a:prstGeom prst="rect">
            <a:avLst/>
          </a:prstGeom>
        </p:spPr>
      </p:pic>
      <p:pic>
        <p:nvPicPr>
          <p:cNvPr id="5" name="Picture 4">
            <a:extLst>
              <a:ext uri="{FF2B5EF4-FFF2-40B4-BE49-F238E27FC236}">
                <a16:creationId xmlns:a16="http://schemas.microsoft.com/office/drawing/2014/main" id="{5A23F4B3-FC13-4E19-9159-79B50F28A7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79430" y="891908"/>
            <a:ext cx="5435970" cy="5408880"/>
          </a:xfrm>
          <a:prstGeom prst="rect">
            <a:avLst/>
          </a:prstGeom>
        </p:spPr>
      </p:pic>
      <p:sp>
        <p:nvSpPr>
          <p:cNvPr id="14" name="TextBox 15">
            <a:extLst>
              <a:ext uri="{FF2B5EF4-FFF2-40B4-BE49-F238E27FC236}">
                <a16:creationId xmlns:a16="http://schemas.microsoft.com/office/drawing/2014/main" id="{00B57DA3-BBDF-3B4B-925B-DE261CB442F9}"/>
              </a:ext>
            </a:extLst>
          </p:cNvPr>
          <p:cNvSpPr txBox="1">
            <a:spLocks noChangeArrowheads="1"/>
          </p:cNvSpPr>
          <p:nvPr/>
        </p:nvSpPr>
        <p:spPr bwMode="auto">
          <a:xfrm>
            <a:off x="252413" y="1066800"/>
            <a:ext cx="2596831"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800" dirty="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endParaRPr lang="en-US" sz="1800" dirty="0">
              <a:latin typeface="Arial" panose="020B0604020202020204" pitchFamily="34" charset="0"/>
              <a:cs typeface="Arial" panose="020B0604020202020204" pitchFamily="34" charset="0"/>
            </a:endParaRPr>
          </a:p>
        </p:txBody>
      </p:sp>
      <p:sp>
        <p:nvSpPr>
          <p:cNvPr id="18" name="TextBox 15">
            <a:extLst>
              <a:ext uri="{FF2B5EF4-FFF2-40B4-BE49-F238E27FC236}">
                <a16:creationId xmlns:a16="http://schemas.microsoft.com/office/drawing/2014/main" id="{929170DA-8198-B243-98ED-4C0287A067F4}"/>
              </a:ext>
            </a:extLst>
          </p:cNvPr>
          <p:cNvSpPr txBox="1">
            <a:spLocks noChangeArrowheads="1"/>
          </p:cNvSpPr>
          <p:nvPr/>
        </p:nvSpPr>
        <p:spPr bwMode="auto">
          <a:xfrm>
            <a:off x="3733800" y="6321425"/>
            <a:ext cx="5257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solidFill>
                  <a:srgbClr val="000000"/>
                </a:solidFill>
                <a:latin typeface="Arial" panose="020B0604020202020204" pitchFamily="34" charset="0"/>
              </a:rPr>
              <a:t>USGS</a:t>
            </a:r>
            <a:r>
              <a:rPr lang="es-ES" altLang="en-US" sz="1400" i="1" dirty="0">
                <a:solidFill>
                  <a:srgbClr val="000000"/>
                </a:solidFill>
                <a:latin typeface="Arial" panose="020B0604020202020204" pitchFamily="34" charset="0"/>
              </a:rPr>
              <a:t> Intensidad de Movimiento Estimada del terremoto M7.1</a:t>
            </a:r>
            <a:endParaRPr lang="en-US" altLang="en-US" sz="1400" i="1" dirty="0">
              <a:latin typeface="Arial" panose="020B0604020202020204" pitchFamily="34" charset="0"/>
              <a:cs typeface="Arial" panose="020B0604020202020204" pitchFamily="34" charset="0"/>
            </a:endParaRPr>
          </a:p>
        </p:txBody>
      </p:sp>
      <p:sp>
        <p:nvSpPr>
          <p:cNvPr id="19" name="TextBox 14">
            <a:extLst>
              <a:ext uri="{FF2B5EF4-FFF2-40B4-BE49-F238E27FC236}">
                <a16:creationId xmlns:a16="http://schemas.microsoft.com/office/drawing/2014/main" id="{BE2EFFEC-B581-9649-B11F-AC40CFB61504}"/>
              </a:ext>
            </a:extLst>
          </p:cNvPr>
          <p:cNvSpPr txBox="1">
            <a:spLocks noChangeArrowheads="1"/>
          </p:cNvSpPr>
          <p:nvPr/>
        </p:nvSpPr>
        <p:spPr bwMode="auto">
          <a:xfrm>
            <a:off x="1266544" y="3429000"/>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p>
        </p:txBody>
      </p:sp>
      <p:sp>
        <p:nvSpPr>
          <p:cNvPr id="20" name="Title 1">
            <a:extLst>
              <a:ext uri="{FF2B5EF4-FFF2-40B4-BE49-F238E27FC236}">
                <a16:creationId xmlns:a16="http://schemas.microsoft.com/office/drawing/2014/main" id="{1F93E772-229F-0347-9181-DAC02F467B0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154017"/>
            <a:ext cx="4405312"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700">
                <a:latin typeface="Arial" panose="020B0604020202020204" pitchFamily="34" charset="0"/>
              </a:rPr>
              <a:t>El mapa de USGS PAGER muestra la población expuesta a diferentes niveles de Intensidad de Mercalli Modificada (MMI).</a:t>
            </a:r>
          </a:p>
          <a:p>
            <a:pPr eaLnBrk="1" hangingPunct="1">
              <a:spcBef>
                <a:spcPct val="0"/>
              </a:spcBef>
              <a:buFontTx/>
              <a:buNone/>
            </a:pPr>
            <a:endParaRPr lang="es-ES_tradnl" altLang="en-US" sz="1700">
              <a:latin typeface="Arial" panose="020B0604020202020204" pitchFamily="34" charset="0"/>
            </a:endParaRPr>
          </a:p>
          <a:p>
            <a:pPr eaLnBrk="1" hangingPunct="1">
              <a:spcBef>
                <a:spcPct val="0"/>
              </a:spcBef>
              <a:buFontTx/>
              <a:buNone/>
            </a:pPr>
            <a:r>
              <a:rPr lang="es-ES_tradnl" altLang="en-US" sz="1700">
                <a:latin typeface="Arial" panose="020B0604020202020204" pitchFamily="34" charset="0"/>
              </a:rPr>
              <a:t>763,000 personas fueron expuestas a fuertes sacudidas por este terremoto.</a:t>
            </a:r>
          </a:p>
        </p:txBody>
      </p:sp>
      <p:pic>
        <p:nvPicPr>
          <p:cNvPr id="5" name="Picture 4">
            <a:extLst>
              <a:ext uri="{FF2B5EF4-FFF2-40B4-BE49-F238E27FC236}">
                <a16:creationId xmlns:a16="http://schemas.microsoft.com/office/drawing/2014/main" id="{FDA945AF-C0FB-4498-A799-71D4503F92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213965"/>
            <a:ext cx="4313522" cy="4307360"/>
          </a:xfrm>
          <a:prstGeom prst="rect">
            <a:avLst/>
          </a:prstGeom>
        </p:spPr>
      </p:pic>
      <p:pic>
        <p:nvPicPr>
          <p:cNvPr id="7" name="Picture 6">
            <a:extLst>
              <a:ext uri="{FF2B5EF4-FFF2-40B4-BE49-F238E27FC236}">
                <a16:creationId xmlns:a16="http://schemas.microsoft.com/office/drawing/2014/main" id="{BEA9B518-0936-4539-9FED-9A3E6330D2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7677" y="2834148"/>
            <a:ext cx="2320323" cy="4023632"/>
          </a:xfrm>
          <a:prstGeom prst="rect">
            <a:avLst/>
          </a:prstGeom>
        </p:spPr>
      </p:pic>
      <p:sp>
        <p:nvSpPr>
          <p:cNvPr id="12" name="TextBox 15">
            <a:extLst>
              <a:ext uri="{FF2B5EF4-FFF2-40B4-BE49-F238E27FC236}">
                <a16:creationId xmlns:a16="http://schemas.microsoft.com/office/drawing/2014/main" id="{500B4DB1-68E7-A340-9B56-4518AAB1F07D}"/>
              </a:ext>
            </a:extLst>
          </p:cNvPr>
          <p:cNvSpPr txBox="1">
            <a:spLocks noChangeArrowheads="1"/>
          </p:cNvSpPr>
          <p:nvPr/>
        </p:nvSpPr>
        <p:spPr bwMode="auto">
          <a:xfrm>
            <a:off x="4876800" y="695980"/>
            <a:ext cx="4195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
        <p:nvSpPr>
          <p:cNvPr id="13" name="TextBox 15">
            <a:extLst>
              <a:ext uri="{FF2B5EF4-FFF2-40B4-BE49-F238E27FC236}">
                <a16:creationId xmlns:a16="http://schemas.microsoft.com/office/drawing/2014/main" id="{1D2E7F8D-82E4-6449-8959-EE1B7A3507FB}"/>
              </a:ext>
            </a:extLst>
          </p:cNvPr>
          <p:cNvSpPr txBox="1">
            <a:spLocks noChangeArrowheads="1"/>
          </p:cNvSpPr>
          <p:nvPr/>
        </p:nvSpPr>
        <p:spPr bwMode="auto">
          <a:xfrm>
            <a:off x="5119689" y="6473825"/>
            <a:ext cx="39481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
        <p:nvSpPr>
          <p:cNvPr id="14" name="TextBox 20">
            <a:extLst>
              <a:ext uri="{FF2B5EF4-FFF2-40B4-BE49-F238E27FC236}">
                <a16:creationId xmlns:a16="http://schemas.microsoft.com/office/drawing/2014/main" id="{0ABB2C2E-CB72-A34A-8D1E-8C5339776E5C}"/>
              </a:ext>
            </a:extLst>
          </p:cNvPr>
          <p:cNvSpPr txBox="1">
            <a:spLocks noChangeArrowheads="1"/>
          </p:cNvSpPr>
          <p:nvPr/>
        </p:nvSpPr>
        <p:spPr bwMode="auto">
          <a:xfrm>
            <a:off x="3333750" y="5521325"/>
            <a:ext cx="576738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6" name="Title 1">
            <a:extLst>
              <a:ext uri="{FF2B5EF4-FFF2-40B4-BE49-F238E27FC236}">
                <a16:creationId xmlns:a16="http://schemas.microsoft.com/office/drawing/2014/main" id="{282EE7F3-20EF-454B-8140-FEE2E52D022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AECCE48-DC38-4154-A710-DEDC7195AD0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4338" name="Picture 8">
            <a:extLst>
              <a:ext uri="{FF2B5EF4-FFF2-40B4-BE49-F238E27FC236}">
                <a16:creationId xmlns:a16="http://schemas.microsoft.com/office/drawing/2014/main" id="{CABFA311-5B56-4006-911A-CA05A1EF6F6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1">
            <a:extLst>
              <a:ext uri="{FF2B5EF4-FFF2-40B4-BE49-F238E27FC236}">
                <a16:creationId xmlns:a16="http://schemas.microsoft.com/office/drawing/2014/main" id="{46D92948-1D74-43A8-B28B-4622E0F1729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58900" y="990600"/>
            <a:ext cx="6564313" cy="448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08F16D4E-5DBD-45B5-B8DD-1DC366B40218}"/>
              </a:ext>
            </a:extLst>
          </p:cNvPr>
          <p:cNvSpPr/>
          <p:nvPr/>
        </p:nvSpPr>
        <p:spPr>
          <a:xfrm>
            <a:off x="1752600" y="3048000"/>
            <a:ext cx="533400" cy="431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Title 1">
            <a:extLst>
              <a:ext uri="{FF2B5EF4-FFF2-40B4-BE49-F238E27FC236}">
                <a16:creationId xmlns:a16="http://schemas.microsoft.com/office/drawing/2014/main" id="{1505026A-CB0F-894B-8965-12EE7EFFC92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1" name="TextBox 14">
            <a:extLst>
              <a:ext uri="{FF2B5EF4-FFF2-40B4-BE49-F238E27FC236}">
                <a16:creationId xmlns:a16="http://schemas.microsoft.com/office/drawing/2014/main" id="{FFA79292-996E-BA46-91D6-ABB572637F4A}"/>
              </a:ext>
            </a:extLst>
          </p:cNvPr>
          <p:cNvSpPr txBox="1">
            <a:spLocks noChangeArrowheads="1"/>
          </p:cNvSpPr>
          <p:nvPr/>
        </p:nvSpPr>
        <p:spPr bwMode="auto">
          <a:xfrm>
            <a:off x="457200" y="5785476"/>
            <a:ext cx="87085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s-ES_tradnl" altLang="en-US" sz="1500" dirty="0">
                <a:latin typeface="Arial" panose="020B0604020202020204" pitchFamily="34" charset="0"/>
              </a:rPr>
              <a:t>Las Placas del Pacífico, Filipinas, Euroasiática y Australiana se encuentran en un complejo arreglo de zonas de subducción en el Océano Pacífico occidental. En detalle, hay numerosas </a:t>
            </a:r>
            <a:r>
              <a:rPr lang="es-ES_tradnl" altLang="en-US" sz="1500" dirty="0" err="1">
                <a:latin typeface="Arial" panose="020B0604020202020204" pitchFamily="34" charset="0"/>
              </a:rPr>
              <a:t>microplacas</a:t>
            </a:r>
            <a:r>
              <a:rPr lang="es-ES_tradnl" altLang="en-US" sz="1500" dirty="0">
                <a:latin typeface="Arial" panose="020B0604020202020204" pitchFamily="34" charset="0"/>
              </a:rPr>
              <a:t> (fragmentos de placas más grandes) con límites convergentes, divergentes y transformantes (laterales) entre ellas. La siguiente diapositiva ilustra la tectónica en el área del cuadrado rojo.</a:t>
            </a:r>
          </a:p>
        </p:txBody>
      </p:sp>
      <p:sp>
        <p:nvSpPr>
          <p:cNvPr id="12" name="TextBox 15">
            <a:extLst>
              <a:ext uri="{FF2B5EF4-FFF2-40B4-BE49-F238E27FC236}">
                <a16:creationId xmlns:a16="http://schemas.microsoft.com/office/drawing/2014/main" id="{FB32DD79-E76D-964A-9F3A-28F2D945B1A6}"/>
              </a:ext>
            </a:extLst>
          </p:cNvPr>
          <p:cNvSpPr txBox="1">
            <a:spLocks noChangeArrowheads="1"/>
          </p:cNvSpPr>
          <p:nvPr/>
        </p:nvSpPr>
        <p:spPr bwMode="auto">
          <a:xfrm>
            <a:off x="3810000" y="5484120"/>
            <a:ext cx="4776333" cy="307777"/>
          </a:xfrm>
          <a:prstGeom prst="rect">
            <a:avLst/>
          </a:prstGeom>
          <a:solidFill>
            <a:schemeClr val="bg1">
              <a:alpha val="48000"/>
            </a:schemeClr>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400" i="1" dirty="0">
                <a:latin typeface="Arial" panose="020B0604020202020204" pitchFamily="34" charset="0"/>
              </a:rPr>
              <a:t>Imagen Cortesía del Servicio Geológico de los EE.UU.</a:t>
            </a:r>
          </a:p>
        </p:txBody>
      </p:sp>
    </p:spTree>
    <p:extLst>
      <p:ext uri="{BB962C8B-B14F-4D97-AF65-F5344CB8AC3E}">
        <p14:creationId xmlns:p14="http://schemas.microsoft.com/office/powerpoint/2010/main" val="2388152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1A89E2-DD98-431B-A093-4F887F217ED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_tradnl"/>
          </a:p>
        </p:txBody>
      </p:sp>
      <p:pic>
        <p:nvPicPr>
          <p:cNvPr id="16386" name="Picture 8">
            <a:extLst>
              <a:ext uri="{FF2B5EF4-FFF2-40B4-BE49-F238E27FC236}">
                <a16:creationId xmlns:a16="http://schemas.microsoft.com/office/drawing/2014/main" id="{5F683977-D4F9-4B45-BD76-5471EE90528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Box 14">
            <a:extLst>
              <a:ext uri="{FF2B5EF4-FFF2-40B4-BE49-F238E27FC236}">
                <a16:creationId xmlns:a16="http://schemas.microsoft.com/office/drawing/2014/main" id="{22EEB36F-6650-49E8-A72C-A5C46A0C6305}"/>
              </a:ext>
            </a:extLst>
          </p:cNvPr>
          <p:cNvSpPr txBox="1">
            <a:spLocks noChangeArrowheads="1"/>
          </p:cNvSpPr>
          <p:nvPr/>
        </p:nvSpPr>
        <p:spPr bwMode="auto">
          <a:xfrm>
            <a:off x="820820" y="5867400"/>
            <a:ext cx="828307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500">
                <a:latin typeface="Arial" panose="020B0604020202020204" pitchFamily="34" charset="0"/>
              </a:rPr>
              <a:t>En esta complicada región de convergencia entre cuatro placas tectónicas, la litosfera subyacente al Mar de las Molucas se está subduciendo hacia la Fosa de Sanghie hacia el oeste y hacia la Fosa de Halmahera hacia el este. El epicentro de este terremoto lo muestra la estrella.</a:t>
            </a:r>
          </a:p>
        </p:txBody>
      </p:sp>
      <p:pic>
        <p:nvPicPr>
          <p:cNvPr id="16389" name="Picture 2" descr="A close up of a rock&#10;&#10;Description automatically generated">
            <a:extLst>
              <a:ext uri="{FF2B5EF4-FFF2-40B4-BE49-F238E27FC236}">
                <a16:creationId xmlns:a16="http://schemas.microsoft.com/office/drawing/2014/main" id="{770C4971-D858-46D7-9F13-5A5B1A78D6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4845" b="2367"/>
          <a:stretch>
            <a:fillRect/>
          </a:stretch>
        </p:blipFill>
        <p:spPr bwMode="auto">
          <a:xfrm>
            <a:off x="1294064" y="806116"/>
            <a:ext cx="7518400" cy="50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4">
            <a:extLst>
              <a:ext uri="{FF2B5EF4-FFF2-40B4-BE49-F238E27FC236}">
                <a16:creationId xmlns:a16="http://schemas.microsoft.com/office/drawing/2014/main" id="{A5AD40A8-707B-4E08-B6F4-9A0679C58EA5}"/>
              </a:ext>
            </a:extLst>
          </p:cNvPr>
          <p:cNvSpPr txBox="1">
            <a:spLocks noChangeArrowheads="1"/>
          </p:cNvSpPr>
          <p:nvPr/>
        </p:nvSpPr>
        <p:spPr bwMode="auto">
          <a:xfrm>
            <a:off x="3681664" y="848979"/>
            <a:ext cx="37128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2400">
                <a:solidFill>
                  <a:schemeClr val="bg1"/>
                </a:solidFill>
                <a:latin typeface="Arial" panose="020B0604020202020204" pitchFamily="34" charset="0"/>
              </a:rPr>
              <a:t>Placa del Mar de Filipinas</a:t>
            </a:r>
          </a:p>
        </p:txBody>
      </p:sp>
      <p:sp>
        <p:nvSpPr>
          <p:cNvPr id="16391" name="TextBox 22">
            <a:extLst>
              <a:ext uri="{FF2B5EF4-FFF2-40B4-BE49-F238E27FC236}">
                <a16:creationId xmlns:a16="http://schemas.microsoft.com/office/drawing/2014/main" id="{862261CB-F20B-4412-AE48-B38E0B897BC1}"/>
              </a:ext>
            </a:extLst>
          </p:cNvPr>
          <p:cNvSpPr txBox="1">
            <a:spLocks noChangeArrowheads="1"/>
          </p:cNvSpPr>
          <p:nvPr/>
        </p:nvSpPr>
        <p:spPr bwMode="auto">
          <a:xfrm>
            <a:off x="5988167" y="3531743"/>
            <a:ext cx="26324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2400">
                <a:solidFill>
                  <a:schemeClr val="bg1"/>
                </a:solidFill>
                <a:latin typeface="Arial" panose="020B0604020202020204" pitchFamily="34" charset="0"/>
              </a:rPr>
              <a:t>Placa del Pacífico</a:t>
            </a:r>
          </a:p>
        </p:txBody>
      </p:sp>
      <p:sp>
        <p:nvSpPr>
          <p:cNvPr id="16392" name="TextBox 23">
            <a:extLst>
              <a:ext uri="{FF2B5EF4-FFF2-40B4-BE49-F238E27FC236}">
                <a16:creationId xmlns:a16="http://schemas.microsoft.com/office/drawing/2014/main" id="{E18A3C0A-042A-4185-B586-80A295194721}"/>
              </a:ext>
            </a:extLst>
          </p:cNvPr>
          <p:cNvSpPr txBox="1">
            <a:spLocks noChangeArrowheads="1"/>
          </p:cNvSpPr>
          <p:nvPr/>
        </p:nvSpPr>
        <p:spPr bwMode="auto">
          <a:xfrm>
            <a:off x="1387441" y="2857166"/>
            <a:ext cx="15039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_tradnl" altLang="en-US" sz="2400">
                <a:solidFill>
                  <a:schemeClr val="bg1"/>
                </a:solidFill>
                <a:latin typeface="Arial" panose="020B0604020202020204" pitchFamily="34" charset="0"/>
              </a:rPr>
              <a:t>Placa </a:t>
            </a:r>
          </a:p>
          <a:p>
            <a:pPr algn="ctr">
              <a:spcBef>
                <a:spcPct val="0"/>
              </a:spcBef>
              <a:buFontTx/>
              <a:buNone/>
            </a:pPr>
            <a:r>
              <a:rPr lang="es-ES_tradnl" altLang="en-US" sz="2400">
                <a:solidFill>
                  <a:schemeClr val="bg1"/>
                </a:solidFill>
                <a:latin typeface="Arial" panose="020B0604020202020204" pitchFamily="34" charset="0"/>
              </a:rPr>
              <a:t>de Sunda</a:t>
            </a:r>
          </a:p>
        </p:txBody>
      </p:sp>
      <p:sp>
        <p:nvSpPr>
          <p:cNvPr id="16393" name="TextBox 24">
            <a:extLst>
              <a:ext uri="{FF2B5EF4-FFF2-40B4-BE49-F238E27FC236}">
                <a16:creationId xmlns:a16="http://schemas.microsoft.com/office/drawing/2014/main" id="{71877413-091B-4771-8F5E-C21C45999244}"/>
              </a:ext>
            </a:extLst>
          </p:cNvPr>
          <p:cNvSpPr txBox="1">
            <a:spLocks noChangeArrowheads="1"/>
          </p:cNvSpPr>
          <p:nvPr/>
        </p:nvSpPr>
        <p:spPr bwMode="auto">
          <a:xfrm>
            <a:off x="1560640" y="1760204"/>
            <a:ext cx="14702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_tradnl" altLang="en-US" sz="1600">
                <a:solidFill>
                  <a:schemeClr val="bg1"/>
                </a:solidFill>
                <a:latin typeface="Arial" panose="020B0604020202020204" pitchFamily="34" charset="0"/>
              </a:rPr>
              <a:t>Islas Filipinas </a:t>
            </a:r>
          </a:p>
        </p:txBody>
      </p:sp>
      <p:sp>
        <p:nvSpPr>
          <p:cNvPr id="16394" name="TextBox 25">
            <a:extLst>
              <a:ext uri="{FF2B5EF4-FFF2-40B4-BE49-F238E27FC236}">
                <a16:creationId xmlns:a16="http://schemas.microsoft.com/office/drawing/2014/main" id="{6B6EAC12-3DAB-4DA0-99AD-029AF1C11A70}"/>
              </a:ext>
            </a:extLst>
          </p:cNvPr>
          <p:cNvSpPr txBox="1">
            <a:spLocks noChangeArrowheads="1"/>
          </p:cNvSpPr>
          <p:nvPr/>
        </p:nvSpPr>
        <p:spPr bwMode="auto">
          <a:xfrm rot="4623262">
            <a:off x="3047266" y="2385771"/>
            <a:ext cx="8306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a:solidFill>
                  <a:schemeClr val="bg1"/>
                </a:solidFill>
                <a:latin typeface="Arial" panose="020B0604020202020204" pitchFamily="34" charset="0"/>
              </a:rPr>
              <a:t>Filipina</a:t>
            </a:r>
          </a:p>
        </p:txBody>
      </p:sp>
      <p:sp>
        <p:nvSpPr>
          <p:cNvPr id="16395" name="TextBox 26">
            <a:extLst>
              <a:ext uri="{FF2B5EF4-FFF2-40B4-BE49-F238E27FC236}">
                <a16:creationId xmlns:a16="http://schemas.microsoft.com/office/drawing/2014/main" id="{D844165C-7B24-480B-B7D2-EEA0CA279E45}"/>
              </a:ext>
            </a:extLst>
          </p:cNvPr>
          <p:cNvSpPr txBox="1">
            <a:spLocks noChangeArrowheads="1"/>
          </p:cNvSpPr>
          <p:nvPr/>
        </p:nvSpPr>
        <p:spPr bwMode="auto">
          <a:xfrm rot="4777206">
            <a:off x="3036988" y="1700031"/>
            <a:ext cx="6399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a:solidFill>
                  <a:schemeClr val="bg1"/>
                </a:solidFill>
                <a:latin typeface="Arial" panose="020B0604020202020204" pitchFamily="34" charset="0"/>
              </a:rPr>
              <a:t>Fosa</a:t>
            </a:r>
          </a:p>
        </p:txBody>
      </p:sp>
      <p:sp>
        <p:nvSpPr>
          <p:cNvPr id="16396" name="TextBox 28">
            <a:extLst>
              <a:ext uri="{FF2B5EF4-FFF2-40B4-BE49-F238E27FC236}">
                <a16:creationId xmlns:a16="http://schemas.microsoft.com/office/drawing/2014/main" id="{BE9C9FA3-FFD4-441A-90A6-A03B571B295B}"/>
              </a:ext>
            </a:extLst>
          </p:cNvPr>
          <p:cNvSpPr txBox="1">
            <a:spLocks noChangeArrowheads="1"/>
          </p:cNvSpPr>
          <p:nvPr/>
        </p:nvSpPr>
        <p:spPr bwMode="auto">
          <a:xfrm rot="20657409">
            <a:off x="6738982" y="1654090"/>
            <a:ext cx="8048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a:solidFill>
                  <a:schemeClr val="bg1"/>
                </a:solidFill>
                <a:latin typeface="Arial" panose="020B0604020202020204" pitchFamily="34" charset="0"/>
              </a:rPr>
              <a:t>Fosas</a:t>
            </a:r>
          </a:p>
        </p:txBody>
      </p:sp>
      <p:sp>
        <p:nvSpPr>
          <p:cNvPr id="16397" name="TextBox 30">
            <a:extLst>
              <a:ext uri="{FF2B5EF4-FFF2-40B4-BE49-F238E27FC236}">
                <a16:creationId xmlns:a16="http://schemas.microsoft.com/office/drawing/2014/main" id="{DA8FE068-5D74-4BDB-AC9F-DE83FEC0E3F6}"/>
              </a:ext>
            </a:extLst>
          </p:cNvPr>
          <p:cNvSpPr txBox="1">
            <a:spLocks noChangeArrowheads="1"/>
          </p:cNvSpPr>
          <p:nvPr/>
        </p:nvSpPr>
        <p:spPr bwMode="auto">
          <a:xfrm rot="19959978">
            <a:off x="7324740" y="1403925"/>
            <a:ext cx="10278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a:solidFill>
                  <a:schemeClr val="bg1"/>
                </a:solidFill>
                <a:latin typeface="Arial" panose="020B0604020202020204" pitchFamily="34" charset="0"/>
              </a:rPr>
              <a:t>Marianas</a:t>
            </a:r>
          </a:p>
        </p:txBody>
      </p:sp>
      <p:sp>
        <p:nvSpPr>
          <p:cNvPr id="16398" name="TextBox 31">
            <a:extLst>
              <a:ext uri="{FF2B5EF4-FFF2-40B4-BE49-F238E27FC236}">
                <a16:creationId xmlns:a16="http://schemas.microsoft.com/office/drawing/2014/main" id="{7AE81F1F-B7E8-4778-A981-51F39D4B7B95}"/>
              </a:ext>
            </a:extLst>
          </p:cNvPr>
          <p:cNvSpPr txBox="1">
            <a:spLocks noChangeArrowheads="1"/>
          </p:cNvSpPr>
          <p:nvPr/>
        </p:nvSpPr>
        <p:spPr bwMode="auto">
          <a:xfrm>
            <a:off x="5985681" y="5559091"/>
            <a:ext cx="14943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_tradnl" altLang="en-US" sz="1600">
                <a:solidFill>
                  <a:schemeClr val="bg1"/>
                </a:solidFill>
                <a:latin typeface="Arial" panose="020B0604020202020204" pitchFamily="34" charset="0"/>
              </a:rPr>
              <a:t>Nueva Guinea</a:t>
            </a:r>
          </a:p>
        </p:txBody>
      </p:sp>
      <p:sp>
        <p:nvSpPr>
          <p:cNvPr id="16399" name="TextBox 32">
            <a:extLst>
              <a:ext uri="{FF2B5EF4-FFF2-40B4-BE49-F238E27FC236}">
                <a16:creationId xmlns:a16="http://schemas.microsoft.com/office/drawing/2014/main" id="{299C8261-F47D-412D-9A82-17437E798857}"/>
              </a:ext>
            </a:extLst>
          </p:cNvPr>
          <p:cNvSpPr txBox="1">
            <a:spLocks noChangeArrowheads="1"/>
          </p:cNvSpPr>
          <p:nvPr/>
        </p:nvSpPr>
        <p:spPr bwMode="auto">
          <a:xfrm>
            <a:off x="3053014" y="5370179"/>
            <a:ext cx="25657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2400">
                <a:solidFill>
                  <a:schemeClr val="bg1"/>
                </a:solidFill>
                <a:latin typeface="Arial" panose="020B0604020202020204" pitchFamily="34" charset="0"/>
              </a:rPr>
              <a:t>Placa Australiana</a:t>
            </a:r>
          </a:p>
        </p:txBody>
      </p:sp>
      <p:sp>
        <p:nvSpPr>
          <p:cNvPr id="16400" name="TextBox 33">
            <a:extLst>
              <a:ext uri="{FF2B5EF4-FFF2-40B4-BE49-F238E27FC236}">
                <a16:creationId xmlns:a16="http://schemas.microsoft.com/office/drawing/2014/main" id="{4198AD76-C3E8-46E2-9CB7-7CC18ADD82FF}"/>
              </a:ext>
            </a:extLst>
          </p:cNvPr>
          <p:cNvSpPr txBox="1">
            <a:spLocks noChangeArrowheads="1"/>
          </p:cNvSpPr>
          <p:nvPr/>
        </p:nvSpPr>
        <p:spPr bwMode="auto">
          <a:xfrm rot="1282535">
            <a:off x="5635538" y="4860383"/>
            <a:ext cx="20072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a:solidFill>
                  <a:schemeClr val="bg1"/>
                </a:solidFill>
                <a:latin typeface="Arial" panose="020B0604020202020204" pitchFamily="34" charset="0"/>
              </a:rPr>
              <a:t>Fosa Nueva Guinea</a:t>
            </a:r>
          </a:p>
        </p:txBody>
      </p:sp>
      <p:sp>
        <p:nvSpPr>
          <p:cNvPr id="16401" name="TextBox 34">
            <a:extLst>
              <a:ext uri="{FF2B5EF4-FFF2-40B4-BE49-F238E27FC236}">
                <a16:creationId xmlns:a16="http://schemas.microsoft.com/office/drawing/2014/main" id="{8741AF43-CD10-4F07-AFCC-20EDACA67D05}"/>
              </a:ext>
            </a:extLst>
          </p:cNvPr>
          <p:cNvSpPr txBox="1">
            <a:spLocks noChangeArrowheads="1"/>
          </p:cNvSpPr>
          <p:nvPr/>
        </p:nvSpPr>
        <p:spPr bwMode="auto">
          <a:xfrm>
            <a:off x="1448052" y="4406566"/>
            <a:ext cx="10033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_tradnl" altLang="en-US" sz="1600">
                <a:solidFill>
                  <a:schemeClr val="bg1"/>
                </a:solidFill>
                <a:latin typeface="Arial" panose="020B0604020202020204" pitchFamily="34" charset="0"/>
              </a:rPr>
              <a:t>Sulawesi</a:t>
            </a:r>
          </a:p>
        </p:txBody>
      </p:sp>
      <p:sp>
        <p:nvSpPr>
          <p:cNvPr id="16402" name="TextBox 35">
            <a:extLst>
              <a:ext uri="{FF2B5EF4-FFF2-40B4-BE49-F238E27FC236}">
                <a16:creationId xmlns:a16="http://schemas.microsoft.com/office/drawing/2014/main" id="{E73366E5-6D39-4FD6-A1D8-481D54E10359}"/>
              </a:ext>
            </a:extLst>
          </p:cNvPr>
          <p:cNvSpPr txBox="1">
            <a:spLocks noChangeArrowheads="1"/>
          </p:cNvSpPr>
          <p:nvPr/>
        </p:nvSpPr>
        <p:spPr bwMode="auto">
          <a:xfrm>
            <a:off x="3495652" y="4368466"/>
            <a:ext cx="8451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_tradnl" altLang="en-US" sz="1600">
                <a:solidFill>
                  <a:schemeClr val="bg1"/>
                </a:solidFill>
                <a:latin typeface="Arial" panose="020B0604020202020204" pitchFamily="34" charset="0"/>
              </a:rPr>
              <a:t>Islas </a:t>
            </a:r>
          </a:p>
          <a:p>
            <a:pPr algn="ctr">
              <a:spcBef>
                <a:spcPct val="0"/>
              </a:spcBef>
              <a:buFontTx/>
              <a:buNone/>
            </a:pPr>
            <a:r>
              <a:rPr lang="es-ES_tradnl" altLang="en-US" sz="1600">
                <a:solidFill>
                  <a:schemeClr val="bg1"/>
                </a:solidFill>
                <a:latin typeface="Arial" panose="020B0604020202020204" pitchFamily="34" charset="0"/>
              </a:rPr>
              <a:t>Maluku</a:t>
            </a:r>
          </a:p>
        </p:txBody>
      </p:sp>
      <p:sp>
        <p:nvSpPr>
          <p:cNvPr id="16403" name="TextBox 34">
            <a:extLst>
              <a:ext uri="{FF2B5EF4-FFF2-40B4-BE49-F238E27FC236}">
                <a16:creationId xmlns:a16="http://schemas.microsoft.com/office/drawing/2014/main" id="{DC6E6ABB-1735-4B31-BD6A-6E1686C088E9}"/>
              </a:ext>
            </a:extLst>
          </p:cNvPr>
          <p:cNvSpPr txBox="1">
            <a:spLocks noChangeArrowheads="1"/>
          </p:cNvSpPr>
          <p:nvPr/>
        </p:nvSpPr>
        <p:spPr bwMode="auto">
          <a:xfrm rot="17033305">
            <a:off x="2233671" y="3827191"/>
            <a:ext cx="208421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_tradnl" altLang="en-US" sz="1400">
                <a:solidFill>
                  <a:schemeClr val="bg1"/>
                </a:solidFill>
                <a:latin typeface="Arial" panose="020B0604020202020204" pitchFamily="34" charset="0"/>
              </a:rPr>
              <a:t>Mar de        las Moluca       </a:t>
            </a:r>
          </a:p>
        </p:txBody>
      </p:sp>
      <p:sp>
        <p:nvSpPr>
          <p:cNvPr id="25" name="5-Point Star 24">
            <a:extLst>
              <a:ext uri="{FF2B5EF4-FFF2-40B4-BE49-F238E27FC236}">
                <a16:creationId xmlns:a16="http://schemas.microsoft.com/office/drawing/2014/main" id="{26D8A67B-01D4-4F03-9919-FFA1E483E180}"/>
              </a:ext>
            </a:extLst>
          </p:cNvPr>
          <p:cNvSpPr/>
          <p:nvPr/>
        </p:nvSpPr>
        <p:spPr>
          <a:xfrm>
            <a:off x="3130802" y="4017629"/>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6405" name="TextBox 33">
            <a:extLst>
              <a:ext uri="{FF2B5EF4-FFF2-40B4-BE49-F238E27FC236}">
                <a16:creationId xmlns:a16="http://schemas.microsoft.com/office/drawing/2014/main" id="{6B693082-2A23-40AE-BDB0-AFB32268E26D}"/>
              </a:ext>
            </a:extLst>
          </p:cNvPr>
          <p:cNvSpPr txBox="1">
            <a:spLocks noChangeArrowheads="1"/>
          </p:cNvSpPr>
          <p:nvPr/>
        </p:nvSpPr>
        <p:spPr bwMode="auto">
          <a:xfrm rot="17257727">
            <a:off x="3086055" y="3954455"/>
            <a:ext cx="8747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100">
                <a:solidFill>
                  <a:schemeClr val="bg1"/>
                </a:solidFill>
                <a:latin typeface="Arial" panose="020B0604020202020204" pitchFamily="34" charset="0"/>
              </a:rPr>
              <a:t>Halmahera</a:t>
            </a:r>
          </a:p>
        </p:txBody>
      </p:sp>
      <p:sp>
        <p:nvSpPr>
          <p:cNvPr id="16406" name="TextBox 33">
            <a:extLst>
              <a:ext uri="{FF2B5EF4-FFF2-40B4-BE49-F238E27FC236}">
                <a16:creationId xmlns:a16="http://schemas.microsoft.com/office/drawing/2014/main" id="{0FD11439-1981-474F-A9D5-1838986E4BBB}"/>
              </a:ext>
            </a:extLst>
          </p:cNvPr>
          <p:cNvSpPr txBox="1">
            <a:spLocks noChangeArrowheads="1"/>
          </p:cNvSpPr>
          <p:nvPr/>
        </p:nvSpPr>
        <p:spPr bwMode="auto">
          <a:xfrm rot="17590478">
            <a:off x="3058451" y="4526761"/>
            <a:ext cx="4988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100">
                <a:solidFill>
                  <a:schemeClr val="bg1"/>
                </a:solidFill>
                <a:latin typeface="Arial" panose="020B0604020202020204" pitchFamily="34" charset="0"/>
              </a:rPr>
              <a:t>Fosa</a:t>
            </a:r>
          </a:p>
        </p:txBody>
      </p:sp>
      <p:sp>
        <p:nvSpPr>
          <p:cNvPr id="16407" name="TextBox 33">
            <a:extLst>
              <a:ext uri="{FF2B5EF4-FFF2-40B4-BE49-F238E27FC236}">
                <a16:creationId xmlns:a16="http://schemas.microsoft.com/office/drawing/2014/main" id="{CCF2757B-2139-4B7C-8734-27398FF8339A}"/>
              </a:ext>
            </a:extLst>
          </p:cNvPr>
          <p:cNvSpPr txBox="1">
            <a:spLocks noChangeArrowheads="1"/>
          </p:cNvSpPr>
          <p:nvPr/>
        </p:nvSpPr>
        <p:spPr bwMode="auto">
          <a:xfrm rot="17059751">
            <a:off x="2671233" y="4291758"/>
            <a:ext cx="49885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100">
                <a:solidFill>
                  <a:schemeClr val="bg1"/>
                </a:solidFill>
                <a:latin typeface="Arial" panose="020B0604020202020204" pitchFamily="34" charset="0"/>
              </a:rPr>
              <a:t>Fosa</a:t>
            </a:r>
          </a:p>
        </p:txBody>
      </p:sp>
      <p:sp>
        <p:nvSpPr>
          <p:cNvPr id="16408" name="TextBox 33">
            <a:extLst>
              <a:ext uri="{FF2B5EF4-FFF2-40B4-BE49-F238E27FC236}">
                <a16:creationId xmlns:a16="http://schemas.microsoft.com/office/drawing/2014/main" id="{9E0EAADB-A9B2-40C5-8548-8F03AB2AF8F9}"/>
              </a:ext>
            </a:extLst>
          </p:cNvPr>
          <p:cNvSpPr txBox="1">
            <a:spLocks noChangeArrowheads="1"/>
          </p:cNvSpPr>
          <p:nvPr/>
        </p:nvSpPr>
        <p:spPr bwMode="auto">
          <a:xfrm rot="17157695">
            <a:off x="2746689" y="3672885"/>
            <a:ext cx="7048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100">
                <a:solidFill>
                  <a:schemeClr val="bg1"/>
                </a:solidFill>
                <a:latin typeface="Arial" panose="020B0604020202020204" pitchFamily="34" charset="0"/>
              </a:rPr>
              <a:t>Sanghie</a:t>
            </a:r>
          </a:p>
        </p:txBody>
      </p:sp>
      <p:sp>
        <p:nvSpPr>
          <p:cNvPr id="16409" name="TextBox 24">
            <a:extLst>
              <a:ext uri="{FF2B5EF4-FFF2-40B4-BE49-F238E27FC236}">
                <a16:creationId xmlns:a16="http://schemas.microsoft.com/office/drawing/2014/main" id="{B2E6B1A1-7EE8-453E-AC4E-F4BC7B3704CC}"/>
              </a:ext>
            </a:extLst>
          </p:cNvPr>
          <p:cNvSpPr txBox="1">
            <a:spLocks noChangeArrowheads="1"/>
          </p:cNvSpPr>
          <p:nvPr/>
        </p:nvSpPr>
        <p:spPr bwMode="auto">
          <a:xfrm>
            <a:off x="3865427" y="4036679"/>
            <a:ext cx="1432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s-ES_tradnl" altLang="en-US" sz="1400">
                <a:solidFill>
                  <a:schemeClr val="bg1"/>
                </a:solidFill>
                <a:latin typeface="Arial" panose="020B0604020202020204" pitchFamily="34" charset="0"/>
              </a:rPr>
              <a:t>M7.1 Terremoto</a:t>
            </a:r>
          </a:p>
        </p:txBody>
      </p:sp>
      <p:cxnSp>
        <p:nvCxnSpPr>
          <p:cNvPr id="3" name="Straight Connector 2">
            <a:extLst>
              <a:ext uri="{FF2B5EF4-FFF2-40B4-BE49-F238E27FC236}">
                <a16:creationId xmlns:a16="http://schemas.microsoft.com/office/drawing/2014/main" id="{B3E3CE2F-C543-4E0C-923C-907CD3AC7B24}"/>
              </a:ext>
            </a:extLst>
          </p:cNvPr>
          <p:cNvCxnSpPr>
            <a:cxnSpLocks/>
            <a:endCxn id="16409" idx="1"/>
          </p:cNvCxnSpPr>
          <p:nvPr/>
        </p:nvCxnSpPr>
        <p:spPr>
          <a:xfrm>
            <a:off x="3314952" y="4184316"/>
            <a:ext cx="550475" cy="6252"/>
          </a:xfrm>
          <a:prstGeom prst="line">
            <a:avLst/>
          </a:prstGeom>
          <a:ln>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3F294CED-E0CE-1A45-AC72-E3F8DC949FF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079107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449DAE-E629-4327-8F8D-8671B85069D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8434" name="Picture 8">
            <a:extLst>
              <a:ext uri="{FF2B5EF4-FFF2-40B4-BE49-F238E27FC236}">
                <a16:creationId xmlns:a16="http://schemas.microsoft.com/office/drawing/2014/main" id="{4FE4F47F-732A-4C5D-A67C-9CC6429F41B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14">
            <a:extLst>
              <a:ext uri="{FF2B5EF4-FFF2-40B4-BE49-F238E27FC236}">
                <a16:creationId xmlns:a16="http://schemas.microsoft.com/office/drawing/2014/main" id="{20DBC027-DE16-4DF2-89D6-4C27ABE9B343}"/>
              </a:ext>
            </a:extLst>
          </p:cNvPr>
          <p:cNvSpPr txBox="1">
            <a:spLocks noChangeArrowheads="1"/>
          </p:cNvSpPr>
          <p:nvPr/>
        </p:nvSpPr>
        <p:spPr bwMode="auto">
          <a:xfrm>
            <a:off x="257175" y="1096963"/>
            <a:ext cx="4010025" cy="385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s-ES" sz="1700" dirty="0">
                <a:latin typeface="Arial" panose="020B0604020202020204" pitchFamily="34" charset="0"/>
                <a:cs typeface="Arial" panose="020B0604020202020204" pitchFamily="34" charset="0"/>
              </a:rPr>
              <a:t>La sismicidad histórica se traza en la región del terremoto. La tectónica en el este de Indonesia es extremadamente compleja. En el lugar de este terremoto, las Placas de </a:t>
            </a:r>
            <a:r>
              <a:rPr lang="es-ES" sz="1700" dirty="0" err="1">
                <a:latin typeface="Arial" panose="020B0604020202020204" pitchFamily="34" charset="0"/>
                <a:cs typeface="Arial" panose="020B0604020202020204" pitchFamily="34" charset="0"/>
              </a:rPr>
              <a:t>Sunda</a:t>
            </a:r>
            <a:r>
              <a:rPr lang="es-ES" sz="1700" dirty="0">
                <a:latin typeface="Arial" panose="020B0604020202020204" pitchFamily="34" charset="0"/>
                <a:cs typeface="Arial" panose="020B0604020202020204" pitchFamily="34" charset="0"/>
              </a:rPr>
              <a:t> y Filipinas están convergiendo en dirección este-oeste a una velocidad de aproximadamente 109 mm / año.</a:t>
            </a:r>
            <a:endParaRPr lang="en-US" sz="1700" dirty="0">
              <a:latin typeface="Arial" panose="020B0604020202020204" pitchFamily="34" charset="0"/>
              <a:cs typeface="Arial" panose="020B0604020202020204" pitchFamily="34" charset="0"/>
            </a:endParaRPr>
          </a:p>
          <a:p>
            <a:pPr>
              <a:buNone/>
            </a:pPr>
            <a:endParaRPr lang="en-US" sz="1700" dirty="0">
              <a:latin typeface="Arial" panose="020B0604020202020204" pitchFamily="34" charset="0"/>
              <a:cs typeface="Arial" panose="020B0604020202020204" pitchFamily="34" charset="0"/>
            </a:endParaRPr>
          </a:p>
          <a:p>
            <a:pPr>
              <a:buNone/>
            </a:pPr>
            <a:r>
              <a:rPr lang="es-ES" sz="1700" dirty="0">
                <a:latin typeface="Arial" panose="020B0604020202020204" pitchFamily="34" charset="0"/>
                <a:cs typeface="Arial" panose="020B0604020202020204" pitchFamily="34" charset="0"/>
              </a:rPr>
              <a:t>Una sección transversal revela tanto terremotos profundos dentro de la Placa Filipina en subducción como un patrón de sismicidad superficial en la región.</a:t>
            </a:r>
            <a:endParaRPr lang="en-US" sz="1700" dirty="0">
              <a:latin typeface="Arial" panose="020B0604020202020204" pitchFamily="34" charset="0"/>
              <a:cs typeface="Arial" panose="020B0604020202020204" pitchFamily="34" charset="0"/>
            </a:endParaRPr>
          </a:p>
        </p:txBody>
      </p:sp>
      <p:pic>
        <p:nvPicPr>
          <p:cNvPr id="18436" name="Picture 1">
            <a:extLst>
              <a:ext uri="{FF2B5EF4-FFF2-40B4-BE49-F238E27FC236}">
                <a16:creationId xmlns:a16="http://schemas.microsoft.com/office/drawing/2014/main" id="{ACB15EFA-445A-45EC-819C-2FED5CCFB79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81500" y="1219200"/>
            <a:ext cx="4633913" cy="463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4">
            <a:extLst>
              <a:ext uri="{FF2B5EF4-FFF2-40B4-BE49-F238E27FC236}">
                <a16:creationId xmlns:a16="http://schemas.microsoft.com/office/drawing/2014/main" id="{A27108CD-34FB-4C26-BB9A-A4AC0C4FDB2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4803775"/>
            <a:ext cx="2343150" cy="195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TextBox 15">
            <a:extLst>
              <a:ext uri="{FF2B5EF4-FFF2-40B4-BE49-F238E27FC236}">
                <a16:creationId xmlns:a16="http://schemas.microsoft.com/office/drawing/2014/main" id="{01C0E9A5-8A55-47B0-A892-381BBA6016DD}"/>
              </a:ext>
            </a:extLst>
          </p:cNvPr>
          <p:cNvSpPr txBox="1">
            <a:spLocks noChangeArrowheads="1"/>
          </p:cNvSpPr>
          <p:nvPr/>
        </p:nvSpPr>
        <p:spPr bwMode="auto">
          <a:xfrm>
            <a:off x="4572000" y="6015038"/>
            <a:ext cx="44831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400" i="1" dirty="0">
                <a:latin typeface="Arial" panose="020B0604020202020204" pitchFamily="34" charset="0"/>
              </a:rPr>
              <a:t>Imagen Cortesía del Servicio Geológico de los EE.UU.</a:t>
            </a:r>
          </a:p>
        </p:txBody>
      </p:sp>
      <p:grpSp>
        <p:nvGrpSpPr>
          <p:cNvPr id="18439" name="Group 5">
            <a:extLst>
              <a:ext uri="{FF2B5EF4-FFF2-40B4-BE49-F238E27FC236}">
                <a16:creationId xmlns:a16="http://schemas.microsoft.com/office/drawing/2014/main" id="{BC8555F9-5E0A-489B-9655-0EDB6D87FBF2}"/>
              </a:ext>
            </a:extLst>
          </p:cNvPr>
          <p:cNvGrpSpPr>
            <a:grpSpLocks/>
          </p:cNvGrpSpPr>
          <p:nvPr/>
        </p:nvGrpSpPr>
        <p:grpSpPr bwMode="auto">
          <a:xfrm>
            <a:off x="4267200" y="3581400"/>
            <a:ext cx="1400175" cy="2352675"/>
            <a:chOff x="4195349" y="3581400"/>
            <a:chExt cx="1400370" cy="2353003"/>
          </a:xfrm>
        </p:grpSpPr>
        <p:pic>
          <p:nvPicPr>
            <p:cNvPr id="18442" name="Picture 2">
              <a:extLst>
                <a:ext uri="{FF2B5EF4-FFF2-40B4-BE49-F238E27FC236}">
                  <a16:creationId xmlns:a16="http://schemas.microsoft.com/office/drawing/2014/main" id="{E9514F96-14A9-4CB7-B217-652163731EA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195349" y="3581400"/>
              <a:ext cx="1400370" cy="2353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5-Point Star 14">
              <a:extLst>
                <a:ext uri="{FF2B5EF4-FFF2-40B4-BE49-F238E27FC236}">
                  <a16:creationId xmlns:a16="http://schemas.microsoft.com/office/drawing/2014/main" id="{CCF638C3-C786-4333-9325-0BA7E340BD7B}"/>
                </a:ext>
              </a:extLst>
            </p:cNvPr>
            <p:cNvSpPr/>
            <p:nvPr/>
          </p:nvSpPr>
          <p:spPr>
            <a:xfrm>
              <a:off x="4360472" y="3951340"/>
              <a:ext cx="46044" cy="44456"/>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7" name="5-Point Star 16">
            <a:extLst>
              <a:ext uri="{FF2B5EF4-FFF2-40B4-BE49-F238E27FC236}">
                <a16:creationId xmlns:a16="http://schemas.microsoft.com/office/drawing/2014/main" id="{C1D4AABB-4988-4335-AE32-FB58D2C72CC4}"/>
              </a:ext>
            </a:extLst>
          </p:cNvPr>
          <p:cNvSpPr/>
          <p:nvPr/>
        </p:nvSpPr>
        <p:spPr>
          <a:xfrm>
            <a:off x="7375525" y="3276600"/>
            <a:ext cx="155575" cy="155575"/>
          </a:xfrm>
          <a:prstGeom prst="star5">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Title 1">
            <a:extLst>
              <a:ext uri="{FF2B5EF4-FFF2-40B4-BE49-F238E27FC236}">
                <a16:creationId xmlns:a16="http://schemas.microsoft.com/office/drawing/2014/main" id="{386D48BD-3781-2A43-A2BD-5EE26043352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91370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9FFC8F-82D1-41EA-9730-E7663F94530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s-ES_tradnl" altLang="en-US">
              <a:solidFill>
                <a:srgbClr val="FFFFFF"/>
              </a:solidFill>
              <a:latin typeface="Calibri" panose="020F0502020204030204" pitchFamily="34" charset="0"/>
            </a:endParaRPr>
          </a:p>
        </p:txBody>
      </p:sp>
      <p:pic>
        <p:nvPicPr>
          <p:cNvPr id="18434" name="Picture 8">
            <a:extLst>
              <a:ext uri="{FF2B5EF4-FFF2-40B4-BE49-F238E27FC236}">
                <a16:creationId xmlns:a16="http://schemas.microsoft.com/office/drawing/2014/main" id="{963077DE-073D-4202-A345-0E0C0456F7A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14">
            <a:extLst>
              <a:ext uri="{FF2B5EF4-FFF2-40B4-BE49-F238E27FC236}">
                <a16:creationId xmlns:a16="http://schemas.microsoft.com/office/drawing/2014/main" id="{870F5AA9-7FCF-4134-B45E-A2FC5172F527}"/>
              </a:ext>
            </a:extLst>
          </p:cNvPr>
          <p:cNvSpPr txBox="1">
            <a:spLocks noChangeArrowheads="1"/>
          </p:cNvSpPr>
          <p:nvPr/>
        </p:nvSpPr>
        <p:spPr bwMode="auto">
          <a:xfrm>
            <a:off x="401638" y="838200"/>
            <a:ext cx="8293100"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sz="1700">
                <a:latin typeface="Arial" panose="020B0604020202020204" pitchFamily="34" charset="0"/>
                <a:cs typeface="Arial" panose="020B0604020202020204" pitchFamily="34" charset="0"/>
              </a:rPr>
              <a:t>En un acercamiento a la vista 3D a través de este terremoto revela que ocurrió entre dos zonas de subducción que se sumergen en direcciones opuestas. Esto es consistente con la convergencia entre placas e intraplacas este - oeste en toda la región. La vista 3D y el dibujo animado tectónico interpretado se muestran a la derecha. </a:t>
            </a:r>
            <a:endParaRPr lang="es-ES_tradnl" altLang="en-US" sz="1700">
              <a:latin typeface="Arial" panose="020B0604020202020204" pitchFamily="34" charset="0"/>
              <a:cs typeface="Arial" panose="020B0604020202020204" pitchFamily="34" charset="0"/>
            </a:endParaRPr>
          </a:p>
        </p:txBody>
      </p:sp>
      <p:sp>
        <p:nvSpPr>
          <p:cNvPr id="18436" name="TextBox 14">
            <a:extLst>
              <a:ext uri="{FF2B5EF4-FFF2-40B4-BE49-F238E27FC236}">
                <a16:creationId xmlns:a16="http://schemas.microsoft.com/office/drawing/2014/main" id="{347AFAED-0BF7-450C-9D14-6B778573A57A}"/>
              </a:ext>
            </a:extLst>
          </p:cNvPr>
          <p:cNvSpPr txBox="1">
            <a:spLocks noChangeArrowheads="1"/>
          </p:cNvSpPr>
          <p:nvPr/>
        </p:nvSpPr>
        <p:spPr bwMode="auto">
          <a:xfrm>
            <a:off x="674687" y="5783263"/>
            <a:ext cx="473551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500">
                <a:latin typeface="Arial" panose="020B0604020202020204" pitchFamily="34" charset="0"/>
              </a:rPr>
              <a:t>Mapa del Navegador interactivo de terremotos IRIS que muestra 10 años de M&gt; 5 terremotos. Arcos volcánicos mostrados por triángulos rojos. Las líneas amarillas son límites de placas convergentes.</a:t>
            </a:r>
          </a:p>
        </p:txBody>
      </p:sp>
      <p:pic>
        <p:nvPicPr>
          <p:cNvPr id="18438" name="Picture 7">
            <a:extLst>
              <a:ext uri="{FF2B5EF4-FFF2-40B4-BE49-F238E27FC236}">
                <a16:creationId xmlns:a16="http://schemas.microsoft.com/office/drawing/2014/main" id="{B54A5AE9-E92B-41FC-B003-0C75C38D392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04259" y="4508667"/>
            <a:ext cx="2722563" cy="22891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8439" name="Picture 9">
            <a:extLst>
              <a:ext uri="{FF2B5EF4-FFF2-40B4-BE49-F238E27FC236}">
                <a16:creationId xmlns:a16="http://schemas.microsoft.com/office/drawing/2014/main" id="{84C815B1-65EE-4C6A-9499-3E7914389E8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76938" y="2165684"/>
            <a:ext cx="2717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2">
            <a:extLst>
              <a:ext uri="{FF2B5EF4-FFF2-40B4-BE49-F238E27FC236}">
                <a16:creationId xmlns:a16="http://schemas.microsoft.com/office/drawing/2014/main" id="{599BA59C-13BD-44CF-B158-B1E9C767575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58516" y="2257926"/>
            <a:ext cx="3623945" cy="34655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8441" name="TextBox 13">
            <a:extLst>
              <a:ext uri="{FF2B5EF4-FFF2-40B4-BE49-F238E27FC236}">
                <a16:creationId xmlns:a16="http://schemas.microsoft.com/office/drawing/2014/main" id="{77B78CD1-BB69-4F05-BB34-4A1865D6A3CB}"/>
              </a:ext>
            </a:extLst>
          </p:cNvPr>
          <p:cNvSpPr txBox="1">
            <a:spLocks noChangeArrowheads="1"/>
          </p:cNvSpPr>
          <p:nvPr/>
        </p:nvSpPr>
        <p:spPr bwMode="auto">
          <a:xfrm>
            <a:off x="3724943" y="2290011"/>
            <a:ext cx="100540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800">
                <a:latin typeface="Arial" panose="020B0604020202020204" pitchFamily="34" charset="0"/>
              </a:rPr>
              <a:t>10 años</a:t>
            </a:r>
          </a:p>
          <a:p>
            <a:pPr>
              <a:spcBef>
                <a:spcPct val="0"/>
              </a:spcBef>
              <a:buFontTx/>
              <a:buNone/>
            </a:pPr>
            <a:r>
              <a:rPr lang="es-ES_tradnl" altLang="en-US" sz="1800">
                <a:latin typeface="Arial" panose="020B0604020202020204" pitchFamily="34" charset="0"/>
              </a:rPr>
              <a:t>  &gt;M5</a:t>
            </a:r>
          </a:p>
          <a:p>
            <a:pPr>
              <a:spcBef>
                <a:spcPct val="0"/>
              </a:spcBef>
              <a:buFontTx/>
              <a:buNone/>
            </a:pPr>
            <a:endParaRPr lang="es-ES_tradnl" altLang="en-US" sz="1800">
              <a:latin typeface="Arial" panose="020B0604020202020204" pitchFamily="34" charset="0"/>
            </a:endParaRPr>
          </a:p>
        </p:txBody>
      </p:sp>
      <p:sp>
        <p:nvSpPr>
          <p:cNvPr id="18442" name="TextBox 14">
            <a:extLst>
              <a:ext uri="{FF2B5EF4-FFF2-40B4-BE49-F238E27FC236}">
                <a16:creationId xmlns:a16="http://schemas.microsoft.com/office/drawing/2014/main" id="{1C403E06-11A9-41F8-A8E8-ACF288A3189C}"/>
              </a:ext>
            </a:extLst>
          </p:cNvPr>
          <p:cNvSpPr txBox="1">
            <a:spLocks noChangeArrowheads="1"/>
          </p:cNvSpPr>
          <p:nvPr/>
        </p:nvSpPr>
        <p:spPr bwMode="auto">
          <a:xfrm>
            <a:off x="6477000" y="3956384"/>
            <a:ext cx="2438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400">
                <a:solidFill>
                  <a:schemeClr val="bg2"/>
                </a:solidFill>
                <a:latin typeface="Arial" panose="020B0604020202020204" pitchFamily="34" charset="0"/>
              </a:rPr>
              <a:t>Vista 3D del mapa a la izquierda</a:t>
            </a:r>
          </a:p>
        </p:txBody>
      </p:sp>
      <p:sp>
        <p:nvSpPr>
          <p:cNvPr id="18443" name="TextBox 27">
            <a:extLst>
              <a:ext uri="{FF2B5EF4-FFF2-40B4-BE49-F238E27FC236}">
                <a16:creationId xmlns:a16="http://schemas.microsoft.com/office/drawing/2014/main" id="{D4B0ED5B-8FC1-4FC3-BFC7-D260AC081B62}"/>
              </a:ext>
            </a:extLst>
          </p:cNvPr>
          <p:cNvSpPr txBox="1">
            <a:spLocks noChangeArrowheads="1"/>
          </p:cNvSpPr>
          <p:nvPr/>
        </p:nvSpPr>
        <p:spPr bwMode="auto">
          <a:xfrm>
            <a:off x="6509084" y="6308892"/>
            <a:ext cx="2438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400">
                <a:solidFill>
                  <a:schemeClr val="bg2"/>
                </a:solidFill>
                <a:latin typeface="Arial" panose="020B0604020202020204" pitchFamily="34" charset="0"/>
              </a:rPr>
              <a:t>Interpretación esbozada</a:t>
            </a:r>
          </a:p>
        </p:txBody>
      </p:sp>
      <p:sp>
        <p:nvSpPr>
          <p:cNvPr id="14" name="Title 1">
            <a:extLst>
              <a:ext uri="{FF2B5EF4-FFF2-40B4-BE49-F238E27FC236}">
                <a16:creationId xmlns:a16="http://schemas.microsoft.com/office/drawing/2014/main" id="{52864C64-05CB-B04C-9AEB-218577BBCF9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260368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9FFC8F-82D1-41EA-9730-E7663F94530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s-ES_tradnl" altLang="en-US">
              <a:solidFill>
                <a:srgbClr val="FFFFFF"/>
              </a:solidFill>
              <a:latin typeface="Calibri" panose="020F0502020204030204" pitchFamily="34" charset="0"/>
            </a:endParaRPr>
          </a:p>
        </p:txBody>
      </p:sp>
      <p:pic>
        <p:nvPicPr>
          <p:cNvPr id="18434" name="Picture 8">
            <a:extLst>
              <a:ext uri="{FF2B5EF4-FFF2-40B4-BE49-F238E27FC236}">
                <a16:creationId xmlns:a16="http://schemas.microsoft.com/office/drawing/2014/main" id="{963077DE-073D-4202-A345-0E0C0456F7A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14">
            <a:extLst>
              <a:ext uri="{FF2B5EF4-FFF2-40B4-BE49-F238E27FC236}">
                <a16:creationId xmlns:a16="http://schemas.microsoft.com/office/drawing/2014/main" id="{870F5AA9-7FCF-4134-B45E-A2FC5172F527}"/>
              </a:ext>
            </a:extLst>
          </p:cNvPr>
          <p:cNvSpPr txBox="1">
            <a:spLocks noChangeArrowheads="1"/>
          </p:cNvSpPr>
          <p:nvPr/>
        </p:nvSpPr>
        <p:spPr bwMode="auto">
          <a:xfrm>
            <a:off x="401638" y="1026332"/>
            <a:ext cx="868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800">
                <a:latin typeface="Arial" panose="020B0604020202020204" pitchFamily="34" charset="0"/>
              </a:rPr>
              <a:t>Una animación del mapa en la diapositiva anterior que muestra 10 años de M&gt; 5 terremotos. Las líneas amarillas son límites de placas convergentes.</a:t>
            </a:r>
          </a:p>
        </p:txBody>
      </p:sp>
      <p:pic>
        <p:nvPicPr>
          <p:cNvPr id="2" name="MoluccaSea_191115.mp4">
            <a:hlinkClick r:id="" action="ppaction://media"/>
            <a:extLst>
              <a:ext uri="{FF2B5EF4-FFF2-40B4-BE49-F238E27FC236}">
                <a16:creationId xmlns:a16="http://schemas.microsoft.com/office/drawing/2014/main" id="{735A0259-13C1-4A31-929B-1F37873FD0AA}"/>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126958" y="1752600"/>
            <a:ext cx="6572250" cy="4328067"/>
          </a:xfrm>
          <a:prstGeom prst="rect">
            <a:avLst/>
          </a:prstGeom>
        </p:spPr>
      </p:pic>
      <p:sp>
        <p:nvSpPr>
          <p:cNvPr id="7" name="Title 1">
            <a:extLst>
              <a:ext uri="{FF2B5EF4-FFF2-40B4-BE49-F238E27FC236}">
                <a16:creationId xmlns:a16="http://schemas.microsoft.com/office/drawing/2014/main" id="{87AA19AF-0E91-D840-B5D5-4E0ED3E67F4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58031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05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539893" y="5660023"/>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531383" y="6170612"/>
            <a:ext cx="3505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dirty="0">
                <a:latin typeface="Arial" panose="020B0604020202020204" pitchFamily="34" charset="0"/>
                <a:cs typeface="Arial" panose="020B0604020202020204" pitchFamily="34" charset="0"/>
              </a:rPr>
              <a:t>Fase W Solución Tensor  Momento Sísmico</a:t>
            </a: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71688" y="1139498"/>
            <a:ext cx="496071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s-ES_tradnl" altLang="en-US" dirty="0"/>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p:txBody>
      </p:sp>
      <p:pic>
        <p:nvPicPr>
          <p:cNvPr id="4" name="Picture 3">
            <a:extLst>
              <a:ext uri="{FF2B5EF4-FFF2-40B4-BE49-F238E27FC236}">
                <a16:creationId xmlns:a16="http://schemas.microsoft.com/office/drawing/2014/main" id="{C317D1AB-E1A2-41E1-9676-869BF24976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4887" y="4157803"/>
            <a:ext cx="2164513" cy="1938197"/>
          </a:xfrm>
          <a:prstGeom prst="rect">
            <a:avLst/>
          </a:prstGeom>
        </p:spPr>
      </p:pic>
      <p:pic>
        <p:nvPicPr>
          <p:cNvPr id="14" name="Picture 4">
            <a:extLst>
              <a:ext uri="{FF2B5EF4-FFF2-40B4-BE49-F238E27FC236}">
                <a16:creationId xmlns:a16="http://schemas.microsoft.com/office/drawing/2014/main" id="{556CE3C9-D64D-4428-8AFB-5CBF45AE8E28}"/>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539893" y="3810000"/>
            <a:ext cx="42672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Fault_Reverse_WB_SHORT">
            <a:hlinkClick r:id="" action="ppaction://media"/>
            <a:extLst>
              <a:ext uri="{FF2B5EF4-FFF2-40B4-BE49-F238E27FC236}">
                <a16:creationId xmlns:a16="http://schemas.microsoft.com/office/drawing/2014/main" id="{49733EB9-3461-4078-8974-931375493E17}"/>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518484" y="1149609"/>
            <a:ext cx="3242388" cy="2431791"/>
          </a:xfrm>
          <a:prstGeom prst="rect">
            <a:avLst/>
          </a:prstGeom>
        </p:spPr>
      </p:pic>
      <p:sp>
        <p:nvSpPr>
          <p:cNvPr id="12" name="Title 1">
            <a:extLst>
              <a:ext uri="{FF2B5EF4-FFF2-40B4-BE49-F238E27FC236}">
                <a16:creationId xmlns:a16="http://schemas.microsoft.com/office/drawing/2014/main" id="{5A44E811-388E-4E47-AF91-BAFA15A510BE}"/>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7.1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Jueves, 14 de Noviembre, 2019 a las 16:17:41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3" name="Rectangle 7">
            <a:extLst>
              <a:ext uri="{FF2B5EF4-FFF2-40B4-BE49-F238E27FC236}">
                <a16:creationId xmlns:a16="http://schemas.microsoft.com/office/drawing/2014/main" id="{6B6D7744-7788-B54E-8A8B-FA7978B391C4}"/>
              </a:ext>
            </a:extLst>
          </p:cNvPr>
          <p:cNvSpPr>
            <a:spLocks noChangeArrowheads="1"/>
          </p:cNvSpPr>
          <p:nvPr/>
        </p:nvSpPr>
        <p:spPr bwMode="auto">
          <a:xfrm>
            <a:off x="4572000" y="6489700"/>
            <a:ext cx="4572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i="1" dirty="0">
                <a:latin typeface="Arial" panose="020B0604020202020204" pitchFamily="34" charset="0"/>
              </a:rPr>
              <a:t>Imagen Cortesía del Servicio Geológico de los EE.UU.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89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12017</TotalTime>
  <Words>1277</Words>
  <Application>Microsoft Macintosh PowerPoint</Application>
  <PresentationFormat>On-screen Show (4:3)</PresentationFormat>
  <Paragraphs>119</Paragraphs>
  <Slides>11</Slides>
  <Notes>11</Notes>
  <HiddenSlides>0</HiddenSlides>
  <MMClips>2</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ＭＳ Ｐゴシック</vt:lpstr>
      <vt:lpstr>ＭＳ Ｐゴシック</vt:lpstr>
      <vt:lpstr>Arial</vt:lpstr>
      <vt:lpstr>Calibri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859</cp:revision>
  <cp:lastPrinted>2013-04-07T18:50:57Z</cp:lastPrinted>
  <dcterms:created xsi:type="dcterms:W3CDTF">2009-05-31T20:07:40Z</dcterms:created>
  <dcterms:modified xsi:type="dcterms:W3CDTF">2019-11-17T18:17:26Z</dcterms:modified>
</cp:coreProperties>
</file>