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4101" r:id="rId2"/>
  </p:sldMasterIdLst>
  <p:notesMasterIdLst>
    <p:notesMasterId r:id="rId12"/>
  </p:notesMasterIdLst>
  <p:handoutMasterIdLst>
    <p:handoutMasterId r:id="rId13"/>
  </p:handoutMasterIdLst>
  <p:sldIdLst>
    <p:sldId id="422" r:id="rId3"/>
    <p:sldId id="385" r:id="rId4"/>
    <p:sldId id="420" r:id="rId5"/>
    <p:sldId id="423" r:id="rId6"/>
    <p:sldId id="349" r:id="rId7"/>
    <p:sldId id="350" r:id="rId8"/>
    <p:sldId id="387" r:id="rId9"/>
    <p:sldId id="372" r:id="rId10"/>
    <p:sldId id="373" r:id="rId11"/>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4190" autoAdjust="0"/>
    <p:restoredTop sz="84536" autoAdjust="0"/>
  </p:normalViewPr>
  <p:slideViewPr>
    <p:cSldViewPr>
      <p:cViewPr varScale="1">
        <p:scale>
          <a:sx n="66" d="100"/>
          <a:sy n="66" d="100"/>
        </p:scale>
        <p:origin x="115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A8BAE93-8E1D-5947-AE12-7129E4B1F7CA}"/>
              </a:ext>
            </a:extLst>
          </p:cNvPr>
          <p:cNvSpPr>
            <a:spLocks noGrp="1"/>
          </p:cNvSpPr>
          <p:nvPr>
            <p:ph type="hdr" sz="quarter"/>
          </p:nvPr>
        </p:nvSpPr>
        <p:spPr>
          <a:xfrm>
            <a:off x="0" y="0"/>
            <a:ext cx="3170238" cy="481013"/>
          </a:xfrm>
          <a:prstGeom prst="rect">
            <a:avLst/>
          </a:prstGeom>
        </p:spPr>
        <p:txBody>
          <a:bodyPr vert="horz" lIns="91440" tIns="45720" rIns="91440" bIns="45720" rtlCol="0"/>
          <a:lstStyle>
            <a:lvl1pPr algn="l">
              <a:defRPr sz="1200">
                <a:latin typeface="Arial" charset="0"/>
                <a:ea typeface="ＭＳ Ｐゴシック" charset="-128"/>
              </a:defRPr>
            </a:lvl1pPr>
          </a:lstStyle>
          <a:p>
            <a:pPr>
              <a:defRPr/>
            </a:pPr>
            <a:endParaRPr lang="en-US"/>
          </a:p>
        </p:txBody>
      </p:sp>
      <p:sp>
        <p:nvSpPr>
          <p:cNvPr id="3" name="Date Placeholder 2">
            <a:extLst>
              <a:ext uri="{FF2B5EF4-FFF2-40B4-BE49-F238E27FC236}">
                <a16:creationId xmlns:a16="http://schemas.microsoft.com/office/drawing/2014/main" id="{75539DA8-2AC0-514F-BD04-4278A38F316B}"/>
              </a:ext>
            </a:extLst>
          </p:cNvPr>
          <p:cNvSpPr>
            <a:spLocks noGrp="1"/>
          </p:cNvSpPr>
          <p:nvPr>
            <p:ph type="dt" sz="quarter" idx="1"/>
          </p:nvPr>
        </p:nvSpPr>
        <p:spPr>
          <a:xfrm>
            <a:off x="4143375" y="0"/>
            <a:ext cx="3170238" cy="481013"/>
          </a:xfrm>
          <a:prstGeom prst="rect">
            <a:avLst/>
          </a:prstGeom>
        </p:spPr>
        <p:txBody>
          <a:bodyPr vert="horz" lIns="91440" tIns="45720" rIns="91440" bIns="45720" rtlCol="0"/>
          <a:lstStyle>
            <a:lvl1pPr algn="r">
              <a:defRPr sz="1200">
                <a:latin typeface="Arial" charset="0"/>
                <a:ea typeface="ＭＳ Ｐゴシック" charset="-128"/>
              </a:defRPr>
            </a:lvl1pPr>
          </a:lstStyle>
          <a:p>
            <a:pPr>
              <a:defRPr/>
            </a:pPr>
            <a:fld id="{C032A6C9-28AE-2E4D-8787-E47D7F023651}" type="datetimeFigureOut">
              <a:rPr lang="en-US"/>
              <a:pPr>
                <a:defRPr/>
              </a:pPr>
              <a:t>3/24/2020</a:t>
            </a:fld>
            <a:endParaRPr lang="en-US"/>
          </a:p>
        </p:txBody>
      </p:sp>
      <p:sp>
        <p:nvSpPr>
          <p:cNvPr id="4" name="Footer Placeholder 3">
            <a:extLst>
              <a:ext uri="{FF2B5EF4-FFF2-40B4-BE49-F238E27FC236}">
                <a16:creationId xmlns:a16="http://schemas.microsoft.com/office/drawing/2014/main" id="{80B9BF6F-BC78-F44F-8682-B599BC9DED1F}"/>
              </a:ext>
            </a:extLst>
          </p:cNvPr>
          <p:cNvSpPr>
            <a:spLocks noGrp="1"/>
          </p:cNvSpPr>
          <p:nvPr>
            <p:ph type="ftr" sz="quarter" idx="2"/>
          </p:nvPr>
        </p:nvSpPr>
        <p:spPr>
          <a:xfrm>
            <a:off x="0" y="9120188"/>
            <a:ext cx="3170238" cy="481012"/>
          </a:xfrm>
          <a:prstGeom prst="rect">
            <a:avLst/>
          </a:prstGeom>
        </p:spPr>
        <p:txBody>
          <a:bodyPr vert="horz" lIns="91440" tIns="45720" rIns="91440" bIns="45720" rtlCol="0" anchor="b"/>
          <a:lstStyle>
            <a:lvl1pPr algn="l">
              <a:defRPr sz="1200">
                <a:latin typeface="Arial" charset="0"/>
                <a:ea typeface="ＭＳ Ｐゴシック" charset="-128"/>
              </a:defRPr>
            </a:lvl1pPr>
          </a:lstStyle>
          <a:p>
            <a:pPr>
              <a:defRPr/>
            </a:pPr>
            <a:endParaRPr lang="en-US"/>
          </a:p>
        </p:txBody>
      </p:sp>
      <p:sp>
        <p:nvSpPr>
          <p:cNvPr id="5" name="Slide Number Placeholder 4">
            <a:extLst>
              <a:ext uri="{FF2B5EF4-FFF2-40B4-BE49-F238E27FC236}">
                <a16:creationId xmlns:a16="http://schemas.microsoft.com/office/drawing/2014/main" id="{20DE8E78-9652-4C49-AE2B-4E58A3D39727}"/>
              </a:ext>
            </a:extLst>
          </p:cNvPr>
          <p:cNvSpPr>
            <a:spLocks noGrp="1"/>
          </p:cNvSpPr>
          <p:nvPr>
            <p:ph type="sldNum" sz="quarter" idx="3"/>
          </p:nvPr>
        </p:nvSpPr>
        <p:spPr>
          <a:xfrm>
            <a:off x="4143375" y="9120188"/>
            <a:ext cx="3170238" cy="481012"/>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D964DCC9-3077-994C-900E-03854FE124AD}"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15E81C-051C-484B-A42C-38CD766B7077}"/>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2DACBBBA-4375-8247-B9A6-C35D4A223BD7}"/>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ABFD2F7B-3140-4E49-A218-FEE1AE69B5A5}" type="datetimeFigureOut">
              <a:rPr lang="en-US" altLang="en-US"/>
              <a:pPr>
                <a:defRPr/>
              </a:pPr>
              <a:t>3/24/2020</a:t>
            </a:fld>
            <a:endParaRPr lang="en-US" altLang="en-US"/>
          </a:p>
        </p:txBody>
      </p:sp>
      <p:sp>
        <p:nvSpPr>
          <p:cNvPr id="4" name="Slide Image Placeholder 3">
            <a:extLst>
              <a:ext uri="{FF2B5EF4-FFF2-40B4-BE49-F238E27FC236}">
                <a16:creationId xmlns:a16="http://schemas.microsoft.com/office/drawing/2014/main" id="{64BBA3BE-7F3A-DD45-9333-AEDD56192DA4}"/>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D80A59F6-1AC0-D14F-A4D4-EBE37290E513}"/>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5D3266F-2A23-4646-96F5-8B30C43B407D}"/>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5E012A18-CD99-894F-8569-B9A574B7BC1B}"/>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defRPr>
            </a:lvl1pPr>
          </a:lstStyle>
          <a:p>
            <a:pPr>
              <a:defRPr/>
            </a:pPr>
            <a:fld id="{54005D80-A91E-7542-90CA-59272E17B4F4}"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1pPr>
    <a:lvl2pPr marL="4572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2pPr>
    <a:lvl3pPr marL="9144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3pPr>
    <a:lvl4pPr marL="13716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4pPr>
    <a:lvl5pPr marL="1828800" algn="l" rtl="0" eaLnBrk="0" fontAlgn="base" hangingPunct="0">
      <a:spcBef>
        <a:spcPct val="30000"/>
      </a:spcBef>
      <a:spcAft>
        <a:spcPct val="0"/>
      </a:spcAft>
      <a:defRPr sz="1200" kern="1200">
        <a:solidFill>
          <a:schemeClr val="tx1"/>
        </a:solidFill>
        <a:latin typeface="+mn-lt"/>
        <a:ea typeface="MS PGothic" panose="020B0600070205080204" pitchFamily="34" charset="-128"/>
        <a:cs typeface="ＭＳ Ｐゴシック"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6AF95522-4BD6-0942-8185-2424C0FA3D0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2250E6E6-4911-1C4E-BE02-9056C191984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7412" name="Slide Number Placeholder 3">
            <a:extLst>
              <a:ext uri="{FF2B5EF4-FFF2-40B4-BE49-F238E27FC236}">
                <a16:creationId xmlns:a16="http://schemas.microsoft.com/office/drawing/2014/main" id="{98BA8985-AA65-5347-BE1C-29BC1E4191A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08DBC289-E0C1-E049-81D0-89A38677D0FC}" type="slidenum">
              <a:rPr lang="en-US" altLang="en-US" sz="1300" smtClean="0"/>
              <a:pPr>
                <a:spcBef>
                  <a:spcPct val="0"/>
                </a:spcBef>
              </a:pPr>
              <a:t>1</a:t>
            </a:fld>
            <a:endParaRPr lang="en-US" altLang="en-US" sz="13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594D7388-CA5D-F94A-9185-0C576C205E3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B5813112-FC09-0B4F-901C-D110E87E80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a:t>
            </a:r>
            <a:r>
              <a:rPr lang="en-US" altLang="en-US" b="0" dirty="0" err="1"/>
              <a:t>www.iris.edu</a:t>
            </a:r>
            <a:r>
              <a:rPr lang="en-US" altLang="en-US" b="0" dirty="0"/>
              <a:t>/</a:t>
            </a:r>
            <a:r>
              <a:rPr lang="en-US" altLang="en-US" b="0" dirty="0" err="1"/>
              <a:t>hq</a:t>
            </a:r>
            <a:r>
              <a:rPr lang="en-US" altLang="en-US" b="0" dirty="0"/>
              <a:t>/</a:t>
            </a:r>
            <a:r>
              <a:rPr lang="en-US" altLang="en-US" b="0" dirty="0" err="1"/>
              <a:t>inclass</a:t>
            </a:r>
            <a:r>
              <a:rPr lang="en-US" altLang="en-US" b="0" dirty="0"/>
              <a:t>/animation/</a:t>
            </a:r>
            <a:r>
              <a:rPr lang="en-US" altLang="en-US" b="0" dirty="0" err="1"/>
              <a:t>earthquake_intensity</a:t>
            </a:r>
            <a:r>
              <a:rPr lang="en-US" altLang="en-US" b="0" dirty="0"/>
              <a:t> </a:t>
            </a:r>
          </a:p>
          <a:p>
            <a:pPr eaLnBrk="1" hangingPunct="1">
              <a:spcBef>
                <a:spcPct val="0"/>
              </a:spcBef>
            </a:pPr>
            <a:endParaRPr lang="en-US" altLang="en-US" dirty="0"/>
          </a:p>
          <a:p>
            <a:pPr eaLnBrk="1" hangingPunct="1">
              <a:spcBef>
                <a:spcPct val="0"/>
              </a:spcBef>
            </a:pPr>
            <a:endParaRPr lang="en-US" altLang="en-US" dirty="0"/>
          </a:p>
        </p:txBody>
      </p:sp>
      <p:sp>
        <p:nvSpPr>
          <p:cNvPr id="19460" name="Slide Number Placeholder 3">
            <a:extLst>
              <a:ext uri="{FF2B5EF4-FFF2-40B4-BE49-F238E27FC236}">
                <a16:creationId xmlns:a16="http://schemas.microsoft.com/office/drawing/2014/main" id="{B3DF00D7-4624-7A4D-889D-5FEFEF03F23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AA8E6431-2DA4-474A-89B6-FFDE4E033E52}" type="slidenum">
              <a:rPr lang="en-US" altLang="en-US" smtClean="0">
                <a:latin typeface="Calibri" panose="020F0502020204030204" pitchFamily="34" charset="0"/>
              </a:rPr>
              <a:pPr/>
              <a:t>2</a:t>
            </a:fld>
            <a:endParaRPr lang="en-US" altLang="en-US">
              <a:latin typeface="Calibri" panose="020F050202020403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7CA7E37B-4C65-EA40-A7F9-773DE03B16B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A636F98D-8819-1B4D-A556-2FCBC092D9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a:p>
        </p:txBody>
      </p:sp>
      <p:sp>
        <p:nvSpPr>
          <p:cNvPr id="21508" name="Slide Number Placeholder 3">
            <a:extLst>
              <a:ext uri="{FF2B5EF4-FFF2-40B4-BE49-F238E27FC236}">
                <a16:creationId xmlns:a16="http://schemas.microsoft.com/office/drawing/2014/main" id="{CB6967AD-EF4D-8541-8911-1034A56A5197}"/>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9238A3A8-DA37-AC47-A742-C8D00DF91928}" type="slidenum">
              <a:rPr lang="en-US" altLang="en-US" sz="1300" smtClean="0"/>
              <a:pPr>
                <a:spcBef>
                  <a:spcPct val="0"/>
                </a:spcBef>
              </a:pPr>
              <a:t>3</a:t>
            </a:fld>
            <a:endParaRPr lang="en-US" altLang="en-US" sz="13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05710358-B286-F24F-88DF-E1BEEF43482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B5472B6E-E0F0-9B48-9234-46223B10B29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3556" name="Slide Number Placeholder 3">
            <a:extLst>
              <a:ext uri="{FF2B5EF4-FFF2-40B4-BE49-F238E27FC236}">
                <a16:creationId xmlns:a16="http://schemas.microsoft.com/office/drawing/2014/main" id="{30809881-9ED4-FB41-B7F9-8E0717657F4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7F671302-E665-3A49-B671-1F1E85EA2BDC}" type="slidenum">
              <a:rPr lang="en-US" altLang="en-US" sz="1300" smtClean="0"/>
              <a:pPr>
                <a:spcBef>
                  <a:spcPct val="0"/>
                </a:spcBef>
              </a:pPr>
              <a:t>4</a:t>
            </a:fld>
            <a:endParaRPr lang="en-US" altLang="en-US" sz="13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06A6A9D8-4AA6-D246-BD23-2C1D5935B24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3" name="Notes Placeholder 2">
            <a:extLst>
              <a:ext uri="{FF2B5EF4-FFF2-40B4-BE49-F238E27FC236}">
                <a16:creationId xmlns:a16="http://schemas.microsoft.com/office/drawing/2014/main" id="{90EC73CC-824C-0540-88DF-B0275DE6F4A3}"/>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5604" name="Slide Number Placeholder 3">
            <a:extLst>
              <a:ext uri="{FF2B5EF4-FFF2-40B4-BE49-F238E27FC236}">
                <a16:creationId xmlns:a16="http://schemas.microsoft.com/office/drawing/2014/main" id="{557A1215-003A-8340-9364-B846A75210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EEB1CC45-2E29-8C45-890B-28775F290DA4}" type="slidenum">
              <a:rPr lang="en-US" altLang="en-US" sz="1300" smtClean="0"/>
              <a:pPr>
                <a:spcBef>
                  <a:spcPct val="0"/>
                </a:spcBef>
              </a:pPr>
              <a:t>5</a:t>
            </a:fld>
            <a:endParaRPr lang="en-US" altLang="en-US" sz="13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a:extLst>
              <a:ext uri="{FF2B5EF4-FFF2-40B4-BE49-F238E27FC236}">
                <a16:creationId xmlns:a16="http://schemas.microsoft.com/office/drawing/2014/main" id="{A5090372-5573-694C-8048-747C9F74A69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7651" name="Notes Placeholder 2">
            <a:extLst>
              <a:ext uri="{FF2B5EF4-FFF2-40B4-BE49-F238E27FC236}">
                <a16:creationId xmlns:a16="http://schemas.microsoft.com/office/drawing/2014/main" id="{809FFF52-A283-9E4D-B059-0D8D048D32E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27652" name="Slide Number Placeholder 3">
            <a:extLst>
              <a:ext uri="{FF2B5EF4-FFF2-40B4-BE49-F238E27FC236}">
                <a16:creationId xmlns:a16="http://schemas.microsoft.com/office/drawing/2014/main" id="{0CB00C73-7CE0-504F-AA60-D81A34AFE2D4}"/>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F25CF00A-D760-E443-A3CB-73B602FF5127}" type="slidenum">
              <a:rPr lang="en-US" altLang="en-US" sz="1300" smtClean="0"/>
              <a:pPr>
                <a:spcBef>
                  <a:spcPct val="0"/>
                </a:spcBef>
              </a:pPr>
              <a:t>6</a:t>
            </a:fld>
            <a:endParaRPr lang="en-US" altLang="en-US" sz="13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FF4BD59C-93DC-DF43-9F57-188AD4CB8CC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4E0883F0-46F5-804E-8D3C-F4B89B70C4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sz="1000" b="1">
                <a:solidFill>
                  <a:srgbClr val="393996"/>
                </a:solidFill>
              </a:rPr>
              <a:t>Relevant Animation:</a:t>
            </a:r>
          </a:p>
          <a:p>
            <a:r>
              <a:rPr lang="en-US" altLang="en-US" sz="1000"/>
              <a:t>Focal Mechanisms Explained: https://www.iris.edu/hq/inclass/animation/focal_mechanisms_explained</a:t>
            </a:r>
          </a:p>
          <a:p>
            <a:pPr eaLnBrk="1" hangingPunct="1">
              <a:spcBef>
                <a:spcPct val="0"/>
              </a:spcBef>
            </a:pPr>
            <a:endParaRPr lang="en-US" altLang="en-US"/>
          </a:p>
        </p:txBody>
      </p:sp>
      <p:sp>
        <p:nvSpPr>
          <p:cNvPr id="29700" name="Slide Number Placeholder 3">
            <a:extLst>
              <a:ext uri="{FF2B5EF4-FFF2-40B4-BE49-F238E27FC236}">
                <a16:creationId xmlns:a16="http://schemas.microsoft.com/office/drawing/2014/main" id="{BF728AA9-83E6-794F-A1E5-14081B1B916F}"/>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01675" indent="-269875">
              <a:spcBef>
                <a:spcPct val="30000"/>
              </a:spcBef>
              <a:defRPr sz="1200">
                <a:solidFill>
                  <a:schemeClr val="tx1"/>
                </a:solidFill>
                <a:latin typeface="Calibri" panose="020F0502020204030204" pitchFamily="34" charset="0"/>
                <a:ea typeface="MS PGothic" panose="020B0600070205080204" pitchFamily="34" charset="-128"/>
              </a:defRPr>
            </a:lvl2pPr>
            <a:lvl3pPr marL="1081088" indent="-215900">
              <a:spcBef>
                <a:spcPct val="30000"/>
              </a:spcBef>
              <a:defRPr sz="1200">
                <a:solidFill>
                  <a:schemeClr val="tx1"/>
                </a:solidFill>
                <a:latin typeface="Calibri" panose="020F0502020204030204" pitchFamily="34" charset="0"/>
                <a:ea typeface="MS PGothic" panose="020B0600070205080204" pitchFamily="34" charset="-128"/>
              </a:defRPr>
            </a:lvl3pPr>
            <a:lvl4pPr marL="1512888" indent="-215900">
              <a:spcBef>
                <a:spcPct val="30000"/>
              </a:spcBef>
              <a:defRPr sz="1200">
                <a:solidFill>
                  <a:schemeClr val="tx1"/>
                </a:solidFill>
                <a:latin typeface="Calibri" panose="020F0502020204030204" pitchFamily="34" charset="0"/>
                <a:ea typeface="MS PGothic" panose="020B0600070205080204" pitchFamily="34" charset="-128"/>
              </a:defRPr>
            </a:lvl4pPr>
            <a:lvl5pPr marL="1944688" indent="-215900">
              <a:spcBef>
                <a:spcPct val="30000"/>
              </a:spcBef>
              <a:defRPr sz="1200">
                <a:solidFill>
                  <a:schemeClr val="tx1"/>
                </a:solidFill>
                <a:latin typeface="Calibri" panose="020F0502020204030204" pitchFamily="34" charset="0"/>
                <a:ea typeface="MS PGothic" panose="020B0600070205080204" pitchFamily="34" charset="-128"/>
              </a:defRPr>
            </a:lvl5pPr>
            <a:lvl6pPr marL="24018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8590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3162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773488" indent="-2159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D0B41759-CA01-0043-B34A-7960CD74FD27}" type="slidenum">
              <a:rPr lang="en-US" altLang="en-US" smtClean="0">
                <a:cs typeface="Arial" panose="020B0604020202020204" pitchFamily="34" charset="0"/>
              </a:rPr>
              <a:pPr>
                <a:spcBef>
                  <a:spcPct val="0"/>
                </a:spcBef>
              </a:pPr>
              <a:t>7</a:t>
            </a:fld>
            <a:endParaRPr lang="en-US" altLang="en-US">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E289AD0A-DCA2-4A46-98F6-B9E5CEA018E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a:extLst>
              <a:ext uri="{FF2B5EF4-FFF2-40B4-BE49-F238E27FC236}">
                <a16:creationId xmlns:a16="http://schemas.microsoft.com/office/drawing/2014/main" id="{6FD67D5B-F160-814C-B9EB-64429F83B1E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sz="1400" dirty="0"/>
              <a:t>Where do travel-time curves come from? </a:t>
            </a:r>
            <a:r>
              <a:rPr lang="en-US" dirty="0">
                <a:hlinkClick r:id="rId3"/>
              </a:rPr>
              <a:t>https://www.iris.edu/hq/inclass/animation/traveltime_curves_how_they_are_created</a:t>
            </a:r>
            <a:r>
              <a:rPr lang="en-US" dirty="0"/>
              <a:t> </a:t>
            </a:r>
            <a:endParaRPr lang="en-US" altLang="en-US" dirty="0"/>
          </a:p>
        </p:txBody>
      </p:sp>
      <p:sp>
        <p:nvSpPr>
          <p:cNvPr id="31748" name="Slide Number Placeholder 3">
            <a:extLst>
              <a:ext uri="{FF2B5EF4-FFF2-40B4-BE49-F238E27FC236}">
                <a16:creationId xmlns:a16="http://schemas.microsoft.com/office/drawing/2014/main" id="{4EE52FE3-C796-2C48-A7AB-BF0E619D32E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fld id="{7DACC35C-0E69-CF41-B426-D4930491F43D}" type="slidenum">
              <a:rPr lang="en-US" altLang="en-US" smtClean="0">
                <a:solidFill>
                  <a:srgbClr val="000000"/>
                </a:solidFill>
                <a:latin typeface="Calibri" panose="020F0502020204030204" pitchFamily="34" charset="0"/>
              </a:rPr>
              <a:pPr/>
              <a:t>8</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a:extLst>
              <a:ext uri="{FF2B5EF4-FFF2-40B4-BE49-F238E27FC236}">
                <a16:creationId xmlns:a16="http://schemas.microsoft.com/office/drawing/2014/main" id="{D4CB1EE0-E487-6242-9B6F-45EA0E1F55C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a:extLst>
              <a:ext uri="{FF2B5EF4-FFF2-40B4-BE49-F238E27FC236}">
                <a16:creationId xmlns:a16="http://schemas.microsoft.com/office/drawing/2014/main" id="{B37B5FB1-F14B-FF4C-B2E5-83718C58FB7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3796" name="Slide Number Placeholder 3">
            <a:extLst>
              <a:ext uri="{FF2B5EF4-FFF2-40B4-BE49-F238E27FC236}">
                <a16:creationId xmlns:a16="http://schemas.microsoft.com/office/drawing/2014/main" id="{C82AF5ED-07F0-CA4A-B4B8-97B4B1BDB18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MS PGothic" panose="020B0600070205080204" pitchFamily="34" charset="-128"/>
              </a:defRPr>
            </a:lvl1pPr>
            <a:lvl2pPr marL="742950" indent="-285750">
              <a:spcBef>
                <a:spcPct val="30000"/>
              </a:spcBef>
              <a:defRPr sz="1200">
                <a:solidFill>
                  <a:schemeClr val="tx1"/>
                </a:solidFill>
                <a:latin typeface="Calibri" panose="020F0502020204030204" pitchFamily="34" charset="0"/>
                <a:ea typeface="MS PGothic" panose="020B0600070205080204" pitchFamily="34" charset="-128"/>
              </a:defRPr>
            </a:lvl2pPr>
            <a:lvl3pPr marL="1143000" indent="-228600">
              <a:spcBef>
                <a:spcPct val="30000"/>
              </a:spcBef>
              <a:defRPr sz="1200">
                <a:solidFill>
                  <a:schemeClr val="tx1"/>
                </a:solidFill>
                <a:latin typeface="Calibri" panose="020F0502020204030204" pitchFamily="34" charset="0"/>
                <a:ea typeface="MS PGothic" panose="020B0600070205080204" pitchFamily="34" charset="-128"/>
              </a:defRPr>
            </a:lvl3pPr>
            <a:lvl4pPr marL="1600200" indent="-228600">
              <a:spcBef>
                <a:spcPct val="30000"/>
              </a:spcBef>
              <a:defRPr sz="1200">
                <a:solidFill>
                  <a:schemeClr val="tx1"/>
                </a:solidFill>
                <a:latin typeface="Calibri" panose="020F0502020204030204" pitchFamily="34" charset="0"/>
                <a:ea typeface="MS PGothic" panose="020B0600070205080204" pitchFamily="34" charset="-128"/>
              </a:defRPr>
            </a:lvl4pPr>
            <a:lvl5pPr marL="2057400" indent="-228600">
              <a:spcBef>
                <a:spcPct val="30000"/>
              </a:spcBef>
              <a:defRPr sz="12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MS PGothic" panose="020B0600070205080204" pitchFamily="34" charset="-128"/>
              </a:defRPr>
            </a:lvl9pPr>
          </a:lstStyle>
          <a:p>
            <a:pPr>
              <a:spcBef>
                <a:spcPct val="0"/>
              </a:spcBef>
            </a:pPr>
            <a:fld id="{334EDA52-8803-8348-AF38-77BF5B1ABE49}" type="slidenum">
              <a:rPr lang="en-US" altLang="en-US" sz="1300" smtClean="0"/>
              <a:pPr>
                <a:spcBef>
                  <a:spcPct val="0"/>
                </a:spcBef>
              </a:pPr>
              <a:t>9</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31F564ED-65E6-FF4D-9569-F887B3566D25}"/>
              </a:ext>
            </a:extLst>
          </p:cNvPr>
          <p:cNvSpPr>
            <a:spLocks noGrp="1"/>
          </p:cNvSpPr>
          <p:nvPr>
            <p:ph type="dt" sz="half" idx="10"/>
          </p:nvPr>
        </p:nvSpPr>
        <p:spPr/>
        <p:txBody>
          <a:bodyPr/>
          <a:lstStyle>
            <a:lvl1pPr>
              <a:defRPr/>
            </a:lvl1pPr>
          </a:lstStyle>
          <a:p>
            <a:pPr>
              <a:defRPr/>
            </a:pPr>
            <a:fld id="{2C2CE802-177E-8844-8C26-21CEF58EBEB3}"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9A1606E5-71EC-714F-A254-D17584E94D6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3C2C3C8-DAA0-DE46-AD56-844A20F99342}"/>
              </a:ext>
            </a:extLst>
          </p:cNvPr>
          <p:cNvSpPr>
            <a:spLocks noGrp="1"/>
          </p:cNvSpPr>
          <p:nvPr>
            <p:ph type="sldNum" sz="quarter" idx="12"/>
          </p:nvPr>
        </p:nvSpPr>
        <p:spPr/>
        <p:txBody>
          <a:bodyPr/>
          <a:lstStyle>
            <a:lvl1pPr>
              <a:defRPr/>
            </a:lvl1pPr>
          </a:lstStyle>
          <a:p>
            <a:pPr>
              <a:defRPr/>
            </a:pPr>
            <a:fld id="{673C78DD-58CC-8B40-B12C-88860B755911}" type="slidenum">
              <a:rPr lang="en-US" altLang="en-US"/>
              <a:pPr>
                <a:defRPr/>
              </a:pPr>
              <a:t>‹#›</a:t>
            </a:fld>
            <a:endParaRPr lang="en-US" altLang="en-US"/>
          </a:p>
        </p:txBody>
      </p:sp>
    </p:spTree>
    <p:extLst>
      <p:ext uri="{BB962C8B-B14F-4D97-AF65-F5344CB8AC3E}">
        <p14:creationId xmlns:p14="http://schemas.microsoft.com/office/powerpoint/2010/main" val="1823822757"/>
      </p:ext>
    </p:extLst>
  </p:cSld>
  <p:clrMapOvr>
    <a:masterClrMapping/>
  </p:clrMapOvr>
  <p:transition spd="slow" advClick="0" advTm="12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06871E6-81C1-C447-9E19-8C6E93BC87B1}"/>
              </a:ext>
            </a:extLst>
          </p:cNvPr>
          <p:cNvSpPr>
            <a:spLocks noGrp="1"/>
          </p:cNvSpPr>
          <p:nvPr>
            <p:ph type="dt" sz="half" idx="10"/>
          </p:nvPr>
        </p:nvSpPr>
        <p:spPr/>
        <p:txBody>
          <a:bodyPr/>
          <a:lstStyle>
            <a:lvl1pPr>
              <a:defRPr/>
            </a:lvl1pPr>
          </a:lstStyle>
          <a:p>
            <a:pPr>
              <a:defRPr/>
            </a:pPr>
            <a:fld id="{C62D5702-9D40-C04E-9E7C-888C8B4C178C}"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7CD64594-2C80-AC40-8DBB-1A998A76F75A}"/>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EFC502F-4AEA-E94F-A220-A763D0CAC4CB}"/>
              </a:ext>
            </a:extLst>
          </p:cNvPr>
          <p:cNvSpPr>
            <a:spLocks noGrp="1"/>
          </p:cNvSpPr>
          <p:nvPr>
            <p:ph type="sldNum" sz="quarter" idx="12"/>
          </p:nvPr>
        </p:nvSpPr>
        <p:spPr/>
        <p:txBody>
          <a:bodyPr/>
          <a:lstStyle>
            <a:lvl1pPr>
              <a:defRPr/>
            </a:lvl1pPr>
          </a:lstStyle>
          <a:p>
            <a:pPr>
              <a:defRPr/>
            </a:pPr>
            <a:fld id="{EAA6A8D6-DABC-3846-B2A3-E75D080BA31F}" type="slidenum">
              <a:rPr lang="en-US" altLang="en-US"/>
              <a:pPr>
                <a:defRPr/>
              </a:pPr>
              <a:t>‹#›</a:t>
            </a:fld>
            <a:endParaRPr lang="en-US" altLang="en-US"/>
          </a:p>
        </p:txBody>
      </p:sp>
    </p:spTree>
    <p:extLst>
      <p:ext uri="{BB962C8B-B14F-4D97-AF65-F5344CB8AC3E}">
        <p14:creationId xmlns:p14="http://schemas.microsoft.com/office/powerpoint/2010/main" val="2675883945"/>
      </p:ext>
    </p:extLst>
  </p:cSld>
  <p:clrMapOvr>
    <a:masterClrMapping/>
  </p:clrMapOvr>
  <p:transition spd="slow" advClick="0" advTm="1200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3F81EB-F690-1F43-9985-2E239512051F}"/>
              </a:ext>
            </a:extLst>
          </p:cNvPr>
          <p:cNvSpPr>
            <a:spLocks noGrp="1"/>
          </p:cNvSpPr>
          <p:nvPr>
            <p:ph type="dt" sz="half" idx="10"/>
          </p:nvPr>
        </p:nvSpPr>
        <p:spPr/>
        <p:txBody>
          <a:bodyPr/>
          <a:lstStyle>
            <a:lvl1pPr>
              <a:defRPr/>
            </a:lvl1pPr>
          </a:lstStyle>
          <a:p>
            <a:pPr>
              <a:defRPr/>
            </a:pPr>
            <a:fld id="{510FF0BA-64E5-C444-BA33-1BE14CB28C88}"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4333FB4B-F39F-A646-81B0-0DD16795286D}"/>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43166FB-5D4D-7242-81CD-C8986AC1F7DA}"/>
              </a:ext>
            </a:extLst>
          </p:cNvPr>
          <p:cNvSpPr>
            <a:spLocks noGrp="1"/>
          </p:cNvSpPr>
          <p:nvPr>
            <p:ph type="sldNum" sz="quarter" idx="12"/>
          </p:nvPr>
        </p:nvSpPr>
        <p:spPr/>
        <p:txBody>
          <a:bodyPr/>
          <a:lstStyle>
            <a:lvl1pPr>
              <a:defRPr/>
            </a:lvl1pPr>
          </a:lstStyle>
          <a:p>
            <a:pPr>
              <a:defRPr/>
            </a:pPr>
            <a:fld id="{FA247E3E-ACC4-2140-9DE1-EFA37D49C2AB}" type="slidenum">
              <a:rPr lang="en-US" altLang="en-US"/>
              <a:pPr>
                <a:defRPr/>
              </a:pPr>
              <a:t>‹#›</a:t>
            </a:fld>
            <a:endParaRPr lang="en-US" altLang="en-US"/>
          </a:p>
        </p:txBody>
      </p:sp>
    </p:spTree>
    <p:extLst>
      <p:ext uri="{BB962C8B-B14F-4D97-AF65-F5344CB8AC3E}">
        <p14:creationId xmlns:p14="http://schemas.microsoft.com/office/powerpoint/2010/main" val="4003849927"/>
      </p:ext>
    </p:extLst>
  </p:cSld>
  <p:clrMapOvr>
    <a:masterClrMapping/>
  </p:clrMapOvr>
  <p:transition spd="slow" advClick="0" advTm="12000"/>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2C64C661-C89E-6644-B17B-B5B1BA6B4463}"/>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6D8780A-B6F7-394C-AA79-4A8A0F042B46}"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E1212181-B9A2-6443-AB35-00DBC63C2814}"/>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C1CACECA-14E5-4045-8CC4-EC7F8E8F12B9}"/>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95E86391-C312-8D41-990A-223F34EF1796}" type="slidenum">
              <a:rPr lang="en-US" altLang="en-US"/>
              <a:pPr>
                <a:defRPr/>
              </a:pPr>
              <a:t>‹#›</a:t>
            </a:fld>
            <a:endParaRPr lang="en-US" altLang="en-US"/>
          </a:p>
        </p:txBody>
      </p:sp>
    </p:spTree>
    <p:extLst>
      <p:ext uri="{BB962C8B-B14F-4D97-AF65-F5344CB8AC3E}">
        <p14:creationId xmlns:p14="http://schemas.microsoft.com/office/powerpoint/2010/main" val="2771586710"/>
      </p:ext>
    </p:extLst>
  </p:cSld>
  <p:clrMapOvr>
    <a:masterClrMapping/>
  </p:clrMapOvr>
  <p:transition spd="slow" advClick="0" advTm="1200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3ACED7-112E-BE4B-B33F-7CC1F3216979}"/>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B1782D31-6981-B24D-8CBF-5214E6D8AD1B}"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9A0CE212-4103-5E41-89EB-91182330983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254C1114-53FF-7249-8529-C8A8EF64CC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75BDDD4-D724-3849-8F91-F636FE060604}" type="slidenum">
              <a:rPr lang="en-US" altLang="en-US"/>
              <a:pPr>
                <a:defRPr/>
              </a:pPr>
              <a:t>‹#›</a:t>
            </a:fld>
            <a:endParaRPr lang="en-US" altLang="en-US"/>
          </a:p>
        </p:txBody>
      </p:sp>
    </p:spTree>
    <p:extLst>
      <p:ext uri="{BB962C8B-B14F-4D97-AF65-F5344CB8AC3E}">
        <p14:creationId xmlns:p14="http://schemas.microsoft.com/office/powerpoint/2010/main" val="3375036081"/>
      </p:ext>
    </p:extLst>
  </p:cSld>
  <p:clrMapOvr>
    <a:masterClrMapping/>
  </p:clrMapOvr>
  <p:transition spd="slow" advClick="0" advTm="1200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28A9AB2-F067-0F46-9600-7A614DB8C61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DC94616C-383E-9645-BCFD-A89F1214D586}"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F5038D60-0AEC-7845-8C3E-4327C22E96F7}"/>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0382387E-EEA6-2F42-A3F7-E3272818E0B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6457517-BAE9-344B-AC25-7C181D78757B}" type="slidenum">
              <a:rPr lang="en-US" altLang="en-US"/>
              <a:pPr>
                <a:defRPr/>
              </a:pPr>
              <a:t>‹#›</a:t>
            </a:fld>
            <a:endParaRPr lang="en-US" altLang="en-US"/>
          </a:p>
        </p:txBody>
      </p:sp>
    </p:spTree>
    <p:extLst>
      <p:ext uri="{BB962C8B-B14F-4D97-AF65-F5344CB8AC3E}">
        <p14:creationId xmlns:p14="http://schemas.microsoft.com/office/powerpoint/2010/main" val="3576455276"/>
      </p:ext>
    </p:extLst>
  </p:cSld>
  <p:clrMapOvr>
    <a:masterClrMapping/>
  </p:clrMapOvr>
  <p:transition spd="slow" advClick="0" advTm="1200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26A18F8-F62F-1842-85A6-F7DF72623EB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4FA07E38-7B19-C540-A3BE-F1446574B57E}" type="datetimeFigureOut">
              <a:rPr lang="en-US" altLang="en-US"/>
              <a:pPr>
                <a:defRPr/>
              </a:pPr>
              <a:t>3/24/2020</a:t>
            </a:fld>
            <a:endParaRPr lang="en-US" altLang="en-US"/>
          </a:p>
        </p:txBody>
      </p:sp>
      <p:sp>
        <p:nvSpPr>
          <p:cNvPr id="6" name="Footer Placeholder 5">
            <a:extLst>
              <a:ext uri="{FF2B5EF4-FFF2-40B4-BE49-F238E27FC236}">
                <a16:creationId xmlns:a16="http://schemas.microsoft.com/office/drawing/2014/main" id="{BFE4F2A0-308B-2A4F-9B59-367587EE2CDA}"/>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41196B9D-3A41-9D47-B0A9-613C8AFF3EE2}"/>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A21398D4-C785-8945-BC86-02D48C92373D}" type="slidenum">
              <a:rPr lang="en-US" altLang="en-US"/>
              <a:pPr>
                <a:defRPr/>
              </a:pPr>
              <a:t>‹#›</a:t>
            </a:fld>
            <a:endParaRPr lang="en-US" altLang="en-US"/>
          </a:p>
        </p:txBody>
      </p:sp>
    </p:spTree>
    <p:extLst>
      <p:ext uri="{BB962C8B-B14F-4D97-AF65-F5344CB8AC3E}">
        <p14:creationId xmlns:p14="http://schemas.microsoft.com/office/powerpoint/2010/main" val="2094873116"/>
      </p:ext>
    </p:extLst>
  </p:cSld>
  <p:clrMapOvr>
    <a:masterClrMapping/>
  </p:clrMapOvr>
  <p:transition spd="slow" advClick="0" advTm="1200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1D93F76-171E-A249-94F1-E657A7D41CD5}"/>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CEA66C6A-3AB2-FD4F-9653-12D01294AE8B}" type="datetimeFigureOut">
              <a:rPr lang="en-US" altLang="en-US"/>
              <a:pPr>
                <a:defRPr/>
              </a:pPr>
              <a:t>3/24/2020</a:t>
            </a:fld>
            <a:endParaRPr lang="en-US" altLang="en-US"/>
          </a:p>
        </p:txBody>
      </p:sp>
      <p:sp>
        <p:nvSpPr>
          <p:cNvPr id="8" name="Footer Placeholder 7">
            <a:extLst>
              <a:ext uri="{FF2B5EF4-FFF2-40B4-BE49-F238E27FC236}">
                <a16:creationId xmlns:a16="http://schemas.microsoft.com/office/drawing/2014/main" id="{ACEF1D17-0714-F94A-A953-E9C015A568E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9" name="Slide Number Placeholder 8">
            <a:extLst>
              <a:ext uri="{FF2B5EF4-FFF2-40B4-BE49-F238E27FC236}">
                <a16:creationId xmlns:a16="http://schemas.microsoft.com/office/drawing/2014/main" id="{C80CBD7A-B05A-7C45-9D77-926319AAD12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02ACD6C2-E2BA-2F48-9EA0-79D598CEEA08}" type="slidenum">
              <a:rPr lang="en-US" altLang="en-US"/>
              <a:pPr>
                <a:defRPr/>
              </a:pPr>
              <a:t>‹#›</a:t>
            </a:fld>
            <a:endParaRPr lang="en-US" altLang="en-US"/>
          </a:p>
        </p:txBody>
      </p:sp>
    </p:spTree>
    <p:extLst>
      <p:ext uri="{BB962C8B-B14F-4D97-AF65-F5344CB8AC3E}">
        <p14:creationId xmlns:p14="http://schemas.microsoft.com/office/powerpoint/2010/main" val="2507664936"/>
      </p:ext>
    </p:extLst>
  </p:cSld>
  <p:clrMapOvr>
    <a:masterClrMapping/>
  </p:clrMapOvr>
  <p:transition spd="slow" advClick="0" advTm="1200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D43B7A9-BF57-BD4B-B233-0D5DB0824D7F}"/>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C8E89A8-FC9B-0048-981B-4D8B40663B91}" type="datetimeFigureOut">
              <a:rPr lang="en-US" altLang="en-US"/>
              <a:pPr>
                <a:defRPr/>
              </a:pPr>
              <a:t>3/24/2020</a:t>
            </a:fld>
            <a:endParaRPr lang="en-US" altLang="en-US"/>
          </a:p>
        </p:txBody>
      </p:sp>
      <p:sp>
        <p:nvSpPr>
          <p:cNvPr id="4" name="Footer Placeholder 3">
            <a:extLst>
              <a:ext uri="{FF2B5EF4-FFF2-40B4-BE49-F238E27FC236}">
                <a16:creationId xmlns:a16="http://schemas.microsoft.com/office/drawing/2014/main" id="{7E7A28F8-8594-9B46-BD1F-C881BA0690C2}"/>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5" name="Slide Number Placeholder 4">
            <a:extLst>
              <a:ext uri="{FF2B5EF4-FFF2-40B4-BE49-F238E27FC236}">
                <a16:creationId xmlns:a16="http://schemas.microsoft.com/office/drawing/2014/main" id="{B78642B6-4EA7-294E-8313-FDCFB95E0DA7}"/>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3F44F57-9A1F-394F-B8B2-E0C5E3745D1D}" type="slidenum">
              <a:rPr lang="en-US" altLang="en-US"/>
              <a:pPr>
                <a:defRPr/>
              </a:pPr>
              <a:t>‹#›</a:t>
            </a:fld>
            <a:endParaRPr lang="en-US" altLang="en-US"/>
          </a:p>
        </p:txBody>
      </p:sp>
    </p:spTree>
    <p:extLst>
      <p:ext uri="{BB962C8B-B14F-4D97-AF65-F5344CB8AC3E}">
        <p14:creationId xmlns:p14="http://schemas.microsoft.com/office/powerpoint/2010/main" val="2305371394"/>
      </p:ext>
    </p:extLst>
  </p:cSld>
  <p:clrMapOvr>
    <a:masterClrMapping/>
  </p:clrMapOvr>
  <p:transition spd="slow" advClick="0" advTm="1200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B4FA0B2-CE67-7B4C-A152-BDFADD3DF80B}"/>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0AEBEC69-A781-E74F-950B-0D85C9327CE3}" type="datetimeFigureOut">
              <a:rPr lang="en-US" altLang="en-US"/>
              <a:pPr>
                <a:defRPr/>
              </a:pPr>
              <a:t>3/24/2020</a:t>
            </a:fld>
            <a:endParaRPr lang="en-US" altLang="en-US"/>
          </a:p>
        </p:txBody>
      </p:sp>
      <p:sp>
        <p:nvSpPr>
          <p:cNvPr id="3" name="Footer Placeholder 2">
            <a:extLst>
              <a:ext uri="{FF2B5EF4-FFF2-40B4-BE49-F238E27FC236}">
                <a16:creationId xmlns:a16="http://schemas.microsoft.com/office/drawing/2014/main" id="{8D5A66CA-724E-014F-877D-724ECCFDCA56}"/>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4" name="Slide Number Placeholder 3">
            <a:extLst>
              <a:ext uri="{FF2B5EF4-FFF2-40B4-BE49-F238E27FC236}">
                <a16:creationId xmlns:a16="http://schemas.microsoft.com/office/drawing/2014/main" id="{A2805C0F-803E-6047-B80A-FF9D62377754}"/>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3BD09E93-8757-7244-A671-EE78DFF749A5}" type="slidenum">
              <a:rPr lang="en-US" altLang="en-US"/>
              <a:pPr>
                <a:defRPr/>
              </a:pPr>
              <a:t>‹#›</a:t>
            </a:fld>
            <a:endParaRPr lang="en-US" altLang="en-US"/>
          </a:p>
        </p:txBody>
      </p:sp>
    </p:spTree>
    <p:extLst>
      <p:ext uri="{BB962C8B-B14F-4D97-AF65-F5344CB8AC3E}">
        <p14:creationId xmlns:p14="http://schemas.microsoft.com/office/powerpoint/2010/main" val="2370871182"/>
      </p:ext>
    </p:extLst>
  </p:cSld>
  <p:clrMapOvr>
    <a:masterClrMapping/>
  </p:clrMapOvr>
  <p:transition spd="slow" advClick="0" advTm="12000"/>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70F19252-C5D2-2548-ADC1-9868BAC39A96}"/>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A1B73487-BA52-EB41-BC5C-A83B36B414A6}" type="datetimeFigureOut">
              <a:rPr lang="en-US" altLang="en-US"/>
              <a:pPr>
                <a:defRPr/>
              </a:pPr>
              <a:t>3/24/2020</a:t>
            </a:fld>
            <a:endParaRPr lang="en-US" altLang="en-US"/>
          </a:p>
        </p:txBody>
      </p:sp>
      <p:sp>
        <p:nvSpPr>
          <p:cNvPr id="6" name="Footer Placeholder 5">
            <a:extLst>
              <a:ext uri="{FF2B5EF4-FFF2-40B4-BE49-F238E27FC236}">
                <a16:creationId xmlns:a16="http://schemas.microsoft.com/office/drawing/2014/main" id="{089BB2D8-A556-8044-B0E2-81FB262CA2DE}"/>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A525F3AB-32D3-764A-A07C-31782B6993CD}"/>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591B3D47-EE1D-0D44-9310-D6A8DE77EF3C}" type="slidenum">
              <a:rPr lang="en-US" altLang="en-US"/>
              <a:pPr>
                <a:defRPr/>
              </a:pPr>
              <a:t>‹#›</a:t>
            </a:fld>
            <a:endParaRPr lang="en-US" altLang="en-US"/>
          </a:p>
        </p:txBody>
      </p:sp>
    </p:spTree>
    <p:extLst>
      <p:ext uri="{BB962C8B-B14F-4D97-AF65-F5344CB8AC3E}">
        <p14:creationId xmlns:p14="http://schemas.microsoft.com/office/powerpoint/2010/main" val="158273864"/>
      </p:ext>
    </p:extLst>
  </p:cSld>
  <p:clrMapOvr>
    <a:masterClrMapping/>
  </p:clrMapOvr>
  <p:transition spd="slow" advClick="0" advTm="1200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1D3BE1F-068A-A74C-8A12-15191BAEF53C}"/>
              </a:ext>
            </a:extLst>
          </p:cNvPr>
          <p:cNvSpPr>
            <a:spLocks noGrp="1"/>
          </p:cNvSpPr>
          <p:nvPr>
            <p:ph type="dt" sz="half" idx="10"/>
          </p:nvPr>
        </p:nvSpPr>
        <p:spPr/>
        <p:txBody>
          <a:bodyPr/>
          <a:lstStyle>
            <a:lvl1pPr>
              <a:defRPr/>
            </a:lvl1pPr>
          </a:lstStyle>
          <a:p>
            <a:pPr>
              <a:defRPr/>
            </a:pPr>
            <a:fld id="{7AB8DC24-D858-084F-9407-26211F7F4868}"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7B2AA7B1-F371-3A4C-A2C2-56E6D1266C0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23D2C58-9D27-EA46-86BC-D769F25828CE}"/>
              </a:ext>
            </a:extLst>
          </p:cNvPr>
          <p:cNvSpPr>
            <a:spLocks noGrp="1"/>
          </p:cNvSpPr>
          <p:nvPr>
            <p:ph type="sldNum" sz="quarter" idx="12"/>
          </p:nvPr>
        </p:nvSpPr>
        <p:spPr/>
        <p:txBody>
          <a:bodyPr/>
          <a:lstStyle>
            <a:lvl1pPr>
              <a:defRPr/>
            </a:lvl1pPr>
          </a:lstStyle>
          <a:p>
            <a:pPr>
              <a:defRPr/>
            </a:pPr>
            <a:fld id="{2F0EDBC7-C4CD-CD4B-AF24-C997EB21EACD}" type="slidenum">
              <a:rPr lang="en-US" altLang="en-US"/>
              <a:pPr>
                <a:defRPr/>
              </a:pPr>
              <a:t>‹#›</a:t>
            </a:fld>
            <a:endParaRPr lang="en-US" altLang="en-US"/>
          </a:p>
        </p:txBody>
      </p:sp>
    </p:spTree>
    <p:extLst>
      <p:ext uri="{BB962C8B-B14F-4D97-AF65-F5344CB8AC3E}">
        <p14:creationId xmlns:p14="http://schemas.microsoft.com/office/powerpoint/2010/main" val="4084116921"/>
      </p:ext>
    </p:extLst>
  </p:cSld>
  <p:clrMapOvr>
    <a:masterClrMapping/>
  </p:clrMapOvr>
  <p:transition spd="slow" advClick="0" advTm="12000"/>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FF5A2724-4BDC-7C4A-8689-B0ED93CAEF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3AF66671-D740-A649-9791-8916D27BA37A}" type="datetimeFigureOut">
              <a:rPr lang="en-US" altLang="en-US"/>
              <a:pPr>
                <a:defRPr/>
              </a:pPr>
              <a:t>3/24/2020</a:t>
            </a:fld>
            <a:endParaRPr lang="en-US" altLang="en-US"/>
          </a:p>
        </p:txBody>
      </p:sp>
      <p:sp>
        <p:nvSpPr>
          <p:cNvPr id="6" name="Footer Placeholder 5">
            <a:extLst>
              <a:ext uri="{FF2B5EF4-FFF2-40B4-BE49-F238E27FC236}">
                <a16:creationId xmlns:a16="http://schemas.microsoft.com/office/drawing/2014/main" id="{48F8919E-9809-9840-80A1-4662F28E919F}"/>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7" name="Slide Number Placeholder 6">
            <a:extLst>
              <a:ext uri="{FF2B5EF4-FFF2-40B4-BE49-F238E27FC236}">
                <a16:creationId xmlns:a16="http://schemas.microsoft.com/office/drawing/2014/main" id="{C35D1C5C-3B3B-9C46-AC10-0D6F5C9007DE}"/>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F9C25BE4-B972-934F-AA0F-C03E156EC9D0}" type="slidenum">
              <a:rPr lang="en-US" altLang="en-US"/>
              <a:pPr>
                <a:defRPr/>
              </a:pPr>
              <a:t>‹#›</a:t>
            </a:fld>
            <a:endParaRPr lang="en-US" altLang="en-US"/>
          </a:p>
        </p:txBody>
      </p:sp>
    </p:spTree>
    <p:extLst>
      <p:ext uri="{BB962C8B-B14F-4D97-AF65-F5344CB8AC3E}">
        <p14:creationId xmlns:p14="http://schemas.microsoft.com/office/powerpoint/2010/main" val="3806993698"/>
      </p:ext>
    </p:extLst>
  </p:cSld>
  <p:clrMapOvr>
    <a:masterClrMapping/>
  </p:clrMapOvr>
  <p:transition spd="slow" advClick="0" advTm="12000"/>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65B001F-44C6-414B-AC2D-D2B998D428EA}"/>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15F86EBA-C849-FF4B-80F4-B2872D5D8CB5}"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241F1684-E546-1148-8E64-A95D968B921C}"/>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842DF6AD-9BE4-8B49-922C-6A5EEFBCC7A8}"/>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D2DA8DCA-A0F2-774F-8484-35A98DF254FB}" type="slidenum">
              <a:rPr lang="en-US" altLang="en-US"/>
              <a:pPr>
                <a:defRPr/>
              </a:pPr>
              <a:t>‹#›</a:t>
            </a:fld>
            <a:endParaRPr lang="en-US" altLang="en-US"/>
          </a:p>
        </p:txBody>
      </p:sp>
    </p:spTree>
    <p:extLst>
      <p:ext uri="{BB962C8B-B14F-4D97-AF65-F5344CB8AC3E}">
        <p14:creationId xmlns:p14="http://schemas.microsoft.com/office/powerpoint/2010/main" val="1957264840"/>
      </p:ext>
    </p:extLst>
  </p:cSld>
  <p:clrMapOvr>
    <a:masterClrMapping/>
  </p:clrMapOvr>
  <p:transition spd="slow" advClick="0" advTm="12000"/>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090B34-8D6B-6641-9D94-2C33E8CFAA3C}"/>
              </a:ext>
            </a:extLst>
          </p:cNvPr>
          <p:cNvSpPr>
            <a:spLocks noGrp="1"/>
          </p:cNvSpPr>
          <p:nvPr>
            <p:ph type="dt" sz="half" idx="10"/>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fld id="{760A7062-001E-8340-9094-234BCA710800}"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DD9E6062-EC1E-FE4B-8577-B94DF47216D0}"/>
              </a:ext>
            </a:extLst>
          </p:cNvPr>
          <p:cNvSpPr>
            <a:spLocks noGrp="1"/>
          </p:cNvSpPr>
          <p:nvPr>
            <p:ph type="ftr" sz="quarter" idx="11"/>
          </p:nvPr>
        </p:nvSpPr>
        <p:spPr/>
        <p:txBody>
          <a:bodyPr wrap="square" numCol="1" anchorCtr="0" compatLnSpc="1">
            <a:prstTxWarp prst="textNoShape">
              <a:avLst/>
            </a:prstTxWarp>
          </a:bodyPr>
          <a:lstStyle>
            <a:lvl1pPr defTabSz="914400" eaLnBrk="0" fontAlgn="base" hangingPunct="0">
              <a:spcBef>
                <a:spcPct val="0"/>
              </a:spcBef>
              <a:spcAft>
                <a:spcPct val="0"/>
              </a:spcAft>
              <a:defRPr>
                <a:solidFill>
                  <a:srgbClr val="898989"/>
                </a:solidFill>
                <a:latin typeface="Arial" panose="020B0604020202020204" pitchFamily="34" charset="0"/>
                <a:ea typeface="ＭＳ Ｐゴシック" panose="020B0600070205080204" pitchFamily="34" charset="-128"/>
              </a:defRPr>
            </a:lvl1pPr>
          </a:lstStyle>
          <a:p>
            <a:pPr>
              <a:defRPr/>
            </a:pPr>
            <a:endParaRPr lang="en-US" altLang="en-US"/>
          </a:p>
        </p:txBody>
      </p:sp>
      <p:sp>
        <p:nvSpPr>
          <p:cNvPr id="6" name="Slide Number Placeholder 5">
            <a:extLst>
              <a:ext uri="{FF2B5EF4-FFF2-40B4-BE49-F238E27FC236}">
                <a16:creationId xmlns:a16="http://schemas.microsoft.com/office/drawing/2014/main" id="{33D2AF56-0B85-4C4D-B28E-580DAC3DBB0B}"/>
              </a:ext>
            </a:extLst>
          </p:cNvPr>
          <p:cNvSpPr>
            <a:spLocks noGrp="1"/>
          </p:cNvSpPr>
          <p:nvPr>
            <p:ph type="sldNum" sz="quarter" idx="12"/>
          </p:nvPr>
        </p:nvSpPr>
        <p:spPr/>
        <p:txBody>
          <a:bodyPr/>
          <a:lstStyle>
            <a:lvl1pPr defTabSz="914400" eaLnBrk="0" hangingPunct="0">
              <a:defRPr>
                <a:latin typeface="Arial" panose="020B0604020202020204" pitchFamily="34" charset="0"/>
              </a:defRPr>
            </a:lvl1pPr>
          </a:lstStyle>
          <a:p>
            <a:pPr>
              <a:defRPr/>
            </a:pPr>
            <a:fld id="{278A4934-D3AC-D243-AD12-14B91CE8F95B}" type="slidenum">
              <a:rPr lang="en-US" altLang="en-US"/>
              <a:pPr>
                <a:defRPr/>
              </a:pPr>
              <a:t>‹#›</a:t>
            </a:fld>
            <a:endParaRPr lang="en-US" altLang="en-US"/>
          </a:p>
        </p:txBody>
      </p:sp>
    </p:spTree>
    <p:extLst>
      <p:ext uri="{BB962C8B-B14F-4D97-AF65-F5344CB8AC3E}">
        <p14:creationId xmlns:p14="http://schemas.microsoft.com/office/powerpoint/2010/main" val="1751515843"/>
      </p:ext>
    </p:extLst>
  </p:cSld>
  <p:clrMapOvr>
    <a:masterClrMapping/>
  </p:clrMapOvr>
  <p:transition spd="slow" advClick="0" advTm="1200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FAC4F0E-7D9E-4347-85A4-E8E8F615F03A}"/>
              </a:ext>
            </a:extLst>
          </p:cNvPr>
          <p:cNvSpPr>
            <a:spLocks noGrp="1"/>
          </p:cNvSpPr>
          <p:nvPr>
            <p:ph type="dt" sz="half" idx="10"/>
          </p:nvPr>
        </p:nvSpPr>
        <p:spPr/>
        <p:txBody>
          <a:bodyPr/>
          <a:lstStyle>
            <a:lvl1pPr>
              <a:defRPr/>
            </a:lvl1pPr>
          </a:lstStyle>
          <a:p>
            <a:pPr>
              <a:defRPr/>
            </a:pPr>
            <a:fld id="{851E3A01-92BC-8D41-A762-292A82560968}"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28E65775-D6DC-6F47-91E4-96DCAF5A30C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F01EE19-F8A5-9548-86C4-01ACAC0E1685}"/>
              </a:ext>
            </a:extLst>
          </p:cNvPr>
          <p:cNvSpPr>
            <a:spLocks noGrp="1"/>
          </p:cNvSpPr>
          <p:nvPr>
            <p:ph type="sldNum" sz="quarter" idx="12"/>
          </p:nvPr>
        </p:nvSpPr>
        <p:spPr/>
        <p:txBody>
          <a:bodyPr/>
          <a:lstStyle>
            <a:lvl1pPr>
              <a:defRPr/>
            </a:lvl1pPr>
          </a:lstStyle>
          <a:p>
            <a:pPr>
              <a:defRPr/>
            </a:pPr>
            <a:fld id="{67636999-AD85-3544-B12B-EF912049F3A4}" type="slidenum">
              <a:rPr lang="en-US" altLang="en-US"/>
              <a:pPr>
                <a:defRPr/>
              </a:pPr>
              <a:t>‹#›</a:t>
            </a:fld>
            <a:endParaRPr lang="en-US" altLang="en-US"/>
          </a:p>
        </p:txBody>
      </p:sp>
    </p:spTree>
    <p:extLst>
      <p:ext uri="{BB962C8B-B14F-4D97-AF65-F5344CB8AC3E}">
        <p14:creationId xmlns:p14="http://schemas.microsoft.com/office/powerpoint/2010/main" val="827482764"/>
      </p:ext>
    </p:extLst>
  </p:cSld>
  <p:clrMapOvr>
    <a:masterClrMapping/>
  </p:clrMapOvr>
  <p:transition spd="slow" advClick="0" advTm="1200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2518FB5E-81D1-264B-BE9C-48A051395603}"/>
              </a:ext>
            </a:extLst>
          </p:cNvPr>
          <p:cNvSpPr>
            <a:spLocks noGrp="1"/>
          </p:cNvSpPr>
          <p:nvPr>
            <p:ph type="dt" sz="half" idx="10"/>
          </p:nvPr>
        </p:nvSpPr>
        <p:spPr/>
        <p:txBody>
          <a:bodyPr/>
          <a:lstStyle>
            <a:lvl1pPr>
              <a:defRPr/>
            </a:lvl1pPr>
          </a:lstStyle>
          <a:p>
            <a:pPr>
              <a:defRPr/>
            </a:pPr>
            <a:fld id="{78FC1DEF-BCF3-BC45-9A5B-FFF1A3E746F9}" type="datetimeFigureOut">
              <a:rPr lang="en-US" altLang="en-US"/>
              <a:pPr>
                <a:defRPr/>
              </a:pPr>
              <a:t>3/24/2020</a:t>
            </a:fld>
            <a:endParaRPr lang="en-US" altLang="en-US"/>
          </a:p>
        </p:txBody>
      </p:sp>
      <p:sp>
        <p:nvSpPr>
          <p:cNvPr id="6" name="Footer Placeholder 4">
            <a:extLst>
              <a:ext uri="{FF2B5EF4-FFF2-40B4-BE49-F238E27FC236}">
                <a16:creationId xmlns:a16="http://schemas.microsoft.com/office/drawing/2014/main" id="{FDF1AE0E-2FC9-794E-B80B-A6CAC5C25DA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E648296-25B9-314F-B733-310CCA61525C}"/>
              </a:ext>
            </a:extLst>
          </p:cNvPr>
          <p:cNvSpPr>
            <a:spLocks noGrp="1"/>
          </p:cNvSpPr>
          <p:nvPr>
            <p:ph type="sldNum" sz="quarter" idx="12"/>
          </p:nvPr>
        </p:nvSpPr>
        <p:spPr/>
        <p:txBody>
          <a:bodyPr/>
          <a:lstStyle>
            <a:lvl1pPr>
              <a:defRPr/>
            </a:lvl1pPr>
          </a:lstStyle>
          <a:p>
            <a:pPr>
              <a:defRPr/>
            </a:pPr>
            <a:fld id="{FEAB6940-26A2-8B45-AC49-52691F9016DE}" type="slidenum">
              <a:rPr lang="en-US" altLang="en-US"/>
              <a:pPr>
                <a:defRPr/>
              </a:pPr>
              <a:t>‹#›</a:t>
            </a:fld>
            <a:endParaRPr lang="en-US" altLang="en-US"/>
          </a:p>
        </p:txBody>
      </p:sp>
    </p:spTree>
    <p:extLst>
      <p:ext uri="{BB962C8B-B14F-4D97-AF65-F5344CB8AC3E}">
        <p14:creationId xmlns:p14="http://schemas.microsoft.com/office/powerpoint/2010/main" val="1240136994"/>
      </p:ext>
    </p:extLst>
  </p:cSld>
  <p:clrMapOvr>
    <a:masterClrMapping/>
  </p:clrMapOvr>
  <p:transition spd="slow" advClick="0" advTm="1200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4CEF5129-BA1A-1C45-B475-A650ABFDBF96}"/>
              </a:ext>
            </a:extLst>
          </p:cNvPr>
          <p:cNvSpPr>
            <a:spLocks noGrp="1"/>
          </p:cNvSpPr>
          <p:nvPr>
            <p:ph type="dt" sz="half" idx="10"/>
          </p:nvPr>
        </p:nvSpPr>
        <p:spPr/>
        <p:txBody>
          <a:bodyPr/>
          <a:lstStyle>
            <a:lvl1pPr>
              <a:defRPr/>
            </a:lvl1pPr>
          </a:lstStyle>
          <a:p>
            <a:pPr>
              <a:defRPr/>
            </a:pPr>
            <a:fld id="{F350FE66-1938-AF40-82B5-A03044A4E62B}" type="datetimeFigureOut">
              <a:rPr lang="en-US" altLang="en-US"/>
              <a:pPr>
                <a:defRPr/>
              </a:pPr>
              <a:t>3/24/2020</a:t>
            </a:fld>
            <a:endParaRPr lang="en-US" altLang="en-US"/>
          </a:p>
        </p:txBody>
      </p:sp>
      <p:sp>
        <p:nvSpPr>
          <p:cNvPr id="8" name="Footer Placeholder 4">
            <a:extLst>
              <a:ext uri="{FF2B5EF4-FFF2-40B4-BE49-F238E27FC236}">
                <a16:creationId xmlns:a16="http://schemas.microsoft.com/office/drawing/2014/main" id="{E527B1BE-241E-6A45-B3E1-E2329072112A}"/>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62AC4937-2EA4-A04D-8D42-BDF6CBE860E1}"/>
              </a:ext>
            </a:extLst>
          </p:cNvPr>
          <p:cNvSpPr>
            <a:spLocks noGrp="1"/>
          </p:cNvSpPr>
          <p:nvPr>
            <p:ph type="sldNum" sz="quarter" idx="12"/>
          </p:nvPr>
        </p:nvSpPr>
        <p:spPr/>
        <p:txBody>
          <a:bodyPr/>
          <a:lstStyle>
            <a:lvl1pPr>
              <a:defRPr/>
            </a:lvl1pPr>
          </a:lstStyle>
          <a:p>
            <a:pPr>
              <a:defRPr/>
            </a:pPr>
            <a:fld id="{7DE108CA-E5FA-5144-A045-18FE658B47C0}" type="slidenum">
              <a:rPr lang="en-US" altLang="en-US"/>
              <a:pPr>
                <a:defRPr/>
              </a:pPr>
              <a:t>‹#›</a:t>
            </a:fld>
            <a:endParaRPr lang="en-US" altLang="en-US"/>
          </a:p>
        </p:txBody>
      </p:sp>
    </p:spTree>
    <p:extLst>
      <p:ext uri="{BB962C8B-B14F-4D97-AF65-F5344CB8AC3E}">
        <p14:creationId xmlns:p14="http://schemas.microsoft.com/office/powerpoint/2010/main" val="30863658"/>
      </p:ext>
    </p:extLst>
  </p:cSld>
  <p:clrMapOvr>
    <a:masterClrMapping/>
  </p:clrMapOvr>
  <p:transition spd="slow" advClick="0" advTm="1200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7EBC4A5-1EB3-F141-97CA-417F5FB330D3}"/>
              </a:ext>
            </a:extLst>
          </p:cNvPr>
          <p:cNvSpPr>
            <a:spLocks noGrp="1"/>
          </p:cNvSpPr>
          <p:nvPr>
            <p:ph type="dt" sz="half" idx="10"/>
          </p:nvPr>
        </p:nvSpPr>
        <p:spPr/>
        <p:txBody>
          <a:bodyPr/>
          <a:lstStyle>
            <a:lvl1pPr>
              <a:defRPr/>
            </a:lvl1pPr>
          </a:lstStyle>
          <a:p>
            <a:pPr>
              <a:defRPr/>
            </a:pPr>
            <a:fld id="{858F2277-8073-D84C-9B64-43C301B03930}" type="datetimeFigureOut">
              <a:rPr lang="en-US" altLang="en-US"/>
              <a:pPr>
                <a:defRPr/>
              </a:pPr>
              <a:t>3/24/2020</a:t>
            </a:fld>
            <a:endParaRPr lang="en-US" altLang="en-US"/>
          </a:p>
        </p:txBody>
      </p:sp>
      <p:sp>
        <p:nvSpPr>
          <p:cNvPr id="4" name="Footer Placeholder 4">
            <a:extLst>
              <a:ext uri="{FF2B5EF4-FFF2-40B4-BE49-F238E27FC236}">
                <a16:creationId xmlns:a16="http://schemas.microsoft.com/office/drawing/2014/main" id="{18BFF20A-0706-6F43-809F-6512C1C522B0}"/>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3C085FBA-F9A5-0247-8B98-85D64EF9CE67}"/>
              </a:ext>
            </a:extLst>
          </p:cNvPr>
          <p:cNvSpPr>
            <a:spLocks noGrp="1"/>
          </p:cNvSpPr>
          <p:nvPr>
            <p:ph type="sldNum" sz="quarter" idx="12"/>
          </p:nvPr>
        </p:nvSpPr>
        <p:spPr/>
        <p:txBody>
          <a:bodyPr/>
          <a:lstStyle>
            <a:lvl1pPr>
              <a:defRPr/>
            </a:lvl1pPr>
          </a:lstStyle>
          <a:p>
            <a:pPr>
              <a:defRPr/>
            </a:pPr>
            <a:fld id="{A74D2003-6FE2-3B4E-B38B-7924B282EE12}" type="slidenum">
              <a:rPr lang="en-US" altLang="en-US"/>
              <a:pPr>
                <a:defRPr/>
              </a:pPr>
              <a:t>‹#›</a:t>
            </a:fld>
            <a:endParaRPr lang="en-US" altLang="en-US"/>
          </a:p>
        </p:txBody>
      </p:sp>
    </p:spTree>
    <p:extLst>
      <p:ext uri="{BB962C8B-B14F-4D97-AF65-F5344CB8AC3E}">
        <p14:creationId xmlns:p14="http://schemas.microsoft.com/office/powerpoint/2010/main" val="988860434"/>
      </p:ext>
    </p:extLst>
  </p:cSld>
  <p:clrMapOvr>
    <a:masterClrMapping/>
  </p:clrMapOvr>
  <p:transition spd="slow" advClick="0" advTm="1200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A9D6D54-7944-8F4C-BEE8-DACAC54C1F58}"/>
              </a:ext>
            </a:extLst>
          </p:cNvPr>
          <p:cNvSpPr>
            <a:spLocks noGrp="1"/>
          </p:cNvSpPr>
          <p:nvPr>
            <p:ph type="dt" sz="half" idx="10"/>
          </p:nvPr>
        </p:nvSpPr>
        <p:spPr/>
        <p:txBody>
          <a:bodyPr/>
          <a:lstStyle>
            <a:lvl1pPr>
              <a:defRPr/>
            </a:lvl1pPr>
          </a:lstStyle>
          <a:p>
            <a:pPr>
              <a:defRPr/>
            </a:pPr>
            <a:fld id="{6D0D5085-5F54-0141-8C4A-85536CFE719C}" type="datetimeFigureOut">
              <a:rPr lang="en-US" altLang="en-US"/>
              <a:pPr>
                <a:defRPr/>
              </a:pPr>
              <a:t>3/24/2020</a:t>
            </a:fld>
            <a:endParaRPr lang="en-US" altLang="en-US"/>
          </a:p>
        </p:txBody>
      </p:sp>
      <p:sp>
        <p:nvSpPr>
          <p:cNvPr id="3" name="Footer Placeholder 4">
            <a:extLst>
              <a:ext uri="{FF2B5EF4-FFF2-40B4-BE49-F238E27FC236}">
                <a16:creationId xmlns:a16="http://schemas.microsoft.com/office/drawing/2014/main" id="{E99584D8-F609-414E-B7B3-27907FF011B4}"/>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958081C2-C669-9243-BD6E-51805171DFEA}"/>
              </a:ext>
            </a:extLst>
          </p:cNvPr>
          <p:cNvSpPr>
            <a:spLocks noGrp="1"/>
          </p:cNvSpPr>
          <p:nvPr>
            <p:ph type="sldNum" sz="quarter" idx="12"/>
          </p:nvPr>
        </p:nvSpPr>
        <p:spPr/>
        <p:txBody>
          <a:bodyPr/>
          <a:lstStyle>
            <a:lvl1pPr>
              <a:defRPr/>
            </a:lvl1pPr>
          </a:lstStyle>
          <a:p>
            <a:pPr>
              <a:defRPr/>
            </a:pPr>
            <a:fld id="{CBA3FAE0-1C72-FF49-B3D2-673FB4572681}" type="slidenum">
              <a:rPr lang="en-US" altLang="en-US"/>
              <a:pPr>
                <a:defRPr/>
              </a:pPr>
              <a:t>‹#›</a:t>
            </a:fld>
            <a:endParaRPr lang="en-US" altLang="en-US"/>
          </a:p>
        </p:txBody>
      </p:sp>
    </p:spTree>
    <p:extLst>
      <p:ext uri="{BB962C8B-B14F-4D97-AF65-F5344CB8AC3E}">
        <p14:creationId xmlns:p14="http://schemas.microsoft.com/office/powerpoint/2010/main" val="3430893682"/>
      </p:ext>
    </p:extLst>
  </p:cSld>
  <p:clrMapOvr>
    <a:masterClrMapping/>
  </p:clrMapOvr>
  <p:transition spd="slow" advClick="0" advTm="12000"/>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1333F07-D980-CF4F-8919-E7EE8B6D8771}"/>
              </a:ext>
            </a:extLst>
          </p:cNvPr>
          <p:cNvSpPr>
            <a:spLocks noGrp="1"/>
          </p:cNvSpPr>
          <p:nvPr>
            <p:ph type="dt" sz="half" idx="10"/>
          </p:nvPr>
        </p:nvSpPr>
        <p:spPr/>
        <p:txBody>
          <a:bodyPr/>
          <a:lstStyle>
            <a:lvl1pPr>
              <a:defRPr/>
            </a:lvl1pPr>
          </a:lstStyle>
          <a:p>
            <a:pPr>
              <a:defRPr/>
            </a:pPr>
            <a:fld id="{7A466876-8DB8-D642-BD79-B7ED2A8C26A2}" type="datetimeFigureOut">
              <a:rPr lang="en-US" altLang="en-US"/>
              <a:pPr>
                <a:defRPr/>
              </a:pPr>
              <a:t>3/24/2020</a:t>
            </a:fld>
            <a:endParaRPr lang="en-US" altLang="en-US"/>
          </a:p>
        </p:txBody>
      </p:sp>
      <p:sp>
        <p:nvSpPr>
          <p:cNvPr id="6" name="Footer Placeholder 4">
            <a:extLst>
              <a:ext uri="{FF2B5EF4-FFF2-40B4-BE49-F238E27FC236}">
                <a16:creationId xmlns:a16="http://schemas.microsoft.com/office/drawing/2014/main" id="{18E5C438-8340-8649-9709-EE211613317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868D1A5-161E-684D-AC22-E5ED96C1429D}"/>
              </a:ext>
            </a:extLst>
          </p:cNvPr>
          <p:cNvSpPr>
            <a:spLocks noGrp="1"/>
          </p:cNvSpPr>
          <p:nvPr>
            <p:ph type="sldNum" sz="quarter" idx="12"/>
          </p:nvPr>
        </p:nvSpPr>
        <p:spPr/>
        <p:txBody>
          <a:bodyPr/>
          <a:lstStyle>
            <a:lvl1pPr>
              <a:defRPr/>
            </a:lvl1pPr>
          </a:lstStyle>
          <a:p>
            <a:pPr>
              <a:defRPr/>
            </a:pPr>
            <a:fld id="{CD24901C-976E-DF45-99BD-575853FCE033}" type="slidenum">
              <a:rPr lang="en-US" altLang="en-US"/>
              <a:pPr>
                <a:defRPr/>
              </a:pPr>
              <a:t>‹#›</a:t>
            </a:fld>
            <a:endParaRPr lang="en-US" altLang="en-US"/>
          </a:p>
        </p:txBody>
      </p:sp>
    </p:spTree>
    <p:extLst>
      <p:ext uri="{BB962C8B-B14F-4D97-AF65-F5344CB8AC3E}">
        <p14:creationId xmlns:p14="http://schemas.microsoft.com/office/powerpoint/2010/main" val="3895123558"/>
      </p:ext>
    </p:extLst>
  </p:cSld>
  <p:clrMapOvr>
    <a:masterClrMapping/>
  </p:clrMapOvr>
  <p:transition spd="slow" advClick="0" advTm="1200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A8DD0D33-037C-5A45-9454-FE706C992D18}"/>
              </a:ext>
            </a:extLst>
          </p:cNvPr>
          <p:cNvSpPr>
            <a:spLocks noGrp="1"/>
          </p:cNvSpPr>
          <p:nvPr>
            <p:ph type="dt" sz="half" idx="10"/>
          </p:nvPr>
        </p:nvSpPr>
        <p:spPr/>
        <p:txBody>
          <a:bodyPr/>
          <a:lstStyle>
            <a:lvl1pPr>
              <a:defRPr/>
            </a:lvl1pPr>
          </a:lstStyle>
          <a:p>
            <a:pPr>
              <a:defRPr/>
            </a:pPr>
            <a:fld id="{AB5234B3-6CF3-CF4F-803F-3954361942E9}" type="datetimeFigureOut">
              <a:rPr lang="en-US" altLang="en-US"/>
              <a:pPr>
                <a:defRPr/>
              </a:pPr>
              <a:t>3/24/2020</a:t>
            </a:fld>
            <a:endParaRPr lang="en-US" altLang="en-US"/>
          </a:p>
        </p:txBody>
      </p:sp>
      <p:sp>
        <p:nvSpPr>
          <p:cNvPr id="6" name="Footer Placeholder 4">
            <a:extLst>
              <a:ext uri="{FF2B5EF4-FFF2-40B4-BE49-F238E27FC236}">
                <a16:creationId xmlns:a16="http://schemas.microsoft.com/office/drawing/2014/main" id="{4730D225-5541-BC40-85E9-21824EBD8E7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E20342F-4E88-BA49-997B-2AC811E7FBC2}"/>
              </a:ext>
            </a:extLst>
          </p:cNvPr>
          <p:cNvSpPr>
            <a:spLocks noGrp="1"/>
          </p:cNvSpPr>
          <p:nvPr>
            <p:ph type="sldNum" sz="quarter" idx="12"/>
          </p:nvPr>
        </p:nvSpPr>
        <p:spPr/>
        <p:txBody>
          <a:bodyPr/>
          <a:lstStyle>
            <a:lvl1pPr>
              <a:defRPr/>
            </a:lvl1pPr>
          </a:lstStyle>
          <a:p>
            <a:pPr>
              <a:defRPr/>
            </a:pPr>
            <a:fld id="{8A687054-34FE-894A-9DE3-48918424F7DC}" type="slidenum">
              <a:rPr lang="en-US" altLang="en-US"/>
              <a:pPr>
                <a:defRPr/>
              </a:pPr>
              <a:t>‹#›</a:t>
            </a:fld>
            <a:endParaRPr lang="en-US" altLang="en-US"/>
          </a:p>
        </p:txBody>
      </p:sp>
    </p:spTree>
    <p:extLst>
      <p:ext uri="{BB962C8B-B14F-4D97-AF65-F5344CB8AC3E}">
        <p14:creationId xmlns:p14="http://schemas.microsoft.com/office/powerpoint/2010/main" val="3513922809"/>
      </p:ext>
    </p:extLst>
  </p:cSld>
  <p:clrMapOvr>
    <a:masterClrMapping/>
  </p:clrMapOvr>
  <p:transition spd="slow" advClick="0" advTm="1200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2503350C-9BC2-6E43-96B1-C216B6B9B62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14E6069-1C0F-464B-88DC-9FE27A64D50C}"/>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0C579FC-9BED-4446-93B8-3176E28E7A3F}"/>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ＭＳ Ｐゴシック" panose="020B0600070205080204" pitchFamily="34" charset="-128"/>
                <a:cs typeface="Arial" panose="020B0604020202020204" pitchFamily="34" charset="0"/>
              </a:defRPr>
            </a:lvl1pPr>
          </a:lstStyle>
          <a:p>
            <a:pPr>
              <a:defRPr/>
            </a:pPr>
            <a:fld id="{2C067AB8-83A0-E24D-AA91-82D0173B3173}" type="datetimeFigureOut">
              <a:rPr lang="en-US" altLang="en-US"/>
              <a:pPr>
                <a:defRPr/>
              </a:pPr>
              <a:t>3/24/2020</a:t>
            </a:fld>
            <a:endParaRPr lang="en-US" altLang="en-US"/>
          </a:p>
        </p:txBody>
      </p:sp>
      <p:sp>
        <p:nvSpPr>
          <p:cNvPr id="5" name="Footer Placeholder 4">
            <a:extLst>
              <a:ext uri="{FF2B5EF4-FFF2-40B4-BE49-F238E27FC236}">
                <a16:creationId xmlns:a16="http://schemas.microsoft.com/office/drawing/2014/main" id="{9ED4A375-04DD-284E-BDA4-8E37E98C0F8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9CA4F70F-B2FD-564F-AC39-02A8A5351CC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defRPr>
            </a:lvl1pPr>
          </a:lstStyle>
          <a:p>
            <a:pPr>
              <a:defRPr/>
            </a:pPr>
            <a:fld id="{AD8762AF-1398-684D-A484-ADE96BC82FB5}"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13" r:id="rId1"/>
    <p:sldLayoutId id="2147485214" r:id="rId2"/>
    <p:sldLayoutId id="2147485215" r:id="rId3"/>
    <p:sldLayoutId id="2147485216" r:id="rId4"/>
    <p:sldLayoutId id="2147485217" r:id="rId5"/>
    <p:sldLayoutId id="2147485218" r:id="rId6"/>
    <p:sldLayoutId id="2147485219" r:id="rId7"/>
    <p:sldLayoutId id="2147485220" r:id="rId8"/>
    <p:sldLayoutId id="2147485221" r:id="rId9"/>
    <p:sldLayoutId id="2147485222" r:id="rId10"/>
    <p:sldLayoutId id="2147485223" r:id="rId11"/>
  </p:sldLayoutIdLst>
  <p:transition spd="slow" advClick="0" advTm="12000"/>
  <p:txStyles>
    <p:titleStyle>
      <a:lvl1pPr algn="ctr" rtl="0" eaLnBrk="0" fontAlgn="base" hangingPunct="0">
        <a:spcBef>
          <a:spcPct val="0"/>
        </a:spcBef>
        <a:spcAft>
          <a:spcPct val="0"/>
        </a:spcAft>
        <a:defRPr sz="4400" kern="1200">
          <a:solidFill>
            <a:schemeClr val="tx1"/>
          </a:solidFill>
          <a:latin typeface="+mj-lt"/>
          <a:ea typeface="MS PGothic" panose="020B0600070205080204" pitchFamily="34" charset="-128"/>
          <a:cs typeface="ＭＳ Ｐゴシック" panose="020B0600070205080204" pitchFamily="34" charset="-128"/>
        </a:defRPr>
      </a:lvl1pPr>
      <a:lvl2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2pPr>
      <a:lvl3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3pPr>
      <a:lvl4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4pPr>
      <a:lvl5pPr algn="ctr" rtl="0" eaLnBrk="0" fontAlgn="base" hangingPunct="0">
        <a:spcBef>
          <a:spcPct val="0"/>
        </a:spcBef>
        <a:spcAft>
          <a:spcPct val="0"/>
        </a:spcAft>
        <a:defRPr sz="4400">
          <a:solidFill>
            <a:schemeClr val="tx1"/>
          </a:solidFill>
          <a:latin typeface="Calibri" pitchFamily="34" charset="0"/>
          <a:ea typeface="MS PGothic" panose="020B0600070205080204" pitchFamily="34" charset="-128"/>
          <a:cs typeface="ＭＳ Ｐゴシック" panose="020B0600070205080204" pitchFamily="34" charset="-128"/>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S PGothic" panose="020B0600070205080204" pitchFamily="34" charset="-128"/>
          <a:cs typeface="ＭＳ Ｐゴシック" panose="020B0600070205080204" pitchFamily="34" charset="-128"/>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S PGothic" panose="020B0600070205080204" pitchFamily="34" charset="-128"/>
          <a:cs typeface="ＭＳ Ｐゴシック" panose="020B0600070205080204" pitchFamily="34" charset="-128"/>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S PGothic" panose="020B0600070205080204" pitchFamily="34" charset="-128"/>
          <a:cs typeface="ＭＳ Ｐゴシック" panose="020B0600070205080204" pitchFamily="34" charset="-128"/>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S PGothic" panose="020B0600070205080204" pitchFamily="34" charset="-128"/>
          <a:cs typeface="ＭＳ Ｐゴシック" panose="020B0600070205080204" pitchFamily="34" charset="-128"/>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194DF79-7E2A-4A4D-994B-DA14EE4CA3C0}"/>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7DC1E4FE-C530-6D40-98DF-1E0BA6D9978E}"/>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1C34A6B5-32FB-4A46-8771-CB612F2C1277}"/>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0AE5726B-D064-814D-8C1B-D34D9661CF51}" type="datetimeFigureOut">
              <a:rPr lang="en-US"/>
              <a:pPr>
                <a:defRPr/>
              </a:pPr>
              <a:t>3/24/2020</a:t>
            </a:fld>
            <a:endParaRPr lang="en-US"/>
          </a:p>
        </p:txBody>
      </p:sp>
      <p:sp>
        <p:nvSpPr>
          <p:cNvPr id="5" name="Footer Placeholder 4">
            <a:extLst>
              <a:ext uri="{FF2B5EF4-FFF2-40B4-BE49-F238E27FC236}">
                <a16:creationId xmlns:a16="http://schemas.microsoft.com/office/drawing/2014/main" id="{1196DDE6-3294-FC40-AC9B-80E538D6ACDD}"/>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AE1E5052-1A62-CA41-B991-74DF065ED9AF}"/>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defRPr>
            </a:lvl1pPr>
          </a:lstStyle>
          <a:p>
            <a:pPr>
              <a:defRPr/>
            </a:pPr>
            <a:fld id="{7B991753-7BB7-1347-97F7-C0835ED6C4A8}"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5224" r:id="rId1"/>
    <p:sldLayoutId id="2147485225" r:id="rId2"/>
    <p:sldLayoutId id="2147485226" r:id="rId3"/>
    <p:sldLayoutId id="2147485227" r:id="rId4"/>
    <p:sldLayoutId id="2147485228" r:id="rId5"/>
    <p:sldLayoutId id="2147485229" r:id="rId6"/>
    <p:sldLayoutId id="2147485230" r:id="rId7"/>
    <p:sldLayoutId id="2147485231" r:id="rId8"/>
    <p:sldLayoutId id="2147485232" r:id="rId9"/>
    <p:sldLayoutId id="2147485233" r:id="rId10"/>
    <p:sldLayoutId id="2147485234" r:id="rId11"/>
  </p:sldLayoutIdLst>
  <p:transition spd="slow" advClick="0" advTm="1200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1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12.xml"/><Relationship Id="rId5" Type="http://schemas.openxmlformats.org/officeDocument/2006/relationships/image" Target="../media/image1.png"/><Relationship Id="rId4" Type="http://schemas.openxmlformats.org/officeDocument/2006/relationships/image" Target="../media/image19.jpeg"/></Relationships>
</file>

<file path=ppt/slides/_rels/slide9.xml.rels><?xml version="1.0" encoding="UTF-8" standalone="yes"?>
<Relationships xmlns="http://schemas.openxmlformats.org/package/2006/relationships"><Relationship Id="rId3" Type="http://schemas.openxmlformats.org/officeDocument/2006/relationships/hyperlink" Target="about:blank"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40B02DD-C39F-B641-8AA2-ACCC674892B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16387" name="Picture 8" descr="IRIS_TMlogo.png">
            <a:extLst>
              <a:ext uri="{FF2B5EF4-FFF2-40B4-BE49-F238E27FC236}">
                <a16:creationId xmlns:a16="http://schemas.microsoft.com/office/drawing/2014/main" id="{9029E214-178F-354B-B42D-01A49277A8E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2">
            <a:extLst>
              <a:ext uri="{FF2B5EF4-FFF2-40B4-BE49-F238E27FC236}">
                <a16:creationId xmlns:a16="http://schemas.microsoft.com/office/drawing/2014/main" id="{A95AEA1E-87B4-964C-8C5D-7AA28269373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291388" y="412750"/>
            <a:ext cx="1390650" cy="139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itle 1">
            <a:extLst>
              <a:ext uri="{FF2B5EF4-FFF2-40B4-BE49-F238E27FC236}">
                <a16:creationId xmlns:a16="http://schemas.microsoft.com/office/drawing/2014/main" id="{9B2B009B-BF1A-EB41-BDD7-42569FB1DF09}"/>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
        <p:nvSpPr>
          <p:cNvPr id="16" name="TextBox 21">
            <a:extLst>
              <a:ext uri="{FF2B5EF4-FFF2-40B4-BE49-F238E27FC236}">
                <a16:creationId xmlns:a16="http://schemas.microsoft.com/office/drawing/2014/main" id="{42B91813-3373-CC4F-8FFD-0FFEDE0408D2}"/>
              </a:ext>
            </a:extLst>
          </p:cNvPr>
          <p:cNvSpPr txBox="1">
            <a:spLocks noChangeArrowheads="1"/>
          </p:cNvSpPr>
          <p:nvPr/>
        </p:nvSpPr>
        <p:spPr bwMode="auto">
          <a:xfrm>
            <a:off x="4532313" y="2579688"/>
            <a:ext cx="830262" cy="415925"/>
          </a:xfrm>
          <a:prstGeom prst="rect">
            <a:avLst/>
          </a:prstGeom>
          <a:noFill/>
          <a:ln>
            <a:noFill/>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defRPr/>
            </a:pPr>
            <a:r>
              <a:rPr lang="en-US" altLang="en-US" sz="1050" dirty="0">
                <a:solidFill>
                  <a:srgbClr val="FFFFFF"/>
                </a:solidFill>
                <a:latin typeface="Arial" panose="020B0604020202020204" pitchFamily="34" charset="0"/>
              </a:rPr>
              <a:t>Bering</a:t>
            </a:r>
          </a:p>
          <a:p>
            <a:pPr algn="ctr" eaLnBrk="1" hangingPunct="1">
              <a:spcBef>
                <a:spcPct val="0"/>
              </a:spcBef>
              <a:buFontTx/>
              <a:buNone/>
              <a:defRPr/>
            </a:pPr>
            <a:r>
              <a:rPr lang="en-US" altLang="en-US" sz="1050" dirty="0">
                <a:solidFill>
                  <a:srgbClr val="FFFFFF"/>
                </a:solidFill>
                <a:latin typeface="Arial" panose="020B0604020202020204" pitchFamily="34" charset="0"/>
              </a:rPr>
              <a:t>Island</a:t>
            </a:r>
          </a:p>
        </p:txBody>
      </p:sp>
      <p:sp>
        <p:nvSpPr>
          <p:cNvPr id="16391" name="TextBox 4">
            <a:extLst>
              <a:ext uri="{FF2B5EF4-FFF2-40B4-BE49-F238E27FC236}">
                <a16:creationId xmlns:a16="http://schemas.microsoft.com/office/drawing/2014/main" id="{E956EA57-EACB-0F4A-B93F-7713AD611969}"/>
              </a:ext>
            </a:extLst>
          </p:cNvPr>
          <p:cNvSpPr txBox="1">
            <a:spLocks noChangeArrowheads="1"/>
          </p:cNvSpPr>
          <p:nvPr/>
        </p:nvSpPr>
        <p:spPr bwMode="auto">
          <a:xfrm>
            <a:off x="317500" y="1066800"/>
            <a:ext cx="6858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r>
              <a:rPr lang="en-US" altLang="en-US"/>
              <a:t>A magnitude 7.5 earthquake occurred 218.6 km (135.9 mi) SSE of Severo-Kuril’sk, Sakhalin Oblast, Russia at a depth of 56.7 km (35.2 miles). There have been no reports of damage or injuries and the earthquake prompted a tsunami watch that was later cancelled.</a:t>
            </a:r>
          </a:p>
        </p:txBody>
      </p:sp>
      <p:grpSp>
        <p:nvGrpSpPr>
          <p:cNvPr id="16392" name="Group 14">
            <a:extLst>
              <a:ext uri="{FF2B5EF4-FFF2-40B4-BE49-F238E27FC236}">
                <a16:creationId xmlns:a16="http://schemas.microsoft.com/office/drawing/2014/main" id="{BAF2268E-A213-3E49-8481-F74792839498}"/>
              </a:ext>
            </a:extLst>
          </p:cNvPr>
          <p:cNvGrpSpPr>
            <a:grpSpLocks/>
          </p:cNvGrpSpPr>
          <p:nvPr/>
        </p:nvGrpSpPr>
        <p:grpSpPr bwMode="auto">
          <a:xfrm>
            <a:off x="427038" y="2625725"/>
            <a:ext cx="5086350" cy="3394075"/>
            <a:chOff x="476250" y="2397878"/>
            <a:chExt cx="5086350" cy="3393322"/>
          </a:xfrm>
        </p:grpSpPr>
        <p:pic>
          <p:nvPicPr>
            <p:cNvPr id="16394" name="Picture 12">
              <a:extLst>
                <a:ext uri="{FF2B5EF4-FFF2-40B4-BE49-F238E27FC236}">
                  <a16:creationId xmlns:a16="http://schemas.microsoft.com/office/drawing/2014/main" id="{91EA4C5A-3328-F74C-BCCF-4DD023F4624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6250" y="2397878"/>
              <a:ext cx="5086350" cy="3393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Star: 5 Points 13">
              <a:extLst>
                <a:ext uri="{FF2B5EF4-FFF2-40B4-BE49-F238E27FC236}">
                  <a16:creationId xmlns:a16="http://schemas.microsoft.com/office/drawing/2014/main" id="{E92544DC-2299-804F-89C2-18CDB1ACF027}"/>
                </a:ext>
              </a:extLst>
            </p:cNvPr>
            <p:cNvSpPr/>
            <p:nvPr/>
          </p:nvSpPr>
          <p:spPr>
            <a:xfrm>
              <a:off x="3473450" y="4148503"/>
              <a:ext cx="174625" cy="174586"/>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pic>
        <p:nvPicPr>
          <p:cNvPr id="16393" name="Picture 2">
            <a:extLst>
              <a:ext uri="{FF2B5EF4-FFF2-40B4-BE49-F238E27FC236}">
                <a16:creationId xmlns:a16="http://schemas.microsoft.com/office/drawing/2014/main" id="{1D90F977-50B9-374D-9210-9112F08089A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29138" y="3184525"/>
            <a:ext cx="4456112" cy="352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EA5727C-8042-7C46-B9BA-07A46500DEE7}"/>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endParaRPr>
          </a:p>
        </p:txBody>
      </p:sp>
      <p:pic>
        <p:nvPicPr>
          <p:cNvPr id="18435" name="Picture 12" descr="scale.jpg">
            <a:extLst>
              <a:ext uri="{FF2B5EF4-FFF2-40B4-BE49-F238E27FC236}">
                <a16:creationId xmlns:a16="http://schemas.microsoft.com/office/drawing/2014/main" id="{148840B2-0D85-B24C-BEC9-8E60CBE0EB8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57200" y="4070350"/>
            <a:ext cx="2127250" cy="2319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TextBox 13">
            <a:extLst>
              <a:ext uri="{FF2B5EF4-FFF2-40B4-BE49-F238E27FC236}">
                <a16:creationId xmlns:a16="http://schemas.microsoft.com/office/drawing/2014/main" id="{EFF7835A-31BA-0741-A439-A70EFA48EB31}"/>
              </a:ext>
            </a:extLst>
          </p:cNvPr>
          <p:cNvSpPr txBox="1">
            <a:spLocks noChangeArrowheads="1"/>
          </p:cNvSpPr>
          <p:nvPr/>
        </p:nvSpPr>
        <p:spPr bwMode="auto">
          <a:xfrm>
            <a:off x="347663" y="3719513"/>
            <a:ext cx="34290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b="1">
                <a:latin typeface="Arial" panose="020B0604020202020204" pitchFamily="34" charset="0"/>
              </a:rPr>
              <a:t>Modified Mercalli Intensity</a:t>
            </a:r>
          </a:p>
        </p:txBody>
      </p:sp>
      <p:sp>
        <p:nvSpPr>
          <p:cNvPr id="18437" name="TextBox 14">
            <a:extLst>
              <a:ext uri="{FF2B5EF4-FFF2-40B4-BE49-F238E27FC236}">
                <a16:creationId xmlns:a16="http://schemas.microsoft.com/office/drawing/2014/main" id="{64C399F5-089E-8346-ABE0-55F0C2090AC3}"/>
              </a:ext>
            </a:extLst>
          </p:cNvPr>
          <p:cNvSpPr txBox="1">
            <a:spLocks noChangeArrowheads="1"/>
          </p:cNvSpPr>
          <p:nvPr/>
        </p:nvSpPr>
        <p:spPr bwMode="auto">
          <a:xfrm>
            <a:off x="2617788" y="35052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400" b="1">
                <a:latin typeface="Arial" panose="020B0604020202020204" pitchFamily="34" charset="0"/>
              </a:rPr>
              <a:t>Perceived </a:t>
            </a:r>
          </a:p>
          <a:p>
            <a:pPr algn="ctr" eaLnBrk="1" hangingPunct="1">
              <a:spcBef>
                <a:spcPct val="0"/>
              </a:spcBef>
              <a:spcAft>
                <a:spcPts val="600"/>
              </a:spcAft>
              <a:buFontTx/>
              <a:buNone/>
            </a:pPr>
            <a:r>
              <a:rPr lang="en-US" altLang="en-US" sz="1400" b="1">
                <a:latin typeface="Arial" panose="020B0604020202020204" pitchFamily="34" charset="0"/>
              </a:rPr>
              <a:t>  Shaking</a:t>
            </a:r>
          </a:p>
          <a:p>
            <a:pPr algn="ctr" eaLnBrk="1" hangingPunct="1">
              <a:spcBef>
                <a:spcPct val="0"/>
              </a:spcBef>
              <a:spcAft>
                <a:spcPts val="400"/>
              </a:spcAft>
              <a:buFontTx/>
              <a:buNone/>
            </a:pPr>
            <a:r>
              <a:rPr lang="en-US" altLang="en-US" sz="1400" b="1">
                <a:solidFill>
                  <a:srgbClr val="C00000"/>
                </a:solidFill>
                <a:latin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rPr>
              <a:t>Strong</a:t>
            </a:r>
          </a:p>
          <a:p>
            <a:pPr algn="ctr" eaLnBrk="1" hangingPunct="1">
              <a:spcBef>
                <a:spcPct val="0"/>
              </a:spcBef>
              <a:spcAft>
                <a:spcPts val="400"/>
              </a:spcAft>
              <a:buFontTx/>
              <a:buNone/>
            </a:pPr>
            <a:r>
              <a:rPr lang="en-US" altLang="en-US" sz="1400">
                <a:latin typeface="Arial" panose="020B0604020202020204" pitchFamily="34" charset="0"/>
              </a:rPr>
              <a:t>Moderate</a:t>
            </a:r>
          </a:p>
          <a:p>
            <a:pPr algn="ctr" eaLnBrk="1" hangingPunct="1">
              <a:spcBef>
                <a:spcPct val="0"/>
              </a:spcBef>
              <a:spcAft>
                <a:spcPts val="400"/>
              </a:spcAft>
              <a:buFontTx/>
              <a:buNone/>
            </a:pPr>
            <a:r>
              <a:rPr lang="en-US" altLang="en-US" sz="1400">
                <a:latin typeface="Arial" panose="020B0604020202020204" pitchFamily="34" charset="0"/>
              </a:rPr>
              <a:t>Light</a:t>
            </a:r>
          </a:p>
          <a:p>
            <a:pPr algn="ctr" eaLnBrk="1" hangingPunct="1">
              <a:spcBef>
                <a:spcPct val="0"/>
              </a:spcBef>
              <a:spcAft>
                <a:spcPts val="400"/>
              </a:spcAft>
              <a:buFontTx/>
              <a:buNone/>
            </a:pPr>
            <a:r>
              <a:rPr lang="en-US" altLang="en-US" sz="1400">
                <a:latin typeface="Arial" panose="020B0604020202020204" pitchFamily="34" charset="0"/>
              </a:rPr>
              <a:t>Weak</a:t>
            </a:r>
          </a:p>
          <a:p>
            <a:pPr algn="ctr" eaLnBrk="1" hangingPunct="1">
              <a:spcBef>
                <a:spcPct val="0"/>
              </a:spcBef>
              <a:spcAft>
                <a:spcPts val="400"/>
              </a:spcAft>
              <a:buFontTx/>
              <a:buNone/>
            </a:pPr>
            <a:r>
              <a:rPr lang="en-US" altLang="en-US" sz="1400">
                <a:latin typeface="Arial" panose="020B0604020202020204" pitchFamily="34" charset="0"/>
              </a:rPr>
              <a:t>Not Felt</a:t>
            </a:r>
          </a:p>
          <a:p>
            <a:pPr eaLnBrk="1" hangingPunct="1">
              <a:spcBef>
                <a:spcPct val="0"/>
              </a:spcBef>
              <a:buFontTx/>
              <a:buNone/>
            </a:pPr>
            <a:endParaRPr lang="en-US" altLang="en-US" sz="1800">
              <a:latin typeface="Arial" panose="020B0604020202020204" pitchFamily="34" charset="0"/>
            </a:endParaRPr>
          </a:p>
        </p:txBody>
      </p:sp>
      <p:sp>
        <p:nvSpPr>
          <p:cNvPr id="18438" name="TextBox 15">
            <a:extLst>
              <a:ext uri="{FF2B5EF4-FFF2-40B4-BE49-F238E27FC236}">
                <a16:creationId xmlns:a16="http://schemas.microsoft.com/office/drawing/2014/main" id="{F8040A63-AD61-9A43-9C9B-9940A4E824E1}"/>
              </a:ext>
            </a:extLst>
          </p:cNvPr>
          <p:cNvSpPr txBox="1">
            <a:spLocks noChangeArrowheads="1"/>
          </p:cNvSpPr>
          <p:nvPr/>
        </p:nvSpPr>
        <p:spPr bwMode="auto">
          <a:xfrm>
            <a:off x="4279900" y="6337300"/>
            <a:ext cx="4800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USGS Estimated shaking intensity from M 7.5 Earthquake</a:t>
            </a:r>
          </a:p>
        </p:txBody>
      </p:sp>
      <p:sp>
        <p:nvSpPr>
          <p:cNvPr id="18439" name="TextBox 15">
            <a:extLst>
              <a:ext uri="{FF2B5EF4-FFF2-40B4-BE49-F238E27FC236}">
                <a16:creationId xmlns:a16="http://schemas.microsoft.com/office/drawing/2014/main" id="{786FCCC7-8768-514C-9EE2-0EA97F1F8366}"/>
              </a:ext>
            </a:extLst>
          </p:cNvPr>
          <p:cNvSpPr txBox="1">
            <a:spLocks noChangeArrowheads="1"/>
          </p:cNvSpPr>
          <p:nvPr/>
        </p:nvSpPr>
        <p:spPr bwMode="auto">
          <a:xfrm>
            <a:off x="273050" y="1143000"/>
            <a:ext cx="330835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dirty="0">
                <a:latin typeface="Arial" panose="020B0604020202020204" pitchFamily="34" charset="0"/>
                <a:cs typeface="Arial" panose="020B0604020202020204" pitchFamily="34" charset="0"/>
              </a:rPr>
              <a:t>The Modified-Mercalli Intensity</a:t>
            </a:r>
          </a:p>
          <a:p>
            <a:pPr eaLnBrk="1" hangingPunct="1">
              <a:spcBef>
                <a:spcPct val="0"/>
              </a:spcBef>
              <a:buFontTx/>
              <a:buNone/>
            </a:pPr>
            <a:r>
              <a:rPr lang="en-US" altLang="en-US" sz="1600" dirty="0">
                <a:latin typeface="Arial" panose="020B0604020202020204" pitchFamily="34" charset="0"/>
                <a:cs typeface="Arial" panose="020B0604020202020204" pitchFamily="34" charset="0"/>
              </a:rPr>
              <a:t>scale is a twelve-stage scale, from I to XII, that indicates the severity of ground shaking. Intensity is dependent on the magnitude, depth, local geology, and location.</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a:p>
            <a:pPr eaLnBrk="1" hangingPunct="1">
              <a:spcBef>
                <a:spcPct val="0"/>
              </a:spcBef>
              <a:buFontTx/>
              <a:buNone/>
            </a:pPr>
            <a:r>
              <a:rPr lang="en-US" altLang="en-US" sz="1600" dirty="0">
                <a:latin typeface="Arial" panose="020B0604020202020204" pitchFamily="34" charset="0"/>
                <a:cs typeface="Arial" panose="020B0604020202020204" pitchFamily="34" charset="0"/>
              </a:rPr>
              <a:t>The islands closest to the earthquake only felt light shaking.</a:t>
            </a:r>
          </a:p>
          <a:p>
            <a:pPr eaLnBrk="1" hangingPunct="1">
              <a:spcBef>
                <a:spcPct val="0"/>
              </a:spcBef>
              <a:buFontTx/>
              <a:buNone/>
            </a:pPr>
            <a:endParaRPr lang="en-US" altLang="en-US" sz="1600" dirty="0">
              <a:latin typeface="Arial" panose="020B0604020202020204" pitchFamily="34" charset="0"/>
              <a:cs typeface="Arial" panose="020B0604020202020204" pitchFamily="34" charset="0"/>
            </a:endParaRPr>
          </a:p>
        </p:txBody>
      </p:sp>
      <p:pic>
        <p:nvPicPr>
          <p:cNvPr id="18440" name="Picture 8" descr="IRIS_TMlogo.png">
            <a:extLst>
              <a:ext uri="{FF2B5EF4-FFF2-40B4-BE49-F238E27FC236}">
                <a16:creationId xmlns:a16="http://schemas.microsoft.com/office/drawing/2014/main" id="{5E11F11E-73A6-3042-9F81-09E1E7A0AAB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TextBox 15">
            <a:extLst>
              <a:ext uri="{FF2B5EF4-FFF2-40B4-BE49-F238E27FC236}">
                <a16:creationId xmlns:a16="http://schemas.microsoft.com/office/drawing/2014/main" id="{B62775A4-D4DD-7F44-96B3-C10419A16098}"/>
              </a:ext>
            </a:extLst>
          </p:cNvPr>
          <p:cNvSpPr txBox="1">
            <a:spLocks noChangeArrowheads="1"/>
          </p:cNvSpPr>
          <p:nvPr/>
        </p:nvSpPr>
        <p:spPr bwMode="auto">
          <a:xfrm>
            <a:off x="228600" y="6483350"/>
            <a:ext cx="4038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pic>
        <p:nvPicPr>
          <p:cNvPr id="18442" name="Picture 5">
            <a:extLst>
              <a:ext uri="{FF2B5EF4-FFF2-40B4-BE49-F238E27FC236}">
                <a16:creationId xmlns:a16="http://schemas.microsoft.com/office/drawing/2014/main" id="{CA51487F-6927-1B49-AA03-50EB172512C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54450" y="1158875"/>
            <a:ext cx="5151438" cy="516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AC196048-0B4A-4CFA-B0D8-36A443C69B0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3681E23-9B8E-8F4A-B0D1-85FD52E3C7D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20483" name="TextBox 15">
            <a:extLst>
              <a:ext uri="{FF2B5EF4-FFF2-40B4-BE49-F238E27FC236}">
                <a16:creationId xmlns:a16="http://schemas.microsoft.com/office/drawing/2014/main" id="{E8FDF3CC-F864-8E4F-BCE3-8062CD94DB8E}"/>
              </a:ext>
            </a:extLst>
          </p:cNvPr>
          <p:cNvSpPr txBox="1">
            <a:spLocks noChangeArrowheads="1"/>
          </p:cNvSpPr>
          <p:nvPr/>
        </p:nvSpPr>
        <p:spPr bwMode="auto">
          <a:xfrm>
            <a:off x="5143500" y="736600"/>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20484" name="Picture 8" descr="IRIS_TMlogo.png">
            <a:extLst>
              <a:ext uri="{FF2B5EF4-FFF2-40B4-BE49-F238E27FC236}">
                <a16:creationId xmlns:a16="http://schemas.microsoft.com/office/drawing/2014/main" id="{CAE919F5-7DD2-4748-9896-D5F534EA5011}"/>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18">
            <a:extLst>
              <a:ext uri="{FF2B5EF4-FFF2-40B4-BE49-F238E27FC236}">
                <a16:creationId xmlns:a16="http://schemas.microsoft.com/office/drawing/2014/main" id="{BECEC88E-5CC3-A043-85AD-AD7B8E50A207}"/>
              </a:ext>
            </a:extLst>
          </p:cNvPr>
          <p:cNvSpPr txBox="1">
            <a:spLocks noChangeArrowheads="1"/>
          </p:cNvSpPr>
          <p:nvPr/>
        </p:nvSpPr>
        <p:spPr bwMode="auto">
          <a:xfrm>
            <a:off x="304800" y="1123950"/>
            <a:ext cx="4038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600">
              <a:latin typeface="Arial" panose="020B0604020202020204" pitchFamily="34" charset="0"/>
            </a:endParaRPr>
          </a:p>
          <a:p>
            <a:pPr eaLnBrk="1" hangingPunct="1">
              <a:spcBef>
                <a:spcPct val="0"/>
              </a:spcBef>
              <a:buFontTx/>
              <a:buNone/>
            </a:pPr>
            <a:r>
              <a:rPr lang="en-US" altLang="en-US" sz="1600">
                <a:latin typeface="Arial" panose="020B0604020202020204" pitchFamily="34" charset="0"/>
              </a:rPr>
              <a:t>The USGS estimates that 192,000 people felt light shaking from this earthquake.</a:t>
            </a:r>
          </a:p>
        </p:txBody>
      </p:sp>
      <p:sp>
        <p:nvSpPr>
          <p:cNvPr id="20486" name="TextBox 15">
            <a:extLst>
              <a:ext uri="{FF2B5EF4-FFF2-40B4-BE49-F238E27FC236}">
                <a16:creationId xmlns:a16="http://schemas.microsoft.com/office/drawing/2014/main" id="{2AF52486-825B-D549-AA8E-5E7F07F9EEAD}"/>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20487" name="TextBox 20">
            <a:extLst>
              <a:ext uri="{FF2B5EF4-FFF2-40B4-BE49-F238E27FC236}">
                <a16:creationId xmlns:a16="http://schemas.microsoft.com/office/drawing/2014/main" id="{11F46B75-3911-9047-B063-071DABD8D267}"/>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pic>
        <p:nvPicPr>
          <p:cNvPr id="20488" name="Picture 4">
            <a:extLst>
              <a:ext uri="{FF2B5EF4-FFF2-40B4-BE49-F238E27FC236}">
                <a16:creationId xmlns:a16="http://schemas.microsoft.com/office/drawing/2014/main" id="{E9ED58FF-A8D6-BA4D-A207-B09444DE9BF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59325" y="1331913"/>
            <a:ext cx="4192588" cy="4186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Picture 6">
            <a:extLst>
              <a:ext uri="{FF2B5EF4-FFF2-40B4-BE49-F238E27FC236}">
                <a16:creationId xmlns:a16="http://schemas.microsoft.com/office/drawing/2014/main" id="{BFB6DBC5-3B44-A543-996C-C72E95CAAC0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6450" y="2814638"/>
            <a:ext cx="2427288" cy="403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itle 1">
            <a:extLst>
              <a:ext uri="{FF2B5EF4-FFF2-40B4-BE49-F238E27FC236}">
                <a16:creationId xmlns:a16="http://schemas.microsoft.com/office/drawing/2014/main" id="{D766F37A-877A-4834-A664-93B0CD9E022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9E52E4D-5C59-454F-99BB-95B66EA3A2E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2531" name="Picture 18" descr="IRIS_TMlogo.png">
            <a:extLst>
              <a:ext uri="{FF2B5EF4-FFF2-40B4-BE49-F238E27FC236}">
                <a16:creationId xmlns:a16="http://schemas.microsoft.com/office/drawing/2014/main" id="{AF576120-A5C9-F444-A950-9A4334A3384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2" name="Picture 92" descr="unavco-logo-red-black-shadow.jpg">
            <a:extLst>
              <a:ext uri="{FF2B5EF4-FFF2-40B4-BE49-F238E27FC236}">
                <a16:creationId xmlns:a16="http://schemas.microsoft.com/office/drawing/2014/main" id="{5C55B065-E32C-F246-AE22-B94384CAD5E2}"/>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871663" y="6275388"/>
            <a:ext cx="1295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3" name="TextBox 9">
            <a:extLst>
              <a:ext uri="{FF2B5EF4-FFF2-40B4-BE49-F238E27FC236}">
                <a16:creationId xmlns:a16="http://schemas.microsoft.com/office/drawing/2014/main" id="{129988CE-2152-F64B-B42D-299B3A1C8BE1}"/>
              </a:ext>
            </a:extLst>
          </p:cNvPr>
          <p:cNvSpPr txBox="1">
            <a:spLocks noChangeArrowheads="1"/>
          </p:cNvSpPr>
          <p:nvPr/>
        </p:nvSpPr>
        <p:spPr bwMode="auto">
          <a:xfrm>
            <a:off x="327025" y="1254125"/>
            <a:ext cx="2757488"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600">
                <a:latin typeface="Arial" panose="020B0604020202020204" pitchFamily="34" charset="0"/>
              </a:rPr>
              <a:t>The blue arrows on this map show the motion of the Pacific Plate with respect to the Okhotsk microplate and the much larger Eurasian Plate. The red star is the epicenter of the March 25, 2020 M7.5 earthquake in the Kuril-Kamchatka Trench.</a:t>
            </a:r>
          </a:p>
          <a:p>
            <a:pPr eaLnBrk="1" hangingPunct="1">
              <a:spcBef>
                <a:spcPct val="0"/>
              </a:spcBef>
              <a:buFontTx/>
              <a:buNone/>
            </a:pPr>
            <a:endParaRPr lang="en-US" altLang="en-US" sz="1600">
              <a:latin typeface="Arial" panose="020B0604020202020204" pitchFamily="34" charset="0"/>
            </a:endParaRPr>
          </a:p>
          <a:p>
            <a:pPr eaLnBrk="1" hangingPunct="1">
              <a:spcBef>
                <a:spcPct val="0"/>
              </a:spcBef>
              <a:buFontTx/>
              <a:buNone/>
            </a:pPr>
            <a:r>
              <a:rPr lang="en-US" altLang="en-US" sz="1600">
                <a:latin typeface="Arial" panose="020B0604020202020204" pitchFamily="34" charset="0"/>
              </a:rPr>
              <a:t>The Pacific Plate subducts into the Kuril-Kamchatka Trench beneath the Okhotsk microplate at a rate of about 80 mm/yr (8 cm/yr).  </a:t>
            </a:r>
          </a:p>
        </p:txBody>
      </p:sp>
      <p:pic>
        <p:nvPicPr>
          <p:cNvPr id="22534" name="Picture 1" descr="JapanJV">
            <a:extLst>
              <a:ext uri="{FF2B5EF4-FFF2-40B4-BE49-F238E27FC236}">
                <a16:creationId xmlns:a16="http://schemas.microsoft.com/office/drawing/2014/main" id="{E3A80D7F-9192-094B-9854-0CE2F236DDE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1236663"/>
            <a:ext cx="5805488" cy="5343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5" name="Text Box 2">
            <a:extLst>
              <a:ext uri="{FF2B5EF4-FFF2-40B4-BE49-F238E27FC236}">
                <a16:creationId xmlns:a16="http://schemas.microsoft.com/office/drawing/2014/main" id="{AEC4BF80-BD41-8648-A8AA-8ED08B72C8F2}"/>
              </a:ext>
            </a:extLst>
          </p:cNvPr>
          <p:cNvSpPr txBox="1">
            <a:spLocks noChangeArrowheads="1"/>
          </p:cNvSpPr>
          <p:nvPr/>
        </p:nvSpPr>
        <p:spPr bwMode="auto">
          <a:xfrm>
            <a:off x="6913563" y="4402138"/>
            <a:ext cx="1817687"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solidFill>
                  <a:srgbClr val="FFFF00"/>
                </a:solidFill>
                <a:latin typeface="Arial" panose="020B0604020202020204" pitchFamily="34" charset="0"/>
              </a:rPr>
              <a:t>Pacific Plate</a:t>
            </a:r>
            <a:endParaRPr lang="en-US" altLang="en-US" sz="2000">
              <a:latin typeface="Arial" panose="020B0604020202020204" pitchFamily="34" charset="0"/>
            </a:endParaRPr>
          </a:p>
        </p:txBody>
      </p:sp>
      <p:sp>
        <p:nvSpPr>
          <p:cNvPr id="22536" name="Text Box 3">
            <a:extLst>
              <a:ext uri="{FF2B5EF4-FFF2-40B4-BE49-F238E27FC236}">
                <a16:creationId xmlns:a16="http://schemas.microsoft.com/office/drawing/2014/main" id="{101916AA-64B4-C746-AD87-DA4450934614}"/>
              </a:ext>
            </a:extLst>
          </p:cNvPr>
          <p:cNvSpPr txBox="1">
            <a:spLocks noChangeArrowheads="1"/>
          </p:cNvSpPr>
          <p:nvPr/>
        </p:nvSpPr>
        <p:spPr bwMode="auto">
          <a:xfrm>
            <a:off x="3567113" y="2747963"/>
            <a:ext cx="194945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800">
                <a:solidFill>
                  <a:srgbClr val="FFFF00"/>
                </a:solidFill>
                <a:latin typeface="Arial" panose="020B0604020202020204" pitchFamily="34" charset="0"/>
              </a:rPr>
              <a:t>Eurasian Plate</a:t>
            </a:r>
            <a:endParaRPr lang="en-US" altLang="en-US" sz="2000">
              <a:latin typeface="Arial" panose="020B0604020202020204" pitchFamily="34" charset="0"/>
            </a:endParaRPr>
          </a:p>
        </p:txBody>
      </p:sp>
      <p:sp>
        <p:nvSpPr>
          <p:cNvPr id="13" name="AutoShape 4">
            <a:extLst>
              <a:ext uri="{FF2B5EF4-FFF2-40B4-BE49-F238E27FC236}">
                <a16:creationId xmlns:a16="http://schemas.microsoft.com/office/drawing/2014/main" id="{12B4D637-41DD-D842-A4C9-36E024A22189}"/>
              </a:ext>
            </a:extLst>
          </p:cNvPr>
          <p:cNvSpPr>
            <a:spLocks noChangeAspect="1" noChangeArrowheads="1"/>
          </p:cNvSpPr>
          <p:nvPr/>
        </p:nvSpPr>
        <p:spPr bwMode="auto">
          <a:xfrm>
            <a:off x="7389813" y="3263900"/>
            <a:ext cx="381000" cy="365125"/>
          </a:xfrm>
          <a:custGeom>
            <a:avLst/>
            <a:gdLst>
              <a:gd name="T0" fmla="*/ 0 w 327025"/>
              <a:gd name="T1" fmla="*/ 139464 h 311150"/>
              <a:gd name="T2" fmla="*/ 145530 w 327025"/>
              <a:gd name="T3" fmla="*/ 139466 h 311150"/>
              <a:gd name="T4" fmla="*/ 190501 w 327025"/>
              <a:gd name="T5" fmla="*/ 0 h 311150"/>
              <a:gd name="T6" fmla="*/ 235470 w 327025"/>
              <a:gd name="T7" fmla="*/ 139466 h 311150"/>
              <a:gd name="T8" fmla="*/ 381000 w 327025"/>
              <a:gd name="T9" fmla="*/ 139464 h 311150"/>
              <a:gd name="T10" fmla="*/ 263264 w 327025"/>
              <a:gd name="T11" fmla="*/ 225658 h 311150"/>
              <a:gd name="T12" fmla="*/ 308236 w 327025"/>
              <a:gd name="T13" fmla="*/ 365124 h 311150"/>
              <a:gd name="T14" fmla="*/ 190501 w 327025"/>
              <a:gd name="T15" fmla="*/ 278929 h 311150"/>
              <a:gd name="T16" fmla="*/ 72764 w 327025"/>
              <a:gd name="T17" fmla="*/ 365124 h 311150"/>
              <a:gd name="T18" fmla="*/ 117736 w 327025"/>
              <a:gd name="T19" fmla="*/ 225658 h 311150"/>
              <a:gd name="T20" fmla="*/ 0 w 327025"/>
              <a:gd name="T21" fmla="*/ 139464 h 31115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27025" h="311150">
                <a:moveTo>
                  <a:pt x="0" y="118848"/>
                </a:moveTo>
                <a:lnTo>
                  <a:pt x="124913" y="118849"/>
                </a:lnTo>
                <a:lnTo>
                  <a:pt x="163513" y="0"/>
                </a:lnTo>
                <a:lnTo>
                  <a:pt x="202112" y="118849"/>
                </a:lnTo>
                <a:lnTo>
                  <a:pt x="327025" y="118848"/>
                </a:lnTo>
                <a:lnTo>
                  <a:pt x="225968" y="192300"/>
                </a:lnTo>
                <a:lnTo>
                  <a:pt x="264569" y="311149"/>
                </a:lnTo>
                <a:lnTo>
                  <a:pt x="163513" y="237696"/>
                </a:lnTo>
                <a:lnTo>
                  <a:pt x="62456" y="311149"/>
                </a:lnTo>
                <a:lnTo>
                  <a:pt x="101057" y="192300"/>
                </a:lnTo>
                <a:lnTo>
                  <a:pt x="0" y="118848"/>
                </a:lnTo>
                <a:close/>
              </a:path>
            </a:pathLst>
          </a:custGeom>
          <a:solidFill>
            <a:srgbClr val="FF0000"/>
          </a:solidFill>
          <a:ln w="19050">
            <a:solidFill>
              <a:srgbClr val="4A7EBB"/>
            </a:solidFill>
            <a:miter lim="800000"/>
            <a:headEnd/>
            <a:tailEnd/>
          </a:ln>
          <a:effectLst>
            <a:outerShdw blurRad="38100" dist="25400" dir="5400000" algn="ctr" rotWithShape="0">
              <a:srgbClr val="000000">
                <a:alpha val="35001"/>
              </a:srgbClr>
            </a:outerShdw>
          </a:effectLst>
        </p:spPr>
        <p:txBody>
          <a:bodyPr tIns="91440" bIns="91440"/>
          <a:lstStyle/>
          <a:p>
            <a:pPr eaLnBrk="1" hangingPunct="1">
              <a:defRPr/>
            </a:pPr>
            <a:endParaRPr lang="en-US"/>
          </a:p>
        </p:txBody>
      </p:sp>
      <p:sp>
        <p:nvSpPr>
          <p:cNvPr id="22538" name="Text Box 3">
            <a:extLst>
              <a:ext uri="{FF2B5EF4-FFF2-40B4-BE49-F238E27FC236}">
                <a16:creationId xmlns:a16="http://schemas.microsoft.com/office/drawing/2014/main" id="{275D2C5D-F8C4-2141-87A6-4FB41507ED99}"/>
              </a:ext>
            </a:extLst>
          </p:cNvPr>
          <p:cNvSpPr txBox="1">
            <a:spLocks noChangeArrowheads="1"/>
          </p:cNvSpPr>
          <p:nvPr/>
        </p:nvSpPr>
        <p:spPr bwMode="auto">
          <a:xfrm>
            <a:off x="6281738" y="2668588"/>
            <a:ext cx="1389062"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lgn="ctr" eaLnBrk="1" hangingPunct="1">
              <a:spcBef>
                <a:spcPct val="0"/>
              </a:spcBef>
              <a:buFontTx/>
              <a:buNone/>
            </a:pPr>
            <a:r>
              <a:rPr lang="en-US" altLang="en-US" sz="1800">
                <a:solidFill>
                  <a:srgbClr val="FFFF00"/>
                </a:solidFill>
                <a:latin typeface="Arial" panose="020B0604020202020204" pitchFamily="34" charset="0"/>
              </a:rPr>
              <a:t>Okhotsk microplate</a:t>
            </a:r>
            <a:endParaRPr lang="en-US" altLang="en-US" sz="2000">
              <a:latin typeface="Arial" panose="020B0604020202020204" pitchFamily="34" charset="0"/>
            </a:endParaRPr>
          </a:p>
        </p:txBody>
      </p:sp>
      <p:sp>
        <p:nvSpPr>
          <p:cNvPr id="22539" name="Text Box 2">
            <a:extLst>
              <a:ext uri="{FF2B5EF4-FFF2-40B4-BE49-F238E27FC236}">
                <a16:creationId xmlns:a16="http://schemas.microsoft.com/office/drawing/2014/main" id="{41F4F97A-C310-CA43-9764-9913F050CE58}"/>
              </a:ext>
            </a:extLst>
          </p:cNvPr>
          <p:cNvSpPr txBox="1">
            <a:spLocks noChangeArrowheads="1"/>
          </p:cNvSpPr>
          <p:nvPr/>
        </p:nvSpPr>
        <p:spPr bwMode="auto">
          <a:xfrm rot="-2393221">
            <a:off x="6805613" y="3924300"/>
            <a:ext cx="7239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eaLnBrk="1" hangingPunct="1">
              <a:spcBef>
                <a:spcPct val="0"/>
              </a:spcBef>
              <a:buFontTx/>
              <a:buNone/>
            </a:pPr>
            <a:r>
              <a:rPr lang="en-US" altLang="en-US" sz="1200">
                <a:solidFill>
                  <a:srgbClr val="FFFF00"/>
                </a:solidFill>
                <a:latin typeface="Arial" panose="020B0604020202020204" pitchFamily="34" charset="0"/>
              </a:rPr>
              <a:t>Kuril - </a:t>
            </a:r>
            <a:endParaRPr lang="en-US" altLang="en-US" sz="1400">
              <a:latin typeface="Arial" panose="020B0604020202020204" pitchFamily="34" charset="0"/>
            </a:endParaRPr>
          </a:p>
        </p:txBody>
      </p:sp>
      <p:sp>
        <p:nvSpPr>
          <p:cNvPr id="22540" name="TextBox 1">
            <a:extLst>
              <a:ext uri="{FF2B5EF4-FFF2-40B4-BE49-F238E27FC236}">
                <a16:creationId xmlns:a16="http://schemas.microsoft.com/office/drawing/2014/main" id="{C04C2F2D-B1C6-FC4A-9B8B-659EC1EB8985}"/>
              </a:ext>
            </a:extLst>
          </p:cNvPr>
          <p:cNvSpPr txBox="1">
            <a:spLocks noChangeArrowheads="1"/>
          </p:cNvSpPr>
          <p:nvPr/>
        </p:nvSpPr>
        <p:spPr bwMode="auto">
          <a:xfrm rot="-3952052">
            <a:off x="7579519" y="3018631"/>
            <a:ext cx="6572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FFFF00"/>
                </a:solidFill>
                <a:latin typeface="Arial" panose="020B0604020202020204" pitchFamily="34" charset="0"/>
              </a:rPr>
              <a:t>Trench</a:t>
            </a:r>
            <a:endParaRPr lang="en-US" altLang="en-US" sz="1200">
              <a:latin typeface="Arial" panose="020B0604020202020204" pitchFamily="34" charset="0"/>
            </a:endParaRPr>
          </a:p>
        </p:txBody>
      </p:sp>
      <p:sp>
        <p:nvSpPr>
          <p:cNvPr id="22541" name="TextBox 2">
            <a:extLst>
              <a:ext uri="{FF2B5EF4-FFF2-40B4-BE49-F238E27FC236}">
                <a16:creationId xmlns:a16="http://schemas.microsoft.com/office/drawing/2014/main" id="{0C0A5B5C-9DAC-F340-BA48-555556D1EEC6}"/>
              </a:ext>
            </a:extLst>
          </p:cNvPr>
          <p:cNvSpPr txBox="1">
            <a:spLocks noChangeArrowheads="1"/>
          </p:cNvSpPr>
          <p:nvPr/>
        </p:nvSpPr>
        <p:spPr bwMode="auto">
          <a:xfrm rot="-3117123">
            <a:off x="7089776" y="3576637"/>
            <a:ext cx="952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r>
              <a:rPr lang="en-US" altLang="en-US" sz="1200">
                <a:solidFill>
                  <a:srgbClr val="FFFF00"/>
                </a:solidFill>
                <a:latin typeface="Arial" panose="020B0604020202020204" pitchFamily="34" charset="0"/>
              </a:rPr>
              <a:t>Kamchatka</a:t>
            </a:r>
            <a:endParaRPr lang="en-US" altLang="en-US" sz="1400">
              <a:latin typeface="Arial" panose="020B0604020202020204" pitchFamily="34" charset="0"/>
            </a:endParaRPr>
          </a:p>
        </p:txBody>
      </p:sp>
      <p:sp>
        <p:nvSpPr>
          <p:cNvPr id="17" name="TextBox 16">
            <a:extLst>
              <a:ext uri="{FF2B5EF4-FFF2-40B4-BE49-F238E27FC236}">
                <a16:creationId xmlns:a16="http://schemas.microsoft.com/office/drawing/2014/main" id="{0423F0DF-CCD9-DA4E-91EB-222E2A3424A2}"/>
              </a:ext>
            </a:extLst>
          </p:cNvPr>
          <p:cNvSpPr txBox="1"/>
          <p:nvPr/>
        </p:nvSpPr>
        <p:spPr>
          <a:xfrm rot="554795">
            <a:off x="8494713" y="2774950"/>
            <a:ext cx="623887" cy="261938"/>
          </a:xfrm>
          <a:prstGeom prst="rect">
            <a:avLst/>
          </a:prstGeom>
          <a:noFill/>
        </p:spPr>
        <p:txBody>
          <a:bodyPr wrap="none">
            <a:spAutoFit/>
          </a:bodyPr>
          <a:lstStyle/>
          <a:p>
            <a:pPr>
              <a:defRPr/>
            </a:pPr>
            <a:r>
              <a:rPr lang="en-US" altLang="en-US" sz="1050" dirty="0">
                <a:solidFill>
                  <a:srgbClr val="FFFF00"/>
                </a:solidFill>
              </a:rPr>
              <a:t>Trench</a:t>
            </a:r>
            <a:endParaRPr lang="en-US" sz="1050" dirty="0"/>
          </a:p>
        </p:txBody>
      </p:sp>
      <p:sp>
        <p:nvSpPr>
          <p:cNvPr id="18" name="TextBox 17">
            <a:extLst>
              <a:ext uri="{FF2B5EF4-FFF2-40B4-BE49-F238E27FC236}">
                <a16:creationId xmlns:a16="http://schemas.microsoft.com/office/drawing/2014/main" id="{A2207452-4136-C64E-BE5A-C628DA78929D}"/>
              </a:ext>
            </a:extLst>
          </p:cNvPr>
          <p:cNvSpPr txBox="1"/>
          <p:nvPr/>
        </p:nvSpPr>
        <p:spPr>
          <a:xfrm rot="1070441">
            <a:off x="8010525" y="2660650"/>
            <a:ext cx="696913" cy="261938"/>
          </a:xfrm>
          <a:prstGeom prst="rect">
            <a:avLst/>
          </a:prstGeom>
          <a:noFill/>
        </p:spPr>
        <p:txBody>
          <a:bodyPr wrap="none">
            <a:spAutoFit/>
          </a:bodyPr>
          <a:lstStyle/>
          <a:p>
            <a:pPr>
              <a:defRPr/>
            </a:pPr>
            <a:r>
              <a:rPr lang="en-US" altLang="en-US" sz="1050" dirty="0">
                <a:solidFill>
                  <a:srgbClr val="FFFF00"/>
                </a:solidFill>
              </a:rPr>
              <a:t>Aleutian</a:t>
            </a:r>
            <a:endParaRPr lang="en-US" altLang="en-US" sz="1100" dirty="0"/>
          </a:p>
        </p:txBody>
      </p:sp>
      <p:sp>
        <p:nvSpPr>
          <p:cNvPr id="19" name="Title 1">
            <a:extLst>
              <a:ext uri="{FF2B5EF4-FFF2-40B4-BE49-F238E27FC236}">
                <a16:creationId xmlns:a16="http://schemas.microsoft.com/office/drawing/2014/main" id="{95BC7E9F-EBF5-4CE6-84C5-91750336F511}"/>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BBB6358-45D3-0040-9385-B010389EB4C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4579" name="Picture 18" descr="IRIS_TMlogo.png">
            <a:extLst>
              <a:ext uri="{FF2B5EF4-FFF2-40B4-BE49-F238E27FC236}">
                <a16:creationId xmlns:a16="http://schemas.microsoft.com/office/drawing/2014/main" id="{7F305937-905D-DD46-9CC0-FF9558209C0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Box 9">
            <a:extLst>
              <a:ext uri="{FF2B5EF4-FFF2-40B4-BE49-F238E27FC236}">
                <a16:creationId xmlns:a16="http://schemas.microsoft.com/office/drawing/2014/main" id="{FB3C676D-68F1-9B4C-8184-2DD4632B3AE6}"/>
              </a:ext>
            </a:extLst>
          </p:cNvPr>
          <p:cNvSpPr txBox="1">
            <a:spLocks noChangeArrowheads="1"/>
          </p:cNvSpPr>
          <p:nvPr/>
        </p:nvSpPr>
        <p:spPr bwMode="auto">
          <a:xfrm>
            <a:off x="207963" y="1044575"/>
            <a:ext cx="3141662"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dirty="0">
                <a:latin typeface="Arial" panose="020B0604020202020204" pitchFamily="34" charset="0"/>
              </a:rPr>
              <a:t>The map on the right shows regional seismicity along the Kuril-Kamchatka Trench.  Earthquake depths in the Kuril-Kamchatka subduction zone increase from southeast to northwest as the Pacific Plate dives deeper beneath the Okhotsk microplate.</a:t>
            </a:r>
          </a:p>
        </p:txBody>
      </p:sp>
      <p:sp>
        <p:nvSpPr>
          <p:cNvPr id="24581" name="TextBox 21">
            <a:extLst>
              <a:ext uri="{FF2B5EF4-FFF2-40B4-BE49-F238E27FC236}">
                <a16:creationId xmlns:a16="http://schemas.microsoft.com/office/drawing/2014/main" id="{0039D564-7851-CC41-B9B5-24C6124C1AA7}"/>
              </a:ext>
            </a:extLst>
          </p:cNvPr>
          <p:cNvSpPr txBox="1">
            <a:spLocks noChangeArrowheads="1"/>
          </p:cNvSpPr>
          <p:nvPr/>
        </p:nvSpPr>
        <p:spPr bwMode="auto">
          <a:xfrm>
            <a:off x="3460750" y="5851525"/>
            <a:ext cx="54546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Map created using the IRIS Earthquake Browser:  </a:t>
            </a:r>
            <a:r>
              <a:rPr lang="en-US" altLang="en-US" sz="1400" i="1">
                <a:latin typeface="Arial" panose="020B0604020202020204" pitchFamily="34" charset="0"/>
              </a:rPr>
              <a:t>www.iris.edu/ieb</a:t>
            </a:r>
          </a:p>
        </p:txBody>
      </p:sp>
      <p:sp>
        <p:nvSpPr>
          <p:cNvPr id="24582" name="TextBox 9">
            <a:extLst>
              <a:ext uri="{FF2B5EF4-FFF2-40B4-BE49-F238E27FC236}">
                <a16:creationId xmlns:a16="http://schemas.microsoft.com/office/drawing/2014/main" id="{80C47117-DCFA-8A4C-8334-AF7E7EF5AC5E}"/>
              </a:ext>
            </a:extLst>
          </p:cNvPr>
          <p:cNvSpPr txBox="1">
            <a:spLocks noChangeArrowheads="1"/>
          </p:cNvSpPr>
          <p:nvPr/>
        </p:nvSpPr>
        <p:spPr bwMode="auto">
          <a:xfrm>
            <a:off x="207963" y="4064000"/>
            <a:ext cx="3141662"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latin typeface="Arial" panose="020B0604020202020204" pitchFamily="34" charset="0"/>
              </a:rPr>
              <a:t>This earthquake is located just east of the axis of the Kuril-Kamchatka Trench.   A cross section of earthquakes within the area outlined by the dashed rectangle is shown in the next slide.</a:t>
            </a:r>
          </a:p>
        </p:txBody>
      </p:sp>
      <p:grpSp>
        <p:nvGrpSpPr>
          <p:cNvPr id="24583" name="Group 8">
            <a:extLst>
              <a:ext uri="{FF2B5EF4-FFF2-40B4-BE49-F238E27FC236}">
                <a16:creationId xmlns:a16="http://schemas.microsoft.com/office/drawing/2014/main" id="{9D52BD1C-A8B5-7A4D-858D-87106883429F}"/>
              </a:ext>
            </a:extLst>
          </p:cNvPr>
          <p:cNvGrpSpPr>
            <a:grpSpLocks/>
          </p:cNvGrpSpPr>
          <p:nvPr/>
        </p:nvGrpSpPr>
        <p:grpSpPr bwMode="auto">
          <a:xfrm>
            <a:off x="3673475" y="1152525"/>
            <a:ext cx="5029200" cy="4552950"/>
            <a:chOff x="-2263442" y="1297940"/>
            <a:chExt cx="5029902" cy="4553585"/>
          </a:xfrm>
        </p:grpSpPr>
        <p:pic>
          <p:nvPicPr>
            <p:cNvPr id="24585" name="Picture 6">
              <a:extLst>
                <a:ext uri="{FF2B5EF4-FFF2-40B4-BE49-F238E27FC236}">
                  <a16:creationId xmlns:a16="http://schemas.microsoft.com/office/drawing/2014/main" id="{5DFABA68-5309-7645-889E-16371553585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63442" y="1297940"/>
              <a:ext cx="5029902" cy="4553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Text Box 3">
              <a:extLst>
                <a:ext uri="{FF2B5EF4-FFF2-40B4-BE49-F238E27FC236}">
                  <a16:creationId xmlns:a16="http://schemas.microsoft.com/office/drawing/2014/main" id="{4D4DB79B-6EA3-ED4C-ACF3-F4945D99EC3F}"/>
                </a:ext>
              </a:extLst>
            </p:cNvPr>
            <p:cNvSpPr txBox="1">
              <a:spLocks noChangeArrowheads="1"/>
            </p:cNvSpPr>
            <p:nvPr/>
          </p:nvSpPr>
          <p:spPr bwMode="auto">
            <a:xfrm>
              <a:off x="-2250874" y="1661795"/>
              <a:ext cx="1389062" cy="122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a:solidFill>
                    <a:srgbClr val="FFFFFF"/>
                  </a:solidFill>
                  <a:latin typeface="Arial" panose="020B0604020202020204" pitchFamily="34" charset="0"/>
                </a:rPr>
                <a:t>Okhotsk Microplate</a:t>
              </a:r>
            </a:p>
          </p:txBody>
        </p:sp>
        <p:pic>
          <p:nvPicPr>
            <p:cNvPr id="2" name="Picture 1" descr="IEB Map.tiff">
              <a:extLst>
                <a:ext uri="{FF2B5EF4-FFF2-40B4-BE49-F238E27FC236}">
                  <a16:creationId xmlns:a16="http://schemas.microsoft.com/office/drawing/2014/main" id="{EFD021F6-EB65-4A4C-988D-BE2E4DEA8257}"/>
                </a:ext>
              </a:extLst>
            </p:cNvPr>
            <p:cNvPicPr>
              <a:picLocks noChangeAspect="1" noChangeArrowheads="1"/>
            </p:cNvPicPr>
            <p:nvPr/>
          </p:nvPicPr>
          <p:blipFill>
            <a:blip r:embed="rId5"/>
            <a:srcRect l="92825" t="61258" r="1067" b="2135"/>
            <a:stretch>
              <a:fillRect/>
            </a:stretch>
          </p:blipFill>
          <p:spPr bwMode="auto">
            <a:xfrm>
              <a:off x="2234574" y="3614426"/>
              <a:ext cx="379465" cy="2035459"/>
            </a:xfrm>
            <a:prstGeom prst="rect">
              <a:avLst/>
            </a:prstGeom>
            <a:noFill/>
            <a:ln>
              <a:noFill/>
            </a:ln>
            <a:effectLst>
              <a:outerShdw blurRad="50800" dist="38100" dir="2700000" algn="tl" rotWithShape="0">
                <a:srgbClr val="808080">
                  <a:alpha val="39998"/>
                </a:srgbClr>
              </a:outerShdw>
            </a:effectLst>
          </p:spPr>
        </p:pic>
        <p:pic>
          <p:nvPicPr>
            <p:cNvPr id="24588" name="Picture 4" descr="SizeLegend.tiff">
              <a:extLst>
                <a:ext uri="{FF2B5EF4-FFF2-40B4-BE49-F238E27FC236}">
                  <a16:creationId xmlns:a16="http://schemas.microsoft.com/office/drawing/2014/main" id="{3A5ADE64-6495-A044-9AF2-DB31AE5D5354}"/>
                </a:ext>
              </a:extLst>
            </p:cNvPr>
            <p:cNvPicPr>
              <a:picLocks noChangeAspect="1"/>
            </p:cNvPicPr>
            <p:nvPr/>
          </p:nvPicPr>
          <p:blipFill>
            <a:blip r:embed="rId6">
              <a:extLst>
                <a:ext uri="{28A0092B-C50C-407E-A947-70E740481C1C}">
                  <a14:useLocalDpi xmlns:a14="http://schemas.microsoft.com/office/drawing/2010/main" val="0"/>
                </a:ext>
              </a:extLst>
            </a:blip>
            <a:srcRect b="10052"/>
            <a:stretch>
              <a:fillRect/>
            </a:stretch>
          </p:blipFill>
          <p:spPr bwMode="auto">
            <a:xfrm>
              <a:off x="1676400" y="3200400"/>
              <a:ext cx="914400"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9" name="Text Box 2">
              <a:extLst>
                <a:ext uri="{FF2B5EF4-FFF2-40B4-BE49-F238E27FC236}">
                  <a16:creationId xmlns:a16="http://schemas.microsoft.com/office/drawing/2014/main" id="{8BB11394-0A89-DD41-99CF-0F07684E4C35}"/>
                </a:ext>
              </a:extLst>
            </p:cNvPr>
            <p:cNvSpPr txBox="1">
              <a:spLocks noChangeArrowheads="1"/>
            </p:cNvSpPr>
            <p:nvPr/>
          </p:nvSpPr>
          <p:spPr bwMode="auto">
            <a:xfrm>
              <a:off x="481286" y="4728799"/>
              <a:ext cx="1600200" cy="534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latin typeface="Arial" panose="020B0604020202020204" pitchFamily="34" charset="0"/>
                </a:rPr>
                <a:t>Pacific Plate</a:t>
              </a:r>
              <a:endParaRPr lang="en-US" altLang="en-US" sz="2000">
                <a:solidFill>
                  <a:srgbClr val="FFFFFF"/>
                </a:solidFill>
                <a:latin typeface="Arial" panose="020B0604020202020204" pitchFamily="34" charset="0"/>
              </a:endParaRPr>
            </a:p>
          </p:txBody>
        </p:sp>
        <p:sp>
          <p:nvSpPr>
            <p:cNvPr id="24590" name="TextBox 11">
              <a:extLst>
                <a:ext uri="{FF2B5EF4-FFF2-40B4-BE49-F238E27FC236}">
                  <a16:creationId xmlns:a16="http://schemas.microsoft.com/office/drawing/2014/main" id="{73987959-5077-E54D-8993-D1C96824B878}"/>
                </a:ext>
              </a:extLst>
            </p:cNvPr>
            <p:cNvSpPr txBox="1">
              <a:spLocks noChangeArrowheads="1"/>
            </p:cNvSpPr>
            <p:nvPr/>
          </p:nvSpPr>
          <p:spPr bwMode="auto">
            <a:xfrm rot="-2873004">
              <a:off x="-885147" y="3783941"/>
              <a:ext cx="28273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latin typeface="Arial" panose="020B0604020202020204" pitchFamily="34" charset="0"/>
                </a:rPr>
                <a:t>Kuril – Kamchatka Trench</a:t>
              </a:r>
            </a:p>
          </p:txBody>
        </p:sp>
        <p:cxnSp>
          <p:nvCxnSpPr>
            <p:cNvPr id="18" name="Straight Arrow Connector 17">
              <a:extLst>
                <a:ext uri="{FF2B5EF4-FFF2-40B4-BE49-F238E27FC236}">
                  <a16:creationId xmlns:a16="http://schemas.microsoft.com/office/drawing/2014/main" id="{CD6E4149-9C40-954F-BB6F-2BA8824C4CA4}"/>
                </a:ext>
              </a:extLst>
            </p:cNvPr>
            <p:cNvCxnSpPr>
              <a:cxnSpLocks noChangeShapeType="1"/>
            </p:cNvCxnSpPr>
            <p:nvPr/>
          </p:nvCxnSpPr>
          <p:spPr bwMode="auto">
            <a:xfrm flipH="1" flipV="1">
              <a:off x="-596334" y="4397172"/>
              <a:ext cx="304843" cy="304843"/>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cxnSp>
          <p:nvCxnSpPr>
            <p:cNvPr id="21" name="Straight Arrow Connector 20">
              <a:extLst>
                <a:ext uri="{FF2B5EF4-FFF2-40B4-BE49-F238E27FC236}">
                  <a16:creationId xmlns:a16="http://schemas.microsoft.com/office/drawing/2014/main" id="{B3F50A6F-2C5A-EA4D-84A1-5FDEEA429AFA}"/>
                </a:ext>
              </a:extLst>
            </p:cNvPr>
            <p:cNvCxnSpPr>
              <a:cxnSpLocks noChangeShapeType="1"/>
            </p:cNvCxnSpPr>
            <p:nvPr/>
          </p:nvCxnSpPr>
          <p:spPr bwMode="auto">
            <a:xfrm flipH="1" flipV="1">
              <a:off x="927878" y="2796749"/>
              <a:ext cx="304843" cy="304843"/>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sp>
          <p:nvSpPr>
            <p:cNvPr id="24593" name="TextBox 7">
              <a:extLst>
                <a:ext uri="{FF2B5EF4-FFF2-40B4-BE49-F238E27FC236}">
                  <a16:creationId xmlns:a16="http://schemas.microsoft.com/office/drawing/2014/main" id="{5CEA756E-92A3-9D43-9058-82A0934F02C7}"/>
                </a:ext>
              </a:extLst>
            </p:cNvPr>
            <p:cNvSpPr txBox="1">
              <a:spLocks noChangeArrowheads="1"/>
            </p:cNvSpPr>
            <p:nvPr/>
          </p:nvSpPr>
          <p:spPr bwMode="auto">
            <a:xfrm>
              <a:off x="-1060057" y="1373574"/>
              <a:ext cx="681598" cy="307777"/>
            </a:xfrm>
            <a:prstGeom prst="rect">
              <a:avLst/>
            </a:prstGeom>
            <a:solidFill>
              <a:srgbClr val="1F294A">
                <a:alpha val="85097"/>
              </a:srgbClr>
            </a:solidFill>
            <a:ln w="12700">
              <a:solidFill>
                <a:srgbClr val="FFFFFF"/>
              </a:solidFill>
              <a:miter lim="800000"/>
              <a:headEnd/>
              <a:tailEnd/>
            </a:ln>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chemeClr val="bg1"/>
                  </a:solidFill>
                  <a:latin typeface="Arial" panose="020B0604020202020204" pitchFamily="34" charset="0"/>
                </a:rPr>
                <a:t>M 7.5 </a:t>
              </a:r>
            </a:p>
          </p:txBody>
        </p:sp>
        <p:cxnSp>
          <p:nvCxnSpPr>
            <p:cNvPr id="11" name="Straight Arrow Connector 10">
              <a:extLst>
                <a:ext uri="{FF2B5EF4-FFF2-40B4-BE49-F238E27FC236}">
                  <a16:creationId xmlns:a16="http://schemas.microsoft.com/office/drawing/2014/main" id="{D16F86C9-C97F-6747-9073-5023E7C5C115}"/>
                </a:ext>
              </a:extLst>
            </p:cNvPr>
            <p:cNvCxnSpPr>
              <a:cxnSpLocks noChangeShapeType="1"/>
            </p:cNvCxnSpPr>
            <p:nvPr/>
          </p:nvCxnSpPr>
          <p:spPr bwMode="auto">
            <a:xfrm>
              <a:off x="-758282" y="1680581"/>
              <a:ext cx="1011379" cy="1632178"/>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sp>
          <p:nvSpPr>
            <p:cNvPr id="6" name="Rectangle 5">
              <a:extLst>
                <a:ext uri="{FF2B5EF4-FFF2-40B4-BE49-F238E27FC236}">
                  <a16:creationId xmlns:a16="http://schemas.microsoft.com/office/drawing/2014/main" id="{55BAA39B-1E1D-D648-9704-B6DF56B1D484}"/>
                </a:ext>
              </a:extLst>
            </p:cNvPr>
            <p:cNvSpPr>
              <a:spLocks noChangeArrowheads="1"/>
            </p:cNvSpPr>
            <p:nvPr/>
          </p:nvSpPr>
          <p:spPr bwMode="auto">
            <a:xfrm>
              <a:off x="-1523564" y="2488731"/>
              <a:ext cx="2665785" cy="1600423"/>
            </a:xfrm>
            <a:prstGeom prst="rect">
              <a:avLst/>
            </a:prstGeom>
            <a:noFill/>
            <a:ln w="25400">
              <a:solidFill>
                <a:schemeClr val="bg1"/>
              </a:solidFill>
              <a:prstDash val="dash"/>
              <a:miter lim="800000"/>
              <a:headEnd/>
              <a:tailEnd/>
            </a:ln>
            <a:effectLst>
              <a:outerShdw blurRad="40000" dist="23000" dir="5400000" rotWithShape="0">
                <a:srgbClr val="808080">
                  <a:alpha val="34999"/>
                </a:srgbClr>
              </a:outerShdw>
            </a:effectLst>
          </p:spPr>
          <p:txBody>
            <a:bodyPr anchor="ctr"/>
            <a:lstStyle/>
            <a:p>
              <a:pPr algn="ctr" eaLnBrk="1" hangingPunct="1">
                <a:defRPr/>
              </a:pPr>
              <a:endParaRPr lang="en-US">
                <a:solidFill>
                  <a:schemeClr val="lt1"/>
                </a:solidFill>
                <a:latin typeface="+mn-lt"/>
                <a:ea typeface="+mn-ea"/>
              </a:endParaRPr>
            </a:p>
          </p:txBody>
        </p:sp>
      </p:grpSp>
      <p:sp>
        <p:nvSpPr>
          <p:cNvPr id="20" name="Title 1">
            <a:extLst>
              <a:ext uri="{FF2B5EF4-FFF2-40B4-BE49-F238E27FC236}">
                <a16:creationId xmlns:a16="http://schemas.microsoft.com/office/drawing/2014/main" id="{CD96A97F-87A4-470A-9B55-31D05FC38A3E}"/>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116D36E-F6C7-5749-A236-08F69E54A6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26627" name="Picture 18" descr="IRIS_TMlogo.png">
            <a:extLst>
              <a:ext uri="{FF2B5EF4-FFF2-40B4-BE49-F238E27FC236}">
                <a16:creationId xmlns:a16="http://schemas.microsoft.com/office/drawing/2014/main" id="{D4E10648-4969-B84B-9959-0D47E166A27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8" name="TextBox 5">
            <a:extLst>
              <a:ext uri="{FF2B5EF4-FFF2-40B4-BE49-F238E27FC236}">
                <a16:creationId xmlns:a16="http://schemas.microsoft.com/office/drawing/2014/main" id="{69149248-6736-5E49-8DDB-D8D86F20F815}"/>
              </a:ext>
            </a:extLst>
          </p:cNvPr>
          <p:cNvSpPr txBox="1">
            <a:spLocks noChangeArrowheads="1"/>
          </p:cNvSpPr>
          <p:nvPr/>
        </p:nvSpPr>
        <p:spPr bwMode="auto">
          <a:xfrm>
            <a:off x="381000" y="1211282"/>
            <a:ext cx="2946637" cy="48013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None/>
            </a:pPr>
            <a:r>
              <a:rPr lang="en-US" altLang="en-US" sz="1800" dirty="0">
                <a:latin typeface="Arial" panose="020B0604020202020204" pitchFamily="34" charset="0"/>
              </a:rPr>
              <a:t>This cross section is oriented perpendicular to the Kuril-Kamchatka Trench. Earthquakes deeper than 100 km are within the subducting lithosphere of the Pacific Plate. </a:t>
            </a:r>
          </a:p>
          <a:p>
            <a:pPr eaLnBrk="1" hangingPunct="1">
              <a:spcBef>
                <a:spcPct val="0"/>
              </a:spcBef>
              <a:buNone/>
            </a:pPr>
            <a:endParaRPr lang="en-US" altLang="en-US" sz="1800" dirty="0">
              <a:latin typeface="Arial" panose="020B0604020202020204" pitchFamily="34" charset="0"/>
            </a:endParaRPr>
          </a:p>
          <a:p>
            <a:pPr eaLnBrk="1" hangingPunct="1">
              <a:spcBef>
                <a:spcPct val="0"/>
              </a:spcBef>
              <a:buNone/>
            </a:pPr>
            <a:r>
              <a:rPr lang="en-US" altLang="en-US" sz="1800" dirty="0">
                <a:latin typeface="Arial" panose="020B0604020202020204" pitchFamily="34" charset="0"/>
              </a:rPr>
              <a:t>The March 25 earthquake occurred as a result of reverse (thrust) faulting within the Pacific Plate directly beneath the plate boundary where it subducts beneath the Okhotsk microplate.</a:t>
            </a:r>
            <a:endParaRPr lang="en-US" altLang="en-US" sz="2000" dirty="0">
              <a:latin typeface="Arial" panose="020B0604020202020204" pitchFamily="34" charset="0"/>
            </a:endParaRPr>
          </a:p>
        </p:txBody>
      </p:sp>
      <p:sp>
        <p:nvSpPr>
          <p:cNvPr id="26629" name="TextBox 34">
            <a:extLst>
              <a:ext uri="{FF2B5EF4-FFF2-40B4-BE49-F238E27FC236}">
                <a16:creationId xmlns:a16="http://schemas.microsoft.com/office/drawing/2014/main" id="{ADA524A4-5866-164B-83AD-084839D0304F}"/>
              </a:ext>
            </a:extLst>
          </p:cNvPr>
          <p:cNvSpPr txBox="1">
            <a:spLocks noChangeArrowheads="1"/>
          </p:cNvSpPr>
          <p:nvPr/>
        </p:nvSpPr>
        <p:spPr bwMode="auto">
          <a:xfrm>
            <a:off x="4622800" y="5876925"/>
            <a:ext cx="1273175" cy="523875"/>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chemeClr val="bg1"/>
                </a:solidFill>
                <a:latin typeface="Arial" panose="020B0604020202020204" pitchFamily="34" charset="0"/>
              </a:rPr>
              <a:t>M 8.3 </a:t>
            </a:r>
          </a:p>
          <a:p>
            <a:pPr algn="ctr" eaLnBrk="1" hangingPunct="1">
              <a:spcBef>
                <a:spcPct val="0"/>
              </a:spcBef>
              <a:buFontTx/>
              <a:buNone/>
            </a:pPr>
            <a:r>
              <a:rPr lang="en-US" altLang="en-US" sz="1400">
                <a:solidFill>
                  <a:schemeClr val="bg1"/>
                </a:solidFill>
                <a:latin typeface="Arial" panose="020B0604020202020204" pitchFamily="34" charset="0"/>
              </a:rPr>
              <a:t>May 24, 2013</a:t>
            </a:r>
          </a:p>
        </p:txBody>
      </p:sp>
      <p:grpSp>
        <p:nvGrpSpPr>
          <p:cNvPr id="26631" name="Group 14">
            <a:extLst>
              <a:ext uri="{FF2B5EF4-FFF2-40B4-BE49-F238E27FC236}">
                <a16:creationId xmlns:a16="http://schemas.microsoft.com/office/drawing/2014/main" id="{0F68A75A-AAD6-EC4B-9C53-42F24C7C425B}"/>
              </a:ext>
            </a:extLst>
          </p:cNvPr>
          <p:cNvGrpSpPr>
            <a:grpSpLocks/>
          </p:cNvGrpSpPr>
          <p:nvPr/>
        </p:nvGrpSpPr>
        <p:grpSpPr bwMode="auto">
          <a:xfrm>
            <a:off x="3468756" y="1295400"/>
            <a:ext cx="5432425" cy="3514725"/>
            <a:chOff x="-2176703" y="1354137"/>
            <a:chExt cx="5432666" cy="3514725"/>
          </a:xfrm>
        </p:grpSpPr>
        <p:pic>
          <p:nvPicPr>
            <p:cNvPr id="26633" name="Picture 8">
              <a:extLst>
                <a:ext uri="{FF2B5EF4-FFF2-40B4-BE49-F238E27FC236}">
                  <a16:creationId xmlns:a16="http://schemas.microsoft.com/office/drawing/2014/main" id="{BDF2AE98-9B21-6845-9977-6A3E374D00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6445" y="1354137"/>
              <a:ext cx="5412408" cy="351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4" name="Text Box 3">
              <a:extLst>
                <a:ext uri="{FF2B5EF4-FFF2-40B4-BE49-F238E27FC236}">
                  <a16:creationId xmlns:a16="http://schemas.microsoft.com/office/drawing/2014/main" id="{CE09B5FC-C463-C14A-B8B2-C5786B5954E1}"/>
                </a:ext>
              </a:extLst>
            </p:cNvPr>
            <p:cNvSpPr txBox="1">
              <a:spLocks noChangeArrowheads="1"/>
            </p:cNvSpPr>
            <p:nvPr/>
          </p:nvSpPr>
          <p:spPr bwMode="auto">
            <a:xfrm>
              <a:off x="-2176703" y="2344737"/>
              <a:ext cx="1609724"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solidFill>
                    <a:srgbClr val="FFFFFF"/>
                  </a:solidFill>
                  <a:latin typeface="Arial" panose="020B0604020202020204" pitchFamily="34" charset="0"/>
                </a:rPr>
                <a:t>Okhotsk Microplate</a:t>
              </a:r>
              <a:endParaRPr lang="en-US" altLang="en-US" sz="2400">
                <a:solidFill>
                  <a:srgbClr val="FFFFFF"/>
                </a:solidFill>
                <a:latin typeface="Arial" panose="020B0604020202020204" pitchFamily="34" charset="0"/>
              </a:endParaRPr>
            </a:p>
          </p:txBody>
        </p:sp>
        <p:sp>
          <p:nvSpPr>
            <p:cNvPr id="26635" name="Text Box 3">
              <a:extLst>
                <a:ext uri="{FF2B5EF4-FFF2-40B4-BE49-F238E27FC236}">
                  <a16:creationId xmlns:a16="http://schemas.microsoft.com/office/drawing/2014/main" id="{E3E3370B-01F5-C54A-B3B6-91E82A5B6D38}"/>
                </a:ext>
              </a:extLst>
            </p:cNvPr>
            <p:cNvSpPr txBox="1">
              <a:spLocks noChangeArrowheads="1"/>
            </p:cNvSpPr>
            <p:nvPr/>
          </p:nvSpPr>
          <p:spPr bwMode="auto">
            <a:xfrm rot="-3340900">
              <a:off x="-1254746" y="3455987"/>
              <a:ext cx="1871662"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tIns="91440" bIns="91440"/>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2000">
                  <a:solidFill>
                    <a:srgbClr val="FFFFFF"/>
                  </a:solidFill>
                  <a:latin typeface="Arial" panose="020B0604020202020204" pitchFamily="34" charset="0"/>
                </a:rPr>
                <a:t>Pacific Plate</a:t>
              </a:r>
              <a:endParaRPr lang="en-US" altLang="en-US" sz="2400">
                <a:solidFill>
                  <a:srgbClr val="FFFFFF"/>
                </a:solidFill>
                <a:latin typeface="Arial" panose="020B0604020202020204" pitchFamily="34" charset="0"/>
              </a:endParaRPr>
            </a:p>
          </p:txBody>
        </p:sp>
        <p:grpSp>
          <p:nvGrpSpPr>
            <p:cNvPr id="26636" name="Group 9">
              <a:extLst>
                <a:ext uri="{FF2B5EF4-FFF2-40B4-BE49-F238E27FC236}">
                  <a16:creationId xmlns:a16="http://schemas.microsoft.com/office/drawing/2014/main" id="{81147CC6-C322-CC4F-8CCA-DB030B12AEB1}"/>
                </a:ext>
              </a:extLst>
            </p:cNvPr>
            <p:cNvGrpSpPr>
              <a:grpSpLocks/>
            </p:cNvGrpSpPr>
            <p:nvPr/>
          </p:nvGrpSpPr>
          <p:grpSpPr bwMode="auto">
            <a:xfrm>
              <a:off x="1328323" y="2452688"/>
              <a:ext cx="925513" cy="369887"/>
              <a:chOff x="6248400" y="1725613"/>
              <a:chExt cx="925513" cy="369887"/>
            </a:xfrm>
          </p:grpSpPr>
          <p:sp>
            <p:nvSpPr>
              <p:cNvPr id="26646" name="TextBox 20">
                <a:extLst>
                  <a:ext uri="{FF2B5EF4-FFF2-40B4-BE49-F238E27FC236}">
                    <a16:creationId xmlns:a16="http://schemas.microsoft.com/office/drawing/2014/main" id="{E43DA20E-34C0-F346-8FAA-094EB75B17B1}"/>
                  </a:ext>
                </a:extLst>
              </p:cNvPr>
              <p:cNvSpPr txBox="1">
                <a:spLocks noChangeArrowheads="1"/>
              </p:cNvSpPr>
              <p:nvPr/>
            </p:nvSpPr>
            <p:spPr bwMode="auto">
              <a:xfrm>
                <a:off x="6361113" y="1725613"/>
                <a:ext cx="8128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latin typeface="Arial" panose="020B0604020202020204" pitchFamily="34" charset="0"/>
                  </a:rPr>
                  <a:t>70 km</a:t>
                </a:r>
              </a:p>
            </p:txBody>
          </p:sp>
          <p:cxnSp>
            <p:nvCxnSpPr>
              <p:cNvPr id="19" name="Straight Connector 18">
                <a:extLst>
                  <a:ext uri="{FF2B5EF4-FFF2-40B4-BE49-F238E27FC236}">
                    <a16:creationId xmlns:a16="http://schemas.microsoft.com/office/drawing/2014/main" id="{09ECBD85-B942-6E4E-9FA6-7FA85F06FD12}"/>
                  </a:ext>
                </a:extLst>
              </p:cNvPr>
              <p:cNvCxnSpPr>
                <a:cxnSpLocks noChangeShapeType="1"/>
              </p:cNvCxnSpPr>
              <p:nvPr/>
            </p:nvCxnSpPr>
            <p:spPr bwMode="auto">
              <a:xfrm>
                <a:off x="6248729" y="1909762"/>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7" name="Group 10">
              <a:extLst>
                <a:ext uri="{FF2B5EF4-FFF2-40B4-BE49-F238E27FC236}">
                  <a16:creationId xmlns:a16="http://schemas.microsoft.com/office/drawing/2014/main" id="{CAF7703D-88B1-D24C-B724-EC3AEA3DEA93}"/>
                </a:ext>
              </a:extLst>
            </p:cNvPr>
            <p:cNvGrpSpPr>
              <a:grpSpLocks/>
            </p:cNvGrpSpPr>
            <p:nvPr/>
          </p:nvGrpSpPr>
          <p:grpSpPr bwMode="auto">
            <a:xfrm>
              <a:off x="1312310" y="2734779"/>
              <a:ext cx="1036638" cy="369887"/>
              <a:chOff x="6248400" y="2259013"/>
              <a:chExt cx="1036638" cy="369887"/>
            </a:xfrm>
          </p:grpSpPr>
          <p:sp>
            <p:nvSpPr>
              <p:cNvPr id="26644" name="TextBox 24">
                <a:extLst>
                  <a:ext uri="{FF2B5EF4-FFF2-40B4-BE49-F238E27FC236}">
                    <a16:creationId xmlns:a16="http://schemas.microsoft.com/office/drawing/2014/main" id="{5362F3F8-AC19-2D4D-9864-2C8B4F230E5F}"/>
                  </a:ext>
                </a:extLst>
              </p:cNvPr>
              <p:cNvSpPr txBox="1">
                <a:spLocks noChangeArrowheads="1"/>
              </p:cNvSpPr>
              <p:nvPr/>
            </p:nvSpPr>
            <p:spPr bwMode="auto">
              <a:xfrm>
                <a:off x="6343650" y="2259013"/>
                <a:ext cx="94138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latin typeface="Arial" panose="020B0604020202020204" pitchFamily="34" charset="0"/>
                  </a:rPr>
                  <a:t>150 km</a:t>
                </a:r>
              </a:p>
            </p:txBody>
          </p:sp>
          <p:cxnSp>
            <p:nvCxnSpPr>
              <p:cNvPr id="26" name="Straight Connector 25">
                <a:extLst>
                  <a:ext uri="{FF2B5EF4-FFF2-40B4-BE49-F238E27FC236}">
                    <a16:creationId xmlns:a16="http://schemas.microsoft.com/office/drawing/2014/main" id="{2A02A70E-4615-5C4B-A2AA-E351C1DD4A4C}"/>
                  </a:ext>
                </a:extLst>
              </p:cNvPr>
              <p:cNvCxnSpPr>
                <a:cxnSpLocks noChangeShapeType="1"/>
              </p:cNvCxnSpPr>
              <p:nvPr/>
            </p:nvCxnSpPr>
            <p:spPr bwMode="auto">
              <a:xfrm>
                <a:off x="6248867" y="2453171"/>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8" name="Group 11">
              <a:extLst>
                <a:ext uri="{FF2B5EF4-FFF2-40B4-BE49-F238E27FC236}">
                  <a16:creationId xmlns:a16="http://schemas.microsoft.com/office/drawing/2014/main" id="{D2DDD2BC-DD6D-EF42-8FBE-CF2EF0E7BC2F}"/>
                </a:ext>
              </a:extLst>
            </p:cNvPr>
            <p:cNvGrpSpPr>
              <a:grpSpLocks/>
            </p:cNvGrpSpPr>
            <p:nvPr/>
          </p:nvGrpSpPr>
          <p:grpSpPr bwMode="auto">
            <a:xfrm>
              <a:off x="1295400" y="3092450"/>
              <a:ext cx="1104900" cy="369887"/>
              <a:chOff x="6216650" y="3001963"/>
              <a:chExt cx="1104900" cy="369887"/>
            </a:xfrm>
          </p:grpSpPr>
          <p:sp>
            <p:nvSpPr>
              <p:cNvPr id="26642" name="TextBox 26">
                <a:extLst>
                  <a:ext uri="{FF2B5EF4-FFF2-40B4-BE49-F238E27FC236}">
                    <a16:creationId xmlns:a16="http://schemas.microsoft.com/office/drawing/2014/main" id="{24E97E56-7566-2E4A-85D1-D6D81FD42F66}"/>
                  </a:ext>
                </a:extLst>
              </p:cNvPr>
              <p:cNvSpPr txBox="1">
                <a:spLocks noChangeArrowheads="1"/>
              </p:cNvSpPr>
              <p:nvPr/>
            </p:nvSpPr>
            <p:spPr bwMode="auto">
              <a:xfrm>
                <a:off x="6380163" y="3001963"/>
                <a:ext cx="9413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a:solidFill>
                      <a:srgbClr val="FFFFFF"/>
                    </a:solidFill>
                    <a:latin typeface="Arial" panose="020B0604020202020204" pitchFamily="34" charset="0"/>
                  </a:rPr>
                  <a:t>300 km</a:t>
                </a:r>
              </a:p>
            </p:txBody>
          </p:sp>
          <p:cxnSp>
            <p:nvCxnSpPr>
              <p:cNvPr id="28" name="Straight Connector 27">
                <a:extLst>
                  <a:ext uri="{FF2B5EF4-FFF2-40B4-BE49-F238E27FC236}">
                    <a16:creationId xmlns:a16="http://schemas.microsoft.com/office/drawing/2014/main" id="{C2BED987-6E86-B140-93EB-F39480C7E944}"/>
                  </a:ext>
                </a:extLst>
              </p:cNvPr>
              <p:cNvCxnSpPr>
                <a:cxnSpLocks noChangeShapeType="1"/>
              </p:cNvCxnSpPr>
              <p:nvPr/>
            </p:nvCxnSpPr>
            <p:spPr bwMode="auto">
              <a:xfrm>
                <a:off x="6216563" y="3187700"/>
                <a:ext cx="152407" cy="0"/>
              </a:xfrm>
              <a:prstGeom prst="line">
                <a:avLst/>
              </a:prstGeom>
              <a:noFill/>
              <a:ln w="25400">
                <a:solidFill>
                  <a:srgbClr val="FFFFFF"/>
                </a:solidFill>
                <a:round/>
                <a:headEnd/>
                <a:tailEnd/>
              </a:ln>
              <a:effectLst>
                <a:outerShdw blurRad="40000" dist="20000" dir="5400000" rotWithShape="0">
                  <a:srgbClr val="808080">
                    <a:alpha val="37999"/>
                  </a:srgbClr>
                </a:outerShdw>
              </a:effectLst>
            </p:spPr>
          </p:cxnSp>
        </p:grpSp>
        <p:grpSp>
          <p:nvGrpSpPr>
            <p:cNvPr id="26639" name="Group 12">
              <a:extLst>
                <a:ext uri="{FF2B5EF4-FFF2-40B4-BE49-F238E27FC236}">
                  <a16:creationId xmlns:a16="http://schemas.microsoft.com/office/drawing/2014/main" id="{F85BBC13-2BE3-6044-ACBF-B4B69B2B3E33}"/>
                </a:ext>
              </a:extLst>
            </p:cNvPr>
            <p:cNvGrpSpPr>
              <a:grpSpLocks/>
            </p:cNvGrpSpPr>
            <p:nvPr/>
          </p:nvGrpSpPr>
          <p:grpSpPr bwMode="auto">
            <a:xfrm>
              <a:off x="1178720" y="2003865"/>
              <a:ext cx="1562379" cy="325410"/>
              <a:chOff x="2031207" y="611042"/>
              <a:chExt cx="1562379" cy="325410"/>
            </a:xfrm>
          </p:grpSpPr>
          <p:sp>
            <p:nvSpPr>
              <p:cNvPr id="26640" name="TextBox 30">
                <a:extLst>
                  <a:ext uri="{FF2B5EF4-FFF2-40B4-BE49-F238E27FC236}">
                    <a16:creationId xmlns:a16="http://schemas.microsoft.com/office/drawing/2014/main" id="{83FE9115-EED2-4149-81F3-4F09C47A8BDD}"/>
                  </a:ext>
                </a:extLst>
              </p:cNvPr>
              <p:cNvSpPr txBox="1">
                <a:spLocks noChangeArrowheads="1"/>
              </p:cNvSpPr>
              <p:nvPr/>
            </p:nvSpPr>
            <p:spPr bwMode="auto">
              <a:xfrm>
                <a:off x="2911988" y="611042"/>
                <a:ext cx="681598" cy="307777"/>
              </a:xfrm>
              <a:prstGeom prst="rect">
                <a:avLst/>
              </a:prstGeom>
              <a:noFill/>
              <a:ln w="12700">
                <a:solidFill>
                  <a:srgbClr val="FFFFFF"/>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chemeClr val="bg1"/>
                    </a:solidFill>
                    <a:latin typeface="Arial" panose="020B0604020202020204" pitchFamily="34" charset="0"/>
                  </a:rPr>
                  <a:t>M 7.5 </a:t>
                </a:r>
              </a:p>
            </p:txBody>
          </p:sp>
          <p:cxnSp>
            <p:nvCxnSpPr>
              <p:cNvPr id="32" name="Straight Arrow Connector 31">
                <a:extLst>
                  <a:ext uri="{FF2B5EF4-FFF2-40B4-BE49-F238E27FC236}">
                    <a16:creationId xmlns:a16="http://schemas.microsoft.com/office/drawing/2014/main" id="{3C38A853-8051-E742-97D1-1627CA672C7E}"/>
                  </a:ext>
                </a:extLst>
              </p:cNvPr>
              <p:cNvCxnSpPr>
                <a:cxnSpLocks noChangeShapeType="1"/>
              </p:cNvCxnSpPr>
              <p:nvPr/>
            </p:nvCxnSpPr>
            <p:spPr bwMode="auto">
              <a:xfrm flipH="1">
                <a:off x="2031908" y="755064"/>
                <a:ext cx="825536" cy="180975"/>
              </a:xfrm>
              <a:prstGeom prst="straightConnector1">
                <a:avLst/>
              </a:prstGeom>
              <a:noFill/>
              <a:ln w="25400">
                <a:solidFill>
                  <a:srgbClr val="FFFFFF"/>
                </a:solidFill>
                <a:round/>
                <a:headEnd/>
                <a:tailEnd type="arrow" w="med" len="med"/>
              </a:ln>
              <a:effectLst>
                <a:outerShdw blurRad="40000" dist="20000" dir="5400000" rotWithShape="0">
                  <a:srgbClr val="808080">
                    <a:alpha val="37999"/>
                  </a:srgbClr>
                </a:outerShdw>
              </a:effectLst>
            </p:spPr>
          </p:cxnSp>
        </p:grpSp>
      </p:grpSp>
      <p:sp>
        <p:nvSpPr>
          <p:cNvPr id="23" name="Title 1">
            <a:extLst>
              <a:ext uri="{FF2B5EF4-FFF2-40B4-BE49-F238E27FC236}">
                <a16:creationId xmlns:a16="http://schemas.microsoft.com/office/drawing/2014/main" id="{8A4B0C36-C353-49F6-BA4A-EA423609C5D0}"/>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B704EF9-113B-974F-9BCB-794D24F17D44}"/>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28675" name="Picture 18" descr="IRIS_TMlogo.png">
            <a:extLst>
              <a:ext uri="{FF2B5EF4-FFF2-40B4-BE49-F238E27FC236}">
                <a16:creationId xmlns:a16="http://schemas.microsoft.com/office/drawing/2014/main" id="{765B7BD8-2B8C-8643-9D30-ED50FE8AFBA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6" name="TextBox 7">
            <a:extLst>
              <a:ext uri="{FF2B5EF4-FFF2-40B4-BE49-F238E27FC236}">
                <a16:creationId xmlns:a16="http://schemas.microsoft.com/office/drawing/2014/main" id="{AC70067E-D558-154D-B630-3E02F459DC6A}"/>
              </a:ext>
            </a:extLst>
          </p:cNvPr>
          <p:cNvSpPr txBox="1">
            <a:spLocks noChangeArrowheads="1"/>
          </p:cNvSpPr>
          <p:nvPr/>
        </p:nvSpPr>
        <p:spPr bwMode="auto">
          <a:xfrm>
            <a:off x="252413" y="1066800"/>
            <a:ext cx="8434387"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a:latin typeface="Arial" panose="020B0604020202020204" pitchFamily="34" charset="0"/>
              </a:rPr>
              <a:t>The focal mechanism is how seismologists plot the 3-D stress orientations of an earthquake.  Because an earthquake occurs as slip on a fault, it generates primary (P) waves in quadrants where the first pulse is compressional (shaded) and quadrants where the first pulse is extensional (white). The orientation of these quadrants determined from recorded seismic waves determines the type of fault that produced the earthquake. </a:t>
            </a:r>
          </a:p>
        </p:txBody>
      </p:sp>
      <p:sp>
        <p:nvSpPr>
          <p:cNvPr id="28677" name="TextBox 11">
            <a:extLst>
              <a:ext uri="{FF2B5EF4-FFF2-40B4-BE49-F238E27FC236}">
                <a16:creationId xmlns:a16="http://schemas.microsoft.com/office/drawing/2014/main" id="{8D63ADBD-C615-1742-B25D-9242B73BB84D}"/>
              </a:ext>
            </a:extLst>
          </p:cNvPr>
          <p:cNvSpPr txBox="1">
            <a:spLocks noChangeArrowheads="1"/>
          </p:cNvSpPr>
          <p:nvPr/>
        </p:nvSpPr>
        <p:spPr bwMode="auto">
          <a:xfrm>
            <a:off x="4289425" y="5265738"/>
            <a:ext cx="42672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600">
                <a:latin typeface="Arial" panose="020B0604020202020204" pitchFamily="34" charset="0"/>
              </a:rPr>
              <a:t>In this case, the focal mechanism indicates this earthquake occurred as the result of thrust faulting within the Pacific Plate.</a:t>
            </a:r>
          </a:p>
        </p:txBody>
      </p:sp>
      <p:sp>
        <p:nvSpPr>
          <p:cNvPr id="28678" name="TextBox 8">
            <a:extLst>
              <a:ext uri="{FF2B5EF4-FFF2-40B4-BE49-F238E27FC236}">
                <a16:creationId xmlns:a16="http://schemas.microsoft.com/office/drawing/2014/main" id="{AA0A67D3-08C8-C34D-AD31-D159A77176F2}"/>
              </a:ext>
            </a:extLst>
          </p:cNvPr>
          <p:cNvSpPr txBox="1">
            <a:spLocks noChangeArrowheads="1"/>
          </p:cNvSpPr>
          <p:nvPr/>
        </p:nvSpPr>
        <p:spPr bwMode="auto">
          <a:xfrm>
            <a:off x="430213" y="5351463"/>
            <a:ext cx="2693987" cy="116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latin typeface="Arial" panose="020B0604020202020204" pitchFamily="34" charset="0"/>
              </a:rPr>
              <a:t>The tension axis (T) reflects the minimum compressive stress direction.  The pressure axis (P) reflects the maximum compressive stress direction. </a:t>
            </a:r>
          </a:p>
        </p:txBody>
      </p:sp>
      <p:sp>
        <p:nvSpPr>
          <p:cNvPr id="28679" name="TextBox 11">
            <a:extLst>
              <a:ext uri="{FF2B5EF4-FFF2-40B4-BE49-F238E27FC236}">
                <a16:creationId xmlns:a16="http://schemas.microsoft.com/office/drawing/2014/main" id="{221DB559-A97C-0B44-BF89-1658CEF90A1A}"/>
              </a:ext>
            </a:extLst>
          </p:cNvPr>
          <p:cNvSpPr txBox="1">
            <a:spLocks noChangeArrowheads="1"/>
          </p:cNvSpPr>
          <p:nvPr/>
        </p:nvSpPr>
        <p:spPr bwMode="auto">
          <a:xfrm>
            <a:off x="239713" y="4981575"/>
            <a:ext cx="3005137"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200" i="1">
                <a:latin typeface="Arial" panose="020B0604020202020204" pitchFamily="34" charset="0"/>
              </a:rPr>
              <a:t>USGS W-phase Moment Tensor Solution</a:t>
            </a:r>
            <a:endParaRPr lang="en-US" altLang="en-US" sz="1600" i="1">
              <a:latin typeface="Arial" panose="020B0604020202020204" pitchFamily="34" charset="0"/>
            </a:endParaRPr>
          </a:p>
        </p:txBody>
      </p:sp>
      <p:pic>
        <p:nvPicPr>
          <p:cNvPr id="28680" name="Picture 2">
            <a:extLst>
              <a:ext uri="{FF2B5EF4-FFF2-40B4-BE49-F238E27FC236}">
                <a16:creationId xmlns:a16="http://schemas.microsoft.com/office/drawing/2014/main" id="{9F640EF6-0F69-3242-9C62-F2B49BE691D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513" y="2709863"/>
            <a:ext cx="2101850" cy="2217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1" name="Picture 4">
            <a:extLst>
              <a:ext uri="{FF2B5EF4-FFF2-40B4-BE49-F238E27FC236}">
                <a16:creationId xmlns:a16="http://schemas.microsoft.com/office/drawing/2014/main" id="{2E8B5566-B11C-B644-AD5C-F19F68A9928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986213" y="4619625"/>
            <a:ext cx="4167187" cy="50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2" name="Picture 4">
            <a:extLst>
              <a:ext uri="{FF2B5EF4-FFF2-40B4-BE49-F238E27FC236}">
                <a16:creationId xmlns:a16="http://schemas.microsoft.com/office/drawing/2014/main" id="{E262C72A-B48B-E542-9321-8F702F74D35D}"/>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2790825"/>
            <a:ext cx="4267200" cy="181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a:extLst>
              <a:ext uri="{FF2B5EF4-FFF2-40B4-BE49-F238E27FC236}">
                <a16:creationId xmlns:a16="http://schemas.microsoft.com/office/drawing/2014/main" id="{D64CF1E4-DB99-4667-ABAB-9CAA69DD0E5D}"/>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22" name="Group 6">
            <a:extLst>
              <a:ext uri="{FF2B5EF4-FFF2-40B4-BE49-F238E27FC236}">
                <a16:creationId xmlns:a16="http://schemas.microsoft.com/office/drawing/2014/main" id="{2843EBB8-C4A3-5442-8857-D03EBED293A5}"/>
              </a:ext>
            </a:extLst>
          </p:cNvPr>
          <p:cNvGrpSpPr>
            <a:grpSpLocks/>
          </p:cNvGrpSpPr>
          <p:nvPr/>
        </p:nvGrpSpPr>
        <p:grpSpPr bwMode="auto">
          <a:xfrm>
            <a:off x="906463" y="1428750"/>
            <a:ext cx="7423150" cy="5213350"/>
            <a:chOff x="906462" y="1429385"/>
            <a:chExt cx="7423418" cy="5212080"/>
          </a:xfrm>
        </p:grpSpPr>
        <p:grpSp>
          <p:nvGrpSpPr>
            <p:cNvPr id="30733" name="Group 5">
              <a:extLst>
                <a:ext uri="{FF2B5EF4-FFF2-40B4-BE49-F238E27FC236}">
                  <a16:creationId xmlns:a16="http://schemas.microsoft.com/office/drawing/2014/main" id="{3DB1C4E5-12F9-EC4B-AAA0-39B90E70A584}"/>
                </a:ext>
              </a:extLst>
            </p:cNvPr>
            <p:cNvGrpSpPr>
              <a:grpSpLocks/>
            </p:cNvGrpSpPr>
            <p:nvPr/>
          </p:nvGrpSpPr>
          <p:grpSpPr bwMode="auto">
            <a:xfrm>
              <a:off x="906462" y="1429385"/>
              <a:ext cx="7423418" cy="5212080"/>
              <a:chOff x="906462" y="1429385"/>
              <a:chExt cx="7423418" cy="5212080"/>
            </a:xfrm>
          </p:grpSpPr>
          <p:pic>
            <p:nvPicPr>
              <p:cNvPr id="30735" name="Picture 1">
                <a:extLst>
                  <a:ext uri="{FF2B5EF4-FFF2-40B4-BE49-F238E27FC236}">
                    <a16:creationId xmlns:a16="http://schemas.microsoft.com/office/drawing/2014/main" id="{C9CC6585-D8A9-9D4D-9EF2-D003DFE3904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10168" r="97855"/>
              <a:stretch>
                <a:fillRect/>
              </a:stretch>
            </p:blipFill>
            <p:spPr bwMode="auto">
              <a:xfrm>
                <a:off x="906462" y="1429385"/>
                <a:ext cx="152400" cy="5175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36" name="Picture 4">
                <a:extLst>
                  <a:ext uri="{FF2B5EF4-FFF2-40B4-BE49-F238E27FC236}">
                    <a16:creationId xmlns:a16="http://schemas.microsoft.com/office/drawing/2014/main" id="{B672158D-0B2E-AA43-A275-17592F8BB4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1401"/>
              <a:stretch>
                <a:fillRect/>
              </a:stretch>
            </p:blipFill>
            <p:spPr bwMode="auto">
              <a:xfrm>
                <a:off x="1058862" y="1429385"/>
                <a:ext cx="7271018" cy="52120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Rectangle 2">
              <a:extLst>
                <a:ext uri="{FF2B5EF4-FFF2-40B4-BE49-F238E27FC236}">
                  <a16:creationId xmlns:a16="http://schemas.microsoft.com/office/drawing/2014/main" id="{FA1D67F2-DD2F-7141-BDB1-490382FC7D7B}"/>
                </a:ext>
              </a:extLst>
            </p:cNvPr>
            <p:cNvSpPr/>
            <p:nvPr/>
          </p:nvSpPr>
          <p:spPr bwMode="auto">
            <a:xfrm>
              <a:off x="6096186" y="5520963"/>
              <a:ext cx="2092401" cy="65071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4" name="Rectangle 3">
            <a:extLst>
              <a:ext uri="{FF2B5EF4-FFF2-40B4-BE49-F238E27FC236}">
                <a16:creationId xmlns:a16="http://schemas.microsoft.com/office/drawing/2014/main" id="{6F879ED4-5F0A-DE4F-8037-57046CF0B77A}"/>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dirty="0">
              <a:solidFill>
                <a:srgbClr val="FFFFFF"/>
              </a:solidFill>
              <a:cs typeface="Arial" panose="020B0604020202020204" pitchFamily="34" charset="0"/>
            </a:endParaRPr>
          </a:p>
        </p:txBody>
      </p:sp>
      <p:pic>
        <p:nvPicPr>
          <p:cNvPr id="30724" name="Picture 18" descr="IRIS_TMlogo.png">
            <a:extLst>
              <a:ext uri="{FF2B5EF4-FFF2-40B4-BE49-F238E27FC236}">
                <a16:creationId xmlns:a16="http://schemas.microsoft.com/office/drawing/2014/main" id="{8E33DB7A-2E58-6241-88AA-E82BBC6D9C50}"/>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25" name="TextBox 4">
            <a:extLst>
              <a:ext uri="{FF2B5EF4-FFF2-40B4-BE49-F238E27FC236}">
                <a16:creationId xmlns:a16="http://schemas.microsoft.com/office/drawing/2014/main" id="{C29D5FEE-C090-DC4B-91A8-C5C199AFE86F}"/>
              </a:ext>
            </a:extLst>
          </p:cNvPr>
          <p:cNvSpPr txBox="1">
            <a:spLocks noChangeArrowheads="1"/>
          </p:cNvSpPr>
          <p:nvPr/>
        </p:nvSpPr>
        <p:spPr bwMode="auto">
          <a:xfrm>
            <a:off x="1757363" y="3352800"/>
            <a:ext cx="685165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solidFill>
                  <a:srgbClr val="000000"/>
                </a:solidFill>
                <a:latin typeface="Arial" panose="020B0604020202020204" pitchFamily="34" charset="0"/>
              </a:rPr>
              <a:t>Following the earthquake, </a:t>
            </a:r>
            <a:r>
              <a:rPr lang="en-US" altLang="en-US" sz="1400">
                <a:latin typeface="Arial" panose="020B0604020202020204" pitchFamily="34" charset="0"/>
              </a:rPr>
              <a:t>it took 9 minutes and 10 seconds for </a:t>
            </a:r>
            <a:r>
              <a:rPr lang="en-US" altLang="en-US" sz="1400">
                <a:solidFill>
                  <a:srgbClr val="000000"/>
                </a:solidFill>
                <a:latin typeface="Arial" panose="020B0604020202020204" pitchFamily="34" charset="0"/>
              </a:rPr>
              <a:t>the compressional </a:t>
            </a:r>
          </a:p>
          <a:p>
            <a:pPr eaLnBrk="1" hangingPunct="1">
              <a:spcBef>
                <a:spcPct val="0"/>
              </a:spcBef>
              <a:buFontTx/>
              <a:buNone/>
            </a:pPr>
            <a:r>
              <a:rPr lang="en-US" altLang="en-US" sz="1400">
                <a:solidFill>
                  <a:srgbClr val="000000"/>
                </a:solidFill>
                <a:latin typeface="Arial" panose="020B0604020202020204" pitchFamily="34" charset="0"/>
              </a:rPr>
              <a:t>P waves to travel a curved path through the mantle to Bend, Oregon.</a:t>
            </a:r>
          </a:p>
        </p:txBody>
      </p:sp>
      <p:sp>
        <p:nvSpPr>
          <p:cNvPr id="30726" name="TextBox 7">
            <a:extLst>
              <a:ext uri="{FF2B5EF4-FFF2-40B4-BE49-F238E27FC236}">
                <a16:creationId xmlns:a16="http://schemas.microsoft.com/office/drawing/2014/main" id="{99C396F4-1E3E-684A-9AC5-0AC26C664E37}"/>
              </a:ext>
            </a:extLst>
          </p:cNvPr>
          <p:cNvSpPr txBox="1">
            <a:spLocks noChangeArrowheads="1"/>
          </p:cNvSpPr>
          <p:nvPr/>
        </p:nvSpPr>
        <p:spPr bwMode="auto">
          <a:xfrm>
            <a:off x="1752600" y="914400"/>
            <a:ext cx="6332538"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solidFill>
                  <a:srgbClr val="000000"/>
                </a:solidFill>
                <a:latin typeface="Arial" panose="020B0604020202020204" pitchFamily="34" charset="0"/>
              </a:rPr>
              <a:t>The record of the earthquake in Bend, Oregon (BNOR) is illustrated below. Bend is 5876 km (3651 miles, 52.94°) from the location of this earthquake. </a:t>
            </a:r>
          </a:p>
        </p:txBody>
      </p:sp>
      <p:sp>
        <p:nvSpPr>
          <p:cNvPr id="30727" name="TextBox 6">
            <a:extLst>
              <a:ext uri="{FF2B5EF4-FFF2-40B4-BE49-F238E27FC236}">
                <a16:creationId xmlns:a16="http://schemas.microsoft.com/office/drawing/2014/main" id="{97A65557-631F-C345-9987-D2E2532D3314}"/>
              </a:ext>
            </a:extLst>
          </p:cNvPr>
          <p:cNvSpPr txBox="1">
            <a:spLocks noChangeArrowheads="1"/>
          </p:cNvSpPr>
          <p:nvPr/>
        </p:nvSpPr>
        <p:spPr bwMode="auto">
          <a:xfrm>
            <a:off x="1703388" y="4781550"/>
            <a:ext cx="6959600" cy="7381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 typeface="Arial" panose="020B0604020202020204" pitchFamily="34" charset="0"/>
              <a:buNone/>
            </a:pPr>
            <a:r>
              <a:rPr lang="en-US" altLang="en-US" sz="1400" dirty="0">
                <a:solidFill>
                  <a:srgbClr val="000000"/>
                </a:solidFill>
                <a:latin typeface="Arial" panose="020B0604020202020204" pitchFamily="34" charset="0"/>
              </a:rPr>
              <a:t>Surface waves traveled the 5876 km (3651 miles) along the perimeter of the Earth from the earthquake to the recording station. The surface wave began to arrive in </a:t>
            </a:r>
            <a:r>
              <a:rPr lang="en-US" altLang="en-US" sz="1400" dirty="0">
                <a:latin typeface="Arial" panose="020B0604020202020204" pitchFamily="34" charset="0"/>
              </a:rPr>
              <a:t>Bend 26 minutes after </a:t>
            </a:r>
            <a:r>
              <a:rPr lang="en-US" altLang="en-US" sz="1400" dirty="0">
                <a:solidFill>
                  <a:srgbClr val="000000"/>
                </a:solidFill>
                <a:latin typeface="Arial" panose="020B0604020202020204" pitchFamily="34" charset="0"/>
              </a:rPr>
              <a:t>the earthquake occurred east of the Kuril Islands.  </a:t>
            </a:r>
          </a:p>
        </p:txBody>
      </p:sp>
      <p:sp>
        <p:nvSpPr>
          <p:cNvPr id="30728" name="TextBox 9">
            <a:extLst>
              <a:ext uri="{FF2B5EF4-FFF2-40B4-BE49-F238E27FC236}">
                <a16:creationId xmlns:a16="http://schemas.microsoft.com/office/drawing/2014/main" id="{67C2A2CA-3C61-B347-AC69-B062278E7A5F}"/>
              </a:ext>
            </a:extLst>
          </p:cNvPr>
          <p:cNvSpPr txBox="1">
            <a:spLocks noChangeArrowheads="1"/>
          </p:cNvSpPr>
          <p:nvPr/>
        </p:nvSpPr>
        <p:spPr bwMode="auto">
          <a:xfrm>
            <a:off x="1758950" y="4067175"/>
            <a:ext cx="6850063" cy="5222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400">
                <a:solidFill>
                  <a:srgbClr val="000000"/>
                </a:solidFill>
                <a:latin typeface="Arial" panose="020B0604020202020204" pitchFamily="34" charset="0"/>
              </a:rPr>
              <a:t>S waves are shear waves that follow the same path through the mantle as P waves.  S waves </a:t>
            </a:r>
            <a:r>
              <a:rPr lang="en-US" altLang="en-US" sz="1400">
                <a:latin typeface="Arial" panose="020B0604020202020204" pitchFamily="34" charset="0"/>
              </a:rPr>
              <a:t>took 16 minutes and 36 seconds to </a:t>
            </a:r>
            <a:r>
              <a:rPr lang="en-US" altLang="en-US" sz="1400">
                <a:solidFill>
                  <a:srgbClr val="000000"/>
                </a:solidFill>
                <a:latin typeface="Arial" panose="020B0604020202020204" pitchFamily="34" charset="0"/>
              </a:rPr>
              <a:t>travel from the earthquake to Bend.</a:t>
            </a:r>
          </a:p>
        </p:txBody>
      </p:sp>
      <p:sp>
        <p:nvSpPr>
          <p:cNvPr id="30729" name="TextBox 4">
            <a:extLst>
              <a:ext uri="{FF2B5EF4-FFF2-40B4-BE49-F238E27FC236}">
                <a16:creationId xmlns:a16="http://schemas.microsoft.com/office/drawing/2014/main" id="{2B26F9E9-E6E0-8249-AA0D-CC3D6B685BC7}"/>
              </a:ext>
            </a:extLst>
          </p:cNvPr>
          <p:cNvSpPr txBox="1">
            <a:spLocks noChangeArrowheads="1"/>
          </p:cNvSpPr>
          <p:nvPr/>
        </p:nvSpPr>
        <p:spPr bwMode="auto">
          <a:xfrm>
            <a:off x="2622550" y="1677988"/>
            <a:ext cx="3762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solidFill>
                  <a:srgbClr val="000000"/>
                </a:solidFill>
                <a:latin typeface="Arial" panose="020B0604020202020204" pitchFamily="34" charset="0"/>
              </a:rPr>
              <a:t>P</a:t>
            </a:r>
          </a:p>
        </p:txBody>
      </p:sp>
      <p:sp>
        <p:nvSpPr>
          <p:cNvPr id="30730" name="TextBox 11">
            <a:extLst>
              <a:ext uri="{FF2B5EF4-FFF2-40B4-BE49-F238E27FC236}">
                <a16:creationId xmlns:a16="http://schemas.microsoft.com/office/drawing/2014/main" id="{FA8E887C-5A48-AE4B-91AF-1A7A025CB797}"/>
              </a:ext>
            </a:extLst>
          </p:cNvPr>
          <p:cNvSpPr txBox="1">
            <a:spLocks noChangeArrowheads="1"/>
          </p:cNvSpPr>
          <p:nvPr/>
        </p:nvSpPr>
        <p:spPr bwMode="auto">
          <a:xfrm>
            <a:off x="3851275" y="1954213"/>
            <a:ext cx="338138"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en-US" altLang="en-US" sz="1800" b="1">
                <a:solidFill>
                  <a:srgbClr val="000000"/>
                </a:solidFill>
                <a:latin typeface="Arial" panose="020B0604020202020204" pitchFamily="34" charset="0"/>
              </a:rPr>
              <a:t>S</a:t>
            </a:r>
          </a:p>
        </p:txBody>
      </p:sp>
      <p:sp>
        <p:nvSpPr>
          <p:cNvPr id="12" name="TextBox 11">
            <a:extLst>
              <a:ext uri="{FF2B5EF4-FFF2-40B4-BE49-F238E27FC236}">
                <a16:creationId xmlns:a16="http://schemas.microsoft.com/office/drawing/2014/main" id="{98273A14-2100-994B-8A1B-656AB1DB581A}"/>
              </a:ext>
            </a:extLst>
          </p:cNvPr>
          <p:cNvSpPr txBox="1"/>
          <p:nvPr/>
        </p:nvSpPr>
        <p:spPr>
          <a:xfrm>
            <a:off x="5019675" y="2162175"/>
            <a:ext cx="2152650" cy="369888"/>
          </a:xfrm>
          <a:prstGeom prst="rect">
            <a:avLst/>
          </a:prstGeom>
          <a:solidFill>
            <a:schemeClr val="bg1"/>
          </a:solidFill>
        </p:spPr>
        <p:txBody>
          <a:bodyPr>
            <a:spAutoFit/>
          </a:bodyPr>
          <a:lstStyle/>
          <a:p>
            <a:pPr eaLnBrk="1" hangingPunct="1">
              <a:defRPr/>
            </a:pPr>
            <a:r>
              <a:rPr lang="en-US" spc="200" dirty="0">
                <a:solidFill>
                  <a:prstClr val="black"/>
                </a:solidFill>
                <a:latin typeface="Arial" charset="0"/>
                <a:ea typeface="MS PGothic" charset="-128"/>
                <a:cs typeface="Arial" panose="020B0604020202020204" pitchFamily="34" charset="0"/>
              </a:rPr>
              <a:t>Surface Waves</a:t>
            </a:r>
          </a:p>
        </p:txBody>
      </p:sp>
      <p:sp>
        <p:nvSpPr>
          <p:cNvPr id="17" name="Title 1">
            <a:extLst>
              <a:ext uri="{FF2B5EF4-FFF2-40B4-BE49-F238E27FC236}">
                <a16:creationId xmlns:a16="http://schemas.microsoft.com/office/drawing/2014/main" id="{516DEDF6-6716-497F-AA1B-BE2550571FE7}"/>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Magnitude 7.5 EAST of KURIL ISLANDS</a:t>
            </a:r>
            <a:br>
              <a:rPr lang="en-US" sz="4300"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br>
            <a:r>
              <a:rPr lang="en-US" b="1" dirty="0">
                <a:solidFill>
                  <a:schemeClr val="tx2">
                    <a:satMod val="130000"/>
                  </a:schemeClr>
                </a:solidFill>
                <a:effectLst>
                  <a:outerShdw blurRad="50000" dist="30000" dir="5400000" algn="tl" rotWithShape="0">
                    <a:srgbClr val="000000">
                      <a:alpha val="30000"/>
                    </a:srgbClr>
                  </a:outerShdw>
                </a:effectLst>
                <a:ea typeface="+mj-ea"/>
                <a:cs typeface="Arial" pitchFamily="34" charset="0"/>
              </a:rPr>
              <a:t>Wednesday,  March 25, 2020 at 02:49:21 UTC </a:t>
            </a:r>
            <a:endParaRPr lang="en-US" dirty="0">
              <a:solidFill>
                <a:schemeClr val="tx2">
                  <a:satMod val="130000"/>
                </a:schemeClr>
              </a:solidFill>
              <a:effectLst>
                <a:outerShdw blurRad="50000" dist="30000" dir="5400000" algn="tl" rotWithShape="0">
                  <a:srgbClr val="000000">
                    <a:alpha val="30000"/>
                  </a:srgbClr>
                </a:outerShdw>
              </a:effectLst>
              <a:ea typeface="+mj-ea"/>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BF7C3B1-6033-2543-86C3-F1B8B01FA4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32771" name="TextBox 9">
            <a:extLst>
              <a:ext uri="{FF2B5EF4-FFF2-40B4-BE49-F238E27FC236}">
                <a16:creationId xmlns:a16="http://schemas.microsoft.com/office/drawing/2014/main" id="{91B1D953-5510-2046-BD1C-58F020EBE42F}"/>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3"/>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3"/>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32772" name="Picture 1">
            <a:extLst>
              <a:ext uri="{FF2B5EF4-FFF2-40B4-BE49-F238E27FC236}">
                <a16:creationId xmlns:a16="http://schemas.microsoft.com/office/drawing/2014/main" id="{2A324582-47B8-B94B-BF07-586060B6C8D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3" name="Picture 1">
            <a:extLst>
              <a:ext uri="{FF2B5EF4-FFF2-40B4-BE49-F238E27FC236}">
                <a16:creationId xmlns:a16="http://schemas.microsoft.com/office/drawing/2014/main" id="{F874CA50-1FC9-2B4F-B32D-24167803F86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774" name="TextBox 1">
            <a:extLst>
              <a:ext uri="{FF2B5EF4-FFF2-40B4-BE49-F238E27FC236}">
                <a16:creationId xmlns:a16="http://schemas.microsoft.com/office/drawing/2014/main" id="{C1ABB41B-7415-3944-BC06-A8FF35F6D1F7}"/>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32775" name="Picture 1">
            <a:extLst>
              <a:ext uri="{FF2B5EF4-FFF2-40B4-BE49-F238E27FC236}">
                <a16:creationId xmlns:a16="http://schemas.microsoft.com/office/drawing/2014/main" id="{694DCCA0-20B6-6441-8629-0B809FAA73C8}"/>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671888" y="4972050"/>
            <a:ext cx="1935162" cy="150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Click="0" advTm="12000"/>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11484</TotalTime>
  <Words>1123</Words>
  <Application>Microsoft Office PowerPoint</Application>
  <PresentationFormat>On-screen Show (4:3)</PresentationFormat>
  <Paragraphs>110</Paragraphs>
  <Slides>9</Slides>
  <Notes>9</Notes>
  <HiddenSlides>0</HiddenSlides>
  <MMClips>0</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9</vt:i4>
      </vt:variant>
    </vt:vector>
  </HeadingPairs>
  <TitlesOfParts>
    <vt:vector size="13" baseType="lpstr">
      <vt:lpstr>Arial</vt:lpstr>
      <vt:lpstr>Calibri</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tkb</cp:lastModifiedBy>
  <cp:revision>917</cp:revision>
  <cp:lastPrinted>2018-01-24T02:26:23Z</cp:lastPrinted>
  <dcterms:created xsi:type="dcterms:W3CDTF">2009-05-31T20:07:40Z</dcterms:created>
  <dcterms:modified xsi:type="dcterms:W3CDTF">2020-03-25T06:10:02Z</dcterms:modified>
</cp:coreProperties>
</file>